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69" r:id="rId7"/>
    <p:sldId id="270" r:id="rId8"/>
    <p:sldId id="271" r:id="rId9"/>
    <p:sldId id="272" r:id="rId10"/>
    <p:sldId id="281" r:id="rId11"/>
    <p:sldId id="282" r:id="rId12"/>
    <p:sldId id="295" r:id="rId13"/>
    <p:sldId id="275" r:id="rId14"/>
    <p:sldId id="276" r:id="rId15"/>
    <p:sldId id="291" r:id="rId16"/>
    <p:sldId id="278" r:id="rId17"/>
    <p:sldId id="279" r:id="rId18"/>
    <p:sldId id="283" r:id="rId19"/>
    <p:sldId id="284" r:id="rId20"/>
    <p:sldId id="285" r:id="rId21"/>
    <p:sldId id="292" r:id="rId22"/>
    <p:sldId id="286" r:id="rId23"/>
    <p:sldId id="294" r:id="rId24"/>
    <p:sldId id="29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577A"/>
    <a:srgbClr val="57CC99"/>
    <a:srgbClr val="38A3A5"/>
    <a:srgbClr val="3F37C9"/>
    <a:srgbClr val="560BAD"/>
    <a:srgbClr val="7209B7"/>
    <a:srgbClr val="B5179E"/>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4361-0A05-3D33-E6C0-0254B53260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5A36644-3429-2385-842D-201985E8E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DB3900-DB93-FFC6-1579-62274160A018}"/>
              </a:ext>
            </a:extLst>
          </p:cNvPr>
          <p:cNvSpPr>
            <a:spLocks noGrp="1"/>
          </p:cNvSpPr>
          <p:nvPr>
            <p:ph type="dt" sz="half" idx="10"/>
          </p:nvPr>
        </p:nvSpPr>
        <p:spPr/>
        <p:txBody>
          <a:bodyPr/>
          <a:lstStyle/>
          <a:p>
            <a:fld id="{44524539-F915-476D-88A7-2C5627D50608}" type="datetimeFigureOut">
              <a:rPr lang="en-IN" smtClean="0"/>
              <a:t>05-12-2022</a:t>
            </a:fld>
            <a:endParaRPr lang="en-IN"/>
          </a:p>
        </p:txBody>
      </p:sp>
      <p:sp>
        <p:nvSpPr>
          <p:cNvPr id="5" name="Footer Placeholder 4">
            <a:extLst>
              <a:ext uri="{FF2B5EF4-FFF2-40B4-BE49-F238E27FC236}">
                <a16:creationId xmlns:a16="http://schemas.microsoft.com/office/drawing/2014/main" id="{E730D560-623C-D502-2B34-6A9D89F80A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4E678A-A25A-B042-9B32-A3A33AB7F24B}"/>
              </a:ext>
            </a:extLst>
          </p:cNvPr>
          <p:cNvSpPr>
            <a:spLocks noGrp="1"/>
          </p:cNvSpPr>
          <p:nvPr>
            <p:ph type="sldNum" sz="quarter" idx="12"/>
          </p:nvPr>
        </p:nvSpPr>
        <p:spPr/>
        <p:txBody>
          <a:bodyPr/>
          <a:lstStyle/>
          <a:p>
            <a:fld id="{2775DED2-0BFC-41D1-921E-870F6D3310F3}" type="slidenum">
              <a:rPr lang="en-IN" smtClean="0"/>
              <a:t>‹#›</a:t>
            </a:fld>
            <a:endParaRPr lang="en-IN"/>
          </a:p>
        </p:txBody>
      </p:sp>
    </p:spTree>
    <p:extLst>
      <p:ext uri="{BB962C8B-B14F-4D97-AF65-F5344CB8AC3E}">
        <p14:creationId xmlns:p14="http://schemas.microsoft.com/office/powerpoint/2010/main" val="1472451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57C35-2B04-452C-5CC0-5C3A37B3B9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36C7E8-FC26-C5DE-8617-A3B9AD8B01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271241-4405-6CA4-D97A-3928B6EC4178}"/>
              </a:ext>
            </a:extLst>
          </p:cNvPr>
          <p:cNvSpPr>
            <a:spLocks noGrp="1"/>
          </p:cNvSpPr>
          <p:nvPr>
            <p:ph type="dt" sz="half" idx="10"/>
          </p:nvPr>
        </p:nvSpPr>
        <p:spPr/>
        <p:txBody>
          <a:bodyPr/>
          <a:lstStyle/>
          <a:p>
            <a:fld id="{44524539-F915-476D-88A7-2C5627D50608}" type="datetimeFigureOut">
              <a:rPr lang="en-IN" smtClean="0"/>
              <a:t>05-12-2022</a:t>
            </a:fld>
            <a:endParaRPr lang="en-IN"/>
          </a:p>
        </p:txBody>
      </p:sp>
      <p:sp>
        <p:nvSpPr>
          <p:cNvPr id="5" name="Footer Placeholder 4">
            <a:extLst>
              <a:ext uri="{FF2B5EF4-FFF2-40B4-BE49-F238E27FC236}">
                <a16:creationId xmlns:a16="http://schemas.microsoft.com/office/drawing/2014/main" id="{57FB58B3-ED39-AE2C-30A5-8EDF602DB1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774BCD-4D70-4528-02B7-9BAD09AC8ED6}"/>
              </a:ext>
            </a:extLst>
          </p:cNvPr>
          <p:cNvSpPr>
            <a:spLocks noGrp="1"/>
          </p:cNvSpPr>
          <p:nvPr>
            <p:ph type="sldNum" sz="quarter" idx="12"/>
          </p:nvPr>
        </p:nvSpPr>
        <p:spPr/>
        <p:txBody>
          <a:bodyPr/>
          <a:lstStyle/>
          <a:p>
            <a:fld id="{2775DED2-0BFC-41D1-921E-870F6D3310F3}" type="slidenum">
              <a:rPr lang="en-IN" smtClean="0"/>
              <a:t>‹#›</a:t>
            </a:fld>
            <a:endParaRPr lang="en-IN"/>
          </a:p>
        </p:txBody>
      </p:sp>
    </p:spTree>
    <p:extLst>
      <p:ext uri="{BB962C8B-B14F-4D97-AF65-F5344CB8AC3E}">
        <p14:creationId xmlns:p14="http://schemas.microsoft.com/office/powerpoint/2010/main" val="570677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8DE82A-3812-A8BD-39A6-EF685BCA01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C3F794-9907-A2D4-9AE5-0F8F33F9EC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B62F6D-2614-4DB2-D630-03AC0DA0CA1B}"/>
              </a:ext>
            </a:extLst>
          </p:cNvPr>
          <p:cNvSpPr>
            <a:spLocks noGrp="1"/>
          </p:cNvSpPr>
          <p:nvPr>
            <p:ph type="dt" sz="half" idx="10"/>
          </p:nvPr>
        </p:nvSpPr>
        <p:spPr/>
        <p:txBody>
          <a:bodyPr/>
          <a:lstStyle/>
          <a:p>
            <a:fld id="{44524539-F915-476D-88A7-2C5627D50608}" type="datetimeFigureOut">
              <a:rPr lang="en-IN" smtClean="0"/>
              <a:t>05-12-2022</a:t>
            </a:fld>
            <a:endParaRPr lang="en-IN"/>
          </a:p>
        </p:txBody>
      </p:sp>
      <p:sp>
        <p:nvSpPr>
          <p:cNvPr id="5" name="Footer Placeholder 4">
            <a:extLst>
              <a:ext uri="{FF2B5EF4-FFF2-40B4-BE49-F238E27FC236}">
                <a16:creationId xmlns:a16="http://schemas.microsoft.com/office/drawing/2014/main" id="{3623FBCB-4E90-94F7-DFBB-A073E3F4B9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C07F07-4F1D-2694-4FD6-EC02508874B4}"/>
              </a:ext>
            </a:extLst>
          </p:cNvPr>
          <p:cNvSpPr>
            <a:spLocks noGrp="1"/>
          </p:cNvSpPr>
          <p:nvPr>
            <p:ph type="sldNum" sz="quarter" idx="12"/>
          </p:nvPr>
        </p:nvSpPr>
        <p:spPr/>
        <p:txBody>
          <a:bodyPr/>
          <a:lstStyle/>
          <a:p>
            <a:fld id="{2775DED2-0BFC-41D1-921E-870F6D3310F3}" type="slidenum">
              <a:rPr lang="en-IN" smtClean="0"/>
              <a:t>‹#›</a:t>
            </a:fld>
            <a:endParaRPr lang="en-IN"/>
          </a:p>
        </p:txBody>
      </p:sp>
    </p:spTree>
    <p:extLst>
      <p:ext uri="{BB962C8B-B14F-4D97-AF65-F5344CB8AC3E}">
        <p14:creationId xmlns:p14="http://schemas.microsoft.com/office/powerpoint/2010/main" val="3478919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FBBB-9B2E-7EDC-2FAB-C5CA7E871E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FABA34-DEE0-B973-88F3-1E12E270E9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642738-D705-5903-A10C-0CC12D958BAF}"/>
              </a:ext>
            </a:extLst>
          </p:cNvPr>
          <p:cNvSpPr>
            <a:spLocks noGrp="1"/>
          </p:cNvSpPr>
          <p:nvPr>
            <p:ph type="dt" sz="half" idx="10"/>
          </p:nvPr>
        </p:nvSpPr>
        <p:spPr/>
        <p:txBody>
          <a:bodyPr/>
          <a:lstStyle/>
          <a:p>
            <a:fld id="{44524539-F915-476D-88A7-2C5627D50608}" type="datetimeFigureOut">
              <a:rPr lang="en-IN" smtClean="0"/>
              <a:t>05-12-2022</a:t>
            </a:fld>
            <a:endParaRPr lang="en-IN"/>
          </a:p>
        </p:txBody>
      </p:sp>
      <p:sp>
        <p:nvSpPr>
          <p:cNvPr id="5" name="Footer Placeholder 4">
            <a:extLst>
              <a:ext uri="{FF2B5EF4-FFF2-40B4-BE49-F238E27FC236}">
                <a16:creationId xmlns:a16="http://schemas.microsoft.com/office/drawing/2014/main" id="{B008149D-E2BA-782E-B81C-A7B908C531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F58C6E-81D3-5D6D-CCCF-6F68865C09B3}"/>
              </a:ext>
            </a:extLst>
          </p:cNvPr>
          <p:cNvSpPr>
            <a:spLocks noGrp="1"/>
          </p:cNvSpPr>
          <p:nvPr>
            <p:ph type="sldNum" sz="quarter" idx="12"/>
          </p:nvPr>
        </p:nvSpPr>
        <p:spPr/>
        <p:txBody>
          <a:bodyPr/>
          <a:lstStyle/>
          <a:p>
            <a:fld id="{2775DED2-0BFC-41D1-921E-870F6D3310F3}" type="slidenum">
              <a:rPr lang="en-IN" smtClean="0"/>
              <a:t>‹#›</a:t>
            </a:fld>
            <a:endParaRPr lang="en-IN"/>
          </a:p>
        </p:txBody>
      </p:sp>
    </p:spTree>
    <p:extLst>
      <p:ext uri="{BB962C8B-B14F-4D97-AF65-F5344CB8AC3E}">
        <p14:creationId xmlns:p14="http://schemas.microsoft.com/office/powerpoint/2010/main" val="744344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C27A-22D4-E43A-2CF4-90DB71B546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B09873-A4E5-4B00-E121-40692446E2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8E57B7-1336-0073-766D-F2DE84677260}"/>
              </a:ext>
            </a:extLst>
          </p:cNvPr>
          <p:cNvSpPr>
            <a:spLocks noGrp="1"/>
          </p:cNvSpPr>
          <p:nvPr>
            <p:ph type="dt" sz="half" idx="10"/>
          </p:nvPr>
        </p:nvSpPr>
        <p:spPr/>
        <p:txBody>
          <a:bodyPr/>
          <a:lstStyle/>
          <a:p>
            <a:fld id="{44524539-F915-476D-88A7-2C5627D50608}" type="datetimeFigureOut">
              <a:rPr lang="en-IN" smtClean="0"/>
              <a:t>05-12-2022</a:t>
            </a:fld>
            <a:endParaRPr lang="en-IN"/>
          </a:p>
        </p:txBody>
      </p:sp>
      <p:sp>
        <p:nvSpPr>
          <p:cNvPr id="5" name="Footer Placeholder 4">
            <a:extLst>
              <a:ext uri="{FF2B5EF4-FFF2-40B4-BE49-F238E27FC236}">
                <a16:creationId xmlns:a16="http://schemas.microsoft.com/office/drawing/2014/main" id="{BBF72EEF-6273-84CB-5A0F-ABE322C952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A05334-44A1-1872-42BF-F0BD1B178D9E}"/>
              </a:ext>
            </a:extLst>
          </p:cNvPr>
          <p:cNvSpPr>
            <a:spLocks noGrp="1"/>
          </p:cNvSpPr>
          <p:nvPr>
            <p:ph type="sldNum" sz="quarter" idx="12"/>
          </p:nvPr>
        </p:nvSpPr>
        <p:spPr/>
        <p:txBody>
          <a:bodyPr/>
          <a:lstStyle/>
          <a:p>
            <a:fld id="{2775DED2-0BFC-41D1-921E-870F6D3310F3}" type="slidenum">
              <a:rPr lang="en-IN" smtClean="0"/>
              <a:t>‹#›</a:t>
            </a:fld>
            <a:endParaRPr lang="en-IN"/>
          </a:p>
        </p:txBody>
      </p:sp>
    </p:spTree>
    <p:extLst>
      <p:ext uri="{BB962C8B-B14F-4D97-AF65-F5344CB8AC3E}">
        <p14:creationId xmlns:p14="http://schemas.microsoft.com/office/powerpoint/2010/main" val="3840905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C07DF-EE9B-0FA0-87D0-6AA40E37AB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C3EB3D-FC3F-574F-E7CE-4C57FB5900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35546A-ED8D-957B-6808-2A0E38B78F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F37AAB-ED28-7E05-7471-9048EC6114A4}"/>
              </a:ext>
            </a:extLst>
          </p:cNvPr>
          <p:cNvSpPr>
            <a:spLocks noGrp="1"/>
          </p:cNvSpPr>
          <p:nvPr>
            <p:ph type="dt" sz="half" idx="10"/>
          </p:nvPr>
        </p:nvSpPr>
        <p:spPr/>
        <p:txBody>
          <a:bodyPr/>
          <a:lstStyle/>
          <a:p>
            <a:fld id="{44524539-F915-476D-88A7-2C5627D50608}" type="datetimeFigureOut">
              <a:rPr lang="en-IN" smtClean="0"/>
              <a:t>05-12-2022</a:t>
            </a:fld>
            <a:endParaRPr lang="en-IN"/>
          </a:p>
        </p:txBody>
      </p:sp>
      <p:sp>
        <p:nvSpPr>
          <p:cNvPr id="6" name="Footer Placeholder 5">
            <a:extLst>
              <a:ext uri="{FF2B5EF4-FFF2-40B4-BE49-F238E27FC236}">
                <a16:creationId xmlns:a16="http://schemas.microsoft.com/office/drawing/2014/main" id="{8CFAFD55-2131-9865-49BB-6A54DA0779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9AD5D2-B5BA-8CE0-A002-A8B6A106F01E}"/>
              </a:ext>
            </a:extLst>
          </p:cNvPr>
          <p:cNvSpPr>
            <a:spLocks noGrp="1"/>
          </p:cNvSpPr>
          <p:nvPr>
            <p:ph type="sldNum" sz="quarter" idx="12"/>
          </p:nvPr>
        </p:nvSpPr>
        <p:spPr/>
        <p:txBody>
          <a:bodyPr/>
          <a:lstStyle/>
          <a:p>
            <a:fld id="{2775DED2-0BFC-41D1-921E-870F6D3310F3}" type="slidenum">
              <a:rPr lang="en-IN" smtClean="0"/>
              <a:t>‹#›</a:t>
            </a:fld>
            <a:endParaRPr lang="en-IN"/>
          </a:p>
        </p:txBody>
      </p:sp>
    </p:spTree>
    <p:extLst>
      <p:ext uri="{BB962C8B-B14F-4D97-AF65-F5344CB8AC3E}">
        <p14:creationId xmlns:p14="http://schemas.microsoft.com/office/powerpoint/2010/main" val="1040705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6D0C9-D728-E1C6-247D-F427926F2A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F15EAE-13D2-D36E-C093-5900C93B34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E5E2EA-83D0-2440-8942-2D64950D07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42424D-10B5-B2E4-AE4A-1AD44ECC5C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742D5B-1D88-BD67-D2C6-9424C476D3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3F4973-8026-43D1-296E-07B070139752}"/>
              </a:ext>
            </a:extLst>
          </p:cNvPr>
          <p:cNvSpPr>
            <a:spLocks noGrp="1"/>
          </p:cNvSpPr>
          <p:nvPr>
            <p:ph type="dt" sz="half" idx="10"/>
          </p:nvPr>
        </p:nvSpPr>
        <p:spPr/>
        <p:txBody>
          <a:bodyPr/>
          <a:lstStyle/>
          <a:p>
            <a:fld id="{44524539-F915-476D-88A7-2C5627D50608}" type="datetimeFigureOut">
              <a:rPr lang="en-IN" smtClean="0"/>
              <a:t>05-12-2022</a:t>
            </a:fld>
            <a:endParaRPr lang="en-IN"/>
          </a:p>
        </p:txBody>
      </p:sp>
      <p:sp>
        <p:nvSpPr>
          <p:cNvPr id="8" name="Footer Placeholder 7">
            <a:extLst>
              <a:ext uri="{FF2B5EF4-FFF2-40B4-BE49-F238E27FC236}">
                <a16:creationId xmlns:a16="http://schemas.microsoft.com/office/drawing/2014/main" id="{BBDCA522-3AC6-2F29-E03C-DC56459135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9663DC-073E-B58F-25B0-84E25F8EF205}"/>
              </a:ext>
            </a:extLst>
          </p:cNvPr>
          <p:cNvSpPr>
            <a:spLocks noGrp="1"/>
          </p:cNvSpPr>
          <p:nvPr>
            <p:ph type="sldNum" sz="quarter" idx="12"/>
          </p:nvPr>
        </p:nvSpPr>
        <p:spPr/>
        <p:txBody>
          <a:bodyPr/>
          <a:lstStyle/>
          <a:p>
            <a:fld id="{2775DED2-0BFC-41D1-921E-870F6D3310F3}" type="slidenum">
              <a:rPr lang="en-IN" smtClean="0"/>
              <a:t>‹#›</a:t>
            </a:fld>
            <a:endParaRPr lang="en-IN"/>
          </a:p>
        </p:txBody>
      </p:sp>
    </p:spTree>
    <p:extLst>
      <p:ext uri="{BB962C8B-B14F-4D97-AF65-F5344CB8AC3E}">
        <p14:creationId xmlns:p14="http://schemas.microsoft.com/office/powerpoint/2010/main" val="1705274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0904-BD91-67BB-C05F-8110ABB368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AC0EF6-839A-5C78-4C60-CFA741225DCF}"/>
              </a:ext>
            </a:extLst>
          </p:cNvPr>
          <p:cNvSpPr>
            <a:spLocks noGrp="1"/>
          </p:cNvSpPr>
          <p:nvPr>
            <p:ph type="dt" sz="half" idx="10"/>
          </p:nvPr>
        </p:nvSpPr>
        <p:spPr/>
        <p:txBody>
          <a:bodyPr/>
          <a:lstStyle/>
          <a:p>
            <a:fld id="{44524539-F915-476D-88A7-2C5627D50608}" type="datetimeFigureOut">
              <a:rPr lang="en-IN" smtClean="0"/>
              <a:t>05-12-2022</a:t>
            </a:fld>
            <a:endParaRPr lang="en-IN"/>
          </a:p>
        </p:txBody>
      </p:sp>
      <p:sp>
        <p:nvSpPr>
          <p:cNvPr id="4" name="Footer Placeholder 3">
            <a:extLst>
              <a:ext uri="{FF2B5EF4-FFF2-40B4-BE49-F238E27FC236}">
                <a16:creationId xmlns:a16="http://schemas.microsoft.com/office/drawing/2014/main" id="{7F3601C4-FF49-7104-F86A-4DA7BD4E40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3019C1-C32B-A5B4-00F0-AB16271658D9}"/>
              </a:ext>
            </a:extLst>
          </p:cNvPr>
          <p:cNvSpPr>
            <a:spLocks noGrp="1"/>
          </p:cNvSpPr>
          <p:nvPr>
            <p:ph type="sldNum" sz="quarter" idx="12"/>
          </p:nvPr>
        </p:nvSpPr>
        <p:spPr/>
        <p:txBody>
          <a:bodyPr/>
          <a:lstStyle/>
          <a:p>
            <a:fld id="{2775DED2-0BFC-41D1-921E-870F6D3310F3}" type="slidenum">
              <a:rPr lang="en-IN" smtClean="0"/>
              <a:t>‹#›</a:t>
            </a:fld>
            <a:endParaRPr lang="en-IN"/>
          </a:p>
        </p:txBody>
      </p:sp>
    </p:spTree>
    <p:extLst>
      <p:ext uri="{BB962C8B-B14F-4D97-AF65-F5344CB8AC3E}">
        <p14:creationId xmlns:p14="http://schemas.microsoft.com/office/powerpoint/2010/main" val="1303913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F60166-6FC4-F4E5-80CE-BBFCDAA340F8}"/>
              </a:ext>
            </a:extLst>
          </p:cNvPr>
          <p:cNvSpPr>
            <a:spLocks noGrp="1"/>
          </p:cNvSpPr>
          <p:nvPr>
            <p:ph type="dt" sz="half" idx="10"/>
          </p:nvPr>
        </p:nvSpPr>
        <p:spPr/>
        <p:txBody>
          <a:bodyPr/>
          <a:lstStyle/>
          <a:p>
            <a:fld id="{44524539-F915-476D-88A7-2C5627D50608}" type="datetimeFigureOut">
              <a:rPr lang="en-IN" smtClean="0"/>
              <a:t>05-12-2022</a:t>
            </a:fld>
            <a:endParaRPr lang="en-IN"/>
          </a:p>
        </p:txBody>
      </p:sp>
      <p:sp>
        <p:nvSpPr>
          <p:cNvPr id="3" name="Footer Placeholder 2">
            <a:extLst>
              <a:ext uri="{FF2B5EF4-FFF2-40B4-BE49-F238E27FC236}">
                <a16:creationId xmlns:a16="http://schemas.microsoft.com/office/drawing/2014/main" id="{115118FE-F14F-03B1-4E22-53C34430E0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13FB8E-3670-3323-5BA1-654A6C03EF29}"/>
              </a:ext>
            </a:extLst>
          </p:cNvPr>
          <p:cNvSpPr>
            <a:spLocks noGrp="1"/>
          </p:cNvSpPr>
          <p:nvPr>
            <p:ph type="sldNum" sz="quarter" idx="12"/>
          </p:nvPr>
        </p:nvSpPr>
        <p:spPr/>
        <p:txBody>
          <a:bodyPr/>
          <a:lstStyle/>
          <a:p>
            <a:fld id="{2775DED2-0BFC-41D1-921E-870F6D3310F3}" type="slidenum">
              <a:rPr lang="en-IN" smtClean="0"/>
              <a:t>‹#›</a:t>
            </a:fld>
            <a:endParaRPr lang="en-IN"/>
          </a:p>
        </p:txBody>
      </p:sp>
    </p:spTree>
    <p:extLst>
      <p:ext uri="{BB962C8B-B14F-4D97-AF65-F5344CB8AC3E}">
        <p14:creationId xmlns:p14="http://schemas.microsoft.com/office/powerpoint/2010/main" val="2536092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6A6B-91E9-38D5-802F-D0B107766C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CE28E9-1554-A593-D22F-73E3926E53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0B8973-45E8-8F7E-1DA7-CEDB905A69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6C0978-06D3-937F-05CC-4D34E06B27C0}"/>
              </a:ext>
            </a:extLst>
          </p:cNvPr>
          <p:cNvSpPr>
            <a:spLocks noGrp="1"/>
          </p:cNvSpPr>
          <p:nvPr>
            <p:ph type="dt" sz="half" idx="10"/>
          </p:nvPr>
        </p:nvSpPr>
        <p:spPr/>
        <p:txBody>
          <a:bodyPr/>
          <a:lstStyle/>
          <a:p>
            <a:fld id="{44524539-F915-476D-88A7-2C5627D50608}" type="datetimeFigureOut">
              <a:rPr lang="en-IN" smtClean="0"/>
              <a:t>05-12-2022</a:t>
            </a:fld>
            <a:endParaRPr lang="en-IN"/>
          </a:p>
        </p:txBody>
      </p:sp>
      <p:sp>
        <p:nvSpPr>
          <p:cNvPr id="6" name="Footer Placeholder 5">
            <a:extLst>
              <a:ext uri="{FF2B5EF4-FFF2-40B4-BE49-F238E27FC236}">
                <a16:creationId xmlns:a16="http://schemas.microsoft.com/office/drawing/2014/main" id="{62567424-226D-8554-F1AD-AFEFA8917F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6A55B1-D143-A8E6-1136-8C6FAB76A6D7}"/>
              </a:ext>
            </a:extLst>
          </p:cNvPr>
          <p:cNvSpPr>
            <a:spLocks noGrp="1"/>
          </p:cNvSpPr>
          <p:nvPr>
            <p:ph type="sldNum" sz="quarter" idx="12"/>
          </p:nvPr>
        </p:nvSpPr>
        <p:spPr/>
        <p:txBody>
          <a:bodyPr/>
          <a:lstStyle/>
          <a:p>
            <a:fld id="{2775DED2-0BFC-41D1-921E-870F6D3310F3}" type="slidenum">
              <a:rPr lang="en-IN" smtClean="0"/>
              <a:t>‹#›</a:t>
            </a:fld>
            <a:endParaRPr lang="en-IN"/>
          </a:p>
        </p:txBody>
      </p:sp>
    </p:spTree>
    <p:extLst>
      <p:ext uri="{BB962C8B-B14F-4D97-AF65-F5344CB8AC3E}">
        <p14:creationId xmlns:p14="http://schemas.microsoft.com/office/powerpoint/2010/main" val="15926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5E5CD-434F-F7BC-880A-70D43485CF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C9AF0C-0D10-D216-B30E-A1C25A2EE8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C61FD39-15AE-B23A-9FBC-FCB99E6EA0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E78EF5-7AF8-1365-11F4-DC42E8A43176}"/>
              </a:ext>
            </a:extLst>
          </p:cNvPr>
          <p:cNvSpPr>
            <a:spLocks noGrp="1"/>
          </p:cNvSpPr>
          <p:nvPr>
            <p:ph type="dt" sz="half" idx="10"/>
          </p:nvPr>
        </p:nvSpPr>
        <p:spPr/>
        <p:txBody>
          <a:bodyPr/>
          <a:lstStyle/>
          <a:p>
            <a:fld id="{44524539-F915-476D-88A7-2C5627D50608}" type="datetimeFigureOut">
              <a:rPr lang="en-IN" smtClean="0"/>
              <a:t>05-12-2022</a:t>
            </a:fld>
            <a:endParaRPr lang="en-IN"/>
          </a:p>
        </p:txBody>
      </p:sp>
      <p:sp>
        <p:nvSpPr>
          <p:cNvPr id="6" name="Footer Placeholder 5">
            <a:extLst>
              <a:ext uri="{FF2B5EF4-FFF2-40B4-BE49-F238E27FC236}">
                <a16:creationId xmlns:a16="http://schemas.microsoft.com/office/drawing/2014/main" id="{29A44A2C-1142-013E-EE8E-580A319ACB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5FA35E-A920-8F99-15D5-A53007C88496}"/>
              </a:ext>
            </a:extLst>
          </p:cNvPr>
          <p:cNvSpPr>
            <a:spLocks noGrp="1"/>
          </p:cNvSpPr>
          <p:nvPr>
            <p:ph type="sldNum" sz="quarter" idx="12"/>
          </p:nvPr>
        </p:nvSpPr>
        <p:spPr/>
        <p:txBody>
          <a:bodyPr/>
          <a:lstStyle/>
          <a:p>
            <a:fld id="{2775DED2-0BFC-41D1-921E-870F6D3310F3}" type="slidenum">
              <a:rPr lang="en-IN" smtClean="0"/>
              <a:t>‹#›</a:t>
            </a:fld>
            <a:endParaRPr lang="en-IN"/>
          </a:p>
        </p:txBody>
      </p:sp>
    </p:spTree>
    <p:extLst>
      <p:ext uri="{BB962C8B-B14F-4D97-AF65-F5344CB8AC3E}">
        <p14:creationId xmlns:p14="http://schemas.microsoft.com/office/powerpoint/2010/main" val="688606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2A78F7-EF42-D6AD-3CF1-99808FA758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06239F-B5E2-84C7-02EF-570D8A0A21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403E9B-8D4C-CFB0-A285-351F5042BD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524539-F915-476D-88A7-2C5627D50608}" type="datetimeFigureOut">
              <a:rPr lang="en-IN" smtClean="0"/>
              <a:t>05-12-2022</a:t>
            </a:fld>
            <a:endParaRPr lang="en-IN"/>
          </a:p>
        </p:txBody>
      </p:sp>
      <p:sp>
        <p:nvSpPr>
          <p:cNvPr id="5" name="Footer Placeholder 4">
            <a:extLst>
              <a:ext uri="{FF2B5EF4-FFF2-40B4-BE49-F238E27FC236}">
                <a16:creationId xmlns:a16="http://schemas.microsoft.com/office/drawing/2014/main" id="{74119C88-71A6-827B-F6C4-599928B0B8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95381D1-BF74-84BF-71A6-E1A8FC3C89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75DED2-0BFC-41D1-921E-870F6D3310F3}" type="slidenum">
              <a:rPr lang="en-IN" smtClean="0"/>
              <a:t>‹#›</a:t>
            </a:fld>
            <a:endParaRPr lang="en-IN"/>
          </a:p>
        </p:txBody>
      </p:sp>
    </p:spTree>
    <p:extLst>
      <p:ext uri="{BB962C8B-B14F-4D97-AF65-F5344CB8AC3E}">
        <p14:creationId xmlns:p14="http://schemas.microsoft.com/office/powerpoint/2010/main" val="1579012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cogobikeshare.com/data-license-agreement" TargetMode="External"/><Relationship Id="rId2" Type="http://schemas.openxmlformats.org/officeDocument/2006/relationships/hyperlink" Target="https://cogobikeshare.com/system-data"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7DD80F8-C940-0096-662C-BA8955AA3840}"/>
              </a:ext>
            </a:extLst>
          </p:cNvPr>
          <p:cNvSpPr/>
          <p:nvPr/>
        </p:nvSpPr>
        <p:spPr>
          <a:xfrm>
            <a:off x="9525" y="4686300"/>
            <a:ext cx="12192000" cy="2159991"/>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EB38918-BAAA-89C2-E951-85A4D2B43010}"/>
              </a:ext>
            </a:extLst>
          </p:cNvPr>
          <p:cNvSpPr>
            <a:spLocks noGrp="1"/>
          </p:cNvSpPr>
          <p:nvPr>
            <p:ph type="ctrTitle"/>
          </p:nvPr>
        </p:nvSpPr>
        <p:spPr>
          <a:xfrm>
            <a:off x="1567458" y="1758811"/>
            <a:ext cx="10334626" cy="691184"/>
          </a:xfrm>
        </p:spPr>
        <p:txBody>
          <a:bodyPr>
            <a:normAutofit fontScale="90000"/>
          </a:bodyPr>
          <a:lstStyle/>
          <a:p>
            <a:r>
              <a:rPr lang="en-IN" sz="3600" b="1" i="0" dirty="0">
                <a:solidFill>
                  <a:schemeClr val="tx1">
                    <a:lumMod val="95000"/>
                    <a:lumOff val="5000"/>
                  </a:schemeClr>
                </a:solidFill>
                <a:effectLst/>
                <a:latin typeface="sohne"/>
              </a:rPr>
              <a:t>Bike Sharing Data (COGO bike) -Exploratory Data Analysis</a:t>
            </a:r>
          </a:p>
        </p:txBody>
      </p:sp>
      <p:sp>
        <p:nvSpPr>
          <p:cNvPr id="3" name="Subtitle 2">
            <a:extLst>
              <a:ext uri="{FF2B5EF4-FFF2-40B4-BE49-F238E27FC236}">
                <a16:creationId xmlns:a16="http://schemas.microsoft.com/office/drawing/2014/main" id="{33957EEC-8E90-C334-83C4-8E250391F698}"/>
              </a:ext>
            </a:extLst>
          </p:cNvPr>
          <p:cNvSpPr>
            <a:spLocks noGrp="1"/>
          </p:cNvSpPr>
          <p:nvPr>
            <p:ph type="subTitle" idx="1"/>
          </p:nvPr>
        </p:nvSpPr>
        <p:spPr>
          <a:xfrm>
            <a:off x="142875" y="5668071"/>
            <a:ext cx="5257800" cy="961329"/>
          </a:xfrm>
        </p:spPr>
        <p:txBody>
          <a:bodyPr>
            <a:normAutofit/>
          </a:bodyPr>
          <a:lstStyle/>
          <a:p>
            <a:pPr algn="l"/>
            <a:r>
              <a:rPr lang="en-IN" sz="2000" b="1" i="0" u="none" strike="noStrike" baseline="0" dirty="0">
                <a:solidFill>
                  <a:schemeClr val="bg1"/>
                </a:solidFill>
                <a:latin typeface="sohne"/>
              </a:rPr>
              <a:t>Project 1: </a:t>
            </a:r>
            <a:r>
              <a:rPr lang="en-IN" sz="2000" b="0" i="0" u="none" strike="noStrike" baseline="0" dirty="0">
                <a:solidFill>
                  <a:schemeClr val="bg1"/>
                </a:solidFill>
                <a:latin typeface="sohne"/>
              </a:rPr>
              <a:t>Exploratory Data Analysis (EDA) </a:t>
            </a:r>
          </a:p>
          <a:p>
            <a:pPr algn="l"/>
            <a:r>
              <a:rPr lang="en-IN" sz="2000" b="1" i="0" u="none" strike="noStrike" baseline="0" dirty="0">
                <a:solidFill>
                  <a:schemeClr val="bg1"/>
                </a:solidFill>
                <a:latin typeface="sohne"/>
              </a:rPr>
              <a:t>Class: </a:t>
            </a:r>
            <a:r>
              <a:rPr lang="en-IN" sz="2000" b="0" i="0" u="none" strike="noStrike" baseline="0" dirty="0">
                <a:solidFill>
                  <a:schemeClr val="bg1"/>
                </a:solidFill>
                <a:latin typeface="sohne"/>
              </a:rPr>
              <a:t>DATS 6101- Intro to Data Science </a:t>
            </a:r>
            <a:endParaRPr lang="en-IN" sz="2800" dirty="0">
              <a:solidFill>
                <a:schemeClr val="bg1"/>
              </a:solidFill>
              <a:latin typeface="sohne"/>
            </a:endParaRPr>
          </a:p>
        </p:txBody>
      </p:sp>
      <p:grpSp>
        <p:nvGrpSpPr>
          <p:cNvPr id="11" name="Group 10">
            <a:extLst>
              <a:ext uri="{FF2B5EF4-FFF2-40B4-BE49-F238E27FC236}">
                <a16:creationId xmlns:a16="http://schemas.microsoft.com/office/drawing/2014/main" id="{33FC7C1A-BBC7-2929-81F2-3937D9CE223B}"/>
              </a:ext>
            </a:extLst>
          </p:cNvPr>
          <p:cNvGrpSpPr/>
          <p:nvPr/>
        </p:nvGrpSpPr>
        <p:grpSpPr>
          <a:xfrm>
            <a:off x="0" y="-105109"/>
            <a:ext cx="12192000" cy="672506"/>
            <a:chOff x="0" y="4366"/>
            <a:chExt cx="12192000" cy="672506"/>
          </a:xfrm>
        </p:grpSpPr>
        <p:sp>
          <p:nvSpPr>
            <p:cNvPr id="8" name="Rectangle 7">
              <a:extLst>
                <a:ext uri="{FF2B5EF4-FFF2-40B4-BE49-F238E27FC236}">
                  <a16:creationId xmlns:a16="http://schemas.microsoft.com/office/drawing/2014/main" id="{A1C76987-6875-FA0C-EA5F-6B68D9550EBF}"/>
                </a:ext>
              </a:extLst>
            </p:cNvPr>
            <p:cNvSpPr/>
            <p:nvPr/>
          </p:nvSpPr>
          <p:spPr>
            <a:xfrm>
              <a:off x="0" y="4366"/>
              <a:ext cx="12192000" cy="217290"/>
            </a:xfrm>
            <a:prstGeom prst="rect">
              <a:avLst/>
            </a:prstGeom>
            <a:solidFill>
              <a:srgbClr val="560BAD"/>
            </a:solidFill>
            <a:ln>
              <a:solidFill>
                <a:srgbClr val="560BA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F653C9B8-7A9F-99F4-DDD5-4D87B5E683CD}"/>
                </a:ext>
              </a:extLst>
            </p:cNvPr>
            <p:cNvSpPr/>
            <p:nvPr/>
          </p:nvSpPr>
          <p:spPr>
            <a:xfrm>
              <a:off x="0" y="230089"/>
              <a:ext cx="12192000" cy="217290"/>
            </a:xfrm>
            <a:prstGeom prst="rect">
              <a:avLst/>
            </a:prstGeom>
            <a:solidFill>
              <a:srgbClr val="7209B7"/>
            </a:solidFill>
            <a:ln>
              <a:solidFill>
                <a:srgbClr val="7209B7"/>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FFE8BC81-B9BF-3C3B-A79C-DEFB80514671}"/>
                </a:ext>
              </a:extLst>
            </p:cNvPr>
            <p:cNvSpPr/>
            <p:nvPr/>
          </p:nvSpPr>
          <p:spPr>
            <a:xfrm>
              <a:off x="0" y="459582"/>
              <a:ext cx="12192000" cy="217290"/>
            </a:xfrm>
            <a:prstGeom prst="rect">
              <a:avLst/>
            </a:prstGeom>
            <a:solidFill>
              <a:srgbClr val="B5179E"/>
            </a:solidFill>
            <a:ln>
              <a:solidFill>
                <a:srgbClr val="B5179E"/>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pic>
        <p:nvPicPr>
          <p:cNvPr id="13" name="Picture 12">
            <a:extLst>
              <a:ext uri="{FF2B5EF4-FFF2-40B4-BE49-F238E27FC236}">
                <a16:creationId xmlns:a16="http://schemas.microsoft.com/office/drawing/2014/main" id="{9C0CBEC1-2136-C614-C86C-8D3B6A47E814}"/>
              </a:ext>
            </a:extLst>
          </p:cNvPr>
          <p:cNvPicPr>
            <a:picLocks noChangeAspect="1"/>
          </p:cNvPicPr>
          <p:nvPr/>
        </p:nvPicPr>
        <p:blipFill>
          <a:blip r:embed="rId2"/>
          <a:stretch>
            <a:fillRect/>
          </a:stretch>
        </p:blipFill>
        <p:spPr>
          <a:xfrm>
            <a:off x="7310438" y="2913731"/>
            <a:ext cx="4414838" cy="2883421"/>
          </a:xfrm>
          <a:prstGeom prst="rect">
            <a:avLst/>
          </a:prstGeom>
          <a:ln w="76200">
            <a:solidFill>
              <a:schemeClr val="bg1"/>
            </a:solidFill>
          </a:ln>
        </p:spPr>
      </p:pic>
      <p:sp>
        <p:nvSpPr>
          <p:cNvPr id="14" name="Title 1">
            <a:extLst>
              <a:ext uri="{FF2B5EF4-FFF2-40B4-BE49-F238E27FC236}">
                <a16:creationId xmlns:a16="http://schemas.microsoft.com/office/drawing/2014/main" id="{51F541F9-B4BB-6EC4-A208-033F865C12F7}"/>
              </a:ext>
            </a:extLst>
          </p:cNvPr>
          <p:cNvSpPr txBox="1">
            <a:spLocks/>
          </p:cNvSpPr>
          <p:nvPr/>
        </p:nvSpPr>
        <p:spPr>
          <a:xfrm rot="16200000">
            <a:off x="246859" y="1851916"/>
            <a:ext cx="2038347" cy="70643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solidFill>
                  <a:schemeClr val="tx1">
                    <a:lumMod val="95000"/>
                    <a:lumOff val="5000"/>
                  </a:schemeClr>
                </a:solidFill>
                <a:latin typeface="sohne"/>
              </a:rPr>
              <a:t>Team -03</a:t>
            </a:r>
          </a:p>
        </p:txBody>
      </p:sp>
      <p:cxnSp>
        <p:nvCxnSpPr>
          <p:cNvPr id="17" name="Straight Connector 16">
            <a:extLst>
              <a:ext uri="{FF2B5EF4-FFF2-40B4-BE49-F238E27FC236}">
                <a16:creationId xmlns:a16="http://schemas.microsoft.com/office/drawing/2014/main" id="{DE4CA8EB-2247-8D79-AC9B-3304E6D96A78}"/>
              </a:ext>
            </a:extLst>
          </p:cNvPr>
          <p:cNvCxnSpPr>
            <a:cxnSpLocks/>
          </p:cNvCxnSpPr>
          <p:nvPr/>
        </p:nvCxnSpPr>
        <p:spPr>
          <a:xfrm flipH="1">
            <a:off x="1695450" y="1185961"/>
            <a:ext cx="2" cy="2038351"/>
          </a:xfrm>
          <a:prstGeom prst="line">
            <a:avLst/>
          </a:prstGeom>
        </p:spPr>
        <p:style>
          <a:lnRef idx="3">
            <a:schemeClr val="dk1"/>
          </a:lnRef>
          <a:fillRef idx="0">
            <a:schemeClr val="dk1"/>
          </a:fillRef>
          <a:effectRef idx="2">
            <a:schemeClr val="dk1"/>
          </a:effectRef>
          <a:fontRef idx="minor">
            <a:schemeClr val="tx1"/>
          </a:fontRef>
        </p:style>
      </p:cxnSp>
      <p:sp>
        <p:nvSpPr>
          <p:cNvPr id="24" name="Rectangle 23">
            <a:extLst>
              <a:ext uri="{FF2B5EF4-FFF2-40B4-BE49-F238E27FC236}">
                <a16:creationId xmlns:a16="http://schemas.microsoft.com/office/drawing/2014/main" id="{5D7CCFB3-989F-6057-7390-57DC24A80728}"/>
              </a:ext>
            </a:extLst>
          </p:cNvPr>
          <p:cNvSpPr/>
          <p:nvPr/>
        </p:nvSpPr>
        <p:spPr>
          <a:xfrm>
            <a:off x="0" y="-128846"/>
            <a:ext cx="12192000" cy="1033721"/>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nvGrpSpPr>
          <p:cNvPr id="25" name="Group 24">
            <a:extLst>
              <a:ext uri="{FF2B5EF4-FFF2-40B4-BE49-F238E27FC236}">
                <a16:creationId xmlns:a16="http://schemas.microsoft.com/office/drawing/2014/main" id="{036FB37B-9E21-71A5-14CB-17B8ED60AD46}"/>
              </a:ext>
            </a:extLst>
          </p:cNvPr>
          <p:cNvGrpSpPr/>
          <p:nvPr/>
        </p:nvGrpSpPr>
        <p:grpSpPr>
          <a:xfrm rot="5400000">
            <a:off x="602957" y="2111846"/>
            <a:ext cx="2038347" cy="162975"/>
            <a:chOff x="495300" y="2900260"/>
            <a:chExt cx="12192000" cy="660308"/>
          </a:xfrm>
        </p:grpSpPr>
        <p:sp>
          <p:nvSpPr>
            <p:cNvPr id="26" name="Rectangle 25">
              <a:extLst>
                <a:ext uri="{FF2B5EF4-FFF2-40B4-BE49-F238E27FC236}">
                  <a16:creationId xmlns:a16="http://schemas.microsoft.com/office/drawing/2014/main" id="{707F091C-10FD-3268-422E-E5213BDDFEFD}"/>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Rectangle 26">
              <a:extLst>
                <a:ext uri="{FF2B5EF4-FFF2-40B4-BE49-F238E27FC236}">
                  <a16:creationId xmlns:a16="http://schemas.microsoft.com/office/drawing/2014/main" id="{C333288D-44D9-BB1A-042A-C86F94C852DF}"/>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898BBC1B-D935-D679-E063-F1AB6486ACF1}"/>
                </a:ext>
              </a:extLst>
            </p:cNvPr>
            <p:cNvSpPr/>
            <p:nvPr/>
          </p:nvSpPr>
          <p:spPr>
            <a:xfrm>
              <a:off x="495300" y="3343277"/>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pic>
        <p:nvPicPr>
          <p:cNvPr id="4" name="Picture 6">
            <a:extLst>
              <a:ext uri="{FF2B5EF4-FFF2-40B4-BE49-F238E27FC236}">
                <a16:creationId xmlns:a16="http://schemas.microsoft.com/office/drawing/2014/main" id="{181BF747-0BDC-53D9-F2D8-9D92DD2146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7142" y="7284"/>
            <a:ext cx="1075268" cy="81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457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693194"/>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676273" y="1162725"/>
            <a:ext cx="10248901" cy="273600"/>
            <a:chOff x="495300" y="2900260"/>
            <a:chExt cx="12192000" cy="660305"/>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676274" y="427362"/>
            <a:ext cx="10153650" cy="1323439"/>
          </a:xfrm>
          <a:prstGeom prst="rect">
            <a:avLst/>
          </a:prstGeom>
          <a:noFill/>
        </p:spPr>
        <p:txBody>
          <a:bodyPr wrap="square" rtlCol="0">
            <a:spAutoFit/>
          </a:bodyPr>
          <a:lstStyle/>
          <a:p>
            <a:pPr algn="ctr"/>
            <a:r>
              <a:rPr lang="en-IN" sz="4000" dirty="0">
                <a:solidFill>
                  <a:schemeClr val="bg1"/>
                </a:solidFill>
              </a:rPr>
              <a:t>EDA: </a:t>
            </a:r>
            <a:r>
              <a:rPr lang="en-IN" sz="4000" dirty="0">
                <a:solidFill>
                  <a:schemeClr val="bg1"/>
                </a:solidFill>
                <a:latin typeface="Helvetica Neue"/>
              </a:rPr>
              <a:t>H</a:t>
            </a:r>
            <a:r>
              <a:rPr lang="en-IN" sz="4000" b="0" i="0" dirty="0">
                <a:solidFill>
                  <a:schemeClr val="bg1"/>
                </a:solidFill>
                <a:effectLst/>
                <a:latin typeface="Helvetica Neue"/>
              </a:rPr>
              <a:t>ighest-lowest time of use of the day</a:t>
            </a:r>
          </a:p>
          <a:p>
            <a:pPr algn="ctr"/>
            <a:endParaRPr lang="en-IN" sz="4000" dirty="0">
              <a:solidFill>
                <a:schemeClr val="bg1"/>
              </a:solidFill>
            </a:endParaRP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86" name="TextBox 85">
            <a:extLst>
              <a:ext uri="{FF2B5EF4-FFF2-40B4-BE49-F238E27FC236}">
                <a16:creationId xmlns:a16="http://schemas.microsoft.com/office/drawing/2014/main" id="{8BD49A97-69AF-23B0-FAB1-4E967FF7ED5F}"/>
              </a:ext>
            </a:extLst>
          </p:cNvPr>
          <p:cNvSpPr txBox="1"/>
          <p:nvPr/>
        </p:nvSpPr>
        <p:spPr>
          <a:xfrm>
            <a:off x="6886575" y="5130815"/>
            <a:ext cx="5143499" cy="584775"/>
          </a:xfrm>
          <a:prstGeom prst="rect">
            <a:avLst/>
          </a:prstGeom>
          <a:noFill/>
        </p:spPr>
        <p:txBody>
          <a:bodyPr wrap="square" rtlCol="0">
            <a:spAutoFit/>
          </a:bodyPr>
          <a:lstStyle/>
          <a:p>
            <a:pPr algn="just"/>
            <a:r>
              <a:rPr lang="en-IN" sz="1600" b="1" i="1" dirty="0"/>
              <a:t>Findings: </a:t>
            </a:r>
            <a:r>
              <a:rPr lang="en-IN" sz="1600" b="0" i="0" dirty="0">
                <a:solidFill>
                  <a:srgbClr val="333333"/>
                </a:solidFill>
                <a:effectLst/>
                <a:latin typeface="Helvetica Neue"/>
              </a:rPr>
              <a:t>The peak hours of August is between 3:00 pm to 7:30 pm with above 400 users.</a:t>
            </a:r>
            <a:endParaRPr lang="en-IN" sz="1600" b="1" i="1" dirty="0"/>
          </a:p>
        </p:txBody>
      </p:sp>
      <p:pic>
        <p:nvPicPr>
          <p:cNvPr id="3" name="Picture 2">
            <a:extLst>
              <a:ext uri="{FF2B5EF4-FFF2-40B4-BE49-F238E27FC236}">
                <a16:creationId xmlns:a16="http://schemas.microsoft.com/office/drawing/2014/main" id="{E4F30E9B-3321-CD3F-282A-B023821B70BA}"/>
              </a:ext>
            </a:extLst>
          </p:cNvPr>
          <p:cNvPicPr>
            <a:picLocks noChangeAspect="1"/>
          </p:cNvPicPr>
          <p:nvPr/>
        </p:nvPicPr>
        <p:blipFill>
          <a:blip r:embed="rId2"/>
          <a:stretch>
            <a:fillRect/>
          </a:stretch>
        </p:blipFill>
        <p:spPr>
          <a:xfrm>
            <a:off x="7368076" y="1619243"/>
            <a:ext cx="4662000" cy="3360977"/>
          </a:xfrm>
          <a:prstGeom prst="rect">
            <a:avLst/>
          </a:prstGeom>
        </p:spPr>
      </p:pic>
      <p:pic>
        <p:nvPicPr>
          <p:cNvPr id="4" name="Picture 3">
            <a:extLst>
              <a:ext uri="{FF2B5EF4-FFF2-40B4-BE49-F238E27FC236}">
                <a16:creationId xmlns:a16="http://schemas.microsoft.com/office/drawing/2014/main" id="{3989B700-7D05-29DD-3B27-17613B2A67C8}"/>
              </a:ext>
            </a:extLst>
          </p:cNvPr>
          <p:cNvPicPr>
            <a:picLocks noChangeAspect="1"/>
          </p:cNvPicPr>
          <p:nvPr/>
        </p:nvPicPr>
        <p:blipFill>
          <a:blip r:embed="rId3"/>
          <a:stretch>
            <a:fillRect/>
          </a:stretch>
        </p:blipFill>
        <p:spPr>
          <a:xfrm>
            <a:off x="161926" y="1727184"/>
            <a:ext cx="4662000" cy="3403631"/>
          </a:xfrm>
          <a:prstGeom prst="rect">
            <a:avLst/>
          </a:prstGeom>
        </p:spPr>
      </p:pic>
      <p:sp>
        <p:nvSpPr>
          <p:cNvPr id="6" name="TextBox 5">
            <a:extLst>
              <a:ext uri="{FF2B5EF4-FFF2-40B4-BE49-F238E27FC236}">
                <a16:creationId xmlns:a16="http://schemas.microsoft.com/office/drawing/2014/main" id="{7FB4BE93-A3A8-EFAC-3826-7BD1FB6EBA48}"/>
              </a:ext>
            </a:extLst>
          </p:cNvPr>
          <p:cNvSpPr txBox="1"/>
          <p:nvPr/>
        </p:nvSpPr>
        <p:spPr>
          <a:xfrm>
            <a:off x="257175" y="5226784"/>
            <a:ext cx="6100762" cy="1077218"/>
          </a:xfrm>
          <a:prstGeom prst="rect">
            <a:avLst/>
          </a:prstGeom>
          <a:noFill/>
        </p:spPr>
        <p:txBody>
          <a:bodyPr wrap="square">
            <a:spAutoFit/>
          </a:bodyPr>
          <a:lstStyle/>
          <a:p>
            <a:r>
              <a:rPr lang="en-IN" sz="1600" b="1" i="1" dirty="0"/>
              <a:t>Findings: </a:t>
            </a:r>
            <a:r>
              <a:rPr lang="en-IN" sz="1600" dirty="0">
                <a:effectLst/>
              </a:rPr>
              <a:t>During the </a:t>
            </a:r>
            <a:r>
              <a:rPr lang="en-IN" sz="1600" i="1" dirty="0">
                <a:effectLst/>
              </a:rPr>
              <a:t>weekend</a:t>
            </a:r>
            <a:r>
              <a:rPr lang="en-IN" sz="1600" dirty="0">
                <a:effectLst/>
              </a:rPr>
              <a:t> hours, the rush hour starts at 9:00 am while on the </a:t>
            </a:r>
            <a:r>
              <a:rPr lang="en-IN" sz="1600" i="1" dirty="0">
                <a:effectLst/>
              </a:rPr>
              <a:t>weekdays</a:t>
            </a:r>
            <a:r>
              <a:rPr lang="en-IN" sz="1600" dirty="0">
                <a:effectLst/>
              </a:rPr>
              <a:t> it starts earlier at 6:00 am. Also, on most of the </a:t>
            </a:r>
            <a:r>
              <a:rPr lang="en-IN" sz="1600" i="1" dirty="0">
                <a:effectLst/>
              </a:rPr>
              <a:t>weekdays,</a:t>
            </a:r>
            <a:r>
              <a:rPr lang="en-IN" sz="1600" dirty="0">
                <a:effectLst/>
              </a:rPr>
              <a:t> the line does not drop unt il 9:00 pm but it drops a little earlier during the </a:t>
            </a:r>
            <a:r>
              <a:rPr lang="en-IN" sz="1600" i="1" dirty="0">
                <a:effectLst/>
              </a:rPr>
              <a:t>weekends</a:t>
            </a:r>
            <a:r>
              <a:rPr lang="en-IN" sz="1600" dirty="0">
                <a:effectLst/>
              </a:rPr>
              <a:t> at 8:00 pm</a:t>
            </a:r>
            <a:r>
              <a:rPr lang="en-IN" sz="1600" dirty="0"/>
              <a:t>.</a:t>
            </a:r>
          </a:p>
        </p:txBody>
      </p:sp>
      <p:sp>
        <p:nvSpPr>
          <p:cNvPr id="7" name="TextBox 6">
            <a:extLst>
              <a:ext uri="{FF2B5EF4-FFF2-40B4-BE49-F238E27FC236}">
                <a16:creationId xmlns:a16="http://schemas.microsoft.com/office/drawing/2014/main" id="{110BA03D-32B3-3575-2698-9515C99DBE11}"/>
              </a:ext>
            </a:extLst>
          </p:cNvPr>
          <p:cNvSpPr txBox="1"/>
          <p:nvPr/>
        </p:nvSpPr>
        <p:spPr>
          <a:xfrm>
            <a:off x="11310935" y="5991225"/>
            <a:ext cx="414340" cy="369332"/>
          </a:xfrm>
          <a:prstGeom prst="rect">
            <a:avLst/>
          </a:prstGeom>
          <a:noFill/>
        </p:spPr>
        <p:txBody>
          <a:bodyPr wrap="square" rtlCol="0">
            <a:spAutoFit/>
          </a:bodyPr>
          <a:lstStyle/>
          <a:p>
            <a:r>
              <a:rPr lang="en-IN" dirty="0"/>
              <a:t>9</a:t>
            </a:r>
          </a:p>
        </p:txBody>
      </p:sp>
      <p:pic>
        <p:nvPicPr>
          <p:cNvPr id="2" name="Picture 6">
            <a:extLst>
              <a:ext uri="{FF2B5EF4-FFF2-40B4-BE49-F238E27FC236}">
                <a16:creationId xmlns:a16="http://schemas.microsoft.com/office/drawing/2014/main" id="{4FD577D9-59A5-FE5F-745D-D113DF7FFA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8092" y="58069"/>
            <a:ext cx="1075268" cy="81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815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693194"/>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676273" y="1162725"/>
            <a:ext cx="10248901" cy="273600"/>
            <a:chOff x="495300" y="2900260"/>
            <a:chExt cx="12192000" cy="660305"/>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676274" y="427362"/>
            <a:ext cx="10153650" cy="1323439"/>
          </a:xfrm>
          <a:prstGeom prst="rect">
            <a:avLst/>
          </a:prstGeom>
          <a:noFill/>
        </p:spPr>
        <p:txBody>
          <a:bodyPr wrap="square" rtlCol="0">
            <a:spAutoFit/>
          </a:bodyPr>
          <a:lstStyle/>
          <a:p>
            <a:pPr algn="ctr"/>
            <a:r>
              <a:rPr lang="en-IN" sz="4000" dirty="0">
                <a:solidFill>
                  <a:schemeClr val="bg1"/>
                </a:solidFill>
              </a:rPr>
              <a:t>EDA: </a:t>
            </a:r>
            <a:r>
              <a:rPr lang="en-IN" sz="4000" b="0" i="0" dirty="0">
                <a:solidFill>
                  <a:schemeClr val="bg1"/>
                </a:solidFill>
                <a:effectLst/>
                <a:latin typeface="Helvetica Neue"/>
              </a:rPr>
              <a:t>Top Stations</a:t>
            </a:r>
          </a:p>
          <a:p>
            <a:pPr algn="ctr"/>
            <a:endParaRPr lang="en-IN" sz="4000" dirty="0">
              <a:solidFill>
                <a:schemeClr val="bg1"/>
              </a:solidFill>
            </a:endParaRP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6" name="TextBox 5">
            <a:extLst>
              <a:ext uri="{FF2B5EF4-FFF2-40B4-BE49-F238E27FC236}">
                <a16:creationId xmlns:a16="http://schemas.microsoft.com/office/drawing/2014/main" id="{7FB4BE93-A3A8-EFAC-3826-7BD1FB6EBA48}"/>
              </a:ext>
            </a:extLst>
          </p:cNvPr>
          <p:cNvSpPr txBox="1"/>
          <p:nvPr/>
        </p:nvSpPr>
        <p:spPr>
          <a:xfrm>
            <a:off x="4448174" y="4338704"/>
            <a:ext cx="2609850" cy="2062103"/>
          </a:xfrm>
          <a:prstGeom prst="rect">
            <a:avLst/>
          </a:prstGeom>
          <a:noFill/>
        </p:spPr>
        <p:txBody>
          <a:bodyPr wrap="square">
            <a:spAutoFit/>
          </a:bodyPr>
          <a:lstStyle/>
          <a:p>
            <a:r>
              <a:rPr lang="en-IN" sz="1600" b="1" i="1" dirty="0"/>
              <a:t>Findings: </a:t>
            </a:r>
          </a:p>
          <a:p>
            <a:r>
              <a:rPr lang="en-IN" sz="1600" b="1" i="1" dirty="0"/>
              <a:t>Top stations:</a:t>
            </a:r>
          </a:p>
          <a:p>
            <a:pPr marL="285750" indent="-285750">
              <a:buFont typeface="Arial" panose="020B0604020202020204" pitchFamily="34" charset="0"/>
              <a:buChar char="•"/>
            </a:pPr>
            <a:r>
              <a:rPr lang="en-IN" sz="1600" b="0" i="0" dirty="0">
                <a:solidFill>
                  <a:srgbClr val="333333"/>
                </a:solidFill>
                <a:effectLst/>
                <a:latin typeface="Helvetica Neue"/>
              </a:rPr>
              <a:t>Bicentennial Park</a:t>
            </a:r>
          </a:p>
          <a:p>
            <a:pPr marL="285750" indent="-285750">
              <a:buFont typeface="Arial" panose="020B0604020202020204" pitchFamily="34" charset="0"/>
              <a:buChar char="•"/>
            </a:pPr>
            <a:r>
              <a:rPr lang="en-IN" sz="1600" dirty="0"/>
              <a:t>North Bank Park</a:t>
            </a:r>
          </a:p>
          <a:p>
            <a:pPr marL="285750" indent="-285750">
              <a:buFont typeface="Arial" panose="020B0604020202020204" pitchFamily="34" charset="0"/>
              <a:buChar char="•"/>
            </a:pPr>
            <a:r>
              <a:rPr lang="en-IN" sz="1600" dirty="0"/>
              <a:t>High St &amp; Broad St</a:t>
            </a:r>
          </a:p>
          <a:p>
            <a:pPr marL="285750" indent="-285750">
              <a:buFont typeface="Arial" panose="020B0604020202020204" pitchFamily="34" charset="0"/>
              <a:buChar char="•"/>
            </a:pPr>
            <a:r>
              <a:rPr lang="en-IN" sz="1600" dirty="0" err="1"/>
              <a:t>Scioto</a:t>
            </a:r>
            <a:r>
              <a:rPr lang="en-IN" sz="1600" dirty="0"/>
              <a:t> Audubon </a:t>
            </a:r>
            <a:r>
              <a:rPr lang="en-IN" sz="1600" dirty="0" err="1"/>
              <a:t>Center</a:t>
            </a:r>
            <a:endParaRPr lang="en-IN" sz="1600" dirty="0"/>
          </a:p>
          <a:p>
            <a:pPr marL="285750" indent="-285750">
              <a:buFont typeface="Arial" panose="020B0604020202020204" pitchFamily="34" charset="0"/>
              <a:buChar char="•"/>
            </a:pPr>
            <a:r>
              <a:rPr lang="en-IN" sz="1600" dirty="0"/>
              <a:t>High St &amp; Warren</a:t>
            </a:r>
          </a:p>
          <a:p>
            <a:pPr marL="285750" indent="-285750">
              <a:buFont typeface="Arial" panose="020B0604020202020204" pitchFamily="34" charset="0"/>
              <a:buChar char="•"/>
            </a:pPr>
            <a:endParaRPr lang="en-IN" sz="1600" dirty="0"/>
          </a:p>
        </p:txBody>
      </p:sp>
      <p:pic>
        <p:nvPicPr>
          <p:cNvPr id="5" name="Picture 4">
            <a:extLst>
              <a:ext uri="{FF2B5EF4-FFF2-40B4-BE49-F238E27FC236}">
                <a16:creationId xmlns:a16="http://schemas.microsoft.com/office/drawing/2014/main" id="{F4250EBA-C62F-9F51-76D7-223A88639DAA}"/>
              </a:ext>
            </a:extLst>
          </p:cNvPr>
          <p:cNvPicPr>
            <a:picLocks noChangeAspect="1"/>
          </p:cNvPicPr>
          <p:nvPr/>
        </p:nvPicPr>
        <p:blipFill>
          <a:blip r:embed="rId2"/>
          <a:stretch>
            <a:fillRect/>
          </a:stretch>
        </p:blipFill>
        <p:spPr>
          <a:xfrm>
            <a:off x="6758325" y="1619364"/>
            <a:ext cx="3157200" cy="2719340"/>
          </a:xfrm>
          <a:prstGeom prst="rect">
            <a:avLst/>
          </a:prstGeom>
        </p:spPr>
      </p:pic>
      <p:pic>
        <p:nvPicPr>
          <p:cNvPr id="8" name="Picture 7">
            <a:extLst>
              <a:ext uri="{FF2B5EF4-FFF2-40B4-BE49-F238E27FC236}">
                <a16:creationId xmlns:a16="http://schemas.microsoft.com/office/drawing/2014/main" id="{813956DD-93D8-D4E0-390B-2F1453AAC9A5}"/>
              </a:ext>
            </a:extLst>
          </p:cNvPr>
          <p:cNvPicPr>
            <a:picLocks noChangeAspect="1"/>
          </p:cNvPicPr>
          <p:nvPr/>
        </p:nvPicPr>
        <p:blipFill>
          <a:blip r:embed="rId3"/>
          <a:stretch>
            <a:fillRect/>
          </a:stretch>
        </p:blipFill>
        <p:spPr>
          <a:xfrm>
            <a:off x="-1" y="1619364"/>
            <a:ext cx="3157523" cy="2752612"/>
          </a:xfrm>
          <a:prstGeom prst="rect">
            <a:avLst/>
          </a:prstGeom>
        </p:spPr>
      </p:pic>
      <p:pic>
        <p:nvPicPr>
          <p:cNvPr id="10" name="Picture 9">
            <a:extLst>
              <a:ext uri="{FF2B5EF4-FFF2-40B4-BE49-F238E27FC236}">
                <a16:creationId xmlns:a16="http://schemas.microsoft.com/office/drawing/2014/main" id="{E67A893D-0AC9-A1C3-34B4-ADB7B5FE9463}"/>
              </a:ext>
            </a:extLst>
          </p:cNvPr>
          <p:cNvPicPr>
            <a:picLocks noChangeAspect="1"/>
          </p:cNvPicPr>
          <p:nvPr/>
        </p:nvPicPr>
        <p:blipFill>
          <a:blip r:embed="rId4"/>
          <a:stretch>
            <a:fillRect/>
          </a:stretch>
        </p:blipFill>
        <p:spPr>
          <a:xfrm>
            <a:off x="3266200" y="2000476"/>
            <a:ext cx="1829675" cy="2093364"/>
          </a:xfrm>
          <a:prstGeom prst="rect">
            <a:avLst/>
          </a:prstGeom>
        </p:spPr>
      </p:pic>
      <p:pic>
        <p:nvPicPr>
          <p:cNvPr id="12" name="Picture 11">
            <a:extLst>
              <a:ext uri="{FF2B5EF4-FFF2-40B4-BE49-F238E27FC236}">
                <a16:creationId xmlns:a16="http://schemas.microsoft.com/office/drawing/2014/main" id="{4B518F7B-5473-DE36-0048-6380D2967294}"/>
              </a:ext>
            </a:extLst>
          </p:cNvPr>
          <p:cNvPicPr>
            <a:picLocks noChangeAspect="1"/>
          </p:cNvPicPr>
          <p:nvPr/>
        </p:nvPicPr>
        <p:blipFill>
          <a:blip r:embed="rId5"/>
          <a:stretch>
            <a:fillRect/>
          </a:stretch>
        </p:blipFill>
        <p:spPr>
          <a:xfrm>
            <a:off x="10010775" y="1910440"/>
            <a:ext cx="1828800" cy="2129950"/>
          </a:xfrm>
          <a:prstGeom prst="rect">
            <a:avLst/>
          </a:prstGeom>
        </p:spPr>
      </p:pic>
      <p:sp>
        <p:nvSpPr>
          <p:cNvPr id="17" name="TextBox 16">
            <a:extLst>
              <a:ext uri="{FF2B5EF4-FFF2-40B4-BE49-F238E27FC236}">
                <a16:creationId xmlns:a16="http://schemas.microsoft.com/office/drawing/2014/main" id="{1B3C9D8F-9747-052B-A2F7-9E18E572BFDC}"/>
              </a:ext>
            </a:extLst>
          </p:cNvPr>
          <p:cNvSpPr txBox="1"/>
          <p:nvPr/>
        </p:nvSpPr>
        <p:spPr>
          <a:xfrm>
            <a:off x="11310935" y="5991225"/>
            <a:ext cx="528640" cy="369332"/>
          </a:xfrm>
          <a:prstGeom prst="rect">
            <a:avLst/>
          </a:prstGeom>
          <a:noFill/>
        </p:spPr>
        <p:txBody>
          <a:bodyPr wrap="square" rtlCol="0">
            <a:spAutoFit/>
          </a:bodyPr>
          <a:lstStyle/>
          <a:p>
            <a:r>
              <a:rPr lang="en-IN" dirty="0"/>
              <a:t>10</a:t>
            </a:r>
          </a:p>
        </p:txBody>
      </p:sp>
      <p:pic>
        <p:nvPicPr>
          <p:cNvPr id="2" name="Picture 6">
            <a:extLst>
              <a:ext uri="{FF2B5EF4-FFF2-40B4-BE49-F238E27FC236}">
                <a16:creationId xmlns:a16="http://schemas.microsoft.com/office/drawing/2014/main" id="{EAC2808F-610A-68D3-59D0-F74E284095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78092" y="58069"/>
            <a:ext cx="1075268" cy="81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876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183771"/>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1019175" y="725046"/>
            <a:ext cx="9601200" cy="301703"/>
            <a:chOff x="495300" y="2900260"/>
            <a:chExt cx="12192000" cy="660305"/>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506287" y="17160"/>
            <a:ext cx="11239501" cy="707886"/>
          </a:xfrm>
          <a:prstGeom prst="rect">
            <a:avLst/>
          </a:prstGeom>
          <a:noFill/>
        </p:spPr>
        <p:txBody>
          <a:bodyPr wrap="square" rtlCol="0">
            <a:spAutoFit/>
          </a:bodyPr>
          <a:lstStyle/>
          <a:p>
            <a:pPr algn="ctr"/>
            <a:r>
              <a:rPr lang="en-IN" sz="4000" dirty="0">
                <a:solidFill>
                  <a:schemeClr val="bg1"/>
                </a:solidFill>
              </a:rPr>
              <a:t>EDA: Summary Statistics Total time</a:t>
            </a: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pic>
        <p:nvPicPr>
          <p:cNvPr id="4" name="Picture 3">
            <a:extLst>
              <a:ext uri="{FF2B5EF4-FFF2-40B4-BE49-F238E27FC236}">
                <a16:creationId xmlns:a16="http://schemas.microsoft.com/office/drawing/2014/main" id="{01E9BD3F-8DE2-614C-44AF-89CB15DC4BFA}"/>
              </a:ext>
            </a:extLst>
          </p:cNvPr>
          <p:cNvPicPr>
            <a:picLocks noChangeAspect="1"/>
          </p:cNvPicPr>
          <p:nvPr/>
        </p:nvPicPr>
        <p:blipFill>
          <a:blip r:embed="rId2"/>
          <a:stretch>
            <a:fillRect/>
          </a:stretch>
        </p:blipFill>
        <p:spPr>
          <a:xfrm>
            <a:off x="3911069" y="1744458"/>
            <a:ext cx="3564997" cy="2958189"/>
          </a:xfrm>
          <a:prstGeom prst="rect">
            <a:avLst/>
          </a:prstGeom>
        </p:spPr>
      </p:pic>
      <p:sp>
        <p:nvSpPr>
          <p:cNvPr id="6" name="TextBox 5">
            <a:extLst>
              <a:ext uri="{FF2B5EF4-FFF2-40B4-BE49-F238E27FC236}">
                <a16:creationId xmlns:a16="http://schemas.microsoft.com/office/drawing/2014/main" id="{25E39E11-1228-C595-29CB-D895344B02D3}"/>
              </a:ext>
            </a:extLst>
          </p:cNvPr>
          <p:cNvSpPr txBox="1"/>
          <p:nvPr/>
        </p:nvSpPr>
        <p:spPr>
          <a:xfrm>
            <a:off x="11310935" y="5991225"/>
            <a:ext cx="528640" cy="369332"/>
          </a:xfrm>
          <a:prstGeom prst="rect">
            <a:avLst/>
          </a:prstGeom>
          <a:noFill/>
        </p:spPr>
        <p:txBody>
          <a:bodyPr wrap="square" rtlCol="0">
            <a:spAutoFit/>
          </a:bodyPr>
          <a:lstStyle/>
          <a:p>
            <a:r>
              <a:rPr lang="en-IN" dirty="0"/>
              <a:t>11</a:t>
            </a:r>
          </a:p>
        </p:txBody>
      </p:sp>
      <p:pic>
        <p:nvPicPr>
          <p:cNvPr id="2" name="Picture 6">
            <a:extLst>
              <a:ext uri="{FF2B5EF4-FFF2-40B4-BE49-F238E27FC236}">
                <a16:creationId xmlns:a16="http://schemas.microsoft.com/office/drawing/2014/main" id="{2CEC9CD2-6DB3-36B7-A59E-DC917A9EAD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8092" y="58069"/>
            <a:ext cx="1075268" cy="81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170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183771"/>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19048" y="743624"/>
            <a:ext cx="10839452" cy="273600"/>
            <a:chOff x="495300" y="2900260"/>
            <a:chExt cx="12192000" cy="660305"/>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150938" y="17160"/>
            <a:ext cx="11239501" cy="707886"/>
          </a:xfrm>
          <a:prstGeom prst="rect">
            <a:avLst/>
          </a:prstGeom>
          <a:noFill/>
        </p:spPr>
        <p:txBody>
          <a:bodyPr wrap="square" rtlCol="0">
            <a:spAutoFit/>
          </a:bodyPr>
          <a:lstStyle/>
          <a:p>
            <a:pPr algn="ctr"/>
            <a:r>
              <a:rPr lang="en-IN" sz="4000" dirty="0">
                <a:solidFill>
                  <a:schemeClr val="bg1"/>
                </a:solidFill>
              </a:rPr>
              <a:t>EDA: Casual vs Annual member above boundary time </a:t>
            </a: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86" name="TextBox 85">
            <a:extLst>
              <a:ext uri="{FF2B5EF4-FFF2-40B4-BE49-F238E27FC236}">
                <a16:creationId xmlns:a16="http://schemas.microsoft.com/office/drawing/2014/main" id="{8BD49A97-69AF-23B0-FAB1-4E967FF7ED5F}"/>
              </a:ext>
            </a:extLst>
          </p:cNvPr>
          <p:cNvSpPr txBox="1"/>
          <p:nvPr/>
        </p:nvSpPr>
        <p:spPr>
          <a:xfrm>
            <a:off x="114299" y="3207847"/>
            <a:ext cx="4491037" cy="3046988"/>
          </a:xfrm>
          <a:prstGeom prst="rect">
            <a:avLst/>
          </a:prstGeom>
          <a:noFill/>
        </p:spPr>
        <p:txBody>
          <a:bodyPr wrap="square" rtlCol="0">
            <a:spAutoFit/>
          </a:bodyPr>
          <a:lstStyle/>
          <a:p>
            <a:pPr marL="285750" indent="-285750">
              <a:buFont typeface="Arial" panose="020B0604020202020204" pitchFamily="34" charset="0"/>
              <a:buChar char="•"/>
            </a:pPr>
            <a:r>
              <a:rPr lang="en-IN" sz="1600" i="1" dirty="0"/>
              <a:t>Boundary time:</a:t>
            </a:r>
          </a:p>
          <a:p>
            <a:pPr marL="742950" lvl="1" indent="-285750">
              <a:buFont typeface="Arial" panose="020B0604020202020204" pitchFamily="34" charset="0"/>
              <a:buChar char="•"/>
            </a:pPr>
            <a:r>
              <a:rPr lang="en-IN" sz="1600" dirty="0"/>
              <a:t>Casual user: 30 mins</a:t>
            </a:r>
          </a:p>
          <a:p>
            <a:pPr marL="742950" lvl="1" indent="-285750">
              <a:buFont typeface="Arial" panose="020B0604020202020204" pitchFamily="34" charset="0"/>
              <a:buChar char="•"/>
            </a:pPr>
            <a:r>
              <a:rPr lang="en-IN" sz="1600" dirty="0"/>
              <a:t>Annual member: 45 mins</a:t>
            </a:r>
          </a:p>
          <a:p>
            <a:pPr lvl="1"/>
            <a:endParaRPr lang="en-IN" sz="1600" dirty="0"/>
          </a:p>
          <a:p>
            <a:pPr marL="285750" indent="-285750">
              <a:buFont typeface="Arial" panose="020B0604020202020204" pitchFamily="34" charset="0"/>
              <a:buChar char="•"/>
            </a:pPr>
            <a:r>
              <a:rPr lang="en-IN" sz="1600" dirty="0"/>
              <a:t>Histogram is right skewed, not much data is distributed in the extreme right tail</a:t>
            </a:r>
          </a:p>
          <a:p>
            <a:pPr marL="285750" indent="-285750">
              <a:buFont typeface="Arial" panose="020B0604020202020204" pitchFamily="34" charset="0"/>
              <a:buChar char="•"/>
            </a:pPr>
            <a:r>
              <a:rPr lang="en-IN" sz="1600" dirty="0"/>
              <a:t>qqplot data lying on the qqline, which are normally distributed</a:t>
            </a:r>
          </a:p>
          <a:p>
            <a:pPr algn="just"/>
            <a:endParaRPr lang="en-IN" sz="1600" dirty="0"/>
          </a:p>
          <a:p>
            <a:pPr marL="285750" indent="-285750" algn="just">
              <a:buFont typeface="Arial" panose="020B0604020202020204" pitchFamily="34" charset="0"/>
              <a:buChar char="•"/>
            </a:pPr>
            <a:r>
              <a:rPr lang="en-IN" sz="1600" b="1" i="1" dirty="0"/>
              <a:t>Finding:</a:t>
            </a:r>
          </a:p>
          <a:p>
            <a:pPr marL="742950" lvl="1" indent="-285750">
              <a:buFont typeface="Arial" panose="020B0604020202020204" pitchFamily="34" charset="0"/>
              <a:buChar char="•"/>
            </a:pPr>
            <a:r>
              <a:rPr lang="en-IN" sz="1600" dirty="0"/>
              <a:t>Extreme max values are occasional so we must delete the outliers for further testing</a:t>
            </a:r>
          </a:p>
        </p:txBody>
      </p:sp>
      <p:sp>
        <p:nvSpPr>
          <p:cNvPr id="3" name="TextBox 2">
            <a:extLst>
              <a:ext uri="{FF2B5EF4-FFF2-40B4-BE49-F238E27FC236}">
                <a16:creationId xmlns:a16="http://schemas.microsoft.com/office/drawing/2014/main" id="{3BCF5FDF-C47A-38C5-B954-F0788699C779}"/>
              </a:ext>
            </a:extLst>
          </p:cNvPr>
          <p:cNvSpPr txBox="1"/>
          <p:nvPr/>
        </p:nvSpPr>
        <p:spPr>
          <a:xfrm>
            <a:off x="269950" y="2599500"/>
            <a:ext cx="2001723" cy="584775"/>
          </a:xfrm>
          <a:prstGeom prst="rect">
            <a:avLst/>
          </a:prstGeom>
          <a:noFill/>
        </p:spPr>
        <p:txBody>
          <a:bodyPr wrap="square" rtlCol="0">
            <a:spAutoFit/>
          </a:bodyPr>
          <a:lstStyle/>
          <a:p>
            <a:pPr algn="ctr"/>
            <a:r>
              <a:rPr lang="en-IN" sz="1600" dirty="0"/>
              <a:t>Subset the data</a:t>
            </a:r>
          </a:p>
          <a:p>
            <a:pPr algn="ctr"/>
            <a:r>
              <a:rPr lang="en-IN" sz="1600" dirty="0"/>
              <a:t>(member and casual)</a:t>
            </a:r>
          </a:p>
        </p:txBody>
      </p:sp>
      <p:grpSp>
        <p:nvGrpSpPr>
          <p:cNvPr id="11" name="Group 10">
            <a:extLst>
              <a:ext uri="{FF2B5EF4-FFF2-40B4-BE49-F238E27FC236}">
                <a16:creationId xmlns:a16="http://schemas.microsoft.com/office/drawing/2014/main" id="{FE4DDCD8-4E76-7668-1BAE-385B7124E222}"/>
              </a:ext>
            </a:extLst>
          </p:cNvPr>
          <p:cNvGrpSpPr/>
          <p:nvPr/>
        </p:nvGrpSpPr>
        <p:grpSpPr>
          <a:xfrm>
            <a:off x="526536" y="1193017"/>
            <a:ext cx="1440000" cy="1466837"/>
            <a:chOff x="495298" y="3206391"/>
            <a:chExt cx="1485901" cy="1466837"/>
          </a:xfrm>
        </p:grpSpPr>
        <p:grpSp>
          <p:nvGrpSpPr>
            <p:cNvPr id="13" name="Group 12">
              <a:extLst>
                <a:ext uri="{FF2B5EF4-FFF2-40B4-BE49-F238E27FC236}">
                  <a16:creationId xmlns:a16="http://schemas.microsoft.com/office/drawing/2014/main" id="{31895E83-3564-516E-E97E-0285AC15BA9A}"/>
                </a:ext>
              </a:extLst>
            </p:cNvPr>
            <p:cNvGrpSpPr/>
            <p:nvPr/>
          </p:nvGrpSpPr>
          <p:grpSpPr>
            <a:xfrm>
              <a:off x="495298" y="3206391"/>
              <a:ext cx="1485901" cy="1466837"/>
              <a:chOff x="1552574" y="3257549"/>
              <a:chExt cx="1485901" cy="1466837"/>
            </a:xfrm>
          </p:grpSpPr>
          <p:sp>
            <p:nvSpPr>
              <p:cNvPr id="17" name="Oval 16">
                <a:extLst>
                  <a:ext uri="{FF2B5EF4-FFF2-40B4-BE49-F238E27FC236}">
                    <a16:creationId xmlns:a16="http://schemas.microsoft.com/office/drawing/2014/main" id="{6DCD7361-FDF8-A4BB-682C-A5BC4E46E879}"/>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E43779AC-636D-09DF-A4D3-4CDCD192AB4A}"/>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Oval 19">
                <a:extLst>
                  <a:ext uri="{FF2B5EF4-FFF2-40B4-BE49-F238E27FC236}">
                    <a16:creationId xmlns:a16="http://schemas.microsoft.com/office/drawing/2014/main" id="{E6D9744C-6082-0D53-349E-1AD5AA7C9B75}"/>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15" name="Picture 14">
              <a:extLst>
                <a:ext uri="{FF2B5EF4-FFF2-40B4-BE49-F238E27FC236}">
                  <a16:creationId xmlns:a16="http://schemas.microsoft.com/office/drawing/2014/main" id="{6B140A98-131A-3B38-57E1-7423929ECD4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25138" y="3537141"/>
              <a:ext cx="849957" cy="849957"/>
            </a:xfrm>
            <a:prstGeom prst="rect">
              <a:avLst/>
            </a:prstGeom>
          </p:spPr>
        </p:pic>
      </p:grpSp>
      <p:grpSp>
        <p:nvGrpSpPr>
          <p:cNvPr id="27" name="Group 26">
            <a:extLst>
              <a:ext uri="{FF2B5EF4-FFF2-40B4-BE49-F238E27FC236}">
                <a16:creationId xmlns:a16="http://schemas.microsoft.com/office/drawing/2014/main" id="{0B0CCA3B-E820-8772-8A34-9F164E606BD8}"/>
              </a:ext>
            </a:extLst>
          </p:cNvPr>
          <p:cNvGrpSpPr/>
          <p:nvPr/>
        </p:nvGrpSpPr>
        <p:grpSpPr>
          <a:xfrm>
            <a:off x="2936594" y="1193017"/>
            <a:ext cx="1440000" cy="1466837"/>
            <a:chOff x="495298" y="3206391"/>
            <a:chExt cx="1485901" cy="1466837"/>
          </a:xfrm>
        </p:grpSpPr>
        <p:grpSp>
          <p:nvGrpSpPr>
            <p:cNvPr id="28" name="Group 27">
              <a:extLst>
                <a:ext uri="{FF2B5EF4-FFF2-40B4-BE49-F238E27FC236}">
                  <a16:creationId xmlns:a16="http://schemas.microsoft.com/office/drawing/2014/main" id="{7EF3F1B6-4817-112A-B288-5447B9896177}"/>
                </a:ext>
              </a:extLst>
            </p:cNvPr>
            <p:cNvGrpSpPr/>
            <p:nvPr/>
          </p:nvGrpSpPr>
          <p:grpSpPr>
            <a:xfrm>
              <a:off x="495298" y="3206391"/>
              <a:ext cx="1485901" cy="1466837"/>
              <a:chOff x="1552574" y="3257549"/>
              <a:chExt cx="1485901" cy="1466837"/>
            </a:xfrm>
          </p:grpSpPr>
          <p:sp>
            <p:nvSpPr>
              <p:cNvPr id="30" name="Oval 29">
                <a:extLst>
                  <a:ext uri="{FF2B5EF4-FFF2-40B4-BE49-F238E27FC236}">
                    <a16:creationId xmlns:a16="http://schemas.microsoft.com/office/drawing/2014/main" id="{177FBEE2-7EFF-2B54-7699-A2ECBDB7C10B}"/>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299D4AA5-EBE2-2515-961E-28DF5F48F11E}"/>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Oval 31">
                <a:extLst>
                  <a:ext uri="{FF2B5EF4-FFF2-40B4-BE49-F238E27FC236}">
                    <a16:creationId xmlns:a16="http://schemas.microsoft.com/office/drawing/2014/main" id="{AD013600-4F3C-7A19-B467-269F4EC05BD8}"/>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29" name="Picture 28">
              <a:extLst>
                <a:ext uri="{FF2B5EF4-FFF2-40B4-BE49-F238E27FC236}">
                  <a16:creationId xmlns:a16="http://schemas.microsoft.com/office/drawing/2014/main" id="{BC2DC5CB-028F-4A68-FB0D-B0FA49AD9D2E}"/>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25138" y="3537141"/>
              <a:ext cx="849957" cy="849957"/>
            </a:xfrm>
            <a:prstGeom prst="rect">
              <a:avLst/>
            </a:prstGeom>
          </p:spPr>
        </p:pic>
      </p:grpSp>
      <p:sp>
        <p:nvSpPr>
          <p:cNvPr id="33" name="TextBox 32">
            <a:extLst>
              <a:ext uri="{FF2B5EF4-FFF2-40B4-BE49-F238E27FC236}">
                <a16:creationId xmlns:a16="http://schemas.microsoft.com/office/drawing/2014/main" id="{0ADEFCA8-DF4E-D702-36C6-2F368618AC87}"/>
              </a:ext>
            </a:extLst>
          </p:cNvPr>
          <p:cNvSpPr txBox="1"/>
          <p:nvPr/>
        </p:nvSpPr>
        <p:spPr>
          <a:xfrm>
            <a:off x="2724740" y="2602181"/>
            <a:ext cx="2001723" cy="584775"/>
          </a:xfrm>
          <a:prstGeom prst="rect">
            <a:avLst/>
          </a:prstGeom>
          <a:noFill/>
        </p:spPr>
        <p:txBody>
          <a:bodyPr wrap="square" rtlCol="0">
            <a:spAutoFit/>
          </a:bodyPr>
          <a:lstStyle/>
          <a:p>
            <a:pPr algn="ctr"/>
            <a:r>
              <a:rPr lang="en-IN" sz="1600" dirty="0"/>
              <a:t>Built an histogram and qqplot</a:t>
            </a:r>
          </a:p>
        </p:txBody>
      </p:sp>
      <p:cxnSp>
        <p:nvCxnSpPr>
          <p:cNvPr id="37" name="Straight Arrow Connector 36">
            <a:extLst>
              <a:ext uri="{FF2B5EF4-FFF2-40B4-BE49-F238E27FC236}">
                <a16:creationId xmlns:a16="http://schemas.microsoft.com/office/drawing/2014/main" id="{F77A454D-9814-D7FC-0E57-738536A2568A}"/>
              </a:ext>
            </a:extLst>
          </p:cNvPr>
          <p:cNvCxnSpPr>
            <a:stCxn id="17" idx="6"/>
            <a:endCxn id="30" idx="2"/>
          </p:cNvCxnSpPr>
          <p:nvPr/>
        </p:nvCxnSpPr>
        <p:spPr>
          <a:xfrm>
            <a:off x="1966536" y="1926436"/>
            <a:ext cx="97005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BC644A3F-D4EF-01E0-DF9E-EED21EA3ED39}"/>
              </a:ext>
            </a:extLst>
          </p:cNvPr>
          <p:cNvGrpSpPr/>
          <p:nvPr/>
        </p:nvGrpSpPr>
        <p:grpSpPr>
          <a:xfrm>
            <a:off x="526536" y="1208863"/>
            <a:ext cx="1440000" cy="1466837"/>
            <a:chOff x="495298" y="3206391"/>
            <a:chExt cx="1485901" cy="1466837"/>
          </a:xfrm>
        </p:grpSpPr>
        <p:grpSp>
          <p:nvGrpSpPr>
            <p:cNvPr id="39" name="Group 38">
              <a:extLst>
                <a:ext uri="{FF2B5EF4-FFF2-40B4-BE49-F238E27FC236}">
                  <a16:creationId xmlns:a16="http://schemas.microsoft.com/office/drawing/2014/main" id="{5D71C876-1D7F-4812-F15B-E36EC93EA825}"/>
                </a:ext>
              </a:extLst>
            </p:cNvPr>
            <p:cNvGrpSpPr/>
            <p:nvPr/>
          </p:nvGrpSpPr>
          <p:grpSpPr>
            <a:xfrm>
              <a:off x="495298" y="3206391"/>
              <a:ext cx="1485901" cy="1466837"/>
              <a:chOff x="1552574" y="3257549"/>
              <a:chExt cx="1485901" cy="1466837"/>
            </a:xfrm>
          </p:grpSpPr>
          <p:sp>
            <p:nvSpPr>
              <p:cNvPr id="43" name="Oval 42">
                <a:extLst>
                  <a:ext uri="{FF2B5EF4-FFF2-40B4-BE49-F238E27FC236}">
                    <a16:creationId xmlns:a16="http://schemas.microsoft.com/office/drawing/2014/main" id="{27251B1E-EB1E-E78E-8047-69688583A245}"/>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C0192AC1-59CD-0979-6098-16CA2F7C69E0}"/>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Oval 45">
                <a:extLst>
                  <a:ext uri="{FF2B5EF4-FFF2-40B4-BE49-F238E27FC236}">
                    <a16:creationId xmlns:a16="http://schemas.microsoft.com/office/drawing/2014/main" id="{F788F952-3F0B-7A22-0F71-0B7EABAE55B0}"/>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41" name="Picture 40">
              <a:extLst>
                <a:ext uri="{FF2B5EF4-FFF2-40B4-BE49-F238E27FC236}">
                  <a16:creationId xmlns:a16="http://schemas.microsoft.com/office/drawing/2014/main" id="{BEBFF992-5FBC-91AD-1512-FCB4E8FBF3FD}"/>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25138" y="3537141"/>
              <a:ext cx="849957" cy="849957"/>
            </a:xfrm>
            <a:prstGeom prst="rect">
              <a:avLst/>
            </a:prstGeom>
          </p:spPr>
        </p:pic>
      </p:grpSp>
      <p:grpSp>
        <p:nvGrpSpPr>
          <p:cNvPr id="48" name="Group 47">
            <a:extLst>
              <a:ext uri="{FF2B5EF4-FFF2-40B4-BE49-F238E27FC236}">
                <a16:creationId xmlns:a16="http://schemas.microsoft.com/office/drawing/2014/main" id="{C096DCCC-D485-54B9-4940-7B06E9F29D2E}"/>
              </a:ext>
            </a:extLst>
          </p:cNvPr>
          <p:cNvGrpSpPr/>
          <p:nvPr/>
        </p:nvGrpSpPr>
        <p:grpSpPr>
          <a:xfrm>
            <a:off x="2936594" y="1208863"/>
            <a:ext cx="1440000" cy="1466837"/>
            <a:chOff x="495298" y="3206391"/>
            <a:chExt cx="1485901" cy="1466837"/>
          </a:xfrm>
        </p:grpSpPr>
        <p:grpSp>
          <p:nvGrpSpPr>
            <p:cNvPr id="49" name="Group 48">
              <a:extLst>
                <a:ext uri="{FF2B5EF4-FFF2-40B4-BE49-F238E27FC236}">
                  <a16:creationId xmlns:a16="http://schemas.microsoft.com/office/drawing/2014/main" id="{7A5C196A-FA24-A7AF-3E96-4F9275D00057}"/>
                </a:ext>
              </a:extLst>
            </p:cNvPr>
            <p:cNvGrpSpPr/>
            <p:nvPr/>
          </p:nvGrpSpPr>
          <p:grpSpPr>
            <a:xfrm>
              <a:off x="495298" y="3206391"/>
              <a:ext cx="1485901" cy="1466837"/>
              <a:chOff x="1552574" y="3257549"/>
              <a:chExt cx="1485901" cy="1466837"/>
            </a:xfrm>
          </p:grpSpPr>
          <p:sp>
            <p:nvSpPr>
              <p:cNvPr id="51" name="Oval 50">
                <a:extLst>
                  <a:ext uri="{FF2B5EF4-FFF2-40B4-BE49-F238E27FC236}">
                    <a16:creationId xmlns:a16="http://schemas.microsoft.com/office/drawing/2014/main" id="{DBC2811E-FFC2-C477-48A1-E963623F4CA8}"/>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D29F5697-4EC7-A60F-F801-EE39486197DA}"/>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3" name="Oval 52">
                <a:extLst>
                  <a:ext uri="{FF2B5EF4-FFF2-40B4-BE49-F238E27FC236}">
                    <a16:creationId xmlns:a16="http://schemas.microsoft.com/office/drawing/2014/main" id="{0ECDD564-07EC-AD29-89EB-532E888F4322}"/>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50" name="Picture 49">
              <a:extLst>
                <a:ext uri="{FF2B5EF4-FFF2-40B4-BE49-F238E27FC236}">
                  <a16:creationId xmlns:a16="http://schemas.microsoft.com/office/drawing/2014/main" id="{47C0A49C-396F-317D-6912-3F97E29CF430}"/>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25138" y="3537141"/>
              <a:ext cx="849957" cy="849957"/>
            </a:xfrm>
            <a:prstGeom prst="rect">
              <a:avLst/>
            </a:prstGeom>
          </p:spPr>
        </p:pic>
      </p:grpSp>
      <p:cxnSp>
        <p:nvCxnSpPr>
          <p:cNvPr id="54" name="Straight Arrow Connector 53">
            <a:extLst>
              <a:ext uri="{FF2B5EF4-FFF2-40B4-BE49-F238E27FC236}">
                <a16:creationId xmlns:a16="http://schemas.microsoft.com/office/drawing/2014/main" id="{53B363DE-2EF6-3372-70BA-4EC322B02411}"/>
              </a:ext>
            </a:extLst>
          </p:cNvPr>
          <p:cNvCxnSpPr>
            <a:stCxn id="43" idx="6"/>
            <a:endCxn id="51" idx="2"/>
          </p:cNvCxnSpPr>
          <p:nvPr/>
        </p:nvCxnSpPr>
        <p:spPr>
          <a:xfrm>
            <a:off x="1966536" y="1942282"/>
            <a:ext cx="97005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6" name="Picture 55">
            <a:extLst>
              <a:ext uri="{FF2B5EF4-FFF2-40B4-BE49-F238E27FC236}">
                <a16:creationId xmlns:a16="http://schemas.microsoft.com/office/drawing/2014/main" id="{DBA2EE18-CE8F-E680-E5CC-D46CA5EE1998}"/>
              </a:ext>
            </a:extLst>
          </p:cNvPr>
          <p:cNvPicPr>
            <a:picLocks noChangeAspect="1"/>
          </p:cNvPicPr>
          <p:nvPr/>
        </p:nvPicPr>
        <p:blipFill>
          <a:blip r:embed="rId3"/>
          <a:stretch>
            <a:fillRect/>
          </a:stretch>
        </p:blipFill>
        <p:spPr>
          <a:xfrm>
            <a:off x="4827465" y="1209335"/>
            <a:ext cx="3420000" cy="2423353"/>
          </a:xfrm>
          <a:prstGeom prst="rect">
            <a:avLst/>
          </a:prstGeom>
        </p:spPr>
      </p:pic>
      <p:pic>
        <p:nvPicPr>
          <p:cNvPr id="60" name="Picture 59">
            <a:extLst>
              <a:ext uri="{FF2B5EF4-FFF2-40B4-BE49-F238E27FC236}">
                <a16:creationId xmlns:a16="http://schemas.microsoft.com/office/drawing/2014/main" id="{5A944589-359B-64B5-9896-4AB78DE69C00}"/>
              </a:ext>
            </a:extLst>
          </p:cNvPr>
          <p:cNvPicPr>
            <a:picLocks noChangeAspect="1"/>
          </p:cNvPicPr>
          <p:nvPr/>
        </p:nvPicPr>
        <p:blipFill>
          <a:blip r:embed="rId4"/>
          <a:stretch>
            <a:fillRect/>
          </a:stretch>
        </p:blipFill>
        <p:spPr>
          <a:xfrm>
            <a:off x="4827464" y="3722176"/>
            <a:ext cx="3420000" cy="2342097"/>
          </a:xfrm>
          <a:prstGeom prst="rect">
            <a:avLst/>
          </a:prstGeom>
        </p:spPr>
      </p:pic>
      <p:pic>
        <p:nvPicPr>
          <p:cNvPr id="62" name="Picture 61">
            <a:extLst>
              <a:ext uri="{FF2B5EF4-FFF2-40B4-BE49-F238E27FC236}">
                <a16:creationId xmlns:a16="http://schemas.microsoft.com/office/drawing/2014/main" id="{F43A8052-763C-40B3-DCC3-B3533240C9C4}"/>
              </a:ext>
            </a:extLst>
          </p:cNvPr>
          <p:cNvPicPr>
            <a:picLocks noChangeAspect="1"/>
          </p:cNvPicPr>
          <p:nvPr/>
        </p:nvPicPr>
        <p:blipFill>
          <a:blip r:embed="rId5"/>
          <a:stretch>
            <a:fillRect/>
          </a:stretch>
        </p:blipFill>
        <p:spPr>
          <a:xfrm>
            <a:off x="8427713" y="1257317"/>
            <a:ext cx="3258000" cy="2231319"/>
          </a:xfrm>
          <a:prstGeom prst="rect">
            <a:avLst/>
          </a:prstGeom>
        </p:spPr>
      </p:pic>
      <p:pic>
        <p:nvPicPr>
          <p:cNvPr id="64" name="Picture 63">
            <a:extLst>
              <a:ext uri="{FF2B5EF4-FFF2-40B4-BE49-F238E27FC236}">
                <a16:creationId xmlns:a16="http://schemas.microsoft.com/office/drawing/2014/main" id="{B619E730-1A94-BFA5-8711-92CF6A82019E}"/>
              </a:ext>
            </a:extLst>
          </p:cNvPr>
          <p:cNvPicPr>
            <a:picLocks noChangeAspect="1"/>
          </p:cNvPicPr>
          <p:nvPr/>
        </p:nvPicPr>
        <p:blipFill>
          <a:blip r:embed="rId6"/>
          <a:stretch>
            <a:fillRect/>
          </a:stretch>
        </p:blipFill>
        <p:spPr>
          <a:xfrm>
            <a:off x="8427713" y="3632688"/>
            <a:ext cx="3258000" cy="2242607"/>
          </a:xfrm>
          <a:prstGeom prst="rect">
            <a:avLst/>
          </a:prstGeom>
        </p:spPr>
      </p:pic>
      <p:sp>
        <p:nvSpPr>
          <p:cNvPr id="65" name="Rectangle 64">
            <a:extLst>
              <a:ext uri="{FF2B5EF4-FFF2-40B4-BE49-F238E27FC236}">
                <a16:creationId xmlns:a16="http://schemas.microsoft.com/office/drawing/2014/main" id="{C63E147E-A9DD-4A3C-5254-1239737C0BCA}"/>
              </a:ext>
            </a:extLst>
          </p:cNvPr>
          <p:cNvSpPr/>
          <p:nvPr/>
        </p:nvSpPr>
        <p:spPr>
          <a:xfrm rot="19921479">
            <a:off x="132769" y="1360058"/>
            <a:ext cx="1204952" cy="415154"/>
          </a:xfrm>
          <a:prstGeom prst="rect">
            <a:avLst/>
          </a:prstGeom>
          <a:solidFill>
            <a:srgbClr val="2257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Step 1</a:t>
            </a:r>
          </a:p>
        </p:txBody>
      </p:sp>
      <p:sp>
        <p:nvSpPr>
          <p:cNvPr id="66" name="Rectangle 65">
            <a:extLst>
              <a:ext uri="{FF2B5EF4-FFF2-40B4-BE49-F238E27FC236}">
                <a16:creationId xmlns:a16="http://schemas.microsoft.com/office/drawing/2014/main" id="{EC539A59-1F74-90ED-D075-B403A1BFD8D3}"/>
              </a:ext>
            </a:extLst>
          </p:cNvPr>
          <p:cNvSpPr/>
          <p:nvPr/>
        </p:nvSpPr>
        <p:spPr>
          <a:xfrm rot="937820">
            <a:off x="3498741" y="1197909"/>
            <a:ext cx="1204952" cy="415154"/>
          </a:xfrm>
          <a:prstGeom prst="rect">
            <a:avLst/>
          </a:prstGeom>
          <a:solidFill>
            <a:srgbClr val="2257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Step 2</a:t>
            </a:r>
          </a:p>
        </p:txBody>
      </p:sp>
      <p:sp>
        <p:nvSpPr>
          <p:cNvPr id="67" name="TextBox 66">
            <a:extLst>
              <a:ext uri="{FF2B5EF4-FFF2-40B4-BE49-F238E27FC236}">
                <a16:creationId xmlns:a16="http://schemas.microsoft.com/office/drawing/2014/main" id="{8BF0321F-A2FB-9BC9-F182-554F02E82328}"/>
              </a:ext>
            </a:extLst>
          </p:cNvPr>
          <p:cNvSpPr txBox="1"/>
          <p:nvPr/>
        </p:nvSpPr>
        <p:spPr>
          <a:xfrm>
            <a:off x="11310935" y="5991225"/>
            <a:ext cx="528640" cy="369332"/>
          </a:xfrm>
          <a:prstGeom prst="rect">
            <a:avLst/>
          </a:prstGeom>
          <a:noFill/>
        </p:spPr>
        <p:txBody>
          <a:bodyPr wrap="square" rtlCol="0">
            <a:spAutoFit/>
          </a:bodyPr>
          <a:lstStyle/>
          <a:p>
            <a:r>
              <a:rPr lang="en-IN" dirty="0"/>
              <a:t>12</a:t>
            </a:r>
          </a:p>
        </p:txBody>
      </p:sp>
      <p:pic>
        <p:nvPicPr>
          <p:cNvPr id="2" name="Picture 6">
            <a:extLst>
              <a:ext uri="{FF2B5EF4-FFF2-40B4-BE49-F238E27FC236}">
                <a16:creationId xmlns:a16="http://schemas.microsoft.com/office/drawing/2014/main" id="{35B52D6E-1A1A-AD1C-51FA-5AB2B69F99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78092" y="58069"/>
            <a:ext cx="1075268" cy="81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01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183771"/>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8" name="TextBox 7">
            <a:extLst>
              <a:ext uri="{FF2B5EF4-FFF2-40B4-BE49-F238E27FC236}">
                <a16:creationId xmlns:a16="http://schemas.microsoft.com/office/drawing/2014/main" id="{72B59C74-3CE2-4F5F-A074-23C3BBBD49A5}"/>
              </a:ext>
            </a:extLst>
          </p:cNvPr>
          <p:cNvSpPr txBox="1"/>
          <p:nvPr/>
        </p:nvSpPr>
        <p:spPr>
          <a:xfrm>
            <a:off x="3874294" y="1183380"/>
            <a:ext cx="4348161" cy="338554"/>
          </a:xfrm>
          <a:prstGeom prst="rect">
            <a:avLst/>
          </a:prstGeom>
          <a:noFill/>
        </p:spPr>
        <p:txBody>
          <a:bodyPr wrap="square" rtlCol="0">
            <a:spAutoFit/>
          </a:bodyPr>
          <a:lstStyle/>
          <a:p>
            <a:pPr algn="ctr"/>
            <a:r>
              <a:rPr lang="en-IN" sz="1600" b="1" u="sng" dirty="0"/>
              <a:t>Comparison of data with and without outliers</a:t>
            </a:r>
          </a:p>
        </p:txBody>
      </p:sp>
      <p:sp>
        <p:nvSpPr>
          <p:cNvPr id="9" name="TextBox 8">
            <a:extLst>
              <a:ext uri="{FF2B5EF4-FFF2-40B4-BE49-F238E27FC236}">
                <a16:creationId xmlns:a16="http://schemas.microsoft.com/office/drawing/2014/main" id="{7594AE86-B4F1-04C3-8465-FEC1A653A62E}"/>
              </a:ext>
            </a:extLst>
          </p:cNvPr>
          <p:cNvSpPr txBox="1"/>
          <p:nvPr/>
        </p:nvSpPr>
        <p:spPr>
          <a:xfrm>
            <a:off x="944564" y="1781780"/>
            <a:ext cx="4348161" cy="338554"/>
          </a:xfrm>
          <a:prstGeom prst="rect">
            <a:avLst/>
          </a:prstGeom>
          <a:noFill/>
        </p:spPr>
        <p:txBody>
          <a:bodyPr wrap="square" rtlCol="0">
            <a:spAutoFit/>
          </a:bodyPr>
          <a:lstStyle/>
          <a:p>
            <a:pPr algn="ctr"/>
            <a:r>
              <a:rPr lang="en-IN" sz="1600" b="1" u="sng" dirty="0"/>
              <a:t>Annual membership</a:t>
            </a:r>
          </a:p>
        </p:txBody>
      </p:sp>
      <p:sp>
        <p:nvSpPr>
          <p:cNvPr id="10" name="TextBox 9">
            <a:extLst>
              <a:ext uri="{FF2B5EF4-FFF2-40B4-BE49-F238E27FC236}">
                <a16:creationId xmlns:a16="http://schemas.microsoft.com/office/drawing/2014/main" id="{182B1714-BCF5-130B-07EF-1392AA740B72}"/>
              </a:ext>
            </a:extLst>
          </p:cNvPr>
          <p:cNvSpPr txBox="1"/>
          <p:nvPr/>
        </p:nvSpPr>
        <p:spPr>
          <a:xfrm>
            <a:off x="6938963" y="1781780"/>
            <a:ext cx="4348161" cy="338554"/>
          </a:xfrm>
          <a:prstGeom prst="rect">
            <a:avLst/>
          </a:prstGeom>
          <a:noFill/>
        </p:spPr>
        <p:txBody>
          <a:bodyPr wrap="square" rtlCol="0">
            <a:spAutoFit/>
          </a:bodyPr>
          <a:lstStyle/>
          <a:p>
            <a:pPr algn="ctr"/>
            <a:r>
              <a:rPr lang="en-IN" sz="1600" b="1" u="sng" dirty="0"/>
              <a:t>Casual users</a:t>
            </a:r>
          </a:p>
        </p:txBody>
      </p:sp>
      <p:cxnSp>
        <p:nvCxnSpPr>
          <p:cNvPr id="34" name="Straight Connector 33">
            <a:extLst>
              <a:ext uri="{FF2B5EF4-FFF2-40B4-BE49-F238E27FC236}">
                <a16:creationId xmlns:a16="http://schemas.microsoft.com/office/drawing/2014/main" id="{22E4CF79-B0AC-3656-3141-6F7A9A923CD0}"/>
              </a:ext>
            </a:extLst>
          </p:cNvPr>
          <p:cNvCxnSpPr>
            <a:cxnSpLocks/>
            <a:stCxn id="8" idx="2"/>
          </p:cNvCxnSpPr>
          <p:nvPr/>
        </p:nvCxnSpPr>
        <p:spPr>
          <a:xfrm>
            <a:off x="6048375" y="1521934"/>
            <a:ext cx="0" cy="4811133"/>
          </a:xfrm>
          <a:prstGeom prst="line">
            <a:avLst/>
          </a:prstGeom>
        </p:spPr>
        <p:style>
          <a:lnRef idx="1">
            <a:schemeClr val="dk1"/>
          </a:lnRef>
          <a:fillRef idx="0">
            <a:schemeClr val="dk1"/>
          </a:fillRef>
          <a:effectRef idx="0">
            <a:schemeClr val="dk1"/>
          </a:effectRef>
          <a:fontRef idx="minor">
            <a:schemeClr val="tx1"/>
          </a:fontRef>
        </p:style>
      </p:cxnSp>
      <p:pic>
        <p:nvPicPr>
          <p:cNvPr id="38" name="Picture 37">
            <a:extLst>
              <a:ext uri="{FF2B5EF4-FFF2-40B4-BE49-F238E27FC236}">
                <a16:creationId xmlns:a16="http://schemas.microsoft.com/office/drawing/2014/main" id="{0460C4DF-77E2-328B-E52F-43749CE0EA7F}"/>
              </a:ext>
            </a:extLst>
          </p:cNvPr>
          <p:cNvPicPr>
            <a:picLocks noChangeAspect="1"/>
          </p:cNvPicPr>
          <p:nvPr/>
        </p:nvPicPr>
        <p:blipFill>
          <a:blip r:embed="rId2"/>
          <a:stretch>
            <a:fillRect/>
          </a:stretch>
        </p:blipFill>
        <p:spPr>
          <a:xfrm>
            <a:off x="224323" y="2259028"/>
            <a:ext cx="5576400" cy="3962029"/>
          </a:xfrm>
          <a:prstGeom prst="rect">
            <a:avLst/>
          </a:prstGeom>
        </p:spPr>
      </p:pic>
      <p:pic>
        <p:nvPicPr>
          <p:cNvPr id="41" name="Picture 40">
            <a:extLst>
              <a:ext uri="{FF2B5EF4-FFF2-40B4-BE49-F238E27FC236}">
                <a16:creationId xmlns:a16="http://schemas.microsoft.com/office/drawing/2014/main" id="{575EFF66-1D5D-85D2-EEB6-49B498A5B192}"/>
              </a:ext>
            </a:extLst>
          </p:cNvPr>
          <p:cNvPicPr>
            <a:picLocks noChangeAspect="1"/>
          </p:cNvPicPr>
          <p:nvPr/>
        </p:nvPicPr>
        <p:blipFill rotWithShape="1">
          <a:blip r:embed="rId3"/>
          <a:srcRect l="1605"/>
          <a:stretch/>
        </p:blipFill>
        <p:spPr>
          <a:xfrm>
            <a:off x="6234070" y="2259028"/>
            <a:ext cx="5576400" cy="4007222"/>
          </a:xfrm>
          <a:prstGeom prst="rect">
            <a:avLst/>
          </a:prstGeom>
        </p:spPr>
      </p:pic>
      <p:grpSp>
        <p:nvGrpSpPr>
          <p:cNvPr id="43" name="Group 42">
            <a:extLst>
              <a:ext uri="{FF2B5EF4-FFF2-40B4-BE49-F238E27FC236}">
                <a16:creationId xmlns:a16="http://schemas.microsoft.com/office/drawing/2014/main" id="{31925375-A956-BD1B-1958-BEF7A5EC6731}"/>
              </a:ext>
            </a:extLst>
          </p:cNvPr>
          <p:cNvGrpSpPr/>
          <p:nvPr/>
        </p:nvGrpSpPr>
        <p:grpSpPr>
          <a:xfrm>
            <a:off x="9523" y="743624"/>
            <a:ext cx="10839452" cy="273600"/>
            <a:chOff x="495300" y="2900260"/>
            <a:chExt cx="12192000" cy="660305"/>
          </a:xfrm>
        </p:grpSpPr>
        <p:sp>
          <p:nvSpPr>
            <p:cNvPr id="44" name="Rectangle 43">
              <a:extLst>
                <a:ext uri="{FF2B5EF4-FFF2-40B4-BE49-F238E27FC236}">
                  <a16:creationId xmlns:a16="http://schemas.microsoft.com/office/drawing/2014/main" id="{86F4575A-0979-30D2-8EAE-6E619DCE6348}"/>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6" name="Rectangle 45">
              <a:extLst>
                <a:ext uri="{FF2B5EF4-FFF2-40B4-BE49-F238E27FC236}">
                  <a16:creationId xmlns:a16="http://schemas.microsoft.com/office/drawing/2014/main" id="{BE73AE48-20B2-B7FA-5626-503E12F2A435}"/>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8" name="Rectangle 47">
              <a:extLst>
                <a:ext uri="{FF2B5EF4-FFF2-40B4-BE49-F238E27FC236}">
                  <a16:creationId xmlns:a16="http://schemas.microsoft.com/office/drawing/2014/main" id="{386BFF1D-93D0-56CD-E166-1B716228D84A}"/>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49" name="TextBox 48">
            <a:extLst>
              <a:ext uri="{FF2B5EF4-FFF2-40B4-BE49-F238E27FC236}">
                <a16:creationId xmlns:a16="http://schemas.microsoft.com/office/drawing/2014/main" id="{1F7BA157-AAE2-D85C-1E52-CF847E90CF0A}"/>
              </a:ext>
            </a:extLst>
          </p:cNvPr>
          <p:cNvSpPr txBox="1"/>
          <p:nvPr/>
        </p:nvSpPr>
        <p:spPr>
          <a:xfrm>
            <a:off x="-160463" y="17160"/>
            <a:ext cx="11239501" cy="707886"/>
          </a:xfrm>
          <a:prstGeom prst="rect">
            <a:avLst/>
          </a:prstGeom>
          <a:noFill/>
        </p:spPr>
        <p:txBody>
          <a:bodyPr wrap="square" rtlCol="0">
            <a:spAutoFit/>
          </a:bodyPr>
          <a:lstStyle/>
          <a:p>
            <a:pPr algn="ctr"/>
            <a:r>
              <a:rPr lang="en-IN" sz="4000" dirty="0">
                <a:solidFill>
                  <a:schemeClr val="bg1"/>
                </a:solidFill>
              </a:rPr>
              <a:t>EDA: Casual vs Annual member above boundary time </a:t>
            </a:r>
          </a:p>
        </p:txBody>
      </p:sp>
      <p:sp>
        <p:nvSpPr>
          <p:cNvPr id="51" name="TextBox 50">
            <a:extLst>
              <a:ext uri="{FF2B5EF4-FFF2-40B4-BE49-F238E27FC236}">
                <a16:creationId xmlns:a16="http://schemas.microsoft.com/office/drawing/2014/main" id="{A2D0E49D-3154-2A4F-942C-1641C4E1D081}"/>
              </a:ext>
            </a:extLst>
          </p:cNvPr>
          <p:cNvSpPr txBox="1"/>
          <p:nvPr/>
        </p:nvSpPr>
        <p:spPr>
          <a:xfrm>
            <a:off x="11310935" y="5991225"/>
            <a:ext cx="528640" cy="369332"/>
          </a:xfrm>
          <a:prstGeom prst="rect">
            <a:avLst/>
          </a:prstGeom>
          <a:noFill/>
        </p:spPr>
        <p:txBody>
          <a:bodyPr wrap="square" rtlCol="0">
            <a:spAutoFit/>
          </a:bodyPr>
          <a:lstStyle/>
          <a:p>
            <a:r>
              <a:rPr lang="en-IN" dirty="0"/>
              <a:t>13</a:t>
            </a:r>
          </a:p>
        </p:txBody>
      </p:sp>
      <p:pic>
        <p:nvPicPr>
          <p:cNvPr id="2" name="Picture 6">
            <a:extLst>
              <a:ext uri="{FF2B5EF4-FFF2-40B4-BE49-F238E27FC236}">
                <a16:creationId xmlns:a16="http://schemas.microsoft.com/office/drawing/2014/main" id="{AADB8BDE-D589-1974-960C-6088212A71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8092" y="58069"/>
            <a:ext cx="1075268" cy="81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632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183771"/>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2" name="TextBox 1">
            <a:extLst>
              <a:ext uri="{FF2B5EF4-FFF2-40B4-BE49-F238E27FC236}">
                <a16:creationId xmlns:a16="http://schemas.microsoft.com/office/drawing/2014/main" id="{8428FB65-87E8-D8B0-7D59-2833C43E720C}"/>
              </a:ext>
            </a:extLst>
          </p:cNvPr>
          <p:cNvSpPr txBox="1"/>
          <p:nvPr/>
        </p:nvSpPr>
        <p:spPr>
          <a:xfrm>
            <a:off x="8193164" y="2946730"/>
            <a:ext cx="2116023" cy="338554"/>
          </a:xfrm>
          <a:prstGeom prst="rect">
            <a:avLst/>
          </a:prstGeom>
          <a:noFill/>
        </p:spPr>
        <p:txBody>
          <a:bodyPr wrap="square" rtlCol="0">
            <a:spAutoFit/>
          </a:bodyPr>
          <a:lstStyle/>
          <a:p>
            <a:pPr algn="ctr"/>
            <a:r>
              <a:rPr lang="en-IN" sz="1600" dirty="0" err="1"/>
              <a:t>pnorm</a:t>
            </a:r>
            <a:endParaRPr lang="en-IN" sz="1600" dirty="0"/>
          </a:p>
        </p:txBody>
      </p:sp>
      <p:grpSp>
        <p:nvGrpSpPr>
          <p:cNvPr id="5" name="Group 4">
            <a:extLst>
              <a:ext uri="{FF2B5EF4-FFF2-40B4-BE49-F238E27FC236}">
                <a16:creationId xmlns:a16="http://schemas.microsoft.com/office/drawing/2014/main" id="{0F8E574D-8170-E48D-E0DB-49BCBA24AB4A}"/>
              </a:ext>
            </a:extLst>
          </p:cNvPr>
          <p:cNvGrpSpPr/>
          <p:nvPr/>
        </p:nvGrpSpPr>
        <p:grpSpPr>
          <a:xfrm>
            <a:off x="8519675" y="1419280"/>
            <a:ext cx="1440000" cy="1466837"/>
            <a:chOff x="495298" y="3206391"/>
            <a:chExt cx="1485901" cy="1466837"/>
          </a:xfrm>
        </p:grpSpPr>
        <p:grpSp>
          <p:nvGrpSpPr>
            <p:cNvPr id="7" name="Group 6">
              <a:extLst>
                <a:ext uri="{FF2B5EF4-FFF2-40B4-BE49-F238E27FC236}">
                  <a16:creationId xmlns:a16="http://schemas.microsoft.com/office/drawing/2014/main" id="{F37B8B61-240E-4A83-01BB-62DE32B56CFC}"/>
                </a:ext>
              </a:extLst>
            </p:cNvPr>
            <p:cNvGrpSpPr/>
            <p:nvPr/>
          </p:nvGrpSpPr>
          <p:grpSpPr>
            <a:xfrm>
              <a:off x="495298" y="3206391"/>
              <a:ext cx="1485901" cy="1466837"/>
              <a:chOff x="1552574" y="3257549"/>
              <a:chExt cx="1485901" cy="1466837"/>
            </a:xfrm>
          </p:grpSpPr>
          <p:sp>
            <p:nvSpPr>
              <p:cNvPr id="12" name="Oval 11">
                <a:extLst>
                  <a:ext uri="{FF2B5EF4-FFF2-40B4-BE49-F238E27FC236}">
                    <a16:creationId xmlns:a16="http://schemas.microsoft.com/office/drawing/2014/main" id="{89639C79-4B15-30B6-E5E1-23D38FCDFA85}"/>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EE921AB5-E0A8-1168-372A-25589228D7BC}"/>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Oval 13">
                <a:extLst>
                  <a:ext uri="{FF2B5EF4-FFF2-40B4-BE49-F238E27FC236}">
                    <a16:creationId xmlns:a16="http://schemas.microsoft.com/office/drawing/2014/main" id="{A065257E-5A79-C45F-A53A-C2CE5680C75C}"/>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11" name="Picture 10">
              <a:extLst>
                <a:ext uri="{FF2B5EF4-FFF2-40B4-BE49-F238E27FC236}">
                  <a16:creationId xmlns:a16="http://schemas.microsoft.com/office/drawing/2014/main" id="{DE044C60-C563-7888-C9A0-2587B39C7364}"/>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25138" y="3537141"/>
              <a:ext cx="849957" cy="849957"/>
            </a:xfrm>
            <a:prstGeom prst="rect">
              <a:avLst/>
            </a:prstGeom>
          </p:spPr>
        </p:pic>
      </p:grpSp>
      <p:sp>
        <p:nvSpPr>
          <p:cNvPr id="49" name="Rectangle 48">
            <a:extLst>
              <a:ext uri="{FF2B5EF4-FFF2-40B4-BE49-F238E27FC236}">
                <a16:creationId xmlns:a16="http://schemas.microsoft.com/office/drawing/2014/main" id="{8047FFA5-C908-5F31-67C6-924E6F49BD19}"/>
              </a:ext>
            </a:extLst>
          </p:cNvPr>
          <p:cNvSpPr/>
          <p:nvPr/>
        </p:nvSpPr>
        <p:spPr>
          <a:xfrm rot="19921479">
            <a:off x="7995334" y="1452193"/>
            <a:ext cx="1204952" cy="415154"/>
          </a:xfrm>
          <a:prstGeom prst="rect">
            <a:avLst/>
          </a:prstGeom>
          <a:solidFill>
            <a:srgbClr val="2257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Step 3</a:t>
            </a:r>
          </a:p>
        </p:txBody>
      </p:sp>
      <p:grpSp>
        <p:nvGrpSpPr>
          <p:cNvPr id="52" name="Group 51">
            <a:extLst>
              <a:ext uri="{FF2B5EF4-FFF2-40B4-BE49-F238E27FC236}">
                <a16:creationId xmlns:a16="http://schemas.microsoft.com/office/drawing/2014/main" id="{DE013A30-7474-1CE8-62E7-37B60136D91E}"/>
              </a:ext>
            </a:extLst>
          </p:cNvPr>
          <p:cNvGrpSpPr/>
          <p:nvPr/>
        </p:nvGrpSpPr>
        <p:grpSpPr>
          <a:xfrm>
            <a:off x="19048" y="743624"/>
            <a:ext cx="10839452" cy="273600"/>
            <a:chOff x="495300" y="2900260"/>
            <a:chExt cx="12192000" cy="660305"/>
          </a:xfrm>
        </p:grpSpPr>
        <p:sp>
          <p:nvSpPr>
            <p:cNvPr id="53" name="Rectangle 52">
              <a:extLst>
                <a:ext uri="{FF2B5EF4-FFF2-40B4-BE49-F238E27FC236}">
                  <a16:creationId xmlns:a16="http://schemas.microsoft.com/office/drawing/2014/main" id="{D9A21559-A6AF-5426-42CE-59DBF1ECC375}"/>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4" name="Rectangle 53">
              <a:extLst>
                <a:ext uri="{FF2B5EF4-FFF2-40B4-BE49-F238E27FC236}">
                  <a16:creationId xmlns:a16="http://schemas.microsoft.com/office/drawing/2014/main" id="{926533DD-79CA-0669-BEA6-5B0CBD9E23B2}"/>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5" name="Rectangle 54">
              <a:extLst>
                <a:ext uri="{FF2B5EF4-FFF2-40B4-BE49-F238E27FC236}">
                  <a16:creationId xmlns:a16="http://schemas.microsoft.com/office/drawing/2014/main" id="{2AA0075D-3101-67F8-D9CC-81EF02C65847}"/>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56" name="TextBox 55">
            <a:extLst>
              <a:ext uri="{FF2B5EF4-FFF2-40B4-BE49-F238E27FC236}">
                <a16:creationId xmlns:a16="http://schemas.microsoft.com/office/drawing/2014/main" id="{2E20E94C-2B48-D049-E586-035D233AA51E}"/>
              </a:ext>
            </a:extLst>
          </p:cNvPr>
          <p:cNvSpPr txBox="1"/>
          <p:nvPr/>
        </p:nvSpPr>
        <p:spPr>
          <a:xfrm>
            <a:off x="-150938" y="17160"/>
            <a:ext cx="11239501" cy="707886"/>
          </a:xfrm>
          <a:prstGeom prst="rect">
            <a:avLst/>
          </a:prstGeom>
          <a:noFill/>
        </p:spPr>
        <p:txBody>
          <a:bodyPr wrap="square" rtlCol="0">
            <a:spAutoFit/>
          </a:bodyPr>
          <a:lstStyle/>
          <a:p>
            <a:pPr algn="ctr"/>
            <a:r>
              <a:rPr lang="en-IN" sz="4000" dirty="0">
                <a:solidFill>
                  <a:schemeClr val="bg1"/>
                </a:solidFill>
              </a:rPr>
              <a:t>EDA: Casual vs Annual member above boundary time </a:t>
            </a:r>
          </a:p>
        </p:txBody>
      </p:sp>
      <p:sp>
        <p:nvSpPr>
          <p:cNvPr id="3" name="TextBox 2">
            <a:extLst>
              <a:ext uri="{FF2B5EF4-FFF2-40B4-BE49-F238E27FC236}">
                <a16:creationId xmlns:a16="http://schemas.microsoft.com/office/drawing/2014/main" id="{087A3072-0722-8AB1-54AE-8E10E0557B9F}"/>
              </a:ext>
            </a:extLst>
          </p:cNvPr>
          <p:cNvSpPr txBox="1"/>
          <p:nvPr/>
        </p:nvSpPr>
        <p:spPr>
          <a:xfrm>
            <a:off x="249313" y="1884900"/>
            <a:ext cx="6514899" cy="3046988"/>
          </a:xfrm>
          <a:prstGeom prst="rect">
            <a:avLst/>
          </a:prstGeom>
          <a:noFill/>
        </p:spPr>
        <p:txBody>
          <a:bodyPr wrap="square" rtlCol="0">
            <a:spAutoFit/>
          </a:bodyPr>
          <a:lstStyle/>
          <a:p>
            <a:pPr marL="285750" indent="-285750">
              <a:buFont typeface="Arial" panose="020B0604020202020204" pitchFamily="34" charset="0"/>
              <a:buChar char="•"/>
            </a:pPr>
            <a:endParaRPr lang="en-IN" sz="1600" b="0" i="0" dirty="0">
              <a:solidFill>
                <a:srgbClr val="333333"/>
              </a:solidFill>
              <a:effectLst/>
            </a:endParaRPr>
          </a:p>
          <a:p>
            <a:pPr marL="285750" indent="-285750">
              <a:buFont typeface="Arial" panose="020B0604020202020204" pitchFamily="34" charset="0"/>
              <a:buChar char="•"/>
            </a:pPr>
            <a:r>
              <a:rPr lang="en-IN" sz="1600" b="0" i="0" dirty="0">
                <a:solidFill>
                  <a:srgbClr val="333333"/>
                </a:solidFill>
                <a:effectLst/>
              </a:rPr>
              <a:t>Casual customers u</a:t>
            </a:r>
            <a:r>
              <a:rPr lang="en-IN" sz="1600" dirty="0">
                <a:solidFill>
                  <a:srgbClr val="333333"/>
                </a:solidFill>
              </a:rPr>
              <a:t>sing bikes over 30 mins – 31%</a:t>
            </a:r>
          </a:p>
          <a:p>
            <a:pPr marL="285750" indent="-285750">
              <a:buFont typeface="Arial" panose="020B0604020202020204" pitchFamily="34" charset="0"/>
              <a:buChar char="•"/>
            </a:pPr>
            <a:r>
              <a:rPr lang="en-IN" sz="1600" dirty="0">
                <a:solidFill>
                  <a:srgbClr val="333333"/>
                </a:solidFill>
              </a:rPr>
              <a:t>Annual members</a:t>
            </a:r>
            <a:r>
              <a:rPr lang="en-IN" sz="1600" b="0" i="0" dirty="0">
                <a:solidFill>
                  <a:srgbClr val="333333"/>
                </a:solidFill>
                <a:effectLst/>
              </a:rPr>
              <a:t> u</a:t>
            </a:r>
            <a:r>
              <a:rPr lang="en-IN" sz="1600" dirty="0">
                <a:solidFill>
                  <a:srgbClr val="333333"/>
                </a:solidFill>
              </a:rPr>
              <a:t>sing bikes over 45 mins- negligible</a:t>
            </a:r>
          </a:p>
          <a:p>
            <a:endParaRPr lang="en-IN" sz="1600" dirty="0">
              <a:solidFill>
                <a:srgbClr val="333333"/>
              </a:solidFill>
            </a:endParaRPr>
          </a:p>
          <a:p>
            <a:pPr marL="285750" indent="-285750">
              <a:buFont typeface="Arial" panose="020B0604020202020204" pitchFamily="34" charset="0"/>
              <a:buChar char="•"/>
            </a:pPr>
            <a:r>
              <a:rPr lang="en-IN" sz="1600" b="1" i="1" dirty="0">
                <a:solidFill>
                  <a:srgbClr val="333333"/>
                </a:solidFill>
              </a:rPr>
              <a:t>Finding:</a:t>
            </a:r>
          </a:p>
          <a:p>
            <a:pPr marL="285750" indent="-285750">
              <a:buFont typeface="Arial" panose="020B0604020202020204" pitchFamily="34" charset="0"/>
              <a:buChar char="•"/>
            </a:pPr>
            <a:r>
              <a:rPr lang="en-IN" sz="1600" b="0" i="0" dirty="0">
                <a:solidFill>
                  <a:srgbClr val="333333"/>
                </a:solidFill>
                <a:effectLst/>
              </a:rPr>
              <a:t>casual customers tend to go above boundary time in comparison to annual members</a:t>
            </a:r>
          </a:p>
          <a:p>
            <a:pPr marL="285750" indent="-285750">
              <a:buFont typeface="Arial" panose="020B0604020202020204" pitchFamily="34" charset="0"/>
              <a:buChar char="•"/>
            </a:pPr>
            <a:endParaRPr lang="en-IN" sz="1600" b="0" i="0" dirty="0">
              <a:solidFill>
                <a:srgbClr val="333333"/>
              </a:solidFill>
              <a:effectLst/>
            </a:endParaRPr>
          </a:p>
          <a:p>
            <a:pPr marL="285750" indent="-285750">
              <a:buFont typeface="Arial" panose="020B0604020202020204" pitchFamily="34" charset="0"/>
              <a:buChar char="•"/>
            </a:pPr>
            <a:r>
              <a:rPr lang="en-IN" sz="1600" b="0" i="0" dirty="0">
                <a:solidFill>
                  <a:srgbClr val="333333"/>
                </a:solidFill>
                <a:effectLst/>
              </a:rPr>
              <a:t>To further test our </a:t>
            </a:r>
            <a:r>
              <a:rPr lang="en-IN" sz="1600" b="0" i="1" dirty="0">
                <a:solidFill>
                  <a:srgbClr val="333333"/>
                </a:solidFill>
                <a:effectLst/>
              </a:rPr>
              <a:t>assumption that casual customer always use more time than member,</a:t>
            </a:r>
            <a:r>
              <a:rPr lang="en-IN" sz="1600" b="0" i="0" dirty="0">
                <a:solidFill>
                  <a:srgbClr val="333333"/>
                </a:solidFill>
                <a:effectLst/>
              </a:rPr>
              <a:t> we need to test average time of casual &gt; average time of member user</a:t>
            </a:r>
          </a:p>
          <a:p>
            <a:pPr marL="285750" indent="-285750">
              <a:buFont typeface="Arial" panose="020B0604020202020204" pitchFamily="34" charset="0"/>
              <a:buChar char="•"/>
            </a:pPr>
            <a:endParaRPr lang="en-IN" sz="1600" dirty="0"/>
          </a:p>
        </p:txBody>
      </p:sp>
      <p:pic>
        <p:nvPicPr>
          <p:cNvPr id="6" name="Picture 5">
            <a:extLst>
              <a:ext uri="{FF2B5EF4-FFF2-40B4-BE49-F238E27FC236}">
                <a16:creationId xmlns:a16="http://schemas.microsoft.com/office/drawing/2014/main" id="{CC380138-7816-6B62-AFC2-0E1CFBE6CE3B}"/>
              </a:ext>
            </a:extLst>
          </p:cNvPr>
          <p:cNvPicPr>
            <a:picLocks noChangeAspect="1"/>
          </p:cNvPicPr>
          <p:nvPr/>
        </p:nvPicPr>
        <p:blipFill>
          <a:blip r:embed="rId3"/>
          <a:stretch>
            <a:fillRect/>
          </a:stretch>
        </p:blipFill>
        <p:spPr>
          <a:xfrm>
            <a:off x="6764212" y="3638924"/>
            <a:ext cx="4988659" cy="1069200"/>
          </a:xfrm>
          <a:prstGeom prst="rect">
            <a:avLst/>
          </a:prstGeom>
        </p:spPr>
      </p:pic>
      <p:pic>
        <p:nvPicPr>
          <p:cNvPr id="9" name="Picture 8">
            <a:extLst>
              <a:ext uri="{FF2B5EF4-FFF2-40B4-BE49-F238E27FC236}">
                <a16:creationId xmlns:a16="http://schemas.microsoft.com/office/drawing/2014/main" id="{ECA9F035-25A0-960E-3B28-C1E6D02D4186}"/>
              </a:ext>
            </a:extLst>
          </p:cNvPr>
          <p:cNvPicPr>
            <a:picLocks noChangeAspect="1"/>
          </p:cNvPicPr>
          <p:nvPr/>
        </p:nvPicPr>
        <p:blipFill>
          <a:blip r:embed="rId4"/>
          <a:stretch>
            <a:fillRect/>
          </a:stretch>
        </p:blipFill>
        <p:spPr>
          <a:xfrm>
            <a:off x="6764212" y="4776833"/>
            <a:ext cx="4981576" cy="1069200"/>
          </a:xfrm>
          <a:prstGeom prst="rect">
            <a:avLst/>
          </a:prstGeom>
        </p:spPr>
      </p:pic>
      <p:sp>
        <p:nvSpPr>
          <p:cNvPr id="10" name="TextBox 9">
            <a:extLst>
              <a:ext uri="{FF2B5EF4-FFF2-40B4-BE49-F238E27FC236}">
                <a16:creationId xmlns:a16="http://schemas.microsoft.com/office/drawing/2014/main" id="{B7CACAC8-D6A9-2603-6B7B-195B91298AB8}"/>
              </a:ext>
            </a:extLst>
          </p:cNvPr>
          <p:cNvSpPr txBox="1"/>
          <p:nvPr/>
        </p:nvSpPr>
        <p:spPr>
          <a:xfrm>
            <a:off x="11310935" y="5991225"/>
            <a:ext cx="528640" cy="369332"/>
          </a:xfrm>
          <a:prstGeom prst="rect">
            <a:avLst/>
          </a:prstGeom>
          <a:noFill/>
        </p:spPr>
        <p:txBody>
          <a:bodyPr wrap="square" rtlCol="0">
            <a:spAutoFit/>
          </a:bodyPr>
          <a:lstStyle/>
          <a:p>
            <a:r>
              <a:rPr lang="en-IN" dirty="0"/>
              <a:t>14</a:t>
            </a:r>
          </a:p>
        </p:txBody>
      </p:sp>
      <p:pic>
        <p:nvPicPr>
          <p:cNvPr id="4" name="Picture 6">
            <a:extLst>
              <a:ext uri="{FF2B5EF4-FFF2-40B4-BE49-F238E27FC236}">
                <a16:creationId xmlns:a16="http://schemas.microsoft.com/office/drawing/2014/main" id="{DDEA01F7-C694-B1B2-0A0B-927C760595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78092" y="58069"/>
            <a:ext cx="1075268" cy="81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952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183771"/>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36" name="TextBox 35">
            <a:extLst>
              <a:ext uri="{FF2B5EF4-FFF2-40B4-BE49-F238E27FC236}">
                <a16:creationId xmlns:a16="http://schemas.microsoft.com/office/drawing/2014/main" id="{FAE79D5D-1CC4-77FE-0974-E9F250A016AE}"/>
              </a:ext>
            </a:extLst>
          </p:cNvPr>
          <p:cNvSpPr txBox="1"/>
          <p:nvPr/>
        </p:nvSpPr>
        <p:spPr>
          <a:xfrm>
            <a:off x="9443263" y="2796742"/>
            <a:ext cx="2116023" cy="338554"/>
          </a:xfrm>
          <a:prstGeom prst="rect">
            <a:avLst/>
          </a:prstGeom>
          <a:noFill/>
        </p:spPr>
        <p:txBody>
          <a:bodyPr wrap="square" rtlCol="0">
            <a:spAutoFit/>
          </a:bodyPr>
          <a:lstStyle/>
          <a:p>
            <a:pPr algn="ctr"/>
            <a:r>
              <a:rPr lang="en-IN" sz="1600" dirty="0"/>
              <a:t>t-test</a:t>
            </a:r>
          </a:p>
        </p:txBody>
      </p:sp>
      <p:grpSp>
        <p:nvGrpSpPr>
          <p:cNvPr id="37" name="Group 36">
            <a:extLst>
              <a:ext uri="{FF2B5EF4-FFF2-40B4-BE49-F238E27FC236}">
                <a16:creationId xmlns:a16="http://schemas.microsoft.com/office/drawing/2014/main" id="{F39A808E-45F6-FC89-01FF-1D309C77ED54}"/>
              </a:ext>
            </a:extLst>
          </p:cNvPr>
          <p:cNvGrpSpPr/>
          <p:nvPr/>
        </p:nvGrpSpPr>
        <p:grpSpPr>
          <a:xfrm>
            <a:off x="9769774" y="1269292"/>
            <a:ext cx="1440000" cy="1466837"/>
            <a:chOff x="495298" y="3206391"/>
            <a:chExt cx="1485901" cy="1466837"/>
          </a:xfrm>
        </p:grpSpPr>
        <p:grpSp>
          <p:nvGrpSpPr>
            <p:cNvPr id="38" name="Group 37">
              <a:extLst>
                <a:ext uri="{FF2B5EF4-FFF2-40B4-BE49-F238E27FC236}">
                  <a16:creationId xmlns:a16="http://schemas.microsoft.com/office/drawing/2014/main" id="{3D4F9B21-F22F-5C3D-6DD1-9FC04F0519A4}"/>
                </a:ext>
              </a:extLst>
            </p:cNvPr>
            <p:cNvGrpSpPr/>
            <p:nvPr/>
          </p:nvGrpSpPr>
          <p:grpSpPr>
            <a:xfrm>
              <a:off x="495298" y="3206391"/>
              <a:ext cx="1485901" cy="1466837"/>
              <a:chOff x="1552574" y="3257549"/>
              <a:chExt cx="1485901" cy="1466837"/>
            </a:xfrm>
          </p:grpSpPr>
          <p:sp>
            <p:nvSpPr>
              <p:cNvPr id="41" name="Oval 40">
                <a:extLst>
                  <a:ext uri="{FF2B5EF4-FFF2-40B4-BE49-F238E27FC236}">
                    <a16:creationId xmlns:a16="http://schemas.microsoft.com/office/drawing/2014/main" id="{EC34F463-22CD-3414-17C5-EC93EE7CF806}"/>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89C0EE0B-4C67-A95C-F84F-44EE5E0965A0}"/>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Oval 43">
                <a:extLst>
                  <a:ext uri="{FF2B5EF4-FFF2-40B4-BE49-F238E27FC236}">
                    <a16:creationId xmlns:a16="http://schemas.microsoft.com/office/drawing/2014/main" id="{BB4F40CE-0801-C9D3-0BF1-AF7AE74E7F29}"/>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39" name="Picture 38">
              <a:extLst>
                <a:ext uri="{FF2B5EF4-FFF2-40B4-BE49-F238E27FC236}">
                  <a16:creationId xmlns:a16="http://schemas.microsoft.com/office/drawing/2014/main" id="{010FCD1B-680A-6B86-C477-73365EF0383F}"/>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25138" y="3537141"/>
              <a:ext cx="849957" cy="849957"/>
            </a:xfrm>
            <a:prstGeom prst="rect">
              <a:avLst/>
            </a:prstGeom>
          </p:spPr>
        </p:pic>
      </p:grpSp>
      <p:sp>
        <p:nvSpPr>
          <p:cNvPr id="50" name="Rectangle 49">
            <a:extLst>
              <a:ext uri="{FF2B5EF4-FFF2-40B4-BE49-F238E27FC236}">
                <a16:creationId xmlns:a16="http://schemas.microsoft.com/office/drawing/2014/main" id="{F61D0348-F0FA-EECF-E106-B346F41B7262}"/>
              </a:ext>
            </a:extLst>
          </p:cNvPr>
          <p:cNvSpPr/>
          <p:nvPr/>
        </p:nvSpPr>
        <p:spPr>
          <a:xfrm rot="19921479">
            <a:off x="9225123" y="1342879"/>
            <a:ext cx="1204952" cy="415154"/>
          </a:xfrm>
          <a:prstGeom prst="rect">
            <a:avLst/>
          </a:prstGeom>
          <a:solidFill>
            <a:srgbClr val="2257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Step 3</a:t>
            </a:r>
          </a:p>
        </p:txBody>
      </p:sp>
      <p:grpSp>
        <p:nvGrpSpPr>
          <p:cNvPr id="52" name="Group 51">
            <a:extLst>
              <a:ext uri="{FF2B5EF4-FFF2-40B4-BE49-F238E27FC236}">
                <a16:creationId xmlns:a16="http://schemas.microsoft.com/office/drawing/2014/main" id="{DE013A30-7474-1CE8-62E7-37B60136D91E}"/>
              </a:ext>
            </a:extLst>
          </p:cNvPr>
          <p:cNvGrpSpPr/>
          <p:nvPr/>
        </p:nvGrpSpPr>
        <p:grpSpPr>
          <a:xfrm>
            <a:off x="50270" y="612916"/>
            <a:ext cx="10839452" cy="273600"/>
            <a:chOff x="495300" y="2900260"/>
            <a:chExt cx="12192000" cy="660305"/>
          </a:xfrm>
        </p:grpSpPr>
        <p:sp>
          <p:nvSpPr>
            <p:cNvPr id="53" name="Rectangle 52">
              <a:extLst>
                <a:ext uri="{FF2B5EF4-FFF2-40B4-BE49-F238E27FC236}">
                  <a16:creationId xmlns:a16="http://schemas.microsoft.com/office/drawing/2014/main" id="{D9A21559-A6AF-5426-42CE-59DBF1ECC375}"/>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4" name="Rectangle 53">
              <a:extLst>
                <a:ext uri="{FF2B5EF4-FFF2-40B4-BE49-F238E27FC236}">
                  <a16:creationId xmlns:a16="http://schemas.microsoft.com/office/drawing/2014/main" id="{926533DD-79CA-0669-BEA6-5B0CBD9E23B2}"/>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5" name="Rectangle 54">
              <a:extLst>
                <a:ext uri="{FF2B5EF4-FFF2-40B4-BE49-F238E27FC236}">
                  <a16:creationId xmlns:a16="http://schemas.microsoft.com/office/drawing/2014/main" id="{2AA0075D-3101-67F8-D9CC-81EF02C65847}"/>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56" name="TextBox 55">
            <a:extLst>
              <a:ext uri="{FF2B5EF4-FFF2-40B4-BE49-F238E27FC236}">
                <a16:creationId xmlns:a16="http://schemas.microsoft.com/office/drawing/2014/main" id="{2E20E94C-2B48-D049-E586-035D233AA51E}"/>
              </a:ext>
            </a:extLst>
          </p:cNvPr>
          <p:cNvSpPr txBox="1"/>
          <p:nvPr/>
        </p:nvSpPr>
        <p:spPr>
          <a:xfrm>
            <a:off x="-123757" y="-95330"/>
            <a:ext cx="11239501" cy="707886"/>
          </a:xfrm>
          <a:prstGeom prst="rect">
            <a:avLst/>
          </a:prstGeom>
          <a:noFill/>
        </p:spPr>
        <p:txBody>
          <a:bodyPr wrap="square" rtlCol="0">
            <a:spAutoFit/>
          </a:bodyPr>
          <a:lstStyle/>
          <a:p>
            <a:pPr algn="ctr"/>
            <a:r>
              <a:rPr lang="en-IN" sz="4000" dirty="0">
                <a:solidFill>
                  <a:schemeClr val="bg1"/>
                </a:solidFill>
              </a:rPr>
              <a:t>EDA: Casual vs Annual member above boundary time </a:t>
            </a:r>
          </a:p>
        </p:txBody>
      </p:sp>
      <p:sp>
        <p:nvSpPr>
          <p:cNvPr id="59" name="TextBox 58">
            <a:extLst>
              <a:ext uri="{FF2B5EF4-FFF2-40B4-BE49-F238E27FC236}">
                <a16:creationId xmlns:a16="http://schemas.microsoft.com/office/drawing/2014/main" id="{019F76D8-57A2-744C-9BA1-421F796F033F}"/>
              </a:ext>
            </a:extLst>
          </p:cNvPr>
          <p:cNvSpPr txBox="1"/>
          <p:nvPr/>
        </p:nvSpPr>
        <p:spPr>
          <a:xfrm>
            <a:off x="525699" y="2521059"/>
            <a:ext cx="5972175" cy="1815882"/>
          </a:xfrm>
          <a:prstGeom prst="rect">
            <a:avLst/>
          </a:prstGeom>
          <a:noFill/>
        </p:spPr>
        <p:txBody>
          <a:bodyPr wrap="square" rtlCol="0">
            <a:spAutoFit/>
          </a:bodyPr>
          <a:lstStyle/>
          <a:p>
            <a:pPr marL="285750" indent="-285750">
              <a:buFont typeface="Arial" panose="020B0604020202020204" pitchFamily="34" charset="0"/>
              <a:buChar char="•"/>
            </a:pPr>
            <a:r>
              <a:rPr lang="en-IN" sz="1600" b="0" i="0" dirty="0">
                <a:solidFill>
                  <a:srgbClr val="333333"/>
                </a:solidFill>
                <a:effectLst/>
                <a:latin typeface="Helvetica Neue"/>
              </a:rPr>
              <a:t>Casual customers CI at 95%:</a:t>
            </a:r>
            <a:r>
              <a:rPr lang="en-IN" sz="1600" dirty="0">
                <a:solidFill>
                  <a:srgbClr val="333333"/>
                </a:solidFill>
                <a:latin typeface="Helvetica Neue"/>
              </a:rPr>
              <a:t> 21.21 - 22.3</a:t>
            </a:r>
          </a:p>
          <a:p>
            <a:pPr marL="285750" indent="-285750">
              <a:buFont typeface="Arial" panose="020B0604020202020204" pitchFamily="34" charset="0"/>
              <a:buChar char="•"/>
            </a:pPr>
            <a:r>
              <a:rPr lang="en-IN" sz="1600" dirty="0">
                <a:solidFill>
                  <a:srgbClr val="333333"/>
                </a:solidFill>
                <a:latin typeface="Helvetica Neue"/>
              </a:rPr>
              <a:t>Annual members CI at 95%: 10.30 – 10.75</a:t>
            </a:r>
          </a:p>
          <a:p>
            <a:endParaRPr lang="en-IN" sz="1600" dirty="0">
              <a:solidFill>
                <a:srgbClr val="333333"/>
              </a:solidFill>
              <a:latin typeface="Helvetica Neue"/>
            </a:endParaRPr>
          </a:p>
          <a:p>
            <a:pPr marL="285750" indent="-285750">
              <a:buFont typeface="Arial" panose="020B0604020202020204" pitchFamily="34" charset="0"/>
              <a:buChar char="•"/>
            </a:pPr>
            <a:r>
              <a:rPr lang="en-IN" sz="1600" b="1" i="1" dirty="0">
                <a:solidFill>
                  <a:srgbClr val="333333"/>
                </a:solidFill>
                <a:latin typeface="Helvetica Neue"/>
              </a:rPr>
              <a:t>Finding:</a:t>
            </a:r>
          </a:p>
          <a:p>
            <a:pPr marL="285750" indent="-285750">
              <a:buFont typeface="Arial" panose="020B0604020202020204" pitchFamily="34" charset="0"/>
              <a:buChar char="•"/>
            </a:pPr>
            <a:r>
              <a:rPr lang="en-IN" sz="1600" b="0" i="0" dirty="0">
                <a:solidFill>
                  <a:srgbClr val="333333"/>
                </a:solidFill>
                <a:effectLst/>
                <a:latin typeface="Helvetica Neue"/>
              </a:rPr>
              <a:t>No overlap in CI</a:t>
            </a:r>
          </a:p>
          <a:p>
            <a:pPr marL="285750" indent="-285750">
              <a:buFont typeface="Arial" panose="020B0604020202020204" pitchFamily="34" charset="0"/>
              <a:buChar char="•"/>
            </a:pPr>
            <a:r>
              <a:rPr lang="en-IN" sz="1600" dirty="0">
                <a:solidFill>
                  <a:srgbClr val="333333"/>
                </a:solidFill>
                <a:latin typeface="Helvetica Neue"/>
              </a:rPr>
              <a:t>T</a:t>
            </a:r>
            <a:r>
              <a:rPr lang="en-IN" sz="1600" b="0" i="0" dirty="0">
                <a:solidFill>
                  <a:srgbClr val="333333"/>
                </a:solidFill>
                <a:effectLst/>
                <a:latin typeface="Helvetica Neue"/>
              </a:rPr>
              <a:t>ime interval of member &lt; Time interval of the casual users</a:t>
            </a:r>
          </a:p>
          <a:p>
            <a:pPr marL="285750" indent="-285750">
              <a:buFont typeface="Arial" panose="020B0604020202020204" pitchFamily="34" charset="0"/>
              <a:buChar char="•"/>
            </a:pPr>
            <a:endParaRPr lang="en-IN" sz="1600" b="0" i="0" dirty="0">
              <a:solidFill>
                <a:srgbClr val="333333"/>
              </a:solidFill>
              <a:effectLst/>
              <a:latin typeface="Helvetica Neue"/>
            </a:endParaRPr>
          </a:p>
        </p:txBody>
      </p:sp>
      <p:pic>
        <p:nvPicPr>
          <p:cNvPr id="61" name="Picture 60">
            <a:extLst>
              <a:ext uri="{FF2B5EF4-FFF2-40B4-BE49-F238E27FC236}">
                <a16:creationId xmlns:a16="http://schemas.microsoft.com/office/drawing/2014/main" id="{1C13A55F-0F50-6855-59AE-FD0BAB23A6FD}"/>
              </a:ext>
            </a:extLst>
          </p:cNvPr>
          <p:cNvPicPr>
            <a:picLocks noChangeAspect="1"/>
          </p:cNvPicPr>
          <p:nvPr/>
        </p:nvPicPr>
        <p:blipFill>
          <a:blip r:embed="rId3"/>
          <a:stretch>
            <a:fillRect/>
          </a:stretch>
        </p:blipFill>
        <p:spPr>
          <a:xfrm>
            <a:off x="9440725" y="3135296"/>
            <a:ext cx="2004053" cy="1536071"/>
          </a:xfrm>
          <a:prstGeom prst="rect">
            <a:avLst/>
          </a:prstGeom>
        </p:spPr>
      </p:pic>
      <p:pic>
        <p:nvPicPr>
          <p:cNvPr id="63" name="Picture 62">
            <a:extLst>
              <a:ext uri="{FF2B5EF4-FFF2-40B4-BE49-F238E27FC236}">
                <a16:creationId xmlns:a16="http://schemas.microsoft.com/office/drawing/2014/main" id="{A267E127-3952-07C2-E65F-FB7A222ECD85}"/>
              </a:ext>
            </a:extLst>
          </p:cNvPr>
          <p:cNvPicPr>
            <a:picLocks noChangeAspect="1"/>
          </p:cNvPicPr>
          <p:nvPr/>
        </p:nvPicPr>
        <p:blipFill>
          <a:blip r:embed="rId4"/>
          <a:stretch>
            <a:fillRect/>
          </a:stretch>
        </p:blipFill>
        <p:spPr>
          <a:xfrm>
            <a:off x="9443263" y="4680657"/>
            <a:ext cx="2004053" cy="1537200"/>
          </a:xfrm>
          <a:prstGeom prst="rect">
            <a:avLst/>
          </a:prstGeom>
        </p:spPr>
      </p:pic>
      <p:sp>
        <p:nvSpPr>
          <p:cNvPr id="64" name="TextBox 63">
            <a:extLst>
              <a:ext uri="{FF2B5EF4-FFF2-40B4-BE49-F238E27FC236}">
                <a16:creationId xmlns:a16="http://schemas.microsoft.com/office/drawing/2014/main" id="{9F2A6644-2170-2306-FBAD-B267CADCE4FC}"/>
              </a:ext>
            </a:extLst>
          </p:cNvPr>
          <p:cNvSpPr txBox="1"/>
          <p:nvPr/>
        </p:nvSpPr>
        <p:spPr>
          <a:xfrm>
            <a:off x="11310935" y="5991225"/>
            <a:ext cx="528640" cy="369332"/>
          </a:xfrm>
          <a:prstGeom prst="rect">
            <a:avLst/>
          </a:prstGeom>
          <a:noFill/>
        </p:spPr>
        <p:txBody>
          <a:bodyPr wrap="square" rtlCol="0">
            <a:spAutoFit/>
          </a:bodyPr>
          <a:lstStyle/>
          <a:p>
            <a:r>
              <a:rPr lang="en-IN" dirty="0"/>
              <a:t>15</a:t>
            </a:r>
          </a:p>
        </p:txBody>
      </p:sp>
      <p:pic>
        <p:nvPicPr>
          <p:cNvPr id="2" name="Picture 6">
            <a:extLst>
              <a:ext uri="{FF2B5EF4-FFF2-40B4-BE49-F238E27FC236}">
                <a16:creationId xmlns:a16="http://schemas.microsoft.com/office/drawing/2014/main" id="{BEA29E19-F65C-1D79-C32B-87B67555F4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78092" y="58069"/>
            <a:ext cx="1075268" cy="81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59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183771"/>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2" name="TextBox 1">
            <a:extLst>
              <a:ext uri="{FF2B5EF4-FFF2-40B4-BE49-F238E27FC236}">
                <a16:creationId xmlns:a16="http://schemas.microsoft.com/office/drawing/2014/main" id="{8428FB65-87E8-D8B0-7D59-2833C43E720C}"/>
              </a:ext>
            </a:extLst>
          </p:cNvPr>
          <p:cNvSpPr txBox="1"/>
          <p:nvPr/>
        </p:nvSpPr>
        <p:spPr>
          <a:xfrm>
            <a:off x="7897266" y="2968898"/>
            <a:ext cx="2116023" cy="338554"/>
          </a:xfrm>
          <a:prstGeom prst="rect">
            <a:avLst/>
          </a:prstGeom>
          <a:noFill/>
        </p:spPr>
        <p:txBody>
          <a:bodyPr wrap="square" rtlCol="0">
            <a:spAutoFit/>
          </a:bodyPr>
          <a:lstStyle/>
          <a:p>
            <a:pPr algn="ctr"/>
            <a:r>
              <a:rPr lang="en-IN" sz="1600" dirty="0"/>
              <a:t>t-test</a:t>
            </a:r>
          </a:p>
        </p:txBody>
      </p:sp>
      <p:grpSp>
        <p:nvGrpSpPr>
          <p:cNvPr id="5" name="Group 4">
            <a:extLst>
              <a:ext uri="{FF2B5EF4-FFF2-40B4-BE49-F238E27FC236}">
                <a16:creationId xmlns:a16="http://schemas.microsoft.com/office/drawing/2014/main" id="{0F8E574D-8170-E48D-E0DB-49BCBA24AB4A}"/>
              </a:ext>
            </a:extLst>
          </p:cNvPr>
          <p:cNvGrpSpPr/>
          <p:nvPr/>
        </p:nvGrpSpPr>
        <p:grpSpPr>
          <a:xfrm>
            <a:off x="8223777" y="1441448"/>
            <a:ext cx="1440000" cy="1466837"/>
            <a:chOff x="495298" y="3206391"/>
            <a:chExt cx="1485901" cy="1466837"/>
          </a:xfrm>
        </p:grpSpPr>
        <p:grpSp>
          <p:nvGrpSpPr>
            <p:cNvPr id="7" name="Group 6">
              <a:extLst>
                <a:ext uri="{FF2B5EF4-FFF2-40B4-BE49-F238E27FC236}">
                  <a16:creationId xmlns:a16="http://schemas.microsoft.com/office/drawing/2014/main" id="{F37B8B61-240E-4A83-01BB-62DE32B56CFC}"/>
                </a:ext>
              </a:extLst>
            </p:cNvPr>
            <p:cNvGrpSpPr/>
            <p:nvPr/>
          </p:nvGrpSpPr>
          <p:grpSpPr>
            <a:xfrm>
              <a:off x="495298" y="3206391"/>
              <a:ext cx="1485901" cy="1466837"/>
              <a:chOff x="1552574" y="3257549"/>
              <a:chExt cx="1485901" cy="1466837"/>
            </a:xfrm>
          </p:grpSpPr>
          <p:sp>
            <p:nvSpPr>
              <p:cNvPr id="12" name="Oval 11">
                <a:extLst>
                  <a:ext uri="{FF2B5EF4-FFF2-40B4-BE49-F238E27FC236}">
                    <a16:creationId xmlns:a16="http://schemas.microsoft.com/office/drawing/2014/main" id="{89639C79-4B15-30B6-E5E1-23D38FCDFA85}"/>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EE921AB5-E0A8-1168-372A-25589228D7BC}"/>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Oval 13">
                <a:extLst>
                  <a:ext uri="{FF2B5EF4-FFF2-40B4-BE49-F238E27FC236}">
                    <a16:creationId xmlns:a16="http://schemas.microsoft.com/office/drawing/2014/main" id="{A065257E-5A79-C45F-A53A-C2CE5680C75C}"/>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11" name="Picture 10">
              <a:extLst>
                <a:ext uri="{FF2B5EF4-FFF2-40B4-BE49-F238E27FC236}">
                  <a16:creationId xmlns:a16="http://schemas.microsoft.com/office/drawing/2014/main" id="{DE044C60-C563-7888-C9A0-2587B39C7364}"/>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25138" y="3537141"/>
              <a:ext cx="849957" cy="849957"/>
            </a:xfrm>
            <a:prstGeom prst="rect">
              <a:avLst/>
            </a:prstGeom>
          </p:spPr>
        </p:pic>
      </p:grpSp>
      <p:sp>
        <p:nvSpPr>
          <p:cNvPr id="8" name="Rectangle 7">
            <a:extLst>
              <a:ext uri="{FF2B5EF4-FFF2-40B4-BE49-F238E27FC236}">
                <a16:creationId xmlns:a16="http://schemas.microsoft.com/office/drawing/2014/main" id="{A136AC45-7097-619A-C630-0E7F24C5CA32}"/>
              </a:ext>
            </a:extLst>
          </p:cNvPr>
          <p:cNvSpPr/>
          <p:nvPr/>
        </p:nvSpPr>
        <p:spPr>
          <a:xfrm rot="19921479">
            <a:off x="7746258" y="1396523"/>
            <a:ext cx="1204952" cy="415154"/>
          </a:xfrm>
          <a:prstGeom prst="rect">
            <a:avLst/>
          </a:prstGeom>
          <a:solidFill>
            <a:srgbClr val="2257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Step 5</a:t>
            </a:r>
          </a:p>
        </p:txBody>
      </p:sp>
      <p:grpSp>
        <p:nvGrpSpPr>
          <p:cNvPr id="9" name="Group 8">
            <a:extLst>
              <a:ext uri="{FF2B5EF4-FFF2-40B4-BE49-F238E27FC236}">
                <a16:creationId xmlns:a16="http://schemas.microsoft.com/office/drawing/2014/main" id="{07063EC7-8AB3-057D-4685-45FB95E84D0E}"/>
              </a:ext>
            </a:extLst>
          </p:cNvPr>
          <p:cNvGrpSpPr/>
          <p:nvPr/>
        </p:nvGrpSpPr>
        <p:grpSpPr>
          <a:xfrm>
            <a:off x="50270" y="636530"/>
            <a:ext cx="10839452" cy="273600"/>
            <a:chOff x="495300" y="2900260"/>
            <a:chExt cx="12192000" cy="660305"/>
          </a:xfrm>
        </p:grpSpPr>
        <p:sp>
          <p:nvSpPr>
            <p:cNvPr id="10" name="Rectangle 9">
              <a:extLst>
                <a:ext uri="{FF2B5EF4-FFF2-40B4-BE49-F238E27FC236}">
                  <a16:creationId xmlns:a16="http://schemas.microsoft.com/office/drawing/2014/main" id="{5B70BB85-32B1-3C96-BB3F-1778E7D5079A}"/>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0109D6F2-6A39-5951-EB5B-AC93CF7E69D5}"/>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7390DE6D-4BED-26D5-0A1B-231CAF39D5CD}"/>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17" name="TextBox 16">
            <a:extLst>
              <a:ext uri="{FF2B5EF4-FFF2-40B4-BE49-F238E27FC236}">
                <a16:creationId xmlns:a16="http://schemas.microsoft.com/office/drawing/2014/main" id="{06410D2A-4F19-3D40-A95F-6C4C4A263A76}"/>
              </a:ext>
            </a:extLst>
          </p:cNvPr>
          <p:cNvSpPr txBox="1"/>
          <p:nvPr/>
        </p:nvSpPr>
        <p:spPr>
          <a:xfrm>
            <a:off x="-130704" y="-51246"/>
            <a:ext cx="11239501" cy="707886"/>
          </a:xfrm>
          <a:prstGeom prst="rect">
            <a:avLst/>
          </a:prstGeom>
          <a:noFill/>
        </p:spPr>
        <p:txBody>
          <a:bodyPr wrap="square" rtlCol="0">
            <a:spAutoFit/>
          </a:bodyPr>
          <a:lstStyle/>
          <a:p>
            <a:pPr algn="ctr"/>
            <a:r>
              <a:rPr lang="en-IN" sz="4000" dirty="0">
                <a:solidFill>
                  <a:schemeClr val="bg1"/>
                </a:solidFill>
              </a:rPr>
              <a:t>EDA: Casual vs Annual member above boundary time </a:t>
            </a:r>
          </a:p>
        </p:txBody>
      </p:sp>
      <p:sp>
        <p:nvSpPr>
          <p:cNvPr id="18" name="TextBox 17">
            <a:extLst>
              <a:ext uri="{FF2B5EF4-FFF2-40B4-BE49-F238E27FC236}">
                <a16:creationId xmlns:a16="http://schemas.microsoft.com/office/drawing/2014/main" id="{94C152BD-4E97-A790-32B4-1E7E01A1AC9D}"/>
              </a:ext>
            </a:extLst>
          </p:cNvPr>
          <p:cNvSpPr txBox="1"/>
          <p:nvPr/>
        </p:nvSpPr>
        <p:spPr>
          <a:xfrm>
            <a:off x="298751" y="1884900"/>
            <a:ext cx="5972175" cy="230832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rgbClr val="333333"/>
                </a:solidFill>
              </a:rPr>
              <a:t>Null Hypothesis </a:t>
            </a:r>
            <a:r>
              <a:rPr lang="en-IN" sz="1600" dirty="0" err="1">
                <a:solidFill>
                  <a:srgbClr val="333333"/>
                </a:solidFill>
              </a:rPr>
              <a:t>H0</a:t>
            </a:r>
            <a:r>
              <a:rPr lang="en-IN" sz="1600" dirty="0">
                <a:solidFill>
                  <a:srgbClr val="333333"/>
                </a:solidFill>
              </a:rPr>
              <a:t>: </a:t>
            </a:r>
            <a:r>
              <a:rPr lang="en-IN" sz="1600" b="0" i="0" dirty="0">
                <a:solidFill>
                  <a:srgbClr val="333333"/>
                </a:solidFill>
                <a:effectLst/>
              </a:rPr>
              <a:t>average riding time of membership &lt;= average riding time of casual customers</a:t>
            </a:r>
          </a:p>
          <a:p>
            <a:pPr marL="285750" indent="-285750">
              <a:buFont typeface="Arial" panose="020B0604020202020204" pitchFamily="34" charset="0"/>
              <a:buChar char="•"/>
            </a:pPr>
            <a:r>
              <a:rPr lang="en-IN" sz="1600" b="0" i="0" dirty="0">
                <a:solidFill>
                  <a:srgbClr val="333333"/>
                </a:solidFill>
                <a:effectLst/>
              </a:rPr>
              <a:t>we set our significance level as 5%</a:t>
            </a:r>
          </a:p>
          <a:p>
            <a:pPr marL="285750" indent="-285750">
              <a:buFont typeface="Arial" panose="020B0604020202020204" pitchFamily="34" charset="0"/>
              <a:buChar char="•"/>
            </a:pPr>
            <a:r>
              <a:rPr lang="en-IN" sz="1600" dirty="0">
                <a:solidFill>
                  <a:srgbClr val="333333"/>
                </a:solidFill>
              </a:rPr>
              <a:t>p-value- </a:t>
            </a:r>
            <a:r>
              <a:rPr lang="en-IN" sz="1600" dirty="0" err="1">
                <a:solidFill>
                  <a:srgbClr val="333333"/>
                </a:solidFill>
              </a:rPr>
              <a:t>2.2e</a:t>
            </a:r>
            <a:r>
              <a:rPr lang="en-IN" sz="1600" dirty="0">
                <a:solidFill>
                  <a:srgbClr val="333333"/>
                </a:solidFill>
              </a:rPr>
              <a:t>-16</a:t>
            </a:r>
          </a:p>
          <a:p>
            <a:pPr marL="285750" indent="-285750">
              <a:buFont typeface="Arial" panose="020B0604020202020204" pitchFamily="34" charset="0"/>
              <a:buChar char="•"/>
            </a:pPr>
            <a:endParaRPr lang="en-IN" sz="1600" dirty="0">
              <a:solidFill>
                <a:srgbClr val="333333"/>
              </a:solidFill>
            </a:endParaRPr>
          </a:p>
          <a:p>
            <a:endParaRPr lang="en-IN" sz="1600" dirty="0">
              <a:solidFill>
                <a:srgbClr val="333333"/>
              </a:solidFill>
            </a:endParaRPr>
          </a:p>
          <a:p>
            <a:pPr marL="285750" indent="-285750">
              <a:buFont typeface="Arial" panose="020B0604020202020204" pitchFamily="34" charset="0"/>
              <a:buChar char="•"/>
            </a:pPr>
            <a:r>
              <a:rPr lang="en-IN" sz="1600" b="1" i="1" dirty="0">
                <a:solidFill>
                  <a:srgbClr val="333333"/>
                </a:solidFill>
              </a:rPr>
              <a:t>Finding:</a:t>
            </a:r>
          </a:p>
          <a:p>
            <a:pPr marL="285750" indent="-285750">
              <a:buFont typeface="Arial" panose="020B0604020202020204" pitchFamily="34" charset="0"/>
              <a:buChar char="•"/>
            </a:pPr>
            <a:r>
              <a:rPr lang="en-IN" sz="1600" b="0" i="0" dirty="0">
                <a:solidFill>
                  <a:srgbClr val="333333"/>
                </a:solidFill>
                <a:effectLst/>
              </a:rPr>
              <a:t>p-value is extremely small</a:t>
            </a:r>
          </a:p>
          <a:p>
            <a:pPr marL="285750" indent="-285750">
              <a:buFont typeface="Arial" panose="020B0604020202020204" pitchFamily="34" charset="0"/>
              <a:buChar char="•"/>
            </a:pPr>
            <a:r>
              <a:rPr lang="en-IN" sz="1600" dirty="0">
                <a:solidFill>
                  <a:srgbClr val="333333"/>
                </a:solidFill>
              </a:rPr>
              <a:t>We can reject null hypothesis</a:t>
            </a:r>
            <a:endParaRPr lang="en-IN" sz="1600" b="0" i="0" dirty="0">
              <a:solidFill>
                <a:srgbClr val="333333"/>
              </a:solidFill>
              <a:effectLst/>
            </a:endParaRPr>
          </a:p>
        </p:txBody>
      </p:sp>
      <p:pic>
        <p:nvPicPr>
          <p:cNvPr id="20" name="Picture 19">
            <a:extLst>
              <a:ext uri="{FF2B5EF4-FFF2-40B4-BE49-F238E27FC236}">
                <a16:creationId xmlns:a16="http://schemas.microsoft.com/office/drawing/2014/main" id="{CD7151C9-7E7E-9304-612B-7B23BA78B86A}"/>
              </a:ext>
            </a:extLst>
          </p:cNvPr>
          <p:cNvPicPr>
            <a:picLocks noChangeAspect="1"/>
          </p:cNvPicPr>
          <p:nvPr/>
        </p:nvPicPr>
        <p:blipFill>
          <a:blip r:embed="rId3"/>
          <a:stretch>
            <a:fillRect/>
          </a:stretch>
        </p:blipFill>
        <p:spPr>
          <a:xfrm>
            <a:off x="5947343" y="3489916"/>
            <a:ext cx="5798445" cy="2702320"/>
          </a:xfrm>
          <a:prstGeom prst="rect">
            <a:avLst/>
          </a:prstGeom>
        </p:spPr>
      </p:pic>
      <p:sp>
        <p:nvSpPr>
          <p:cNvPr id="26" name="TextBox 25">
            <a:extLst>
              <a:ext uri="{FF2B5EF4-FFF2-40B4-BE49-F238E27FC236}">
                <a16:creationId xmlns:a16="http://schemas.microsoft.com/office/drawing/2014/main" id="{7D013865-30D8-BAB7-FFB5-31317036CF65}"/>
              </a:ext>
            </a:extLst>
          </p:cNvPr>
          <p:cNvSpPr txBox="1"/>
          <p:nvPr/>
        </p:nvSpPr>
        <p:spPr>
          <a:xfrm>
            <a:off x="11310935" y="5991225"/>
            <a:ext cx="528640" cy="369332"/>
          </a:xfrm>
          <a:prstGeom prst="rect">
            <a:avLst/>
          </a:prstGeom>
          <a:noFill/>
        </p:spPr>
        <p:txBody>
          <a:bodyPr wrap="square" rtlCol="0">
            <a:spAutoFit/>
          </a:bodyPr>
          <a:lstStyle/>
          <a:p>
            <a:r>
              <a:rPr lang="en-IN" dirty="0"/>
              <a:t>16</a:t>
            </a:r>
          </a:p>
        </p:txBody>
      </p:sp>
      <p:pic>
        <p:nvPicPr>
          <p:cNvPr id="3" name="Picture 6">
            <a:extLst>
              <a:ext uri="{FF2B5EF4-FFF2-40B4-BE49-F238E27FC236}">
                <a16:creationId xmlns:a16="http://schemas.microsoft.com/office/drawing/2014/main" id="{540778A4-CC70-23E9-5363-6BF4CFF50F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8092" y="58069"/>
            <a:ext cx="1075268" cy="81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442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183771"/>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676273" y="743625"/>
            <a:ext cx="10248901" cy="273600"/>
            <a:chOff x="495300" y="2900260"/>
            <a:chExt cx="12192000" cy="660305"/>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676274" y="8262"/>
            <a:ext cx="10153650" cy="1323439"/>
          </a:xfrm>
          <a:prstGeom prst="rect">
            <a:avLst/>
          </a:prstGeom>
          <a:noFill/>
        </p:spPr>
        <p:txBody>
          <a:bodyPr wrap="square" rtlCol="0">
            <a:spAutoFit/>
          </a:bodyPr>
          <a:lstStyle/>
          <a:p>
            <a:pPr algn="ctr"/>
            <a:r>
              <a:rPr lang="en-IN" sz="4000" dirty="0">
                <a:solidFill>
                  <a:schemeClr val="bg1"/>
                </a:solidFill>
              </a:rPr>
              <a:t>EDA: Bike type ride time comparison</a:t>
            </a:r>
          </a:p>
          <a:p>
            <a:pPr algn="ctr"/>
            <a:endParaRPr lang="en-IN" sz="4000" dirty="0">
              <a:solidFill>
                <a:schemeClr val="bg1"/>
              </a:solidFill>
            </a:endParaRP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86" name="TextBox 85">
            <a:extLst>
              <a:ext uri="{FF2B5EF4-FFF2-40B4-BE49-F238E27FC236}">
                <a16:creationId xmlns:a16="http://schemas.microsoft.com/office/drawing/2014/main" id="{8BD49A97-69AF-23B0-FAB1-4E967FF7ED5F}"/>
              </a:ext>
            </a:extLst>
          </p:cNvPr>
          <p:cNvSpPr txBox="1"/>
          <p:nvPr/>
        </p:nvSpPr>
        <p:spPr>
          <a:xfrm>
            <a:off x="126837" y="3672627"/>
            <a:ext cx="4348161" cy="2308324"/>
          </a:xfrm>
          <a:prstGeom prst="rect">
            <a:avLst/>
          </a:prstGeom>
          <a:noFill/>
        </p:spPr>
        <p:txBody>
          <a:bodyPr wrap="square" rtlCol="0">
            <a:spAutoFit/>
          </a:bodyPr>
          <a:lstStyle/>
          <a:p>
            <a:pPr marL="285750" indent="-285750">
              <a:buFont typeface="Arial" panose="020B0604020202020204" pitchFamily="34" charset="0"/>
              <a:buChar char="•"/>
            </a:pPr>
            <a:r>
              <a:rPr lang="en-IN" sz="1600" dirty="0"/>
              <a:t>Histogram is right skewed, not much data distributed in the extreme right tail</a:t>
            </a:r>
          </a:p>
          <a:p>
            <a:pPr marL="285750" indent="-285750">
              <a:buFont typeface="Arial" panose="020B0604020202020204" pitchFamily="34" charset="0"/>
              <a:buChar char="•"/>
            </a:pPr>
            <a:r>
              <a:rPr lang="en-IN" sz="1600" dirty="0"/>
              <a:t>qqplot data lying on the qqline, which are normally distributed</a:t>
            </a:r>
          </a:p>
          <a:p>
            <a:pPr algn="just"/>
            <a:endParaRPr lang="en-IN" sz="1600" dirty="0"/>
          </a:p>
          <a:p>
            <a:pPr marL="285750" indent="-285750" algn="just">
              <a:buFont typeface="Arial" panose="020B0604020202020204" pitchFamily="34" charset="0"/>
              <a:buChar char="•"/>
            </a:pPr>
            <a:r>
              <a:rPr lang="en-IN" sz="1600" b="1" i="1" dirty="0"/>
              <a:t>Conclusion:</a:t>
            </a:r>
          </a:p>
          <a:p>
            <a:pPr marL="742950" lvl="1" indent="-285750">
              <a:buFont typeface="Arial" panose="020B0604020202020204" pitchFamily="34" charset="0"/>
              <a:buChar char="•"/>
            </a:pPr>
            <a:r>
              <a:rPr lang="en-IN" sz="1600" dirty="0"/>
              <a:t>Extreme max values are occasional so we must delete the outliers for further testing</a:t>
            </a:r>
          </a:p>
        </p:txBody>
      </p:sp>
      <p:sp>
        <p:nvSpPr>
          <p:cNvPr id="3" name="TextBox 2">
            <a:extLst>
              <a:ext uri="{FF2B5EF4-FFF2-40B4-BE49-F238E27FC236}">
                <a16:creationId xmlns:a16="http://schemas.microsoft.com/office/drawing/2014/main" id="{3BCF5FDF-C47A-38C5-B954-F0788699C779}"/>
              </a:ext>
            </a:extLst>
          </p:cNvPr>
          <p:cNvSpPr txBox="1"/>
          <p:nvPr/>
        </p:nvSpPr>
        <p:spPr>
          <a:xfrm>
            <a:off x="269950" y="2780475"/>
            <a:ext cx="2001723" cy="584775"/>
          </a:xfrm>
          <a:prstGeom prst="rect">
            <a:avLst/>
          </a:prstGeom>
          <a:noFill/>
        </p:spPr>
        <p:txBody>
          <a:bodyPr wrap="square" rtlCol="0">
            <a:spAutoFit/>
          </a:bodyPr>
          <a:lstStyle/>
          <a:p>
            <a:pPr algn="ctr"/>
            <a:r>
              <a:rPr lang="en-IN" sz="1600" dirty="0"/>
              <a:t>Subset the data</a:t>
            </a:r>
          </a:p>
          <a:p>
            <a:pPr algn="ctr"/>
            <a:r>
              <a:rPr lang="en-IN" sz="1600" dirty="0"/>
              <a:t>(member and casual)</a:t>
            </a:r>
          </a:p>
        </p:txBody>
      </p:sp>
      <p:grpSp>
        <p:nvGrpSpPr>
          <p:cNvPr id="11" name="Group 10">
            <a:extLst>
              <a:ext uri="{FF2B5EF4-FFF2-40B4-BE49-F238E27FC236}">
                <a16:creationId xmlns:a16="http://schemas.microsoft.com/office/drawing/2014/main" id="{FE4DDCD8-4E76-7668-1BAE-385B7124E222}"/>
              </a:ext>
            </a:extLst>
          </p:cNvPr>
          <p:cNvGrpSpPr/>
          <p:nvPr/>
        </p:nvGrpSpPr>
        <p:grpSpPr>
          <a:xfrm>
            <a:off x="526536" y="1297792"/>
            <a:ext cx="1440000" cy="1466837"/>
            <a:chOff x="495298" y="3206391"/>
            <a:chExt cx="1485901" cy="1466837"/>
          </a:xfrm>
        </p:grpSpPr>
        <p:grpSp>
          <p:nvGrpSpPr>
            <p:cNvPr id="13" name="Group 12">
              <a:extLst>
                <a:ext uri="{FF2B5EF4-FFF2-40B4-BE49-F238E27FC236}">
                  <a16:creationId xmlns:a16="http://schemas.microsoft.com/office/drawing/2014/main" id="{31895E83-3564-516E-E97E-0285AC15BA9A}"/>
                </a:ext>
              </a:extLst>
            </p:cNvPr>
            <p:cNvGrpSpPr/>
            <p:nvPr/>
          </p:nvGrpSpPr>
          <p:grpSpPr>
            <a:xfrm>
              <a:off x="495298" y="3206391"/>
              <a:ext cx="1485901" cy="1466837"/>
              <a:chOff x="1552574" y="3257549"/>
              <a:chExt cx="1485901" cy="1466837"/>
            </a:xfrm>
          </p:grpSpPr>
          <p:sp>
            <p:nvSpPr>
              <p:cNvPr id="17" name="Oval 16">
                <a:extLst>
                  <a:ext uri="{FF2B5EF4-FFF2-40B4-BE49-F238E27FC236}">
                    <a16:creationId xmlns:a16="http://schemas.microsoft.com/office/drawing/2014/main" id="{6DCD7361-FDF8-A4BB-682C-A5BC4E46E879}"/>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E43779AC-636D-09DF-A4D3-4CDCD192AB4A}"/>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Oval 19">
                <a:extLst>
                  <a:ext uri="{FF2B5EF4-FFF2-40B4-BE49-F238E27FC236}">
                    <a16:creationId xmlns:a16="http://schemas.microsoft.com/office/drawing/2014/main" id="{E6D9744C-6082-0D53-349E-1AD5AA7C9B75}"/>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15" name="Picture 14">
              <a:extLst>
                <a:ext uri="{FF2B5EF4-FFF2-40B4-BE49-F238E27FC236}">
                  <a16:creationId xmlns:a16="http://schemas.microsoft.com/office/drawing/2014/main" id="{6B140A98-131A-3B38-57E1-7423929ECD4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25138" y="3537141"/>
              <a:ext cx="849957" cy="849957"/>
            </a:xfrm>
            <a:prstGeom prst="rect">
              <a:avLst/>
            </a:prstGeom>
          </p:spPr>
        </p:pic>
      </p:grpSp>
      <p:grpSp>
        <p:nvGrpSpPr>
          <p:cNvPr id="27" name="Group 26">
            <a:extLst>
              <a:ext uri="{FF2B5EF4-FFF2-40B4-BE49-F238E27FC236}">
                <a16:creationId xmlns:a16="http://schemas.microsoft.com/office/drawing/2014/main" id="{0B0CCA3B-E820-8772-8A34-9F164E606BD8}"/>
              </a:ext>
            </a:extLst>
          </p:cNvPr>
          <p:cNvGrpSpPr/>
          <p:nvPr/>
        </p:nvGrpSpPr>
        <p:grpSpPr>
          <a:xfrm>
            <a:off x="2936594" y="1297792"/>
            <a:ext cx="1440000" cy="1466837"/>
            <a:chOff x="495298" y="3206391"/>
            <a:chExt cx="1485901" cy="1466837"/>
          </a:xfrm>
        </p:grpSpPr>
        <p:grpSp>
          <p:nvGrpSpPr>
            <p:cNvPr id="28" name="Group 27">
              <a:extLst>
                <a:ext uri="{FF2B5EF4-FFF2-40B4-BE49-F238E27FC236}">
                  <a16:creationId xmlns:a16="http://schemas.microsoft.com/office/drawing/2014/main" id="{7EF3F1B6-4817-112A-B288-5447B9896177}"/>
                </a:ext>
              </a:extLst>
            </p:cNvPr>
            <p:cNvGrpSpPr/>
            <p:nvPr/>
          </p:nvGrpSpPr>
          <p:grpSpPr>
            <a:xfrm>
              <a:off x="495298" y="3206391"/>
              <a:ext cx="1485901" cy="1466837"/>
              <a:chOff x="1552574" y="3257549"/>
              <a:chExt cx="1485901" cy="1466837"/>
            </a:xfrm>
          </p:grpSpPr>
          <p:sp>
            <p:nvSpPr>
              <p:cNvPr id="30" name="Oval 29">
                <a:extLst>
                  <a:ext uri="{FF2B5EF4-FFF2-40B4-BE49-F238E27FC236}">
                    <a16:creationId xmlns:a16="http://schemas.microsoft.com/office/drawing/2014/main" id="{177FBEE2-7EFF-2B54-7699-A2ECBDB7C10B}"/>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299D4AA5-EBE2-2515-961E-28DF5F48F11E}"/>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Oval 31">
                <a:extLst>
                  <a:ext uri="{FF2B5EF4-FFF2-40B4-BE49-F238E27FC236}">
                    <a16:creationId xmlns:a16="http://schemas.microsoft.com/office/drawing/2014/main" id="{AD013600-4F3C-7A19-B467-269F4EC05BD8}"/>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29" name="Picture 28">
              <a:extLst>
                <a:ext uri="{FF2B5EF4-FFF2-40B4-BE49-F238E27FC236}">
                  <a16:creationId xmlns:a16="http://schemas.microsoft.com/office/drawing/2014/main" id="{BC2DC5CB-028F-4A68-FB0D-B0FA49AD9D2E}"/>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25138" y="3537141"/>
              <a:ext cx="849957" cy="849957"/>
            </a:xfrm>
            <a:prstGeom prst="rect">
              <a:avLst/>
            </a:prstGeom>
          </p:spPr>
        </p:pic>
      </p:grpSp>
      <p:sp>
        <p:nvSpPr>
          <p:cNvPr id="33" name="TextBox 32">
            <a:extLst>
              <a:ext uri="{FF2B5EF4-FFF2-40B4-BE49-F238E27FC236}">
                <a16:creationId xmlns:a16="http://schemas.microsoft.com/office/drawing/2014/main" id="{0ADEFCA8-DF4E-D702-36C6-2F368618AC87}"/>
              </a:ext>
            </a:extLst>
          </p:cNvPr>
          <p:cNvSpPr txBox="1"/>
          <p:nvPr/>
        </p:nvSpPr>
        <p:spPr>
          <a:xfrm>
            <a:off x="2724740" y="2802206"/>
            <a:ext cx="2001723" cy="584775"/>
          </a:xfrm>
          <a:prstGeom prst="rect">
            <a:avLst/>
          </a:prstGeom>
          <a:noFill/>
        </p:spPr>
        <p:txBody>
          <a:bodyPr wrap="square" rtlCol="0">
            <a:spAutoFit/>
          </a:bodyPr>
          <a:lstStyle/>
          <a:p>
            <a:pPr algn="ctr"/>
            <a:r>
              <a:rPr lang="en-IN" sz="1600" dirty="0"/>
              <a:t>Built an histogram and qqplot</a:t>
            </a:r>
          </a:p>
        </p:txBody>
      </p:sp>
      <p:cxnSp>
        <p:nvCxnSpPr>
          <p:cNvPr id="37" name="Straight Arrow Connector 36">
            <a:extLst>
              <a:ext uri="{FF2B5EF4-FFF2-40B4-BE49-F238E27FC236}">
                <a16:creationId xmlns:a16="http://schemas.microsoft.com/office/drawing/2014/main" id="{F77A454D-9814-D7FC-0E57-738536A2568A}"/>
              </a:ext>
            </a:extLst>
          </p:cNvPr>
          <p:cNvCxnSpPr>
            <a:stCxn id="17" idx="6"/>
            <a:endCxn id="30" idx="2"/>
          </p:cNvCxnSpPr>
          <p:nvPr/>
        </p:nvCxnSpPr>
        <p:spPr>
          <a:xfrm>
            <a:off x="1966536" y="2031211"/>
            <a:ext cx="97005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BC644A3F-D4EF-01E0-DF9E-EED21EA3ED39}"/>
              </a:ext>
            </a:extLst>
          </p:cNvPr>
          <p:cNvGrpSpPr/>
          <p:nvPr/>
        </p:nvGrpSpPr>
        <p:grpSpPr>
          <a:xfrm>
            <a:off x="526536" y="1313638"/>
            <a:ext cx="1440000" cy="1466837"/>
            <a:chOff x="495298" y="3206391"/>
            <a:chExt cx="1485901" cy="1466837"/>
          </a:xfrm>
        </p:grpSpPr>
        <p:grpSp>
          <p:nvGrpSpPr>
            <p:cNvPr id="39" name="Group 38">
              <a:extLst>
                <a:ext uri="{FF2B5EF4-FFF2-40B4-BE49-F238E27FC236}">
                  <a16:creationId xmlns:a16="http://schemas.microsoft.com/office/drawing/2014/main" id="{5D71C876-1D7F-4812-F15B-E36EC93EA825}"/>
                </a:ext>
              </a:extLst>
            </p:cNvPr>
            <p:cNvGrpSpPr/>
            <p:nvPr/>
          </p:nvGrpSpPr>
          <p:grpSpPr>
            <a:xfrm>
              <a:off x="495298" y="3206391"/>
              <a:ext cx="1485901" cy="1466837"/>
              <a:chOff x="1552574" y="3257549"/>
              <a:chExt cx="1485901" cy="1466837"/>
            </a:xfrm>
          </p:grpSpPr>
          <p:sp>
            <p:nvSpPr>
              <p:cNvPr id="43" name="Oval 42">
                <a:extLst>
                  <a:ext uri="{FF2B5EF4-FFF2-40B4-BE49-F238E27FC236}">
                    <a16:creationId xmlns:a16="http://schemas.microsoft.com/office/drawing/2014/main" id="{27251B1E-EB1E-E78E-8047-69688583A245}"/>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C0192AC1-59CD-0979-6098-16CA2F7C69E0}"/>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Oval 45">
                <a:extLst>
                  <a:ext uri="{FF2B5EF4-FFF2-40B4-BE49-F238E27FC236}">
                    <a16:creationId xmlns:a16="http://schemas.microsoft.com/office/drawing/2014/main" id="{F788F952-3F0B-7A22-0F71-0B7EABAE55B0}"/>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41" name="Picture 40">
              <a:extLst>
                <a:ext uri="{FF2B5EF4-FFF2-40B4-BE49-F238E27FC236}">
                  <a16:creationId xmlns:a16="http://schemas.microsoft.com/office/drawing/2014/main" id="{BEBFF992-5FBC-91AD-1512-FCB4E8FBF3FD}"/>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25138" y="3537141"/>
              <a:ext cx="849957" cy="849957"/>
            </a:xfrm>
            <a:prstGeom prst="rect">
              <a:avLst/>
            </a:prstGeom>
          </p:spPr>
        </p:pic>
      </p:grpSp>
      <p:grpSp>
        <p:nvGrpSpPr>
          <p:cNvPr id="48" name="Group 47">
            <a:extLst>
              <a:ext uri="{FF2B5EF4-FFF2-40B4-BE49-F238E27FC236}">
                <a16:creationId xmlns:a16="http://schemas.microsoft.com/office/drawing/2014/main" id="{C096DCCC-D485-54B9-4940-7B06E9F29D2E}"/>
              </a:ext>
            </a:extLst>
          </p:cNvPr>
          <p:cNvGrpSpPr/>
          <p:nvPr/>
        </p:nvGrpSpPr>
        <p:grpSpPr>
          <a:xfrm>
            <a:off x="2936594" y="1313638"/>
            <a:ext cx="1440000" cy="1466837"/>
            <a:chOff x="495298" y="3206391"/>
            <a:chExt cx="1485901" cy="1466837"/>
          </a:xfrm>
        </p:grpSpPr>
        <p:grpSp>
          <p:nvGrpSpPr>
            <p:cNvPr id="49" name="Group 48">
              <a:extLst>
                <a:ext uri="{FF2B5EF4-FFF2-40B4-BE49-F238E27FC236}">
                  <a16:creationId xmlns:a16="http://schemas.microsoft.com/office/drawing/2014/main" id="{7A5C196A-FA24-A7AF-3E96-4F9275D00057}"/>
                </a:ext>
              </a:extLst>
            </p:cNvPr>
            <p:cNvGrpSpPr/>
            <p:nvPr/>
          </p:nvGrpSpPr>
          <p:grpSpPr>
            <a:xfrm>
              <a:off x="495298" y="3206391"/>
              <a:ext cx="1485901" cy="1466837"/>
              <a:chOff x="1552574" y="3257549"/>
              <a:chExt cx="1485901" cy="1466837"/>
            </a:xfrm>
          </p:grpSpPr>
          <p:sp>
            <p:nvSpPr>
              <p:cNvPr id="51" name="Oval 50">
                <a:extLst>
                  <a:ext uri="{FF2B5EF4-FFF2-40B4-BE49-F238E27FC236}">
                    <a16:creationId xmlns:a16="http://schemas.microsoft.com/office/drawing/2014/main" id="{DBC2811E-FFC2-C477-48A1-E963623F4CA8}"/>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D29F5697-4EC7-A60F-F801-EE39486197DA}"/>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3" name="Oval 52">
                <a:extLst>
                  <a:ext uri="{FF2B5EF4-FFF2-40B4-BE49-F238E27FC236}">
                    <a16:creationId xmlns:a16="http://schemas.microsoft.com/office/drawing/2014/main" id="{0ECDD564-07EC-AD29-89EB-532E888F4322}"/>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50" name="Picture 49">
              <a:extLst>
                <a:ext uri="{FF2B5EF4-FFF2-40B4-BE49-F238E27FC236}">
                  <a16:creationId xmlns:a16="http://schemas.microsoft.com/office/drawing/2014/main" id="{47C0A49C-396F-317D-6912-3F97E29CF430}"/>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25138" y="3537141"/>
              <a:ext cx="849957" cy="849957"/>
            </a:xfrm>
            <a:prstGeom prst="rect">
              <a:avLst/>
            </a:prstGeom>
          </p:spPr>
        </p:pic>
      </p:grpSp>
      <p:cxnSp>
        <p:nvCxnSpPr>
          <p:cNvPr id="54" name="Straight Arrow Connector 53">
            <a:extLst>
              <a:ext uri="{FF2B5EF4-FFF2-40B4-BE49-F238E27FC236}">
                <a16:creationId xmlns:a16="http://schemas.microsoft.com/office/drawing/2014/main" id="{53B363DE-2EF6-3372-70BA-4EC322B02411}"/>
              </a:ext>
            </a:extLst>
          </p:cNvPr>
          <p:cNvCxnSpPr>
            <a:stCxn id="43" idx="6"/>
            <a:endCxn id="51" idx="2"/>
          </p:cNvCxnSpPr>
          <p:nvPr/>
        </p:nvCxnSpPr>
        <p:spPr>
          <a:xfrm>
            <a:off x="1966536" y="2047057"/>
            <a:ext cx="97005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EAFE5C9-0817-65E8-F17D-215C45ECACA0}"/>
              </a:ext>
            </a:extLst>
          </p:cNvPr>
          <p:cNvPicPr>
            <a:picLocks noChangeAspect="1"/>
          </p:cNvPicPr>
          <p:nvPr/>
        </p:nvPicPr>
        <p:blipFill>
          <a:blip r:embed="rId3"/>
          <a:stretch>
            <a:fillRect/>
          </a:stretch>
        </p:blipFill>
        <p:spPr>
          <a:xfrm>
            <a:off x="4827464" y="1141470"/>
            <a:ext cx="3420000" cy="2450049"/>
          </a:xfrm>
          <a:prstGeom prst="rect">
            <a:avLst/>
          </a:prstGeom>
        </p:spPr>
      </p:pic>
      <p:pic>
        <p:nvPicPr>
          <p:cNvPr id="6" name="Picture 5">
            <a:extLst>
              <a:ext uri="{FF2B5EF4-FFF2-40B4-BE49-F238E27FC236}">
                <a16:creationId xmlns:a16="http://schemas.microsoft.com/office/drawing/2014/main" id="{3FDC562F-2F43-3C38-431A-BFDF09E6584B}"/>
              </a:ext>
            </a:extLst>
          </p:cNvPr>
          <p:cNvPicPr>
            <a:picLocks noChangeAspect="1"/>
          </p:cNvPicPr>
          <p:nvPr/>
        </p:nvPicPr>
        <p:blipFill>
          <a:blip r:embed="rId4"/>
          <a:stretch>
            <a:fillRect/>
          </a:stretch>
        </p:blipFill>
        <p:spPr>
          <a:xfrm>
            <a:off x="8428394" y="1133698"/>
            <a:ext cx="3257319" cy="2242800"/>
          </a:xfrm>
          <a:prstGeom prst="rect">
            <a:avLst/>
          </a:prstGeom>
        </p:spPr>
      </p:pic>
      <p:pic>
        <p:nvPicPr>
          <p:cNvPr id="8" name="Picture 7">
            <a:extLst>
              <a:ext uri="{FF2B5EF4-FFF2-40B4-BE49-F238E27FC236}">
                <a16:creationId xmlns:a16="http://schemas.microsoft.com/office/drawing/2014/main" id="{ED3D05A4-47A9-66C9-565C-01754E3A553F}"/>
              </a:ext>
            </a:extLst>
          </p:cNvPr>
          <p:cNvPicPr>
            <a:picLocks noChangeAspect="1"/>
          </p:cNvPicPr>
          <p:nvPr/>
        </p:nvPicPr>
        <p:blipFill>
          <a:blip r:embed="rId5"/>
          <a:stretch>
            <a:fillRect/>
          </a:stretch>
        </p:blipFill>
        <p:spPr>
          <a:xfrm>
            <a:off x="4827464" y="3796322"/>
            <a:ext cx="3420000" cy="2344329"/>
          </a:xfrm>
          <a:prstGeom prst="rect">
            <a:avLst/>
          </a:prstGeom>
        </p:spPr>
      </p:pic>
      <p:pic>
        <p:nvPicPr>
          <p:cNvPr id="10" name="Picture 9">
            <a:extLst>
              <a:ext uri="{FF2B5EF4-FFF2-40B4-BE49-F238E27FC236}">
                <a16:creationId xmlns:a16="http://schemas.microsoft.com/office/drawing/2014/main" id="{90FDBDBE-E138-7170-BECD-F06D91266970}"/>
              </a:ext>
            </a:extLst>
          </p:cNvPr>
          <p:cNvPicPr>
            <a:picLocks noChangeAspect="1"/>
          </p:cNvPicPr>
          <p:nvPr/>
        </p:nvPicPr>
        <p:blipFill>
          <a:blip r:embed="rId6"/>
          <a:stretch>
            <a:fillRect/>
          </a:stretch>
        </p:blipFill>
        <p:spPr>
          <a:xfrm>
            <a:off x="8427713" y="3672627"/>
            <a:ext cx="3258000" cy="2298568"/>
          </a:xfrm>
          <a:prstGeom prst="rect">
            <a:avLst/>
          </a:prstGeom>
        </p:spPr>
      </p:pic>
      <p:sp>
        <p:nvSpPr>
          <p:cNvPr id="12" name="Rectangle 11">
            <a:extLst>
              <a:ext uri="{FF2B5EF4-FFF2-40B4-BE49-F238E27FC236}">
                <a16:creationId xmlns:a16="http://schemas.microsoft.com/office/drawing/2014/main" id="{27C94B1D-6B7B-4FE4-1151-1079D4714062}"/>
              </a:ext>
            </a:extLst>
          </p:cNvPr>
          <p:cNvSpPr/>
          <p:nvPr/>
        </p:nvSpPr>
        <p:spPr>
          <a:xfrm rot="19921479">
            <a:off x="72024" y="1424558"/>
            <a:ext cx="1204952" cy="415154"/>
          </a:xfrm>
          <a:prstGeom prst="rect">
            <a:avLst/>
          </a:prstGeom>
          <a:solidFill>
            <a:srgbClr val="2257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Step 1</a:t>
            </a:r>
          </a:p>
        </p:txBody>
      </p:sp>
      <p:sp>
        <p:nvSpPr>
          <p:cNvPr id="14" name="Rectangle 13">
            <a:extLst>
              <a:ext uri="{FF2B5EF4-FFF2-40B4-BE49-F238E27FC236}">
                <a16:creationId xmlns:a16="http://schemas.microsoft.com/office/drawing/2014/main" id="{E57AE93E-C102-20EA-DFB7-75B058E6C4EC}"/>
              </a:ext>
            </a:extLst>
          </p:cNvPr>
          <p:cNvSpPr/>
          <p:nvPr/>
        </p:nvSpPr>
        <p:spPr>
          <a:xfrm rot="781000">
            <a:off x="3500776" y="1233346"/>
            <a:ext cx="1204952" cy="415154"/>
          </a:xfrm>
          <a:prstGeom prst="rect">
            <a:avLst/>
          </a:prstGeom>
          <a:solidFill>
            <a:srgbClr val="2257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Step 2</a:t>
            </a:r>
          </a:p>
        </p:txBody>
      </p:sp>
      <p:sp>
        <p:nvSpPr>
          <p:cNvPr id="16" name="TextBox 15">
            <a:extLst>
              <a:ext uri="{FF2B5EF4-FFF2-40B4-BE49-F238E27FC236}">
                <a16:creationId xmlns:a16="http://schemas.microsoft.com/office/drawing/2014/main" id="{21F19891-437E-0DD8-D922-DFEF3EAAA9D8}"/>
              </a:ext>
            </a:extLst>
          </p:cNvPr>
          <p:cNvSpPr txBox="1"/>
          <p:nvPr/>
        </p:nvSpPr>
        <p:spPr>
          <a:xfrm>
            <a:off x="11310935" y="5991225"/>
            <a:ext cx="528640" cy="369332"/>
          </a:xfrm>
          <a:prstGeom prst="rect">
            <a:avLst/>
          </a:prstGeom>
          <a:noFill/>
        </p:spPr>
        <p:txBody>
          <a:bodyPr wrap="square" rtlCol="0">
            <a:spAutoFit/>
          </a:bodyPr>
          <a:lstStyle/>
          <a:p>
            <a:r>
              <a:rPr lang="en-IN" dirty="0"/>
              <a:t>17</a:t>
            </a:r>
          </a:p>
        </p:txBody>
      </p:sp>
      <p:pic>
        <p:nvPicPr>
          <p:cNvPr id="2" name="Picture 6">
            <a:extLst>
              <a:ext uri="{FF2B5EF4-FFF2-40B4-BE49-F238E27FC236}">
                <a16:creationId xmlns:a16="http://schemas.microsoft.com/office/drawing/2014/main" id="{65B80EE2-3F8F-C000-3E59-7590DA374B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78092" y="58069"/>
            <a:ext cx="1075268" cy="81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066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183771"/>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676273" y="743625"/>
            <a:ext cx="10248901" cy="273600"/>
            <a:chOff x="495300" y="2900260"/>
            <a:chExt cx="12192000" cy="660305"/>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676274" y="8262"/>
            <a:ext cx="10153650" cy="707886"/>
          </a:xfrm>
          <a:prstGeom prst="rect">
            <a:avLst/>
          </a:prstGeom>
          <a:noFill/>
        </p:spPr>
        <p:txBody>
          <a:bodyPr wrap="square" rtlCol="0">
            <a:spAutoFit/>
          </a:bodyPr>
          <a:lstStyle/>
          <a:p>
            <a:pPr algn="ctr"/>
            <a:r>
              <a:rPr lang="en-IN" sz="4000" dirty="0">
                <a:solidFill>
                  <a:schemeClr val="bg1"/>
                </a:solidFill>
              </a:rPr>
              <a:t>EDA: Bike type ride time comparison</a:t>
            </a: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8" name="TextBox 7">
            <a:extLst>
              <a:ext uri="{FF2B5EF4-FFF2-40B4-BE49-F238E27FC236}">
                <a16:creationId xmlns:a16="http://schemas.microsoft.com/office/drawing/2014/main" id="{72B59C74-3CE2-4F5F-A074-23C3BBBD49A5}"/>
              </a:ext>
            </a:extLst>
          </p:cNvPr>
          <p:cNvSpPr txBox="1"/>
          <p:nvPr/>
        </p:nvSpPr>
        <p:spPr>
          <a:xfrm>
            <a:off x="3874294" y="1183380"/>
            <a:ext cx="4348161" cy="338554"/>
          </a:xfrm>
          <a:prstGeom prst="rect">
            <a:avLst/>
          </a:prstGeom>
          <a:noFill/>
        </p:spPr>
        <p:txBody>
          <a:bodyPr wrap="square" rtlCol="0">
            <a:spAutoFit/>
          </a:bodyPr>
          <a:lstStyle/>
          <a:p>
            <a:pPr algn="ctr"/>
            <a:r>
              <a:rPr lang="en-IN" sz="1600" b="1" u="sng" dirty="0"/>
              <a:t>Comparison of data with and without outliers</a:t>
            </a:r>
          </a:p>
        </p:txBody>
      </p:sp>
      <p:sp>
        <p:nvSpPr>
          <p:cNvPr id="9" name="TextBox 8">
            <a:extLst>
              <a:ext uri="{FF2B5EF4-FFF2-40B4-BE49-F238E27FC236}">
                <a16:creationId xmlns:a16="http://schemas.microsoft.com/office/drawing/2014/main" id="{7594AE86-B4F1-04C3-8465-FEC1A653A62E}"/>
              </a:ext>
            </a:extLst>
          </p:cNvPr>
          <p:cNvSpPr txBox="1"/>
          <p:nvPr/>
        </p:nvSpPr>
        <p:spPr>
          <a:xfrm>
            <a:off x="944564" y="1781780"/>
            <a:ext cx="4348161" cy="338554"/>
          </a:xfrm>
          <a:prstGeom prst="rect">
            <a:avLst/>
          </a:prstGeom>
          <a:noFill/>
        </p:spPr>
        <p:txBody>
          <a:bodyPr wrap="square" rtlCol="0">
            <a:spAutoFit/>
          </a:bodyPr>
          <a:lstStyle/>
          <a:p>
            <a:pPr algn="ctr"/>
            <a:r>
              <a:rPr lang="en-IN" sz="1600" b="1" u="sng" dirty="0"/>
              <a:t>Classic Bike</a:t>
            </a:r>
          </a:p>
        </p:txBody>
      </p:sp>
      <p:sp>
        <p:nvSpPr>
          <p:cNvPr id="10" name="TextBox 9">
            <a:extLst>
              <a:ext uri="{FF2B5EF4-FFF2-40B4-BE49-F238E27FC236}">
                <a16:creationId xmlns:a16="http://schemas.microsoft.com/office/drawing/2014/main" id="{182B1714-BCF5-130B-07EF-1392AA740B72}"/>
              </a:ext>
            </a:extLst>
          </p:cNvPr>
          <p:cNvSpPr txBox="1"/>
          <p:nvPr/>
        </p:nvSpPr>
        <p:spPr>
          <a:xfrm>
            <a:off x="6938963" y="1781780"/>
            <a:ext cx="4348161" cy="338554"/>
          </a:xfrm>
          <a:prstGeom prst="rect">
            <a:avLst/>
          </a:prstGeom>
          <a:noFill/>
        </p:spPr>
        <p:txBody>
          <a:bodyPr wrap="square" rtlCol="0">
            <a:spAutoFit/>
          </a:bodyPr>
          <a:lstStyle/>
          <a:p>
            <a:pPr algn="ctr"/>
            <a:r>
              <a:rPr lang="en-IN" sz="1600" b="1" u="sng" dirty="0"/>
              <a:t>Electric Bike</a:t>
            </a:r>
          </a:p>
        </p:txBody>
      </p:sp>
      <p:cxnSp>
        <p:nvCxnSpPr>
          <p:cNvPr id="34" name="Straight Connector 33">
            <a:extLst>
              <a:ext uri="{FF2B5EF4-FFF2-40B4-BE49-F238E27FC236}">
                <a16:creationId xmlns:a16="http://schemas.microsoft.com/office/drawing/2014/main" id="{22E4CF79-B0AC-3656-3141-6F7A9A923CD0}"/>
              </a:ext>
            </a:extLst>
          </p:cNvPr>
          <p:cNvCxnSpPr>
            <a:cxnSpLocks/>
            <a:stCxn id="8" idx="2"/>
          </p:cNvCxnSpPr>
          <p:nvPr/>
        </p:nvCxnSpPr>
        <p:spPr>
          <a:xfrm>
            <a:off x="6048375" y="1521934"/>
            <a:ext cx="0" cy="4811133"/>
          </a:xfrm>
          <a:prstGeom prst="line">
            <a:avLst/>
          </a:prstGeom>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1937E004-2122-9B4D-86C1-0CFA946F04B5}"/>
              </a:ext>
            </a:extLst>
          </p:cNvPr>
          <p:cNvPicPr>
            <a:picLocks noChangeAspect="1"/>
          </p:cNvPicPr>
          <p:nvPr/>
        </p:nvPicPr>
        <p:blipFill>
          <a:blip r:embed="rId2"/>
          <a:stretch>
            <a:fillRect/>
          </a:stretch>
        </p:blipFill>
        <p:spPr>
          <a:xfrm>
            <a:off x="191030" y="2326871"/>
            <a:ext cx="5647245" cy="4006800"/>
          </a:xfrm>
          <a:prstGeom prst="rect">
            <a:avLst/>
          </a:prstGeom>
        </p:spPr>
      </p:pic>
      <p:pic>
        <p:nvPicPr>
          <p:cNvPr id="5" name="Picture 4">
            <a:extLst>
              <a:ext uri="{FF2B5EF4-FFF2-40B4-BE49-F238E27FC236}">
                <a16:creationId xmlns:a16="http://schemas.microsoft.com/office/drawing/2014/main" id="{29D3CEF8-FE29-1B62-904A-ED54224B033C}"/>
              </a:ext>
            </a:extLst>
          </p:cNvPr>
          <p:cNvPicPr>
            <a:picLocks noChangeAspect="1"/>
          </p:cNvPicPr>
          <p:nvPr/>
        </p:nvPicPr>
        <p:blipFill>
          <a:blip r:embed="rId3"/>
          <a:stretch>
            <a:fillRect/>
          </a:stretch>
        </p:blipFill>
        <p:spPr>
          <a:xfrm>
            <a:off x="6258476" y="2203412"/>
            <a:ext cx="5648400" cy="3963589"/>
          </a:xfrm>
          <a:prstGeom prst="rect">
            <a:avLst/>
          </a:prstGeom>
        </p:spPr>
      </p:pic>
      <p:sp>
        <p:nvSpPr>
          <p:cNvPr id="6" name="TextBox 5">
            <a:extLst>
              <a:ext uri="{FF2B5EF4-FFF2-40B4-BE49-F238E27FC236}">
                <a16:creationId xmlns:a16="http://schemas.microsoft.com/office/drawing/2014/main" id="{025196D1-C5EE-C4A2-2879-99FC6369E9B9}"/>
              </a:ext>
            </a:extLst>
          </p:cNvPr>
          <p:cNvSpPr txBox="1"/>
          <p:nvPr/>
        </p:nvSpPr>
        <p:spPr>
          <a:xfrm>
            <a:off x="11310935" y="5991225"/>
            <a:ext cx="528640" cy="369332"/>
          </a:xfrm>
          <a:prstGeom prst="rect">
            <a:avLst/>
          </a:prstGeom>
          <a:noFill/>
        </p:spPr>
        <p:txBody>
          <a:bodyPr wrap="square" rtlCol="0">
            <a:spAutoFit/>
          </a:bodyPr>
          <a:lstStyle/>
          <a:p>
            <a:r>
              <a:rPr lang="en-IN" dirty="0"/>
              <a:t>18</a:t>
            </a:r>
          </a:p>
        </p:txBody>
      </p:sp>
      <p:pic>
        <p:nvPicPr>
          <p:cNvPr id="2" name="Picture 6">
            <a:extLst>
              <a:ext uri="{FF2B5EF4-FFF2-40B4-BE49-F238E27FC236}">
                <a16:creationId xmlns:a16="http://schemas.microsoft.com/office/drawing/2014/main" id="{110A53F1-F7F3-080B-055E-8DB96F28D7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8092" y="58069"/>
            <a:ext cx="1075268" cy="81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483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35844"/>
            <a:ext cx="12192000" cy="3326620"/>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9A447B6F-5E51-440A-36C6-A6A9B9466F65}"/>
              </a:ext>
            </a:extLst>
          </p:cNvPr>
          <p:cNvSpPr/>
          <p:nvPr/>
        </p:nvSpPr>
        <p:spPr>
          <a:xfrm>
            <a:off x="881061" y="2162176"/>
            <a:ext cx="2333626" cy="3181350"/>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42C3A0CC-2B09-F1C4-19A9-1F2C2D3C2257}"/>
              </a:ext>
            </a:extLst>
          </p:cNvPr>
          <p:cNvSpPr/>
          <p:nvPr/>
        </p:nvSpPr>
        <p:spPr>
          <a:xfrm>
            <a:off x="881061" y="4457700"/>
            <a:ext cx="2333625" cy="752476"/>
          </a:xfrm>
          <a:prstGeom prst="rect">
            <a:avLst/>
          </a:prstGeom>
          <a:solidFill>
            <a:srgbClr val="22577A"/>
          </a:solidFill>
          <a:ln>
            <a:solidFill>
              <a:srgbClr val="22577A"/>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solidFill>
                  <a:schemeClr val="bg1"/>
                </a:solidFill>
              </a:rPr>
              <a:t>Vishesh Bhati</a:t>
            </a:r>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4605336" y="1110552"/>
            <a:ext cx="2790824" cy="303571"/>
            <a:chOff x="495300" y="2900262"/>
            <a:chExt cx="12192000" cy="660306"/>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2"/>
              <a:ext cx="12192000" cy="217290"/>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7"/>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4605336" y="402666"/>
            <a:ext cx="2790825" cy="707886"/>
          </a:xfrm>
          <a:prstGeom prst="rect">
            <a:avLst/>
          </a:prstGeom>
          <a:noFill/>
        </p:spPr>
        <p:txBody>
          <a:bodyPr wrap="square" rtlCol="0">
            <a:spAutoFit/>
          </a:bodyPr>
          <a:lstStyle/>
          <a:p>
            <a:pPr algn="ctr"/>
            <a:r>
              <a:rPr lang="en-IN" sz="4000" dirty="0">
                <a:solidFill>
                  <a:schemeClr val="bg1"/>
                </a:solidFill>
              </a:rPr>
              <a:t>OUR TEAM</a:t>
            </a:r>
          </a:p>
        </p:txBody>
      </p:sp>
      <p:sp>
        <p:nvSpPr>
          <p:cNvPr id="26" name="Rectangle 25">
            <a:extLst>
              <a:ext uri="{FF2B5EF4-FFF2-40B4-BE49-F238E27FC236}">
                <a16:creationId xmlns:a16="http://schemas.microsoft.com/office/drawing/2014/main" id="{BA46B8B2-74A1-D984-EA2F-9D72EE6DBC06}"/>
              </a:ext>
            </a:extLst>
          </p:cNvPr>
          <p:cNvSpPr/>
          <p:nvPr/>
        </p:nvSpPr>
        <p:spPr>
          <a:xfrm>
            <a:off x="4929186" y="2176349"/>
            <a:ext cx="2333626" cy="3167178"/>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sp>
        <p:nvSpPr>
          <p:cNvPr id="27" name="Rectangle 26">
            <a:extLst>
              <a:ext uri="{FF2B5EF4-FFF2-40B4-BE49-F238E27FC236}">
                <a16:creationId xmlns:a16="http://schemas.microsoft.com/office/drawing/2014/main" id="{5341027A-BBA5-D09D-9ADF-6C1917A92F83}"/>
              </a:ext>
            </a:extLst>
          </p:cNvPr>
          <p:cNvSpPr/>
          <p:nvPr/>
        </p:nvSpPr>
        <p:spPr>
          <a:xfrm>
            <a:off x="4929186" y="4471873"/>
            <a:ext cx="2333625" cy="752476"/>
          </a:xfrm>
          <a:prstGeom prst="rect">
            <a:avLst/>
          </a:prstGeom>
          <a:solidFill>
            <a:srgbClr val="38A3A5"/>
          </a:solidFill>
          <a:ln>
            <a:solidFill>
              <a:srgbClr val="38A3A5"/>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1800" b="0" i="0" u="none" strike="noStrike" baseline="0" dirty="0">
                <a:solidFill>
                  <a:schemeClr val="bg1"/>
                </a:solidFill>
              </a:rPr>
              <a:t> Amjad Altuwayjiri </a:t>
            </a:r>
            <a:endParaRPr lang="en-IN" dirty="0">
              <a:solidFill>
                <a:schemeClr val="bg1"/>
              </a:solidFill>
            </a:endParaRPr>
          </a:p>
        </p:txBody>
      </p:sp>
      <p:sp>
        <p:nvSpPr>
          <p:cNvPr id="33" name="Rectangle 32">
            <a:extLst>
              <a:ext uri="{FF2B5EF4-FFF2-40B4-BE49-F238E27FC236}">
                <a16:creationId xmlns:a16="http://schemas.microsoft.com/office/drawing/2014/main" id="{568BF692-9958-0B02-715D-A609231A8FB7}"/>
              </a:ext>
            </a:extLst>
          </p:cNvPr>
          <p:cNvSpPr/>
          <p:nvPr/>
        </p:nvSpPr>
        <p:spPr>
          <a:xfrm>
            <a:off x="8977312" y="2176349"/>
            <a:ext cx="2333626" cy="3167178"/>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sp>
        <p:nvSpPr>
          <p:cNvPr id="34" name="Rectangle 33">
            <a:extLst>
              <a:ext uri="{FF2B5EF4-FFF2-40B4-BE49-F238E27FC236}">
                <a16:creationId xmlns:a16="http://schemas.microsoft.com/office/drawing/2014/main" id="{16034535-C524-CDE5-F7AE-E76FEA507797}"/>
              </a:ext>
            </a:extLst>
          </p:cNvPr>
          <p:cNvSpPr/>
          <p:nvPr/>
        </p:nvSpPr>
        <p:spPr>
          <a:xfrm>
            <a:off x="8977312" y="4471873"/>
            <a:ext cx="2333625" cy="752476"/>
          </a:xfrm>
          <a:prstGeom prst="rect">
            <a:avLst/>
          </a:prstGeom>
          <a:solidFill>
            <a:srgbClr val="57CC99"/>
          </a:solidFill>
          <a:ln>
            <a:solidFill>
              <a:srgbClr val="57CC99"/>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solidFill>
                  <a:schemeClr val="bg1"/>
                </a:solidFill>
              </a:rPr>
              <a:t>Suzhe Li</a:t>
            </a: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00800"/>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pic>
        <p:nvPicPr>
          <p:cNvPr id="49" name="Picture 48">
            <a:extLst>
              <a:ext uri="{FF2B5EF4-FFF2-40B4-BE49-F238E27FC236}">
                <a16:creationId xmlns:a16="http://schemas.microsoft.com/office/drawing/2014/main" id="{332C38F7-A7B1-9FFB-4324-7B0FB61AA691}"/>
              </a:ext>
            </a:extLst>
          </p:cNvPr>
          <p:cNvPicPr>
            <a:picLocks noChangeAspect="1"/>
          </p:cNvPicPr>
          <p:nvPr/>
        </p:nvPicPr>
        <p:blipFill rotWithShape="1">
          <a:blip r:embed="rId2">
            <a:extLst>
              <a:ext uri="{28A0092B-C50C-407E-A947-70E740481C1C}">
                <a14:useLocalDpi xmlns:a14="http://schemas.microsoft.com/office/drawing/2010/main" val="0"/>
              </a:ext>
            </a:extLst>
          </a:blip>
          <a:srcRect l="25219" t="40385" r="17638"/>
          <a:stretch/>
        </p:blipFill>
        <p:spPr>
          <a:xfrm>
            <a:off x="8977310" y="2184600"/>
            <a:ext cx="2333625" cy="2255875"/>
          </a:xfrm>
          <a:prstGeom prst="rect">
            <a:avLst/>
          </a:prstGeom>
          <a:ln w="76200">
            <a:solidFill>
              <a:schemeClr val="bg1"/>
            </a:solidFill>
          </a:ln>
        </p:spPr>
      </p:pic>
      <p:pic>
        <p:nvPicPr>
          <p:cNvPr id="51" name="Picture 50">
            <a:extLst>
              <a:ext uri="{FF2B5EF4-FFF2-40B4-BE49-F238E27FC236}">
                <a16:creationId xmlns:a16="http://schemas.microsoft.com/office/drawing/2014/main" id="{2E5379D2-0D53-2E5F-78BE-453C88BEFAE5}"/>
              </a:ext>
            </a:extLst>
          </p:cNvPr>
          <p:cNvPicPr>
            <a:picLocks noChangeAspect="1"/>
          </p:cNvPicPr>
          <p:nvPr/>
        </p:nvPicPr>
        <p:blipFill rotWithShape="1">
          <a:blip r:embed="rId3">
            <a:extLst>
              <a:ext uri="{28A0092B-C50C-407E-A947-70E740481C1C}">
                <a14:useLocalDpi xmlns:a14="http://schemas.microsoft.com/office/drawing/2010/main" val="0"/>
              </a:ext>
            </a:extLst>
          </a:blip>
          <a:srcRect r="926" b="26111"/>
          <a:stretch/>
        </p:blipFill>
        <p:spPr>
          <a:xfrm>
            <a:off x="881886" y="2147509"/>
            <a:ext cx="2332800" cy="2319718"/>
          </a:xfrm>
          <a:prstGeom prst="rect">
            <a:avLst/>
          </a:prstGeom>
          <a:ln w="57150">
            <a:solidFill>
              <a:schemeClr val="bg1"/>
            </a:solidFill>
          </a:ln>
        </p:spPr>
      </p:pic>
      <p:sp>
        <p:nvSpPr>
          <p:cNvPr id="57" name="TextBox 56">
            <a:extLst>
              <a:ext uri="{FF2B5EF4-FFF2-40B4-BE49-F238E27FC236}">
                <a16:creationId xmlns:a16="http://schemas.microsoft.com/office/drawing/2014/main" id="{6C8B4E66-1C54-0ABF-598A-E2B765267C66}"/>
              </a:ext>
            </a:extLst>
          </p:cNvPr>
          <p:cNvSpPr txBox="1"/>
          <p:nvPr/>
        </p:nvSpPr>
        <p:spPr>
          <a:xfrm>
            <a:off x="11310935" y="5991225"/>
            <a:ext cx="414340" cy="369332"/>
          </a:xfrm>
          <a:prstGeom prst="rect">
            <a:avLst/>
          </a:prstGeom>
          <a:noFill/>
        </p:spPr>
        <p:txBody>
          <a:bodyPr wrap="square" rtlCol="0">
            <a:spAutoFit/>
          </a:bodyPr>
          <a:lstStyle/>
          <a:p>
            <a:r>
              <a:rPr lang="en-IN" dirty="0"/>
              <a:t>1</a:t>
            </a:r>
          </a:p>
        </p:txBody>
      </p:sp>
      <p:pic>
        <p:nvPicPr>
          <p:cNvPr id="59" name="Picture 58">
            <a:extLst>
              <a:ext uri="{FF2B5EF4-FFF2-40B4-BE49-F238E27FC236}">
                <a16:creationId xmlns:a16="http://schemas.microsoft.com/office/drawing/2014/main" id="{B94DE1ED-8972-312D-924A-52FA27C7BD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183" y="2176349"/>
            <a:ext cx="2333625" cy="2305051"/>
          </a:xfrm>
          <a:prstGeom prst="rect">
            <a:avLst/>
          </a:prstGeom>
          <a:ln w="57150">
            <a:solidFill>
              <a:schemeClr val="bg1"/>
            </a:solidFill>
          </a:ln>
        </p:spPr>
      </p:pic>
      <p:pic>
        <p:nvPicPr>
          <p:cNvPr id="2" name="Picture 6">
            <a:extLst>
              <a:ext uri="{FF2B5EF4-FFF2-40B4-BE49-F238E27FC236}">
                <a16:creationId xmlns:a16="http://schemas.microsoft.com/office/drawing/2014/main" id="{2569661C-15E0-F330-62CE-2E290574C7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78092" y="58069"/>
            <a:ext cx="1075268" cy="81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77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183771"/>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676273" y="743625"/>
            <a:ext cx="10248901" cy="273600"/>
            <a:chOff x="495300" y="2900260"/>
            <a:chExt cx="12192000" cy="660305"/>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676274" y="8262"/>
            <a:ext cx="10153650" cy="707886"/>
          </a:xfrm>
          <a:prstGeom prst="rect">
            <a:avLst/>
          </a:prstGeom>
          <a:noFill/>
        </p:spPr>
        <p:txBody>
          <a:bodyPr wrap="square" rtlCol="0">
            <a:spAutoFit/>
          </a:bodyPr>
          <a:lstStyle/>
          <a:p>
            <a:pPr algn="ctr"/>
            <a:r>
              <a:rPr lang="en-IN" sz="4000" dirty="0">
                <a:solidFill>
                  <a:schemeClr val="bg1"/>
                </a:solidFill>
              </a:rPr>
              <a:t>EDA: Bike type ride time comparison</a:t>
            </a: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2" name="TextBox 1">
            <a:extLst>
              <a:ext uri="{FF2B5EF4-FFF2-40B4-BE49-F238E27FC236}">
                <a16:creationId xmlns:a16="http://schemas.microsoft.com/office/drawing/2014/main" id="{8428FB65-87E8-D8B0-7D59-2833C43E720C}"/>
              </a:ext>
            </a:extLst>
          </p:cNvPr>
          <p:cNvSpPr txBox="1"/>
          <p:nvPr/>
        </p:nvSpPr>
        <p:spPr>
          <a:xfrm>
            <a:off x="4875547" y="2825300"/>
            <a:ext cx="2116023" cy="338554"/>
          </a:xfrm>
          <a:prstGeom prst="rect">
            <a:avLst/>
          </a:prstGeom>
          <a:noFill/>
        </p:spPr>
        <p:txBody>
          <a:bodyPr wrap="square" rtlCol="0">
            <a:spAutoFit/>
          </a:bodyPr>
          <a:lstStyle/>
          <a:p>
            <a:pPr algn="ctr"/>
            <a:r>
              <a:rPr lang="en-IN" sz="1600" dirty="0" err="1"/>
              <a:t>pnorm</a:t>
            </a:r>
            <a:endParaRPr lang="en-IN" sz="1600" dirty="0"/>
          </a:p>
        </p:txBody>
      </p:sp>
      <p:grpSp>
        <p:nvGrpSpPr>
          <p:cNvPr id="5" name="Group 4">
            <a:extLst>
              <a:ext uri="{FF2B5EF4-FFF2-40B4-BE49-F238E27FC236}">
                <a16:creationId xmlns:a16="http://schemas.microsoft.com/office/drawing/2014/main" id="{0F8E574D-8170-E48D-E0DB-49BCBA24AB4A}"/>
              </a:ext>
            </a:extLst>
          </p:cNvPr>
          <p:cNvGrpSpPr/>
          <p:nvPr/>
        </p:nvGrpSpPr>
        <p:grpSpPr>
          <a:xfrm>
            <a:off x="5202058" y="1297850"/>
            <a:ext cx="1440000" cy="1466837"/>
            <a:chOff x="495298" y="3206391"/>
            <a:chExt cx="1485901" cy="1466837"/>
          </a:xfrm>
        </p:grpSpPr>
        <p:grpSp>
          <p:nvGrpSpPr>
            <p:cNvPr id="7" name="Group 6">
              <a:extLst>
                <a:ext uri="{FF2B5EF4-FFF2-40B4-BE49-F238E27FC236}">
                  <a16:creationId xmlns:a16="http://schemas.microsoft.com/office/drawing/2014/main" id="{F37B8B61-240E-4A83-01BB-62DE32B56CFC}"/>
                </a:ext>
              </a:extLst>
            </p:cNvPr>
            <p:cNvGrpSpPr/>
            <p:nvPr/>
          </p:nvGrpSpPr>
          <p:grpSpPr>
            <a:xfrm>
              <a:off x="495298" y="3206391"/>
              <a:ext cx="1485901" cy="1466837"/>
              <a:chOff x="1552574" y="3257549"/>
              <a:chExt cx="1485901" cy="1466837"/>
            </a:xfrm>
          </p:grpSpPr>
          <p:sp>
            <p:nvSpPr>
              <p:cNvPr id="12" name="Oval 11">
                <a:extLst>
                  <a:ext uri="{FF2B5EF4-FFF2-40B4-BE49-F238E27FC236}">
                    <a16:creationId xmlns:a16="http://schemas.microsoft.com/office/drawing/2014/main" id="{89639C79-4B15-30B6-E5E1-23D38FCDFA85}"/>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EE921AB5-E0A8-1168-372A-25589228D7BC}"/>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Oval 13">
                <a:extLst>
                  <a:ext uri="{FF2B5EF4-FFF2-40B4-BE49-F238E27FC236}">
                    <a16:creationId xmlns:a16="http://schemas.microsoft.com/office/drawing/2014/main" id="{A065257E-5A79-C45F-A53A-C2CE5680C75C}"/>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11" name="Picture 10">
              <a:extLst>
                <a:ext uri="{FF2B5EF4-FFF2-40B4-BE49-F238E27FC236}">
                  <a16:creationId xmlns:a16="http://schemas.microsoft.com/office/drawing/2014/main" id="{DE044C60-C563-7888-C9A0-2587B39C7364}"/>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25138" y="3537141"/>
              <a:ext cx="849957" cy="849957"/>
            </a:xfrm>
            <a:prstGeom prst="rect">
              <a:avLst/>
            </a:prstGeom>
          </p:spPr>
        </p:pic>
      </p:grpSp>
      <p:pic>
        <p:nvPicPr>
          <p:cNvPr id="4" name="Picture 3">
            <a:extLst>
              <a:ext uri="{FF2B5EF4-FFF2-40B4-BE49-F238E27FC236}">
                <a16:creationId xmlns:a16="http://schemas.microsoft.com/office/drawing/2014/main" id="{812D6EC7-A4ED-D51A-047B-C4C83681A571}"/>
              </a:ext>
            </a:extLst>
          </p:cNvPr>
          <p:cNvPicPr>
            <a:picLocks noChangeAspect="1"/>
          </p:cNvPicPr>
          <p:nvPr/>
        </p:nvPicPr>
        <p:blipFill rotWithShape="1">
          <a:blip r:embed="rId3"/>
          <a:srcRect r="22311"/>
          <a:stretch/>
        </p:blipFill>
        <p:spPr>
          <a:xfrm>
            <a:off x="7362825" y="1392796"/>
            <a:ext cx="4572000" cy="1069200"/>
          </a:xfrm>
          <a:prstGeom prst="rect">
            <a:avLst/>
          </a:prstGeom>
        </p:spPr>
      </p:pic>
      <p:pic>
        <p:nvPicPr>
          <p:cNvPr id="10" name="Picture 9">
            <a:extLst>
              <a:ext uri="{FF2B5EF4-FFF2-40B4-BE49-F238E27FC236}">
                <a16:creationId xmlns:a16="http://schemas.microsoft.com/office/drawing/2014/main" id="{A47DC3B2-0AF9-1F32-A7AD-4DD06DCA30DC}"/>
              </a:ext>
            </a:extLst>
          </p:cNvPr>
          <p:cNvPicPr>
            <a:picLocks noChangeAspect="1"/>
          </p:cNvPicPr>
          <p:nvPr/>
        </p:nvPicPr>
        <p:blipFill>
          <a:blip r:embed="rId4"/>
          <a:stretch>
            <a:fillRect/>
          </a:stretch>
        </p:blipFill>
        <p:spPr>
          <a:xfrm>
            <a:off x="7382992" y="4930604"/>
            <a:ext cx="4551833" cy="1069200"/>
          </a:xfrm>
          <a:prstGeom prst="rect">
            <a:avLst/>
          </a:prstGeom>
        </p:spPr>
      </p:pic>
      <p:sp>
        <p:nvSpPr>
          <p:cNvPr id="19" name="Rectangle 18">
            <a:extLst>
              <a:ext uri="{FF2B5EF4-FFF2-40B4-BE49-F238E27FC236}">
                <a16:creationId xmlns:a16="http://schemas.microsoft.com/office/drawing/2014/main" id="{769B1284-E602-7AAA-A8A0-27C792D3226B}"/>
              </a:ext>
            </a:extLst>
          </p:cNvPr>
          <p:cNvSpPr/>
          <p:nvPr/>
        </p:nvSpPr>
        <p:spPr>
          <a:xfrm rot="19921479">
            <a:off x="4632309" y="1315108"/>
            <a:ext cx="1204952" cy="415154"/>
          </a:xfrm>
          <a:prstGeom prst="rect">
            <a:avLst/>
          </a:prstGeom>
          <a:solidFill>
            <a:srgbClr val="2257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Step 3</a:t>
            </a:r>
          </a:p>
        </p:txBody>
      </p:sp>
      <p:sp>
        <p:nvSpPr>
          <p:cNvPr id="20" name="TextBox 19">
            <a:extLst>
              <a:ext uri="{FF2B5EF4-FFF2-40B4-BE49-F238E27FC236}">
                <a16:creationId xmlns:a16="http://schemas.microsoft.com/office/drawing/2014/main" id="{E1325669-63D2-EBBF-EDE6-0DC53F7B6C1E}"/>
              </a:ext>
            </a:extLst>
          </p:cNvPr>
          <p:cNvSpPr txBox="1"/>
          <p:nvPr/>
        </p:nvSpPr>
        <p:spPr>
          <a:xfrm>
            <a:off x="257175" y="2049236"/>
            <a:ext cx="6838713" cy="3293209"/>
          </a:xfrm>
          <a:prstGeom prst="rect">
            <a:avLst/>
          </a:prstGeom>
          <a:noFill/>
        </p:spPr>
        <p:txBody>
          <a:bodyPr wrap="square" rtlCol="0">
            <a:spAutoFit/>
          </a:bodyPr>
          <a:lstStyle/>
          <a:p>
            <a:pPr marL="285750" indent="-285750">
              <a:buFont typeface="Arial" panose="020B0604020202020204" pitchFamily="34" charset="0"/>
              <a:buChar char="•"/>
            </a:pPr>
            <a:endParaRPr lang="en-IN" sz="1600" b="0" i="0" dirty="0">
              <a:solidFill>
                <a:srgbClr val="333333"/>
              </a:solidFill>
              <a:effectLst/>
            </a:endParaRPr>
          </a:p>
          <a:p>
            <a:pPr marL="285750" indent="-285750">
              <a:buFont typeface="Arial" panose="020B0604020202020204" pitchFamily="34" charset="0"/>
              <a:buChar char="•"/>
            </a:pPr>
            <a:r>
              <a:rPr lang="en-IN" sz="1600" b="0" i="0" dirty="0">
                <a:solidFill>
                  <a:srgbClr val="333333"/>
                </a:solidFill>
                <a:effectLst/>
              </a:rPr>
              <a:t>Classic bikes used over</a:t>
            </a:r>
            <a:r>
              <a:rPr lang="en-IN" sz="1600" dirty="0">
                <a:solidFill>
                  <a:srgbClr val="333333"/>
                </a:solidFill>
              </a:rPr>
              <a:t> 30 mins – 16%</a:t>
            </a:r>
          </a:p>
          <a:p>
            <a:pPr marL="285750" indent="-285750">
              <a:buFont typeface="Arial" panose="020B0604020202020204" pitchFamily="34" charset="0"/>
              <a:buChar char="•"/>
            </a:pPr>
            <a:r>
              <a:rPr lang="en-IN" sz="1600" b="0" i="0" dirty="0">
                <a:solidFill>
                  <a:srgbClr val="333333"/>
                </a:solidFill>
                <a:effectLst/>
              </a:rPr>
              <a:t>Electric bikes used over</a:t>
            </a:r>
            <a:r>
              <a:rPr lang="en-IN" sz="1600" dirty="0">
                <a:solidFill>
                  <a:srgbClr val="333333"/>
                </a:solidFill>
              </a:rPr>
              <a:t> 30 mins – 4%</a:t>
            </a:r>
          </a:p>
          <a:p>
            <a:endParaRPr lang="en-IN" sz="1600" dirty="0">
              <a:solidFill>
                <a:srgbClr val="333333"/>
              </a:solidFill>
            </a:endParaRPr>
          </a:p>
          <a:p>
            <a:pPr marL="285750" indent="-285750">
              <a:buFont typeface="Arial" panose="020B0604020202020204" pitchFamily="34" charset="0"/>
              <a:buChar char="•"/>
            </a:pPr>
            <a:r>
              <a:rPr lang="en-IN" sz="1600" b="0" i="0" dirty="0">
                <a:solidFill>
                  <a:srgbClr val="333333"/>
                </a:solidFill>
                <a:effectLst/>
              </a:rPr>
              <a:t>Classic bikes used over</a:t>
            </a:r>
            <a:r>
              <a:rPr lang="en-IN" sz="1600" dirty="0">
                <a:solidFill>
                  <a:srgbClr val="333333"/>
                </a:solidFill>
              </a:rPr>
              <a:t> 45 mins- 1.6%</a:t>
            </a:r>
          </a:p>
          <a:p>
            <a:pPr marL="285750" indent="-285750">
              <a:buFont typeface="Arial" panose="020B0604020202020204" pitchFamily="34" charset="0"/>
              <a:buChar char="•"/>
            </a:pPr>
            <a:r>
              <a:rPr lang="en-IN" sz="1600" b="0" i="0" dirty="0">
                <a:solidFill>
                  <a:srgbClr val="333333"/>
                </a:solidFill>
                <a:effectLst/>
              </a:rPr>
              <a:t>Electric bikes used over</a:t>
            </a:r>
            <a:r>
              <a:rPr lang="en-IN" sz="1600" dirty="0">
                <a:solidFill>
                  <a:srgbClr val="333333"/>
                </a:solidFill>
              </a:rPr>
              <a:t> 45 mins- negligible</a:t>
            </a:r>
          </a:p>
          <a:p>
            <a:pPr marL="285750" indent="-285750">
              <a:buFont typeface="Arial" panose="020B0604020202020204" pitchFamily="34" charset="0"/>
              <a:buChar char="•"/>
            </a:pPr>
            <a:endParaRPr lang="en-IN" sz="1600" dirty="0">
              <a:solidFill>
                <a:srgbClr val="333333"/>
              </a:solidFill>
            </a:endParaRPr>
          </a:p>
          <a:p>
            <a:endParaRPr lang="en-IN" sz="1600" dirty="0">
              <a:solidFill>
                <a:srgbClr val="333333"/>
              </a:solidFill>
            </a:endParaRPr>
          </a:p>
          <a:p>
            <a:pPr marL="285750" indent="-285750">
              <a:buFont typeface="Arial" panose="020B0604020202020204" pitchFamily="34" charset="0"/>
              <a:buChar char="•"/>
            </a:pPr>
            <a:r>
              <a:rPr lang="en-IN" sz="1600" b="1" i="1" dirty="0">
                <a:solidFill>
                  <a:srgbClr val="333333"/>
                </a:solidFill>
              </a:rPr>
              <a:t>Finding:</a:t>
            </a:r>
          </a:p>
          <a:p>
            <a:pPr marL="742950" lvl="1" indent="-285750">
              <a:buFont typeface="Arial" panose="020B0604020202020204" pitchFamily="34" charset="0"/>
              <a:buChar char="•"/>
            </a:pPr>
            <a:r>
              <a:rPr lang="en-IN" sz="1600" dirty="0">
                <a:solidFill>
                  <a:srgbClr val="333333"/>
                </a:solidFill>
              </a:rPr>
              <a:t>For both 30 and 45 mins time boundary classic bike is used the most</a:t>
            </a:r>
          </a:p>
          <a:p>
            <a:pPr marL="285750" indent="-285750">
              <a:buFont typeface="Arial" panose="020B0604020202020204" pitchFamily="34" charset="0"/>
              <a:buChar char="•"/>
            </a:pPr>
            <a:endParaRPr lang="en-IN" sz="1600" b="0" i="0" dirty="0">
              <a:solidFill>
                <a:srgbClr val="333333"/>
              </a:solidFill>
              <a:effectLst/>
            </a:endParaRPr>
          </a:p>
          <a:p>
            <a:pPr marL="285750" indent="-285750">
              <a:buFont typeface="Arial" panose="020B0604020202020204" pitchFamily="34" charset="0"/>
              <a:buChar char="•"/>
            </a:pPr>
            <a:r>
              <a:rPr lang="en-IN" sz="1600" b="0" i="0" dirty="0">
                <a:solidFill>
                  <a:srgbClr val="333333"/>
                </a:solidFill>
                <a:effectLst/>
              </a:rPr>
              <a:t>To further test our </a:t>
            </a:r>
            <a:r>
              <a:rPr lang="en-IN" sz="1600" b="0" i="1" dirty="0">
                <a:solidFill>
                  <a:srgbClr val="333333"/>
                </a:solidFill>
                <a:effectLst/>
              </a:rPr>
              <a:t>assumption that Classic bike is used more than electric bike,</a:t>
            </a:r>
            <a:r>
              <a:rPr lang="en-IN" sz="1600" b="0" i="0" dirty="0">
                <a:solidFill>
                  <a:srgbClr val="333333"/>
                </a:solidFill>
                <a:effectLst/>
              </a:rPr>
              <a:t> we need to test if the average time for both are the same</a:t>
            </a:r>
          </a:p>
        </p:txBody>
      </p:sp>
      <p:pic>
        <p:nvPicPr>
          <p:cNvPr id="27" name="Picture 26">
            <a:extLst>
              <a:ext uri="{FF2B5EF4-FFF2-40B4-BE49-F238E27FC236}">
                <a16:creationId xmlns:a16="http://schemas.microsoft.com/office/drawing/2014/main" id="{3DFF8227-A4D3-A475-03DC-F339AEA9A611}"/>
              </a:ext>
            </a:extLst>
          </p:cNvPr>
          <p:cNvPicPr>
            <a:picLocks noChangeAspect="1"/>
          </p:cNvPicPr>
          <p:nvPr/>
        </p:nvPicPr>
        <p:blipFill>
          <a:blip r:embed="rId5"/>
          <a:stretch>
            <a:fillRect/>
          </a:stretch>
        </p:blipFill>
        <p:spPr>
          <a:xfrm>
            <a:off x="7362825" y="2558917"/>
            <a:ext cx="4572000" cy="1069200"/>
          </a:xfrm>
          <a:prstGeom prst="rect">
            <a:avLst/>
          </a:prstGeom>
        </p:spPr>
      </p:pic>
      <p:pic>
        <p:nvPicPr>
          <p:cNvPr id="31" name="Picture 30">
            <a:extLst>
              <a:ext uri="{FF2B5EF4-FFF2-40B4-BE49-F238E27FC236}">
                <a16:creationId xmlns:a16="http://schemas.microsoft.com/office/drawing/2014/main" id="{3E8BEDBF-FF8A-029D-B4A7-4488782E6D65}"/>
              </a:ext>
            </a:extLst>
          </p:cNvPr>
          <p:cNvPicPr>
            <a:picLocks noChangeAspect="1"/>
          </p:cNvPicPr>
          <p:nvPr/>
        </p:nvPicPr>
        <p:blipFill>
          <a:blip r:embed="rId6"/>
          <a:stretch>
            <a:fillRect/>
          </a:stretch>
        </p:blipFill>
        <p:spPr>
          <a:xfrm>
            <a:off x="7367440" y="3725038"/>
            <a:ext cx="4567385" cy="1069200"/>
          </a:xfrm>
          <a:prstGeom prst="rect">
            <a:avLst/>
          </a:prstGeom>
        </p:spPr>
      </p:pic>
      <p:sp>
        <p:nvSpPr>
          <p:cNvPr id="33" name="TextBox 32">
            <a:extLst>
              <a:ext uri="{FF2B5EF4-FFF2-40B4-BE49-F238E27FC236}">
                <a16:creationId xmlns:a16="http://schemas.microsoft.com/office/drawing/2014/main" id="{47884968-6AA9-CE39-FABC-62FC57931351}"/>
              </a:ext>
            </a:extLst>
          </p:cNvPr>
          <p:cNvSpPr txBox="1"/>
          <p:nvPr/>
        </p:nvSpPr>
        <p:spPr>
          <a:xfrm>
            <a:off x="11310935" y="5991225"/>
            <a:ext cx="528640" cy="369332"/>
          </a:xfrm>
          <a:prstGeom prst="rect">
            <a:avLst/>
          </a:prstGeom>
          <a:noFill/>
        </p:spPr>
        <p:txBody>
          <a:bodyPr wrap="square" rtlCol="0">
            <a:spAutoFit/>
          </a:bodyPr>
          <a:lstStyle/>
          <a:p>
            <a:r>
              <a:rPr lang="en-IN" dirty="0"/>
              <a:t>19</a:t>
            </a:r>
          </a:p>
        </p:txBody>
      </p:sp>
      <p:pic>
        <p:nvPicPr>
          <p:cNvPr id="3" name="Picture 6">
            <a:extLst>
              <a:ext uri="{FF2B5EF4-FFF2-40B4-BE49-F238E27FC236}">
                <a16:creationId xmlns:a16="http://schemas.microsoft.com/office/drawing/2014/main" id="{AA6C7A05-A041-B55C-D20A-C162DDCA77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78092" y="58069"/>
            <a:ext cx="1075268" cy="81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243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183771"/>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676273" y="743625"/>
            <a:ext cx="10248901" cy="273600"/>
            <a:chOff x="495300" y="2900260"/>
            <a:chExt cx="12192000" cy="660305"/>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676274" y="8262"/>
            <a:ext cx="10153650" cy="707886"/>
          </a:xfrm>
          <a:prstGeom prst="rect">
            <a:avLst/>
          </a:prstGeom>
          <a:noFill/>
        </p:spPr>
        <p:txBody>
          <a:bodyPr wrap="square" rtlCol="0">
            <a:spAutoFit/>
          </a:bodyPr>
          <a:lstStyle/>
          <a:p>
            <a:pPr algn="ctr"/>
            <a:r>
              <a:rPr lang="en-IN" sz="4000" dirty="0">
                <a:solidFill>
                  <a:schemeClr val="bg1"/>
                </a:solidFill>
              </a:rPr>
              <a:t>EDA: Bike type ride time comparison</a:t>
            </a: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36" name="TextBox 35">
            <a:extLst>
              <a:ext uri="{FF2B5EF4-FFF2-40B4-BE49-F238E27FC236}">
                <a16:creationId xmlns:a16="http://schemas.microsoft.com/office/drawing/2014/main" id="{FAE79D5D-1CC4-77FE-0974-E9F250A016AE}"/>
              </a:ext>
            </a:extLst>
          </p:cNvPr>
          <p:cNvSpPr txBox="1"/>
          <p:nvPr/>
        </p:nvSpPr>
        <p:spPr>
          <a:xfrm>
            <a:off x="7068014" y="3182393"/>
            <a:ext cx="2116023" cy="338554"/>
          </a:xfrm>
          <a:prstGeom prst="rect">
            <a:avLst/>
          </a:prstGeom>
          <a:noFill/>
        </p:spPr>
        <p:txBody>
          <a:bodyPr wrap="square" rtlCol="0">
            <a:spAutoFit/>
          </a:bodyPr>
          <a:lstStyle/>
          <a:p>
            <a:pPr algn="ctr"/>
            <a:r>
              <a:rPr lang="en-IN" sz="1600" dirty="0"/>
              <a:t>t-test</a:t>
            </a:r>
          </a:p>
        </p:txBody>
      </p:sp>
      <p:grpSp>
        <p:nvGrpSpPr>
          <p:cNvPr id="37" name="Group 36">
            <a:extLst>
              <a:ext uri="{FF2B5EF4-FFF2-40B4-BE49-F238E27FC236}">
                <a16:creationId xmlns:a16="http://schemas.microsoft.com/office/drawing/2014/main" id="{F39A808E-45F6-FC89-01FF-1D309C77ED54}"/>
              </a:ext>
            </a:extLst>
          </p:cNvPr>
          <p:cNvGrpSpPr/>
          <p:nvPr/>
        </p:nvGrpSpPr>
        <p:grpSpPr>
          <a:xfrm>
            <a:off x="7326073" y="1599796"/>
            <a:ext cx="1440000" cy="1466837"/>
            <a:chOff x="495298" y="3206391"/>
            <a:chExt cx="1485901" cy="1466837"/>
          </a:xfrm>
        </p:grpSpPr>
        <p:grpSp>
          <p:nvGrpSpPr>
            <p:cNvPr id="38" name="Group 37">
              <a:extLst>
                <a:ext uri="{FF2B5EF4-FFF2-40B4-BE49-F238E27FC236}">
                  <a16:creationId xmlns:a16="http://schemas.microsoft.com/office/drawing/2014/main" id="{3D4F9B21-F22F-5C3D-6DD1-9FC04F0519A4}"/>
                </a:ext>
              </a:extLst>
            </p:cNvPr>
            <p:cNvGrpSpPr/>
            <p:nvPr/>
          </p:nvGrpSpPr>
          <p:grpSpPr>
            <a:xfrm>
              <a:off x="495298" y="3206391"/>
              <a:ext cx="1485901" cy="1466837"/>
              <a:chOff x="1552574" y="3257549"/>
              <a:chExt cx="1485901" cy="1466837"/>
            </a:xfrm>
          </p:grpSpPr>
          <p:sp>
            <p:nvSpPr>
              <p:cNvPr id="41" name="Oval 40">
                <a:extLst>
                  <a:ext uri="{FF2B5EF4-FFF2-40B4-BE49-F238E27FC236}">
                    <a16:creationId xmlns:a16="http://schemas.microsoft.com/office/drawing/2014/main" id="{EC34F463-22CD-3414-17C5-EC93EE7CF806}"/>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89C0EE0B-4C67-A95C-F84F-44EE5E0965A0}"/>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Oval 43">
                <a:extLst>
                  <a:ext uri="{FF2B5EF4-FFF2-40B4-BE49-F238E27FC236}">
                    <a16:creationId xmlns:a16="http://schemas.microsoft.com/office/drawing/2014/main" id="{BB4F40CE-0801-C9D3-0BF1-AF7AE74E7F29}"/>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39" name="Picture 38">
              <a:extLst>
                <a:ext uri="{FF2B5EF4-FFF2-40B4-BE49-F238E27FC236}">
                  <a16:creationId xmlns:a16="http://schemas.microsoft.com/office/drawing/2014/main" id="{010FCD1B-680A-6B86-C477-73365EF0383F}"/>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25138" y="3537141"/>
              <a:ext cx="849957" cy="849957"/>
            </a:xfrm>
            <a:prstGeom prst="rect">
              <a:avLst/>
            </a:prstGeom>
          </p:spPr>
        </p:pic>
      </p:grpSp>
      <p:pic>
        <p:nvPicPr>
          <p:cNvPr id="16" name="Picture 15">
            <a:extLst>
              <a:ext uri="{FF2B5EF4-FFF2-40B4-BE49-F238E27FC236}">
                <a16:creationId xmlns:a16="http://schemas.microsoft.com/office/drawing/2014/main" id="{5924F54C-7869-7A38-741C-6890F5E81CDB}"/>
              </a:ext>
            </a:extLst>
          </p:cNvPr>
          <p:cNvPicPr>
            <a:picLocks noChangeAspect="1"/>
          </p:cNvPicPr>
          <p:nvPr/>
        </p:nvPicPr>
        <p:blipFill>
          <a:blip r:embed="rId3"/>
          <a:stretch>
            <a:fillRect/>
          </a:stretch>
        </p:blipFill>
        <p:spPr>
          <a:xfrm>
            <a:off x="9107837" y="2614601"/>
            <a:ext cx="2655340" cy="1474137"/>
          </a:xfrm>
          <a:prstGeom prst="rect">
            <a:avLst/>
          </a:prstGeom>
        </p:spPr>
      </p:pic>
      <p:pic>
        <p:nvPicPr>
          <p:cNvPr id="18" name="Picture 17">
            <a:extLst>
              <a:ext uri="{FF2B5EF4-FFF2-40B4-BE49-F238E27FC236}">
                <a16:creationId xmlns:a16="http://schemas.microsoft.com/office/drawing/2014/main" id="{1B68F3A1-D3B7-B338-DBAD-CD424B3A2FDD}"/>
              </a:ext>
            </a:extLst>
          </p:cNvPr>
          <p:cNvPicPr>
            <a:picLocks noChangeAspect="1"/>
          </p:cNvPicPr>
          <p:nvPr/>
        </p:nvPicPr>
        <p:blipFill>
          <a:blip r:embed="rId4"/>
          <a:stretch>
            <a:fillRect/>
          </a:stretch>
        </p:blipFill>
        <p:spPr>
          <a:xfrm>
            <a:off x="9184038" y="4469613"/>
            <a:ext cx="2655340" cy="1877239"/>
          </a:xfrm>
          <a:prstGeom prst="rect">
            <a:avLst/>
          </a:prstGeom>
        </p:spPr>
      </p:pic>
      <p:sp>
        <p:nvSpPr>
          <p:cNvPr id="3" name="Rectangle 2">
            <a:extLst>
              <a:ext uri="{FF2B5EF4-FFF2-40B4-BE49-F238E27FC236}">
                <a16:creationId xmlns:a16="http://schemas.microsoft.com/office/drawing/2014/main" id="{6FC66625-4B6F-3B14-6777-31EB5AEBAD39}"/>
              </a:ext>
            </a:extLst>
          </p:cNvPr>
          <p:cNvSpPr/>
          <p:nvPr/>
        </p:nvSpPr>
        <p:spPr>
          <a:xfrm rot="19921479">
            <a:off x="6465538" y="1869088"/>
            <a:ext cx="1204952" cy="415154"/>
          </a:xfrm>
          <a:prstGeom prst="rect">
            <a:avLst/>
          </a:prstGeom>
          <a:solidFill>
            <a:srgbClr val="2257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Step 4</a:t>
            </a:r>
          </a:p>
        </p:txBody>
      </p:sp>
      <p:sp>
        <p:nvSpPr>
          <p:cNvPr id="6" name="TextBox 5">
            <a:extLst>
              <a:ext uri="{FF2B5EF4-FFF2-40B4-BE49-F238E27FC236}">
                <a16:creationId xmlns:a16="http://schemas.microsoft.com/office/drawing/2014/main" id="{F28FC490-9793-B773-9CEA-784F17D1BCAC}"/>
              </a:ext>
            </a:extLst>
          </p:cNvPr>
          <p:cNvSpPr txBox="1"/>
          <p:nvPr/>
        </p:nvSpPr>
        <p:spPr>
          <a:xfrm>
            <a:off x="396657" y="2679633"/>
            <a:ext cx="5972175" cy="1815882"/>
          </a:xfrm>
          <a:prstGeom prst="rect">
            <a:avLst/>
          </a:prstGeom>
          <a:noFill/>
        </p:spPr>
        <p:txBody>
          <a:bodyPr wrap="square" rtlCol="0">
            <a:spAutoFit/>
          </a:bodyPr>
          <a:lstStyle/>
          <a:p>
            <a:pPr marL="285750" indent="-285750">
              <a:buFont typeface="Arial" panose="020B0604020202020204" pitchFamily="34" charset="0"/>
              <a:buChar char="•"/>
            </a:pPr>
            <a:r>
              <a:rPr lang="en-IN" sz="1600" b="0" i="0" dirty="0">
                <a:solidFill>
                  <a:srgbClr val="333333"/>
                </a:solidFill>
                <a:effectLst/>
              </a:rPr>
              <a:t>Classic bike CI at 95%:</a:t>
            </a:r>
            <a:r>
              <a:rPr lang="en-IN" sz="1600" dirty="0">
                <a:solidFill>
                  <a:srgbClr val="333333"/>
                </a:solidFill>
              </a:rPr>
              <a:t> 17.13 - 18.03</a:t>
            </a:r>
          </a:p>
          <a:p>
            <a:pPr marL="285750" indent="-285750">
              <a:buFont typeface="Arial" panose="020B0604020202020204" pitchFamily="34" charset="0"/>
              <a:buChar char="•"/>
            </a:pPr>
            <a:r>
              <a:rPr lang="en-IN" sz="1600" dirty="0">
                <a:solidFill>
                  <a:srgbClr val="333333"/>
                </a:solidFill>
              </a:rPr>
              <a:t>Electric bike CI at 95%: 12.81 – 13.46</a:t>
            </a:r>
          </a:p>
          <a:p>
            <a:endParaRPr lang="en-IN" sz="1600" dirty="0">
              <a:solidFill>
                <a:srgbClr val="333333"/>
              </a:solidFill>
            </a:endParaRPr>
          </a:p>
          <a:p>
            <a:pPr marL="285750" indent="-285750">
              <a:buFont typeface="Arial" panose="020B0604020202020204" pitchFamily="34" charset="0"/>
              <a:buChar char="•"/>
            </a:pPr>
            <a:r>
              <a:rPr lang="en-IN" sz="1600" b="1" i="1" dirty="0">
                <a:solidFill>
                  <a:srgbClr val="333333"/>
                </a:solidFill>
              </a:rPr>
              <a:t>Finding:</a:t>
            </a:r>
          </a:p>
          <a:p>
            <a:pPr marL="285750" indent="-285750">
              <a:buFont typeface="Arial" panose="020B0604020202020204" pitchFamily="34" charset="0"/>
              <a:buChar char="•"/>
            </a:pPr>
            <a:r>
              <a:rPr lang="en-IN" sz="1600" b="0" i="0" dirty="0">
                <a:solidFill>
                  <a:srgbClr val="333333"/>
                </a:solidFill>
                <a:effectLst/>
              </a:rPr>
              <a:t>No overlap in CI</a:t>
            </a:r>
          </a:p>
          <a:p>
            <a:pPr marL="285750" indent="-285750">
              <a:buFont typeface="Arial" panose="020B0604020202020204" pitchFamily="34" charset="0"/>
              <a:buChar char="•"/>
            </a:pPr>
            <a:r>
              <a:rPr lang="en-IN" sz="1600" dirty="0">
                <a:solidFill>
                  <a:srgbClr val="333333"/>
                </a:solidFill>
              </a:rPr>
              <a:t>Time interval of Electric bike</a:t>
            </a:r>
            <a:r>
              <a:rPr lang="en-IN" sz="1600" b="0" i="0" dirty="0">
                <a:solidFill>
                  <a:srgbClr val="333333"/>
                </a:solidFill>
                <a:effectLst/>
              </a:rPr>
              <a:t> &lt;  Time interval of Classic bike</a:t>
            </a:r>
          </a:p>
          <a:p>
            <a:pPr marL="285750" indent="-285750">
              <a:buFont typeface="Arial" panose="020B0604020202020204" pitchFamily="34" charset="0"/>
              <a:buChar char="•"/>
            </a:pPr>
            <a:endParaRPr lang="en-IN" sz="1600" b="0" i="0" dirty="0">
              <a:solidFill>
                <a:srgbClr val="333333"/>
              </a:solidFill>
              <a:effectLst/>
            </a:endParaRPr>
          </a:p>
        </p:txBody>
      </p:sp>
      <p:sp>
        <p:nvSpPr>
          <p:cNvPr id="8" name="TextBox 7">
            <a:extLst>
              <a:ext uri="{FF2B5EF4-FFF2-40B4-BE49-F238E27FC236}">
                <a16:creationId xmlns:a16="http://schemas.microsoft.com/office/drawing/2014/main" id="{A26DB66D-90A0-7BFA-7027-27FC17A49227}"/>
              </a:ext>
            </a:extLst>
          </p:cNvPr>
          <p:cNvSpPr txBox="1"/>
          <p:nvPr/>
        </p:nvSpPr>
        <p:spPr>
          <a:xfrm>
            <a:off x="11444087" y="6162187"/>
            <a:ext cx="528640" cy="369332"/>
          </a:xfrm>
          <a:prstGeom prst="rect">
            <a:avLst/>
          </a:prstGeom>
          <a:noFill/>
        </p:spPr>
        <p:txBody>
          <a:bodyPr wrap="square" rtlCol="0">
            <a:spAutoFit/>
          </a:bodyPr>
          <a:lstStyle/>
          <a:p>
            <a:r>
              <a:rPr lang="en-IN" dirty="0"/>
              <a:t>20</a:t>
            </a:r>
          </a:p>
        </p:txBody>
      </p:sp>
      <p:pic>
        <p:nvPicPr>
          <p:cNvPr id="2" name="Picture 6">
            <a:extLst>
              <a:ext uri="{FF2B5EF4-FFF2-40B4-BE49-F238E27FC236}">
                <a16:creationId xmlns:a16="http://schemas.microsoft.com/office/drawing/2014/main" id="{256B276E-CCCE-DCCF-7C77-14BBBC0035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78092" y="58069"/>
            <a:ext cx="1075268" cy="81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340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183771"/>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676273" y="743625"/>
            <a:ext cx="10248901" cy="273600"/>
            <a:chOff x="495300" y="2900260"/>
            <a:chExt cx="12192000" cy="660305"/>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676274" y="8262"/>
            <a:ext cx="10153650" cy="707886"/>
          </a:xfrm>
          <a:prstGeom prst="rect">
            <a:avLst/>
          </a:prstGeom>
          <a:noFill/>
        </p:spPr>
        <p:txBody>
          <a:bodyPr wrap="square" rtlCol="0">
            <a:spAutoFit/>
          </a:bodyPr>
          <a:lstStyle/>
          <a:p>
            <a:pPr algn="ctr"/>
            <a:r>
              <a:rPr lang="en-IN" sz="4000" dirty="0">
                <a:solidFill>
                  <a:schemeClr val="bg1"/>
                </a:solidFill>
              </a:rPr>
              <a:t>EDA: Bike type ride time comparison</a:t>
            </a: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2" name="TextBox 1">
            <a:extLst>
              <a:ext uri="{FF2B5EF4-FFF2-40B4-BE49-F238E27FC236}">
                <a16:creationId xmlns:a16="http://schemas.microsoft.com/office/drawing/2014/main" id="{8428FB65-87E8-D8B0-7D59-2833C43E720C}"/>
              </a:ext>
            </a:extLst>
          </p:cNvPr>
          <p:cNvSpPr txBox="1"/>
          <p:nvPr/>
        </p:nvSpPr>
        <p:spPr>
          <a:xfrm>
            <a:off x="7889017" y="2959435"/>
            <a:ext cx="2116023" cy="338554"/>
          </a:xfrm>
          <a:prstGeom prst="rect">
            <a:avLst/>
          </a:prstGeom>
          <a:noFill/>
        </p:spPr>
        <p:txBody>
          <a:bodyPr wrap="square" rtlCol="0">
            <a:spAutoFit/>
          </a:bodyPr>
          <a:lstStyle/>
          <a:p>
            <a:pPr algn="ctr"/>
            <a:r>
              <a:rPr lang="en-IN" sz="1600" dirty="0"/>
              <a:t>t-test</a:t>
            </a:r>
          </a:p>
        </p:txBody>
      </p:sp>
      <p:grpSp>
        <p:nvGrpSpPr>
          <p:cNvPr id="7" name="Group 6">
            <a:extLst>
              <a:ext uri="{FF2B5EF4-FFF2-40B4-BE49-F238E27FC236}">
                <a16:creationId xmlns:a16="http://schemas.microsoft.com/office/drawing/2014/main" id="{F37B8B61-240E-4A83-01BB-62DE32B56CFC}"/>
              </a:ext>
            </a:extLst>
          </p:cNvPr>
          <p:cNvGrpSpPr/>
          <p:nvPr/>
        </p:nvGrpSpPr>
        <p:grpSpPr>
          <a:xfrm>
            <a:off x="8227028" y="1431162"/>
            <a:ext cx="1440000" cy="1466837"/>
            <a:chOff x="1552574" y="3257549"/>
            <a:chExt cx="1485901" cy="1466837"/>
          </a:xfrm>
        </p:grpSpPr>
        <p:sp>
          <p:nvSpPr>
            <p:cNvPr id="12" name="Oval 11">
              <a:extLst>
                <a:ext uri="{FF2B5EF4-FFF2-40B4-BE49-F238E27FC236}">
                  <a16:creationId xmlns:a16="http://schemas.microsoft.com/office/drawing/2014/main" id="{89639C79-4B15-30B6-E5E1-23D38FCDFA85}"/>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EE921AB5-E0A8-1168-372A-25589228D7BC}"/>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Oval 13">
              <a:extLst>
                <a:ext uri="{FF2B5EF4-FFF2-40B4-BE49-F238E27FC236}">
                  <a16:creationId xmlns:a16="http://schemas.microsoft.com/office/drawing/2014/main" id="{A065257E-5A79-C45F-A53A-C2CE5680C75C}"/>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11" name="Picture 10">
            <a:extLst>
              <a:ext uri="{FF2B5EF4-FFF2-40B4-BE49-F238E27FC236}">
                <a16:creationId xmlns:a16="http://schemas.microsoft.com/office/drawing/2014/main" id="{DE044C60-C563-7888-C9A0-2587B39C7364}"/>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546679" y="1761912"/>
            <a:ext cx="823701" cy="849957"/>
          </a:xfrm>
          <a:prstGeom prst="rect">
            <a:avLst/>
          </a:prstGeom>
        </p:spPr>
      </p:pic>
      <p:pic>
        <p:nvPicPr>
          <p:cNvPr id="6" name="Picture 5">
            <a:extLst>
              <a:ext uri="{FF2B5EF4-FFF2-40B4-BE49-F238E27FC236}">
                <a16:creationId xmlns:a16="http://schemas.microsoft.com/office/drawing/2014/main" id="{1524153D-3998-CAD2-467F-0DFEB9D35D0C}"/>
              </a:ext>
            </a:extLst>
          </p:cNvPr>
          <p:cNvPicPr>
            <a:picLocks noChangeAspect="1"/>
          </p:cNvPicPr>
          <p:nvPr/>
        </p:nvPicPr>
        <p:blipFill>
          <a:blip r:embed="rId3"/>
          <a:stretch>
            <a:fillRect/>
          </a:stretch>
        </p:blipFill>
        <p:spPr>
          <a:xfrm>
            <a:off x="6270375" y="3605765"/>
            <a:ext cx="5569200" cy="2586472"/>
          </a:xfrm>
          <a:prstGeom prst="rect">
            <a:avLst/>
          </a:prstGeom>
        </p:spPr>
      </p:pic>
      <p:sp>
        <p:nvSpPr>
          <p:cNvPr id="8" name="Rectangle 7">
            <a:extLst>
              <a:ext uri="{FF2B5EF4-FFF2-40B4-BE49-F238E27FC236}">
                <a16:creationId xmlns:a16="http://schemas.microsoft.com/office/drawing/2014/main" id="{40F5F10A-448C-A227-1AA7-84EFBB671637}"/>
              </a:ext>
            </a:extLst>
          </p:cNvPr>
          <p:cNvSpPr/>
          <p:nvPr/>
        </p:nvSpPr>
        <p:spPr>
          <a:xfrm rot="19921479">
            <a:off x="7535507" y="1570906"/>
            <a:ext cx="1204952" cy="415154"/>
          </a:xfrm>
          <a:prstGeom prst="rect">
            <a:avLst/>
          </a:prstGeom>
          <a:solidFill>
            <a:srgbClr val="2257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Step 5</a:t>
            </a:r>
          </a:p>
        </p:txBody>
      </p:sp>
      <p:sp>
        <p:nvSpPr>
          <p:cNvPr id="9" name="TextBox 8">
            <a:extLst>
              <a:ext uri="{FF2B5EF4-FFF2-40B4-BE49-F238E27FC236}">
                <a16:creationId xmlns:a16="http://schemas.microsoft.com/office/drawing/2014/main" id="{25E111D8-977F-7C6C-7A81-8D97ECE7D5A5}"/>
              </a:ext>
            </a:extLst>
          </p:cNvPr>
          <p:cNvSpPr txBox="1"/>
          <p:nvPr/>
        </p:nvSpPr>
        <p:spPr>
          <a:xfrm>
            <a:off x="298751" y="1884900"/>
            <a:ext cx="5972175" cy="2554545"/>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rgbClr val="333333"/>
                </a:solidFill>
              </a:rPr>
              <a:t>Null Hypothesis </a:t>
            </a:r>
            <a:r>
              <a:rPr lang="en-IN" sz="1600" dirty="0" err="1">
                <a:solidFill>
                  <a:srgbClr val="333333"/>
                </a:solidFill>
              </a:rPr>
              <a:t>H0</a:t>
            </a:r>
            <a:r>
              <a:rPr lang="en-IN" sz="1600" dirty="0">
                <a:solidFill>
                  <a:srgbClr val="333333"/>
                </a:solidFill>
              </a:rPr>
              <a:t>: </a:t>
            </a:r>
            <a:r>
              <a:rPr lang="en-IN" sz="1600" b="0" i="0" dirty="0">
                <a:solidFill>
                  <a:srgbClr val="333333"/>
                </a:solidFill>
                <a:effectLst/>
              </a:rPr>
              <a:t>Classic bike ride time </a:t>
            </a:r>
            <a:r>
              <a:rPr lang="en-IN" sz="1600" dirty="0">
                <a:solidFill>
                  <a:srgbClr val="333333"/>
                </a:solidFill>
              </a:rPr>
              <a:t>&lt;=</a:t>
            </a:r>
            <a:r>
              <a:rPr lang="en-IN" sz="1600" b="0" i="0" dirty="0">
                <a:solidFill>
                  <a:srgbClr val="333333"/>
                </a:solidFill>
                <a:effectLst/>
              </a:rPr>
              <a:t> the Electric bike ride time</a:t>
            </a:r>
          </a:p>
          <a:p>
            <a:pPr marL="285750" indent="-285750">
              <a:buFont typeface="Arial" panose="020B0604020202020204" pitchFamily="34" charset="0"/>
              <a:buChar char="•"/>
            </a:pPr>
            <a:r>
              <a:rPr lang="en-IN" sz="1600" b="0" i="0" dirty="0">
                <a:solidFill>
                  <a:srgbClr val="333333"/>
                </a:solidFill>
                <a:effectLst/>
              </a:rPr>
              <a:t>we set our significance level as 5%</a:t>
            </a:r>
          </a:p>
          <a:p>
            <a:pPr marL="285750" indent="-285750">
              <a:buFont typeface="Arial" panose="020B0604020202020204" pitchFamily="34" charset="0"/>
              <a:buChar char="•"/>
            </a:pPr>
            <a:r>
              <a:rPr lang="en-IN" sz="1600" dirty="0">
                <a:solidFill>
                  <a:srgbClr val="333333"/>
                </a:solidFill>
              </a:rPr>
              <a:t>p-value- </a:t>
            </a:r>
            <a:r>
              <a:rPr lang="en-IN" sz="1600" dirty="0" err="1">
                <a:solidFill>
                  <a:srgbClr val="333333"/>
                </a:solidFill>
              </a:rPr>
              <a:t>2.2e</a:t>
            </a:r>
            <a:r>
              <a:rPr lang="en-IN" sz="1600" dirty="0">
                <a:solidFill>
                  <a:srgbClr val="333333"/>
                </a:solidFill>
              </a:rPr>
              <a:t>-10</a:t>
            </a:r>
          </a:p>
          <a:p>
            <a:pPr marL="285750" indent="-285750">
              <a:buFont typeface="Arial" panose="020B0604020202020204" pitchFamily="34" charset="0"/>
              <a:buChar char="•"/>
            </a:pPr>
            <a:endParaRPr lang="en-IN" sz="1600" dirty="0">
              <a:solidFill>
                <a:srgbClr val="333333"/>
              </a:solidFill>
            </a:endParaRPr>
          </a:p>
          <a:p>
            <a:endParaRPr lang="en-IN" sz="1600" dirty="0">
              <a:solidFill>
                <a:srgbClr val="333333"/>
              </a:solidFill>
            </a:endParaRPr>
          </a:p>
          <a:p>
            <a:pPr marL="285750" indent="-285750">
              <a:buFont typeface="Arial" panose="020B0604020202020204" pitchFamily="34" charset="0"/>
              <a:buChar char="•"/>
            </a:pPr>
            <a:r>
              <a:rPr lang="en-IN" sz="1600" b="1" i="1" dirty="0">
                <a:solidFill>
                  <a:srgbClr val="333333"/>
                </a:solidFill>
              </a:rPr>
              <a:t>Finding:</a:t>
            </a:r>
          </a:p>
          <a:p>
            <a:pPr marL="285750" indent="-285750">
              <a:buFont typeface="Arial" panose="020B0604020202020204" pitchFamily="34" charset="0"/>
              <a:buChar char="•"/>
            </a:pPr>
            <a:r>
              <a:rPr lang="en-IN" sz="1600" b="0" i="0" dirty="0">
                <a:solidFill>
                  <a:srgbClr val="333333"/>
                </a:solidFill>
                <a:effectLst/>
              </a:rPr>
              <a:t>p-value is extremely small</a:t>
            </a:r>
          </a:p>
          <a:p>
            <a:pPr marL="285750" indent="-285750">
              <a:buFont typeface="Arial" panose="020B0604020202020204" pitchFamily="34" charset="0"/>
              <a:buChar char="•"/>
            </a:pPr>
            <a:r>
              <a:rPr lang="en-IN" sz="1600" dirty="0">
                <a:solidFill>
                  <a:srgbClr val="333333"/>
                </a:solidFill>
              </a:rPr>
              <a:t>We can reject the null hypothesis</a:t>
            </a:r>
            <a:endParaRPr lang="en-IN" sz="1600" b="0" i="0" dirty="0">
              <a:solidFill>
                <a:srgbClr val="333333"/>
              </a:solidFill>
              <a:effectLst/>
            </a:endParaRPr>
          </a:p>
          <a:p>
            <a:endParaRPr lang="en-IN" sz="1600" b="0" i="0" dirty="0">
              <a:solidFill>
                <a:srgbClr val="333333"/>
              </a:solidFill>
              <a:effectLst/>
            </a:endParaRPr>
          </a:p>
        </p:txBody>
      </p:sp>
      <p:sp>
        <p:nvSpPr>
          <p:cNvPr id="10" name="TextBox 9">
            <a:extLst>
              <a:ext uri="{FF2B5EF4-FFF2-40B4-BE49-F238E27FC236}">
                <a16:creationId xmlns:a16="http://schemas.microsoft.com/office/drawing/2014/main" id="{353EC8AA-EBAD-0BBF-CA91-706092AD5FEC}"/>
              </a:ext>
            </a:extLst>
          </p:cNvPr>
          <p:cNvSpPr txBox="1"/>
          <p:nvPr/>
        </p:nvSpPr>
        <p:spPr>
          <a:xfrm>
            <a:off x="11453811" y="6130681"/>
            <a:ext cx="528640" cy="369332"/>
          </a:xfrm>
          <a:prstGeom prst="rect">
            <a:avLst/>
          </a:prstGeom>
          <a:noFill/>
        </p:spPr>
        <p:txBody>
          <a:bodyPr wrap="square" rtlCol="0">
            <a:spAutoFit/>
          </a:bodyPr>
          <a:lstStyle/>
          <a:p>
            <a:r>
              <a:rPr lang="en-IN" dirty="0"/>
              <a:t>21</a:t>
            </a:r>
          </a:p>
        </p:txBody>
      </p:sp>
      <p:pic>
        <p:nvPicPr>
          <p:cNvPr id="3" name="Picture 6">
            <a:extLst>
              <a:ext uri="{FF2B5EF4-FFF2-40B4-BE49-F238E27FC236}">
                <a16:creationId xmlns:a16="http://schemas.microsoft.com/office/drawing/2014/main" id="{B1A65837-D223-81D3-0117-CEEFDB535A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8092" y="58069"/>
            <a:ext cx="1075268" cy="81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926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192601"/>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2009775" y="737314"/>
            <a:ext cx="7343775" cy="277198"/>
            <a:chOff x="495300" y="2900260"/>
            <a:chExt cx="12192000" cy="660305"/>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676274" y="0"/>
            <a:ext cx="10153650" cy="707886"/>
          </a:xfrm>
          <a:prstGeom prst="rect">
            <a:avLst/>
          </a:prstGeom>
          <a:noFill/>
        </p:spPr>
        <p:txBody>
          <a:bodyPr wrap="square" rtlCol="0">
            <a:spAutoFit/>
          </a:bodyPr>
          <a:lstStyle/>
          <a:p>
            <a:pPr algn="ctr"/>
            <a:r>
              <a:rPr lang="en-IN" sz="4000" dirty="0">
                <a:solidFill>
                  <a:schemeClr val="bg1"/>
                </a:solidFill>
              </a:rPr>
              <a:t>Conclusion and Recommendation</a:t>
            </a: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graphicFrame>
        <p:nvGraphicFramePr>
          <p:cNvPr id="3" name="Table 3">
            <a:extLst>
              <a:ext uri="{FF2B5EF4-FFF2-40B4-BE49-F238E27FC236}">
                <a16:creationId xmlns:a16="http://schemas.microsoft.com/office/drawing/2014/main" id="{4C9F42A0-A995-12E1-1562-9DDC2A046C66}"/>
              </a:ext>
            </a:extLst>
          </p:cNvPr>
          <p:cNvGraphicFramePr>
            <a:graphicFrameLocks noGrp="1"/>
          </p:cNvGraphicFramePr>
          <p:nvPr>
            <p:extLst>
              <p:ext uri="{D42A27DB-BD31-4B8C-83A1-F6EECF244321}">
                <p14:modId xmlns:p14="http://schemas.microsoft.com/office/powerpoint/2010/main" val="3476875855"/>
              </p:ext>
            </p:extLst>
          </p:nvPr>
        </p:nvGraphicFramePr>
        <p:xfrm>
          <a:off x="114299" y="1203891"/>
          <a:ext cx="11916834" cy="5008949"/>
        </p:xfrm>
        <a:graphic>
          <a:graphicData uri="http://schemas.openxmlformats.org/drawingml/2006/table">
            <a:tbl>
              <a:tblPr firstRow="1" bandRow="1">
                <a:tableStyleId>{073A0DAA-6AF3-43AB-8588-CEC1D06C72B9}</a:tableStyleId>
              </a:tblPr>
              <a:tblGrid>
                <a:gridCol w="647701">
                  <a:extLst>
                    <a:ext uri="{9D8B030D-6E8A-4147-A177-3AD203B41FA5}">
                      <a16:colId xmlns:a16="http://schemas.microsoft.com/office/drawing/2014/main" val="401432214"/>
                    </a:ext>
                  </a:extLst>
                </a:gridCol>
                <a:gridCol w="5308600">
                  <a:extLst>
                    <a:ext uri="{9D8B030D-6E8A-4147-A177-3AD203B41FA5}">
                      <a16:colId xmlns:a16="http://schemas.microsoft.com/office/drawing/2014/main" val="639839333"/>
                    </a:ext>
                  </a:extLst>
                </a:gridCol>
                <a:gridCol w="5960533">
                  <a:extLst>
                    <a:ext uri="{9D8B030D-6E8A-4147-A177-3AD203B41FA5}">
                      <a16:colId xmlns:a16="http://schemas.microsoft.com/office/drawing/2014/main" val="1224301073"/>
                    </a:ext>
                  </a:extLst>
                </a:gridCol>
              </a:tblGrid>
              <a:tr h="591351">
                <a:tc>
                  <a:txBody>
                    <a:bodyPr/>
                    <a:lstStyle/>
                    <a:p>
                      <a:r>
                        <a:rPr lang="en-IN" sz="2000" dirty="0" err="1"/>
                        <a:t>Sno</a:t>
                      </a:r>
                      <a:r>
                        <a:rPr lang="en-IN" sz="2000" dirty="0"/>
                        <a:t>.</a:t>
                      </a:r>
                    </a:p>
                  </a:txBody>
                  <a:tcPr/>
                </a:tc>
                <a:tc>
                  <a:txBody>
                    <a:bodyPr/>
                    <a:lstStyle/>
                    <a:p>
                      <a:r>
                        <a:rPr lang="en-IN" sz="2800" dirty="0"/>
                        <a:t>Conclusion</a:t>
                      </a:r>
                    </a:p>
                  </a:txBody>
                  <a:tcPr/>
                </a:tc>
                <a:tc>
                  <a:txBody>
                    <a:bodyPr/>
                    <a:lstStyle/>
                    <a:p>
                      <a:r>
                        <a:rPr lang="en-IN" sz="2800" dirty="0"/>
                        <a:t>Recommendation</a:t>
                      </a:r>
                    </a:p>
                  </a:txBody>
                  <a:tcPr/>
                </a:tc>
                <a:extLst>
                  <a:ext uri="{0D108BD9-81ED-4DB2-BD59-A6C34878D82A}">
                    <a16:rowId xmlns:a16="http://schemas.microsoft.com/office/drawing/2014/main" val="3719968643"/>
                  </a:ext>
                </a:extLst>
              </a:tr>
              <a:tr h="2113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solidFill>
                            <a:srgbClr val="24292F"/>
                          </a:solidFill>
                        </a:rPr>
                        <a:t>1</a:t>
                      </a:r>
                      <a:endParaRPr lang="en-IN" sz="1100" b="1" dirty="0">
                        <a:solidFill>
                          <a:srgbClr val="24292F"/>
                        </a:solidFill>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rgbClr val="24292F"/>
                          </a:solidFill>
                        </a:rPr>
                        <a:t>Casual users- </a:t>
                      </a:r>
                      <a:r>
                        <a:rPr lang="en-IN" sz="1100" b="1" dirty="0">
                          <a:solidFill>
                            <a:srgbClr val="24292F"/>
                          </a:solidFill>
                        </a:rPr>
                        <a:t>4,069</a:t>
                      </a:r>
                      <a:r>
                        <a:rPr lang="en-IN" sz="1100" dirty="0">
                          <a:solidFill>
                            <a:srgbClr val="24292F"/>
                          </a:solidFill>
                        </a:rPr>
                        <a:t>; Annual members- </a:t>
                      </a:r>
                      <a:r>
                        <a:rPr lang="en-IN" sz="1100" b="1" dirty="0">
                          <a:solidFill>
                            <a:srgbClr val="24292F"/>
                          </a:solidFill>
                        </a:rPr>
                        <a:t>3,347</a:t>
                      </a:r>
                      <a:r>
                        <a:rPr lang="en-IN" sz="1100" dirty="0">
                          <a:solidFill>
                            <a:srgbClr val="24292F"/>
                          </a:solidFill>
                        </a:rPr>
                        <a:t>; Difference is </a:t>
                      </a:r>
                      <a:r>
                        <a:rPr lang="en-IN" sz="1100" b="1" dirty="0">
                          <a:solidFill>
                            <a:srgbClr val="24292F"/>
                          </a:solidFill>
                        </a:rPr>
                        <a:t>722</a:t>
                      </a:r>
                      <a:endParaRPr lang="en-IN" sz="1100" b="1" dirty="0">
                        <a:solidFill>
                          <a:srgbClr val="24292F"/>
                        </a:solidFill>
                        <a:cs typeface="Times New Roman" panose="02020603050405020304" pitchFamily="18" charset="0"/>
                      </a:endParaRPr>
                    </a:p>
                  </a:txBody>
                  <a:tcPr/>
                </a:tc>
                <a:tc>
                  <a:txBody>
                    <a:bodyPr/>
                    <a:lstStyle/>
                    <a:p>
                      <a:r>
                        <a:rPr lang="en-IN" sz="1100" dirty="0"/>
                        <a:t>Company should focus more on casual users</a:t>
                      </a:r>
                    </a:p>
                  </a:txBody>
                  <a:tcPr/>
                </a:tc>
                <a:extLst>
                  <a:ext uri="{0D108BD9-81ED-4DB2-BD59-A6C34878D82A}">
                    <a16:rowId xmlns:a16="http://schemas.microsoft.com/office/drawing/2014/main" val="2576154614"/>
                  </a:ext>
                </a:extLst>
              </a:tr>
              <a:tr h="2401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solidFill>
                            <a:srgbClr val="24292F"/>
                          </a:solidFill>
                          <a:effectLst/>
                        </a:rPr>
                        <a:t>2</a:t>
                      </a:r>
                      <a:endParaRPr lang="en-IN" sz="1100" b="1" dirty="0">
                        <a:solidFill>
                          <a:srgbClr val="24292F"/>
                        </a:solidFill>
                        <a:effectLst/>
                        <a:ea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rPr>
                        <a:t>Electric bike users- 4012 ; Classis bike users- 3401; Docked bike users- 3</a:t>
                      </a:r>
                      <a:endParaRPr lang="en-IN" sz="11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rPr>
                        <a:t>Since there are only a few users using the docked bike. We recommend that the company should stop investing in the docked bikes and should use its money and inventory for Electric bike</a:t>
                      </a:r>
                      <a:endParaRPr lang="en-IN" sz="1100" kern="1200" dirty="0">
                        <a:solidFill>
                          <a:schemeClr val="dk1"/>
                        </a:solidFill>
                        <a:latin typeface="+mn-lt"/>
                        <a:ea typeface="+mn-ea"/>
                        <a:cs typeface="+mn-cs"/>
                      </a:endParaRPr>
                    </a:p>
                  </a:txBody>
                  <a:tcPr/>
                </a:tc>
                <a:extLst>
                  <a:ext uri="{0D108BD9-81ED-4DB2-BD59-A6C34878D82A}">
                    <a16:rowId xmlns:a16="http://schemas.microsoft.com/office/drawing/2014/main" val="3692404956"/>
                  </a:ext>
                </a:extLst>
              </a:tr>
              <a:tr h="4467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solidFill>
                            <a:srgbClr val="24292F"/>
                          </a:solidFill>
                          <a:effectLst/>
                        </a:rPr>
                        <a:t>3</a:t>
                      </a:r>
                      <a:endParaRPr lang="en-IN" sz="1100" b="1" dirty="0">
                        <a:solidFill>
                          <a:srgbClr val="24292F"/>
                        </a:solidFill>
                        <a:effectLst/>
                        <a:ea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solidFill>
                            <a:srgbClr val="24292F"/>
                          </a:solidFill>
                          <a:effectLst/>
                        </a:rPr>
                        <a:t>Casual members prefer electric bikes </a:t>
                      </a:r>
                      <a:r>
                        <a:rPr lang="en-IN" sz="1100" dirty="0">
                          <a:solidFill>
                            <a:srgbClr val="24292F"/>
                          </a:solidFill>
                          <a:effectLst/>
                        </a:rPr>
                        <a:t>over classic bikes- around </a:t>
                      </a:r>
                      <a:r>
                        <a:rPr lang="en-IN" sz="1100" b="1" dirty="0">
                          <a:solidFill>
                            <a:srgbClr val="24292F"/>
                          </a:solidFill>
                          <a:effectLst/>
                        </a:rPr>
                        <a:t>680</a:t>
                      </a:r>
                      <a:r>
                        <a:rPr lang="en-IN" sz="1100" dirty="0">
                          <a:solidFill>
                            <a:srgbClr val="24292F"/>
                          </a:solidFill>
                          <a:effectLst/>
                        </a:rPr>
                        <a:t> users</a:t>
                      </a:r>
                      <a:r>
                        <a:rPr lang="en-IN" sz="1100" dirty="0"/>
                        <a:t>; </a:t>
                      </a:r>
                      <a:r>
                        <a:rPr lang="en-IN" sz="1100" b="1" dirty="0"/>
                        <a:t>n</a:t>
                      </a:r>
                      <a:r>
                        <a:rPr lang="en-IN" sz="1100" b="1" dirty="0">
                          <a:solidFill>
                            <a:srgbClr val="24292F"/>
                          </a:solidFill>
                          <a:effectLst/>
                        </a:rPr>
                        <a:t>o significant difference in annual member’s bike preference</a:t>
                      </a:r>
                      <a:endParaRPr lang="en-IN" sz="1100" b="1" dirty="0">
                        <a:solidFill>
                          <a:srgbClr val="24292F"/>
                        </a:solidFill>
                        <a:effectLst/>
                        <a:ea typeface="Times New Roman" panose="02020603050405020304" pitchFamily="18" charset="0"/>
                        <a:cs typeface="Times New Roman" panose="02020603050405020304" pitchFamily="18" charset="0"/>
                      </a:endParaRPr>
                    </a:p>
                  </a:txBody>
                  <a:tcPr/>
                </a:tc>
                <a:tc>
                  <a:txBody>
                    <a:bodyPr/>
                    <a:lstStyle/>
                    <a:p>
                      <a:r>
                        <a:rPr lang="en-IN" sz="1100" dirty="0"/>
                        <a:t>Even though Electric bikes are expensive, casual members prefer them. This again brings to our last conclusion that the company should invest in Electric bikes more</a:t>
                      </a:r>
                    </a:p>
                  </a:txBody>
                  <a:tcPr/>
                </a:tc>
                <a:extLst>
                  <a:ext uri="{0D108BD9-81ED-4DB2-BD59-A6C34878D82A}">
                    <a16:rowId xmlns:a16="http://schemas.microsoft.com/office/drawing/2014/main" val="114671988"/>
                  </a:ext>
                </a:extLst>
              </a:tr>
              <a:tr h="313267">
                <a:tc>
                  <a:txBody>
                    <a:bodyPr/>
                    <a:lstStyle/>
                    <a:p>
                      <a:pPr marL="0" indent="0">
                        <a:buFont typeface="+mj-lt"/>
                        <a:buNone/>
                      </a:pPr>
                      <a:r>
                        <a:rPr lang="en-IN" sz="1100" dirty="0">
                          <a:solidFill>
                            <a:srgbClr val="24292F"/>
                          </a:solidFill>
                          <a:effectLst/>
                        </a:rPr>
                        <a:t>4</a:t>
                      </a:r>
                      <a:endParaRPr lang="en-IN" sz="1100" dirty="0">
                        <a:solidFill>
                          <a:srgbClr val="24292F"/>
                        </a:solidFill>
                        <a:effectLst/>
                        <a:ea typeface="Calibri" panose="020F0502020204030204" pitchFamily="34" charset="0"/>
                        <a:cs typeface="Times New Roman" panose="02020603050405020304" pitchFamily="18" charset="0"/>
                      </a:endParaRPr>
                    </a:p>
                  </a:txBody>
                  <a:tcPr/>
                </a:tc>
                <a:tc>
                  <a:txBody>
                    <a:bodyPr/>
                    <a:lstStyle/>
                    <a:p>
                      <a:pPr marL="0" indent="0">
                        <a:buFont typeface="+mj-lt"/>
                        <a:buNone/>
                      </a:pPr>
                      <a:r>
                        <a:rPr lang="en-IN" sz="1100" b="1" dirty="0">
                          <a:solidFill>
                            <a:srgbClr val="24292F"/>
                          </a:solidFill>
                          <a:effectLst/>
                        </a:rPr>
                        <a:t>Saturdays and Wednesdays </a:t>
                      </a:r>
                      <a:r>
                        <a:rPr lang="en-IN" sz="1100" dirty="0">
                          <a:solidFill>
                            <a:srgbClr val="24292F"/>
                          </a:solidFill>
                          <a:effectLst/>
                        </a:rPr>
                        <a:t>have the </a:t>
                      </a:r>
                      <a:r>
                        <a:rPr lang="en-IN" sz="1100" b="1" dirty="0">
                          <a:solidFill>
                            <a:srgbClr val="24292F"/>
                          </a:solidFill>
                          <a:effectLst/>
                        </a:rPr>
                        <a:t>most number of users </a:t>
                      </a:r>
                      <a:r>
                        <a:rPr lang="en-IN" sz="1100" dirty="0">
                          <a:solidFill>
                            <a:srgbClr val="24292F"/>
                          </a:solidFill>
                          <a:effectLst/>
                        </a:rPr>
                        <a:t>and </a:t>
                      </a:r>
                      <a:r>
                        <a:rPr lang="en-IN" sz="1100" b="1" dirty="0">
                          <a:solidFill>
                            <a:srgbClr val="24292F"/>
                          </a:solidFill>
                          <a:effectLst/>
                        </a:rPr>
                        <a:t>Sunday has least</a:t>
                      </a:r>
                      <a:endParaRPr lang="en-IN" sz="1100" dirty="0">
                        <a:solidFill>
                          <a:srgbClr val="24292F"/>
                        </a:solidFill>
                        <a:effectLst/>
                        <a:ea typeface="Calibri" panose="020F0502020204030204" pitchFamily="34" charset="0"/>
                        <a:cs typeface="Times New Roman" panose="02020603050405020304" pitchFamily="18" charset="0"/>
                      </a:endParaRPr>
                    </a:p>
                  </a:txBody>
                  <a:tcPr/>
                </a:tc>
                <a:tc>
                  <a:txBody>
                    <a:bodyPr/>
                    <a:lstStyle/>
                    <a:p>
                      <a:r>
                        <a:rPr lang="en-IN" sz="1100" dirty="0"/>
                        <a:t>Company can do the bike and station maintenance work on Sundays</a:t>
                      </a:r>
                    </a:p>
                  </a:txBody>
                  <a:tcPr/>
                </a:tc>
                <a:extLst>
                  <a:ext uri="{0D108BD9-81ED-4DB2-BD59-A6C34878D82A}">
                    <a16:rowId xmlns:a16="http://schemas.microsoft.com/office/drawing/2014/main" val="3350458785"/>
                  </a:ext>
                </a:extLst>
              </a:tr>
              <a:tr h="4304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rgbClr val="24292F"/>
                          </a:solidFill>
                          <a:effectLst/>
                        </a:rPr>
                        <a:t>During the </a:t>
                      </a:r>
                      <a:r>
                        <a:rPr lang="en-IN" sz="1100" b="1" dirty="0">
                          <a:solidFill>
                            <a:srgbClr val="24292F"/>
                          </a:solidFill>
                          <a:effectLst/>
                        </a:rPr>
                        <a:t>weekend</a:t>
                      </a:r>
                      <a:r>
                        <a:rPr lang="en-IN" sz="1100" dirty="0">
                          <a:solidFill>
                            <a:srgbClr val="24292F"/>
                          </a:solidFill>
                          <a:effectLst/>
                        </a:rPr>
                        <a:t> hours, the </a:t>
                      </a:r>
                      <a:r>
                        <a:rPr lang="en-IN" sz="1100" b="1" dirty="0">
                          <a:solidFill>
                            <a:srgbClr val="24292F"/>
                          </a:solidFill>
                          <a:effectLst/>
                        </a:rPr>
                        <a:t>rush hour starts at 9:00 am </a:t>
                      </a:r>
                      <a:r>
                        <a:rPr lang="en-IN" sz="1100" dirty="0">
                          <a:solidFill>
                            <a:srgbClr val="24292F"/>
                          </a:solidFill>
                          <a:effectLst/>
                        </a:rPr>
                        <a:t>while on the </a:t>
                      </a:r>
                      <a:r>
                        <a:rPr lang="en-IN" sz="1100" b="1" dirty="0">
                          <a:solidFill>
                            <a:srgbClr val="24292F"/>
                          </a:solidFill>
                          <a:effectLst/>
                        </a:rPr>
                        <a:t>weekdays it starts </a:t>
                      </a:r>
                      <a:r>
                        <a:rPr lang="en-IN" sz="1100" dirty="0">
                          <a:solidFill>
                            <a:srgbClr val="24292F"/>
                          </a:solidFill>
                          <a:effectLst/>
                        </a:rPr>
                        <a:t>earlier at </a:t>
                      </a:r>
                      <a:r>
                        <a:rPr lang="en-IN" sz="1100" b="1" dirty="0">
                          <a:solidFill>
                            <a:srgbClr val="24292F"/>
                          </a:solidFill>
                          <a:effectLst/>
                        </a:rPr>
                        <a:t>6:00 am</a:t>
                      </a:r>
                      <a:r>
                        <a:rPr lang="en-IN" sz="1100" dirty="0">
                          <a:solidFill>
                            <a:srgbClr val="24292F"/>
                          </a:solidFill>
                          <a:effectLst/>
                        </a:rPr>
                        <a:t>. Also, on most of the weekdays, the line does not drop until 9:00 pm but it drops a little earlier during the weekends at 8:00 pm</a:t>
                      </a:r>
                      <a:endParaRPr lang="en-IN" sz="1100" dirty="0"/>
                    </a:p>
                  </a:txBody>
                  <a:tcPr/>
                </a:tc>
                <a:tc>
                  <a:txBody>
                    <a:bodyPr/>
                    <a:lstStyle/>
                    <a:p>
                      <a:r>
                        <a:rPr lang="en-IN" sz="1100" dirty="0"/>
                        <a:t>Since, people use less bikes post 9:00 pm so company can start the bike and station maintenance post 9:00 pm on Sunday </a:t>
                      </a:r>
                    </a:p>
                  </a:txBody>
                  <a:tcPr/>
                </a:tc>
                <a:extLst>
                  <a:ext uri="{0D108BD9-81ED-4DB2-BD59-A6C34878D82A}">
                    <a16:rowId xmlns:a16="http://schemas.microsoft.com/office/drawing/2014/main" val="3098542382"/>
                  </a:ext>
                </a:extLst>
              </a:tr>
              <a:tr h="2692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6</a:t>
                      </a:r>
                      <a:endParaRPr lang="en-IN" sz="1100" dirty="0">
                        <a:ea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rgbClr val="24292F"/>
                          </a:solidFill>
                          <a:effectLst/>
                        </a:rPr>
                        <a:t>The </a:t>
                      </a:r>
                      <a:r>
                        <a:rPr lang="en-IN" sz="1100" b="1" dirty="0">
                          <a:solidFill>
                            <a:srgbClr val="24292F"/>
                          </a:solidFill>
                          <a:effectLst/>
                        </a:rPr>
                        <a:t>peak hours </a:t>
                      </a:r>
                      <a:r>
                        <a:rPr lang="en-IN" sz="1100" dirty="0">
                          <a:solidFill>
                            <a:srgbClr val="24292F"/>
                          </a:solidFill>
                          <a:effectLst/>
                        </a:rPr>
                        <a:t>of August is between </a:t>
                      </a:r>
                      <a:r>
                        <a:rPr lang="en-IN" sz="1100" b="1" dirty="0">
                          <a:solidFill>
                            <a:srgbClr val="24292F"/>
                          </a:solidFill>
                          <a:effectLst/>
                        </a:rPr>
                        <a:t>3:00 pm to 7:30 pm </a:t>
                      </a:r>
                      <a:r>
                        <a:rPr lang="en-IN" sz="1100" dirty="0">
                          <a:solidFill>
                            <a:srgbClr val="24292F"/>
                          </a:solidFill>
                          <a:effectLst/>
                        </a:rPr>
                        <a:t>with above </a:t>
                      </a:r>
                      <a:r>
                        <a:rPr lang="en-IN" sz="1100" b="1" dirty="0">
                          <a:solidFill>
                            <a:srgbClr val="24292F"/>
                          </a:solidFill>
                          <a:effectLst/>
                        </a:rPr>
                        <a:t>400</a:t>
                      </a:r>
                      <a:r>
                        <a:rPr lang="en-IN" sz="1100" dirty="0">
                          <a:solidFill>
                            <a:srgbClr val="24292F"/>
                          </a:solidFill>
                          <a:effectLst/>
                        </a:rPr>
                        <a:t> users</a:t>
                      </a:r>
                      <a:endParaRPr lang="en-IN" sz="1100" dirty="0">
                        <a:ea typeface="Times New Roman" panose="02020603050405020304" pitchFamily="18" charset="0"/>
                        <a:cs typeface="Times New Roman" panose="02020603050405020304" pitchFamily="18" charset="0"/>
                      </a:endParaRPr>
                    </a:p>
                  </a:txBody>
                  <a:tcPr/>
                </a:tc>
                <a:tc>
                  <a:txBody>
                    <a:bodyPr/>
                    <a:lstStyle/>
                    <a:p>
                      <a:r>
                        <a:rPr lang="en-IN" sz="1100" dirty="0"/>
                        <a:t>Since these are the busiest hours; the price can be increased for these hours and can be reduced for Sundays and the other days when the bike is less used</a:t>
                      </a:r>
                    </a:p>
                  </a:txBody>
                  <a:tcPr/>
                </a:tc>
                <a:extLst>
                  <a:ext uri="{0D108BD9-81ED-4DB2-BD59-A6C34878D82A}">
                    <a16:rowId xmlns:a16="http://schemas.microsoft.com/office/drawing/2014/main" val="3166545221"/>
                  </a:ext>
                </a:extLst>
              </a:tr>
              <a:tr h="591351">
                <a:tc>
                  <a:txBody>
                    <a:bodyPr/>
                    <a:lstStyle/>
                    <a:p>
                      <a:r>
                        <a:rPr lang="en-IN" sz="1100" dirty="0"/>
                        <a:t>7</a:t>
                      </a:r>
                    </a:p>
                  </a:txBody>
                  <a:tcPr/>
                </a:tc>
                <a:tc>
                  <a:txBody>
                    <a:bodyPr/>
                    <a:lstStyle/>
                    <a:p>
                      <a:pPr marL="0" indent="0">
                        <a:buFont typeface="+mj-lt"/>
                        <a:buNone/>
                      </a:pPr>
                      <a:r>
                        <a:rPr lang="en-IN" sz="1100" b="1" dirty="0">
                          <a:solidFill>
                            <a:srgbClr val="24292F"/>
                          </a:solidFill>
                          <a:effectLst/>
                        </a:rPr>
                        <a:t>Top 5 stations: </a:t>
                      </a:r>
                      <a:r>
                        <a:rPr lang="en-IN" sz="1100" dirty="0">
                          <a:solidFill>
                            <a:srgbClr val="24292F"/>
                          </a:solidFill>
                          <a:effectLst/>
                        </a:rPr>
                        <a:t>Bicentennial Park</a:t>
                      </a:r>
                      <a:r>
                        <a:rPr lang="en-IN" sz="1100" dirty="0">
                          <a:solidFill>
                            <a:schemeClr val="dk1"/>
                          </a:solidFill>
                          <a:effectLst/>
                        </a:rPr>
                        <a:t>; </a:t>
                      </a:r>
                      <a:r>
                        <a:rPr lang="en-IN" sz="1100" dirty="0">
                          <a:solidFill>
                            <a:srgbClr val="24292F"/>
                          </a:solidFill>
                          <a:effectLst/>
                        </a:rPr>
                        <a:t>North Bank Park</a:t>
                      </a:r>
                      <a:r>
                        <a:rPr lang="en-IN" sz="1100" dirty="0">
                          <a:solidFill>
                            <a:schemeClr val="dk1"/>
                          </a:solidFill>
                          <a:effectLst/>
                        </a:rPr>
                        <a:t>; </a:t>
                      </a:r>
                      <a:r>
                        <a:rPr lang="en-IN" sz="1100" dirty="0">
                          <a:solidFill>
                            <a:srgbClr val="24292F"/>
                          </a:solidFill>
                          <a:effectLst/>
                        </a:rPr>
                        <a:t>High St &amp; Broad St</a:t>
                      </a:r>
                      <a:r>
                        <a:rPr lang="en-IN" sz="1100" dirty="0">
                          <a:solidFill>
                            <a:schemeClr val="dk1"/>
                          </a:solidFill>
                          <a:effectLst/>
                        </a:rPr>
                        <a:t>; </a:t>
                      </a:r>
                      <a:r>
                        <a:rPr lang="en-IN" sz="1100" dirty="0" err="1">
                          <a:solidFill>
                            <a:srgbClr val="24292F"/>
                          </a:solidFill>
                          <a:effectLst/>
                        </a:rPr>
                        <a:t>Scioto</a:t>
                      </a:r>
                      <a:r>
                        <a:rPr lang="en-IN" sz="1100" dirty="0">
                          <a:solidFill>
                            <a:srgbClr val="24292F"/>
                          </a:solidFill>
                          <a:effectLst/>
                        </a:rPr>
                        <a:t> Audubon </a:t>
                      </a:r>
                      <a:r>
                        <a:rPr lang="en-IN" sz="1100" dirty="0" err="1">
                          <a:solidFill>
                            <a:srgbClr val="24292F"/>
                          </a:solidFill>
                          <a:effectLst/>
                        </a:rPr>
                        <a:t>Center</a:t>
                      </a:r>
                      <a:r>
                        <a:rPr lang="en-IN" sz="1100" dirty="0">
                          <a:solidFill>
                            <a:schemeClr val="dk1"/>
                          </a:solidFill>
                          <a:effectLst/>
                        </a:rPr>
                        <a:t>; </a:t>
                      </a:r>
                      <a:r>
                        <a:rPr lang="en-IN" sz="1100" dirty="0">
                          <a:solidFill>
                            <a:srgbClr val="24292F"/>
                          </a:solidFill>
                          <a:effectLst/>
                        </a:rPr>
                        <a:t>High St &amp; Warren</a:t>
                      </a:r>
                      <a:endParaRPr lang="en-IN" sz="1100" dirty="0"/>
                    </a:p>
                    <a:p>
                      <a:endParaRPr lang="en-IN" sz="1100" dirty="0"/>
                    </a:p>
                  </a:txBody>
                  <a:tcPr/>
                </a:tc>
                <a:tc>
                  <a:txBody>
                    <a:bodyPr/>
                    <a:lstStyle/>
                    <a:p>
                      <a:r>
                        <a:rPr lang="en-IN" sz="1100" dirty="0"/>
                        <a:t>The company can </a:t>
                      </a:r>
                      <a:r>
                        <a:rPr lang="en-IN" sz="1100" kern="1200" dirty="0">
                          <a:solidFill>
                            <a:schemeClr val="dk1"/>
                          </a:solidFill>
                        </a:rPr>
                        <a:t>invest more in these stations and can increase the number of bikes. Also, the company </a:t>
                      </a:r>
                      <a:r>
                        <a:rPr lang="en-IN" sz="1100" dirty="0"/>
                        <a:t>can increase the price for the users of these stations and looking at the pattern in the future can reduce or maintain the price</a:t>
                      </a:r>
                    </a:p>
                  </a:txBody>
                  <a:tcPr/>
                </a:tc>
                <a:extLst>
                  <a:ext uri="{0D108BD9-81ED-4DB2-BD59-A6C34878D82A}">
                    <a16:rowId xmlns:a16="http://schemas.microsoft.com/office/drawing/2014/main" val="705385606"/>
                  </a:ext>
                </a:extLst>
              </a:tr>
              <a:tr h="0">
                <a:tc>
                  <a:txBody>
                    <a:bodyPr/>
                    <a:lstStyle/>
                    <a:p>
                      <a:r>
                        <a:rPr lang="en-IN" sz="1100"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solidFill>
                            <a:srgbClr val="333333"/>
                          </a:solidFill>
                          <a:effectLst/>
                        </a:rPr>
                        <a:t>Casual customers </a:t>
                      </a:r>
                      <a:r>
                        <a:rPr lang="en-IN" sz="1100" b="0" dirty="0">
                          <a:solidFill>
                            <a:srgbClr val="333333"/>
                          </a:solidFill>
                          <a:effectLst/>
                        </a:rPr>
                        <a:t>u</a:t>
                      </a:r>
                      <a:r>
                        <a:rPr lang="en-IN" sz="1100" dirty="0">
                          <a:solidFill>
                            <a:srgbClr val="333333"/>
                          </a:solidFill>
                        </a:rPr>
                        <a:t>sing bikes over </a:t>
                      </a:r>
                      <a:r>
                        <a:rPr lang="en-IN" sz="1100" b="1" dirty="0">
                          <a:solidFill>
                            <a:srgbClr val="333333"/>
                          </a:solidFill>
                        </a:rPr>
                        <a:t>30 mins – 29%</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solidFill>
                            <a:srgbClr val="333333"/>
                          </a:solidFill>
                          <a:effectLst/>
                        </a:rPr>
                        <a:t>Casual customers </a:t>
                      </a:r>
                      <a:r>
                        <a:rPr lang="en-IN" sz="1100" b="0" dirty="0">
                          <a:solidFill>
                            <a:srgbClr val="333333"/>
                          </a:solidFill>
                          <a:effectLst/>
                        </a:rPr>
                        <a:t>CI at </a:t>
                      </a:r>
                      <a:r>
                        <a:rPr lang="en-IN" sz="1100" b="1" dirty="0">
                          <a:solidFill>
                            <a:srgbClr val="333333"/>
                          </a:solidFill>
                          <a:effectLst/>
                        </a:rPr>
                        <a:t>95%:</a:t>
                      </a:r>
                      <a:r>
                        <a:rPr lang="en-IN" sz="1100" b="1" dirty="0">
                          <a:solidFill>
                            <a:srgbClr val="333333"/>
                          </a:solidFill>
                        </a:rPr>
                        <a:t> 21.21 - 22.2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100" dirty="0">
                        <a:solidFill>
                          <a:srgbClr val="333333"/>
                        </a:solidFill>
                        <a:latin typeface="Helvetica Neue"/>
                      </a:endParaRPr>
                    </a:p>
                  </a:txBody>
                  <a:tcPr/>
                </a:tc>
                <a:tc>
                  <a:txBody>
                    <a:bodyPr/>
                    <a:lstStyle/>
                    <a:p>
                      <a:pPr marL="171450" indent="-171450">
                        <a:buFont typeface="Arial" panose="020B0604020202020204" pitchFamily="34" charset="0"/>
                        <a:buChar char="•"/>
                      </a:pPr>
                      <a:r>
                        <a:rPr lang="en-IN" sz="1100" kern="1200" dirty="0">
                          <a:solidFill>
                            <a:schemeClr val="dk1"/>
                          </a:solidFill>
                        </a:rPr>
                        <a:t>The company can increase their profit margin by slightly increasing the boundary price for casual customers because casual customers may be more accepting of the price increment </a:t>
                      </a:r>
                    </a:p>
                    <a:p>
                      <a:pPr marL="171450" indent="-171450">
                        <a:buFont typeface="Arial" panose="020B0604020202020204" pitchFamily="34" charset="0"/>
                        <a:buChar char="•"/>
                      </a:pPr>
                      <a:r>
                        <a:rPr lang="en-IN" sz="1100" kern="1200" dirty="0">
                          <a:solidFill>
                            <a:schemeClr val="dk1"/>
                          </a:solidFill>
                        </a:rPr>
                        <a:t>Company can even reduce the boundary time to 20 mins to increase the profit</a:t>
                      </a:r>
                      <a:endParaRPr lang="en-IN" sz="1100" kern="1200" dirty="0">
                        <a:solidFill>
                          <a:schemeClr val="dk1"/>
                        </a:solidFill>
                        <a:latin typeface="+mn-lt"/>
                        <a:ea typeface="+mn-ea"/>
                        <a:cs typeface="+mn-cs"/>
                      </a:endParaRPr>
                    </a:p>
                  </a:txBody>
                  <a:tcPr/>
                </a:tc>
                <a:extLst>
                  <a:ext uri="{0D108BD9-81ED-4DB2-BD59-A6C34878D82A}">
                    <a16:rowId xmlns:a16="http://schemas.microsoft.com/office/drawing/2014/main" val="779433674"/>
                  </a:ext>
                </a:extLst>
              </a:tr>
              <a:tr h="0">
                <a:tc>
                  <a:txBody>
                    <a:bodyPr/>
                    <a:lstStyle/>
                    <a:p>
                      <a:r>
                        <a:rPr lang="en-IN" sz="1100" dirty="0"/>
                        <a:t>9</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100" b="1" dirty="0">
                          <a:solidFill>
                            <a:srgbClr val="333333"/>
                          </a:solidFill>
                          <a:effectLst/>
                        </a:rPr>
                        <a:t>Classic bikes </a:t>
                      </a:r>
                      <a:r>
                        <a:rPr lang="en-IN" sz="1100" b="0" dirty="0">
                          <a:solidFill>
                            <a:srgbClr val="333333"/>
                          </a:solidFill>
                          <a:effectLst/>
                        </a:rPr>
                        <a:t>used over</a:t>
                      </a:r>
                      <a:r>
                        <a:rPr lang="en-IN" sz="1100" dirty="0">
                          <a:solidFill>
                            <a:srgbClr val="333333"/>
                          </a:solidFill>
                        </a:rPr>
                        <a:t> </a:t>
                      </a:r>
                      <a:r>
                        <a:rPr lang="en-IN" sz="1100" b="1" dirty="0">
                          <a:solidFill>
                            <a:srgbClr val="333333"/>
                          </a:solidFill>
                        </a:rPr>
                        <a:t>30 mins – 16%</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100" b="1" dirty="0">
                          <a:solidFill>
                            <a:srgbClr val="333333"/>
                          </a:solidFill>
                          <a:effectLst/>
                        </a:rPr>
                        <a:t>Classic bike CI </a:t>
                      </a:r>
                      <a:r>
                        <a:rPr lang="en-IN" sz="1100" b="0" dirty="0">
                          <a:solidFill>
                            <a:srgbClr val="333333"/>
                          </a:solidFill>
                          <a:effectLst/>
                        </a:rPr>
                        <a:t>at 95%:</a:t>
                      </a:r>
                      <a:r>
                        <a:rPr lang="en-IN" sz="1100" dirty="0">
                          <a:solidFill>
                            <a:srgbClr val="333333"/>
                          </a:solidFill>
                        </a:rPr>
                        <a:t> </a:t>
                      </a:r>
                      <a:r>
                        <a:rPr lang="en-IN" sz="1100" b="1" dirty="0">
                          <a:solidFill>
                            <a:srgbClr val="333333"/>
                          </a:solidFill>
                        </a:rPr>
                        <a:t>17.13 - 18.03</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100" b="1" dirty="0">
                          <a:solidFill>
                            <a:srgbClr val="333333"/>
                          </a:solidFill>
                        </a:rPr>
                        <a:t>Electric bike CI </a:t>
                      </a:r>
                      <a:r>
                        <a:rPr lang="en-IN" sz="1100" dirty="0">
                          <a:solidFill>
                            <a:srgbClr val="333333"/>
                          </a:solidFill>
                        </a:rPr>
                        <a:t>at 95%: </a:t>
                      </a:r>
                      <a:r>
                        <a:rPr lang="en-IN" sz="1100" b="1" dirty="0">
                          <a:solidFill>
                            <a:srgbClr val="333333"/>
                          </a:solidFill>
                        </a:rPr>
                        <a:t>12.81 – 13.46</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100" b="1" dirty="0">
                          <a:solidFill>
                            <a:srgbClr val="333333"/>
                          </a:solidFill>
                          <a:effectLst/>
                        </a:rPr>
                        <a:t>Electric bikes </a:t>
                      </a:r>
                      <a:r>
                        <a:rPr lang="en-IN" sz="1100" b="0" dirty="0">
                          <a:solidFill>
                            <a:srgbClr val="333333"/>
                          </a:solidFill>
                          <a:effectLst/>
                        </a:rPr>
                        <a:t>used over</a:t>
                      </a:r>
                      <a:r>
                        <a:rPr lang="en-IN" sz="1100" dirty="0">
                          <a:solidFill>
                            <a:srgbClr val="333333"/>
                          </a:solidFill>
                        </a:rPr>
                        <a:t> </a:t>
                      </a:r>
                      <a:r>
                        <a:rPr lang="en-IN" sz="1100" b="1" dirty="0">
                          <a:solidFill>
                            <a:srgbClr val="333333"/>
                          </a:solidFill>
                        </a:rPr>
                        <a:t>30 mins – 4%</a:t>
                      </a:r>
                      <a:endParaRPr lang="en-IN" sz="1100" b="1" dirty="0">
                        <a:solidFill>
                          <a:srgbClr val="333333"/>
                        </a:solidFill>
                        <a:latin typeface="Helvetica Neue"/>
                      </a:endParaRPr>
                    </a:p>
                  </a:txBody>
                  <a:tcPr/>
                </a:tc>
                <a:tc>
                  <a:txBody>
                    <a:bodyPr/>
                    <a:lstStyle/>
                    <a:p>
                      <a:pPr marL="171450" indent="-171450">
                        <a:buFont typeface="Arial" panose="020B0604020202020204" pitchFamily="34" charset="0"/>
                        <a:buChar char="•"/>
                      </a:pPr>
                      <a:r>
                        <a:rPr lang="en-IN" sz="1100" kern="1200" dirty="0">
                          <a:solidFill>
                            <a:schemeClr val="dk1"/>
                          </a:solidFill>
                        </a:rPr>
                        <a:t>Classic bike price can be increased for over 30 mins by a slight margin</a:t>
                      </a:r>
                    </a:p>
                    <a:p>
                      <a:pPr marL="171450" indent="-171450">
                        <a:buFont typeface="Arial" panose="020B0604020202020204" pitchFamily="34" charset="0"/>
                        <a:buChar char="•"/>
                      </a:pPr>
                      <a:r>
                        <a:rPr lang="en-IN" sz="1100" kern="1200" dirty="0">
                          <a:solidFill>
                            <a:schemeClr val="dk1"/>
                          </a:solidFill>
                        </a:rPr>
                        <a:t>Even though electric bikes are used most people don’t use them for over 30 mins. So Electric bike inventory can be increased but their price margin over 30 mins can be reduced</a:t>
                      </a:r>
                      <a:endParaRPr lang="en-IN" sz="1100" kern="1200" dirty="0">
                        <a:solidFill>
                          <a:schemeClr val="dk1"/>
                        </a:solidFill>
                        <a:latin typeface="+mn-lt"/>
                        <a:ea typeface="+mn-ea"/>
                        <a:cs typeface="+mn-cs"/>
                      </a:endParaRPr>
                    </a:p>
                  </a:txBody>
                  <a:tcPr/>
                </a:tc>
                <a:extLst>
                  <a:ext uri="{0D108BD9-81ED-4DB2-BD59-A6C34878D82A}">
                    <a16:rowId xmlns:a16="http://schemas.microsoft.com/office/drawing/2014/main" val="854350818"/>
                  </a:ext>
                </a:extLst>
              </a:tr>
            </a:tbl>
          </a:graphicData>
        </a:graphic>
      </p:graphicFrame>
      <p:sp>
        <p:nvSpPr>
          <p:cNvPr id="4" name="TextBox 3">
            <a:extLst>
              <a:ext uri="{FF2B5EF4-FFF2-40B4-BE49-F238E27FC236}">
                <a16:creationId xmlns:a16="http://schemas.microsoft.com/office/drawing/2014/main" id="{B6230777-972E-7EDA-2551-BCDC28EE079D}"/>
              </a:ext>
            </a:extLst>
          </p:cNvPr>
          <p:cNvSpPr txBox="1"/>
          <p:nvPr/>
        </p:nvSpPr>
        <p:spPr>
          <a:xfrm>
            <a:off x="11502493" y="6145968"/>
            <a:ext cx="528640" cy="369332"/>
          </a:xfrm>
          <a:prstGeom prst="rect">
            <a:avLst/>
          </a:prstGeom>
          <a:noFill/>
        </p:spPr>
        <p:txBody>
          <a:bodyPr wrap="square" rtlCol="0">
            <a:spAutoFit/>
          </a:bodyPr>
          <a:lstStyle/>
          <a:p>
            <a:r>
              <a:rPr lang="en-IN" dirty="0"/>
              <a:t>22</a:t>
            </a:r>
          </a:p>
        </p:txBody>
      </p:sp>
      <p:pic>
        <p:nvPicPr>
          <p:cNvPr id="1030" name="Picture 6">
            <a:extLst>
              <a:ext uri="{FF2B5EF4-FFF2-40B4-BE49-F238E27FC236}">
                <a16:creationId xmlns:a16="http://schemas.microsoft.com/office/drawing/2014/main" id="{6072BB45-FB83-61EA-A43B-DA0F2FE819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8092" y="58069"/>
            <a:ext cx="1075268" cy="81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725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192601"/>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2009775" y="737314"/>
            <a:ext cx="7343775" cy="277198"/>
            <a:chOff x="495300" y="2900260"/>
            <a:chExt cx="12192000" cy="660305"/>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676274" y="0"/>
            <a:ext cx="10153650" cy="707886"/>
          </a:xfrm>
          <a:prstGeom prst="rect">
            <a:avLst/>
          </a:prstGeom>
          <a:noFill/>
        </p:spPr>
        <p:txBody>
          <a:bodyPr wrap="square" rtlCol="0">
            <a:spAutoFit/>
          </a:bodyPr>
          <a:lstStyle/>
          <a:p>
            <a:pPr algn="ctr"/>
            <a:r>
              <a:rPr lang="en-IN" sz="4000" dirty="0">
                <a:solidFill>
                  <a:schemeClr val="bg1"/>
                </a:solidFill>
              </a:rPr>
              <a:t>Conclusion and Recommendation</a:t>
            </a: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graphicFrame>
        <p:nvGraphicFramePr>
          <p:cNvPr id="3" name="Table 3">
            <a:extLst>
              <a:ext uri="{FF2B5EF4-FFF2-40B4-BE49-F238E27FC236}">
                <a16:creationId xmlns:a16="http://schemas.microsoft.com/office/drawing/2014/main" id="{4C9F42A0-A995-12E1-1562-9DDC2A046C66}"/>
              </a:ext>
            </a:extLst>
          </p:cNvPr>
          <p:cNvGraphicFramePr>
            <a:graphicFrameLocks noGrp="1"/>
          </p:cNvGraphicFramePr>
          <p:nvPr/>
        </p:nvGraphicFramePr>
        <p:xfrm>
          <a:off x="114299" y="1203891"/>
          <a:ext cx="11916834" cy="5008949"/>
        </p:xfrm>
        <a:graphic>
          <a:graphicData uri="http://schemas.openxmlformats.org/drawingml/2006/table">
            <a:tbl>
              <a:tblPr firstRow="1" bandRow="1">
                <a:tableStyleId>{073A0DAA-6AF3-43AB-8588-CEC1D06C72B9}</a:tableStyleId>
              </a:tblPr>
              <a:tblGrid>
                <a:gridCol w="647701">
                  <a:extLst>
                    <a:ext uri="{9D8B030D-6E8A-4147-A177-3AD203B41FA5}">
                      <a16:colId xmlns:a16="http://schemas.microsoft.com/office/drawing/2014/main" val="401432214"/>
                    </a:ext>
                  </a:extLst>
                </a:gridCol>
                <a:gridCol w="5308600">
                  <a:extLst>
                    <a:ext uri="{9D8B030D-6E8A-4147-A177-3AD203B41FA5}">
                      <a16:colId xmlns:a16="http://schemas.microsoft.com/office/drawing/2014/main" val="639839333"/>
                    </a:ext>
                  </a:extLst>
                </a:gridCol>
                <a:gridCol w="5960533">
                  <a:extLst>
                    <a:ext uri="{9D8B030D-6E8A-4147-A177-3AD203B41FA5}">
                      <a16:colId xmlns:a16="http://schemas.microsoft.com/office/drawing/2014/main" val="1224301073"/>
                    </a:ext>
                  </a:extLst>
                </a:gridCol>
              </a:tblGrid>
              <a:tr h="591351">
                <a:tc>
                  <a:txBody>
                    <a:bodyPr/>
                    <a:lstStyle/>
                    <a:p>
                      <a:r>
                        <a:rPr lang="en-IN" sz="2000" dirty="0" err="1"/>
                        <a:t>Sno</a:t>
                      </a:r>
                      <a:r>
                        <a:rPr lang="en-IN" sz="2000" dirty="0"/>
                        <a:t>.</a:t>
                      </a:r>
                    </a:p>
                  </a:txBody>
                  <a:tcPr/>
                </a:tc>
                <a:tc>
                  <a:txBody>
                    <a:bodyPr/>
                    <a:lstStyle/>
                    <a:p>
                      <a:r>
                        <a:rPr lang="en-IN" sz="2800" dirty="0"/>
                        <a:t>Conclusion</a:t>
                      </a:r>
                    </a:p>
                  </a:txBody>
                  <a:tcPr/>
                </a:tc>
                <a:tc>
                  <a:txBody>
                    <a:bodyPr/>
                    <a:lstStyle/>
                    <a:p>
                      <a:r>
                        <a:rPr lang="en-IN" sz="2800" dirty="0"/>
                        <a:t>Recommendation</a:t>
                      </a:r>
                    </a:p>
                  </a:txBody>
                  <a:tcPr/>
                </a:tc>
                <a:extLst>
                  <a:ext uri="{0D108BD9-81ED-4DB2-BD59-A6C34878D82A}">
                    <a16:rowId xmlns:a16="http://schemas.microsoft.com/office/drawing/2014/main" val="3719968643"/>
                  </a:ext>
                </a:extLst>
              </a:tr>
              <a:tr h="2113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solidFill>
                            <a:srgbClr val="24292F"/>
                          </a:solidFill>
                        </a:rPr>
                        <a:t>1</a:t>
                      </a:r>
                      <a:endParaRPr lang="en-IN" sz="1100" b="1" dirty="0">
                        <a:solidFill>
                          <a:srgbClr val="24292F"/>
                        </a:solidFill>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rgbClr val="24292F"/>
                          </a:solidFill>
                        </a:rPr>
                        <a:t>Casual users- </a:t>
                      </a:r>
                      <a:r>
                        <a:rPr lang="en-IN" sz="1100" b="1" dirty="0">
                          <a:solidFill>
                            <a:srgbClr val="24292F"/>
                          </a:solidFill>
                        </a:rPr>
                        <a:t>4,069</a:t>
                      </a:r>
                      <a:r>
                        <a:rPr lang="en-IN" sz="1100" dirty="0">
                          <a:solidFill>
                            <a:srgbClr val="24292F"/>
                          </a:solidFill>
                        </a:rPr>
                        <a:t>; Annual members- </a:t>
                      </a:r>
                      <a:r>
                        <a:rPr lang="en-IN" sz="1100" b="1" dirty="0">
                          <a:solidFill>
                            <a:srgbClr val="24292F"/>
                          </a:solidFill>
                        </a:rPr>
                        <a:t>3,347</a:t>
                      </a:r>
                      <a:r>
                        <a:rPr lang="en-IN" sz="1100" dirty="0">
                          <a:solidFill>
                            <a:srgbClr val="24292F"/>
                          </a:solidFill>
                        </a:rPr>
                        <a:t>; Difference is </a:t>
                      </a:r>
                      <a:r>
                        <a:rPr lang="en-IN" sz="1100" b="1" dirty="0">
                          <a:solidFill>
                            <a:srgbClr val="24292F"/>
                          </a:solidFill>
                        </a:rPr>
                        <a:t>722</a:t>
                      </a:r>
                      <a:endParaRPr lang="en-IN" sz="1100" b="1" dirty="0">
                        <a:solidFill>
                          <a:srgbClr val="24292F"/>
                        </a:solidFill>
                        <a:cs typeface="Times New Roman" panose="02020603050405020304" pitchFamily="18" charset="0"/>
                      </a:endParaRPr>
                    </a:p>
                  </a:txBody>
                  <a:tcPr/>
                </a:tc>
                <a:tc>
                  <a:txBody>
                    <a:bodyPr/>
                    <a:lstStyle/>
                    <a:p>
                      <a:r>
                        <a:rPr lang="en-IN" sz="1100" dirty="0"/>
                        <a:t>Company should focus more on casual users</a:t>
                      </a:r>
                    </a:p>
                  </a:txBody>
                  <a:tcPr/>
                </a:tc>
                <a:extLst>
                  <a:ext uri="{0D108BD9-81ED-4DB2-BD59-A6C34878D82A}">
                    <a16:rowId xmlns:a16="http://schemas.microsoft.com/office/drawing/2014/main" val="2576154614"/>
                  </a:ext>
                </a:extLst>
              </a:tr>
              <a:tr h="2401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solidFill>
                            <a:srgbClr val="24292F"/>
                          </a:solidFill>
                          <a:effectLst/>
                        </a:rPr>
                        <a:t>2</a:t>
                      </a:r>
                      <a:endParaRPr lang="en-IN" sz="1100" b="1" dirty="0">
                        <a:solidFill>
                          <a:srgbClr val="24292F"/>
                        </a:solidFill>
                        <a:effectLst/>
                        <a:ea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rPr>
                        <a:t>Electric bike users- 4012 ; Classis bike users- 3401; Docked bike users- 3</a:t>
                      </a:r>
                      <a:endParaRPr lang="en-IN" sz="11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rPr>
                        <a:t>Since there are only a few users using the docked bike. We recommend that the company should stop investing in the docked bikes and should use its money and inventory for Electric bike</a:t>
                      </a:r>
                      <a:endParaRPr lang="en-IN" sz="1100" kern="1200" dirty="0">
                        <a:solidFill>
                          <a:schemeClr val="dk1"/>
                        </a:solidFill>
                        <a:latin typeface="+mn-lt"/>
                        <a:ea typeface="+mn-ea"/>
                        <a:cs typeface="+mn-cs"/>
                      </a:endParaRPr>
                    </a:p>
                  </a:txBody>
                  <a:tcPr/>
                </a:tc>
                <a:extLst>
                  <a:ext uri="{0D108BD9-81ED-4DB2-BD59-A6C34878D82A}">
                    <a16:rowId xmlns:a16="http://schemas.microsoft.com/office/drawing/2014/main" val="3692404956"/>
                  </a:ext>
                </a:extLst>
              </a:tr>
              <a:tr h="4467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solidFill>
                            <a:srgbClr val="24292F"/>
                          </a:solidFill>
                          <a:effectLst/>
                        </a:rPr>
                        <a:t>3</a:t>
                      </a:r>
                      <a:endParaRPr lang="en-IN" sz="1100" b="1" dirty="0">
                        <a:solidFill>
                          <a:srgbClr val="24292F"/>
                        </a:solidFill>
                        <a:effectLst/>
                        <a:ea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solidFill>
                            <a:srgbClr val="24292F"/>
                          </a:solidFill>
                          <a:effectLst/>
                        </a:rPr>
                        <a:t>Casual members prefer electric bikes </a:t>
                      </a:r>
                      <a:r>
                        <a:rPr lang="en-IN" sz="1100" dirty="0">
                          <a:solidFill>
                            <a:srgbClr val="24292F"/>
                          </a:solidFill>
                          <a:effectLst/>
                        </a:rPr>
                        <a:t>over classic bikes- around </a:t>
                      </a:r>
                      <a:r>
                        <a:rPr lang="en-IN" sz="1100" b="1" dirty="0">
                          <a:solidFill>
                            <a:srgbClr val="24292F"/>
                          </a:solidFill>
                          <a:effectLst/>
                        </a:rPr>
                        <a:t>680</a:t>
                      </a:r>
                      <a:r>
                        <a:rPr lang="en-IN" sz="1100" dirty="0">
                          <a:solidFill>
                            <a:srgbClr val="24292F"/>
                          </a:solidFill>
                          <a:effectLst/>
                        </a:rPr>
                        <a:t> users</a:t>
                      </a:r>
                      <a:r>
                        <a:rPr lang="en-IN" sz="1100" dirty="0"/>
                        <a:t>; </a:t>
                      </a:r>
                      <a:r>
                        <a:rPr lang="en-IN" sz="1100" b="1" dirty="0"/>
                        <a:t>n</a:t>
                      </a:r>
                      <a:r>
                        <a:rPr lang="en-IN" sz="1100" b="1" dirty="0">
                          <a:solidFill>
                            <a:srgbClr val="24292F"/>
                          </a:solidFill>
                          <a:effectLst/>
                        </a:rPr>
                        <a:t>o significant difference in annual member’s bike preference</a:t>
                      </a:r>
                      <a:endParaRPr lang="en-IN" sz="1100" b="1" dirty="0">
                        <a:solidFill>
                          <a:srgbClr val="24292F"/>
                        </a:solidFill>
                        <a:effectLst/>
                        <a:ea typeface="Times New Roman" panose="02020603050405020304" pitchFamily="18" charset="0"/>
                        <a:cs typeface="Times New Roman" panose="02020603050405020304" pitchFamily="18" charset="0"/>
                      </a:endParaRPr>
                    </a:p>
                  </a:txBody>
                  <a:tcPr/>
                </a:tc>
                <a:tc>
                  <a:txBody>
                    <a:bodyPr/>
                    <a:lstStyle/>
                    <a:p>
                      <a:r>
                        <a:rPr lang="en-IN" sz="1100" dirty="0"/>
                        <a:t>Even though Electric bikes are expensive, casual members prefer them. This again brings to our last conclusion that the company should invest in Electric bikes more</a:t>
                      </a:r>
                    </a:p>
                  </a:txBody>
                  <a:tcPr/>
                </a:tc>
                <a:extLst>
                  <a:ext uri="{0D108BD9-81ED-4DB2-BD59-A6C34878D82A}">
                    <a16:rowId xmlns:a16="http://schemas.microsoft.com/office/drawing/2014/main" val="114671988"/>
                  </a:ext>
                </a:extLst>
              </a:tr>
              <a:tr h="313267">
                <a:tc>
                  <a:txBody>
                    <a:bodyPr/>
                    <a:lstStyle/>
                    <a:p>
                      <a:pPr marL="0" indent="0">
                        <a:buFont typeface="+mj-lt"/>
                        <a:buNone/>
                      </a:pPr>
                      <a:r>
                        <a:rPr lang="en-IN" sz="1100" dirty="0">
                          <a:solidFill>
                            <a:srgbClr val="24292F"/>
                          </a:solidFill>
                          <a:effectLst/>
                        </a:rPr>
                        <a:t>4</a:t>
                      </a:r>
                      <a:endParaRPr lang="en-IN" sz="1100" dirty="0">
                        <a:solidFill>
                          <a:srgbClr val="24292F"/>
                        </a:solidFill>
                        <a:effectLst/>
                        <a:ea typeface="Calibri" panose="020F0502020204030204" pitchFamily="34" charset="0"/>
                        <a:cs typeface="Times New Roman" panose="02020603050405020304" pitchFamily="18" charset="0"/>
                      </a:endParaRPr>
                    </a:p>
                  </a:txBody>
                  <a:tcPr/>
                </a:tc>
                <a:tc>
                  <a:txBody>
                    <a:bodyPr/>
                    <a:lstStyle/>
                    <a:p>
                      <a:pPr marL="0" indent="0">
                        <a:buFont typeface="+mj-lt"/>
                        <a:buNone/>
                      </a:pPr>
                      <a:r>
                        <a:rPr lang="en-IN" sz="1100" b="1" dirty="0">
                          <a:solidFill>
                            <a:srgbClr val="24292F"/>
                          </a:solidFill>
                          <a:effectLst/>
                        </a:rPr>
                        <a:t>Saturdays and Wednesdays </a:t>
                      </a:r>
                      <a:r>
                        <a:rPr lang="en-IN" sz="1100" dirty="0">
                          <a:solidFill>
                            <a:srgbClr val="24292F"/>
                          </a:solidFill>
                          <a:effectLst/>
                        </a:rPr>
                        <a:t>have the </a:t>
                      </a:r>
                      <a:r>
                        <a:rPr lang="en-IN" sz="1100" b="1" dirty="0">
                          <a:solidFill>
                            <a:srgbClr val="24292F"/>
                          </a:solidFill>
                          <a:effectLst/>
                        </a:rPr>
                        <a:t>most number of users </a:t>
                      </a:r>
                      <a:r>
                        <a:rPr lang="en-IN" sz="1100" dirty="0">
                          <a:solidFill>
                            <a:srgbClr val="24292F"/>
                          </a:solidFill>
                          <a:effectLst/>
                        </a:rPr>
                        <a:t>and </a:t>
                      </a:r>
                      <a:r>
                        <a:rPr lang="en-IN" sz="1100" b="1" dirty="0">
                          <a:solidFill>
                            <a:srgbClr val="24292F"/>
                          </a:solidFill>
                          <a:effectLst/>
                        </a:rPr>
                        <a:t>Sunday has least</a:t>
                      </a:r>
                      <a:endParaRPr lang="en-IN" sz="1100" dirty="0">
                        <a:solidFill>
                          <a:srgbClr val="24292F"/>
                        </a:solidFill>
                        <a:effectLst/>
                        <a:ea typeface="Calibri" panose="020F0502020204030204" pitchFamily="34" charset="0"/>
                        <a:cs typeface="Times New Roman" panose="02020603050405020304" pitchFamily="18" charset="0"/>
                      </a:endParaRPr>
                    </a:p>
                  </a:txBody>
                  <a:tcPr/>
                </a:tc>
                <a:tc>
                  <a:txBody>
                    <a:bodyPr/>
                    <a:lstStyle/>
                    <a:p>
                      <a:r>
                        <a:rPr lang="en-IN" sz="1100" dirty="0"/>
                        <a:t>Company can do the bike and station maintenance work on Sundays</a:t>
                      </a:r>
                    </a:p>
                  </a:txBody>
                  <a:tcPr/>
                </a:tc>
                <a:extLst>
                  <a:ext uri="{0D108BD9-81ED-4DB2-BD59-A6C34878D82A}">
                    <a16:rowId xmlns:a16="http://schemas.microsoft.com/office/drawing/2014/main" val="3350458785"/>
                  </a:ext>
                </a:extLst>
              </a:tr>
              <a:tr h="4304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rgbClr val="24292F"/>
                          </a:solidFill>
                          <a:effectLst/>
                        </a:rPr>
                        <a:t>During the </a:t>
                      </a:r>
                      <a:r>
                        <a:rPr lang="en-IN" sz="1100" b="1" dirty="0">
                          <a:solidFill>
                            <a:srgbClr val="24292F"/>
                          </a:solidFill>
                          <a:effectLst/>
                        </a:rPr>
                        <a:t>weekend</a:t>
                      </a:r>
                      <a:r>
                        <a:rPr lang="en-IN" sz="1100" dirty="0">
                          <a:solidFill>
                            <a:srgbClr val="24292F"/>
                          </a:solidFill>
                          <a:effectLst/>
                        </a:rPr>
                        <a:t> hours, the </a:t>
                      </a:r>
                      <a:r>
                        <a:rPr lang="en-IN" sz="1100" b="1" dirty="0">
                          <a:solidFill>
                            <a:srgbClr val="24292F"/>
                          </a:solidFill>
                          <a:effectLst/>
                        </a:rPr>
                        <a:t>rush hour starts at 9:00 am </a:t>
                      </a:r>
                      <a:r>
                        <a:rPr lang="en-IN" sz="1100" dirty="0">
                          <a:solidFill>
                            <a:srgbClr val="24292F"/>
                          </a:solidFill>
                          <a:effectLst/>
                        </a:rPr>
                        <a:t>while on the </a:t>
                      </a:r>
                      <a:r>
                        <a:rPr lang="en-IN" sz="1100" b="1" dirty="0">
                          <a:solidFill>
                            <a:srgbClr val="24292F"/>
                          </a:solidFill>
                          <a:effectLst/>
                        </a:rPr>
                        <a:t>weekdays it starts </a:t>
                      </a:r>
                      <a:r>
                        <a:rPr lang="en-IN" sz="1100" dirty="0">
                          <a:solidFill>
                            <a:srgbClr val="24292F"/>
                          </a:solidFill>
                          <a:effectLst/>
                        </a:rPr>
                        <a:t>earlier at </a:t>
                      </a:r>
                      <a:r>
                        <a:rPr lang="en-IN" sz="1100" b="1" dirty="0">
                          <a:solidFill>
                            <a:srgbClr val="24292F"/>
                          </a:solidFill>
                          <a:effectLst/>
                        </a:rPr>
                        <a:t>6:00 am</a:t>
                      </a:r>
                      <a:r>
                        <a:rPr lang="en-IN" sz="1100" dirty="0">
                          <a:solidFill>
                            <a:srgbClr val="24292F"/>
                          </a:solidFill>
                          <a:effectLst/>
                        </a:rPr>
                        <a:t>. Also, on most of the weekdays, the line does not drop until 9:00 pm but it drops a little earlier during the weekends at 8:00 pm</a:t>
                      </a:r>
                      <a:endParaRPr lang="en-IN" sz="1100" dirty="0"/>
                    </a:p>
                  </a:txBody>
                  <a:tcPr/>
                </a:tc>
                <a:tc>
                  <a:txBody>
                    <a:bodyPr/>
                    <a:lstStyle/>
                    <a:p>
                      <a:r>
                        <a:rPr lang="en-IN" sz="1100" dirty="0"/>
                        <a:t>Since, people use less bikes post 9:00 pm so company can start the bike and station maintenance post 9:00 pm on Sunday </a:t>
                      </a:r>
                    </a:p>
                  </a:txBody>
                  <a:tcPr/>
                </a:tc>
                <a:extLst>
                  <a:ext uri="{0D108BD9-81ED-4DB2-BD59-A6C34878D82A}">
                    <a16:rowId xmlns:a16="http://schemas.microsoft.com/office/drawing/2014/main" val="3098542382"/>
                  </a:ext>
                </a:extLst>
              </a:tr>
              <a:tr h="2692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6</a:t>
                      </a:r>
                      <a:endParaRPr lang="en-IN" sz="1100" dirty="0">
                        <a:ea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rgbClr val="24292F"/>
                          </a:solidFill>
                          <a:effectLst/>
                        </a:rPr>
                        <a:t>The </a:t>
                      </a:r>
                      <a:r>
                        <a:rPr lang="en-IN" sz="1100" b="1" dirty="0">
                          <a:solidFill>
                            <a:srgbClr val="24292F"/>
                          </a:solidFill>
                          <a:effectLst/>
                        </a:rPr>
                        <a:t>peak hours </a:t>
                      </a:r>
                      <a:r>
                        <a:rPr lang="en-IN" sz="1100" dirty="0">
                          <a:solidFill>
                            <a:srgbClr val="24292F"/>
                          </a:solidFill>
                          <a:effectLst/>
                        </a:rPr>
                        <a:t>of August is between </a:t>
                      </a:r>
                      <a:r>
                        <a:rPr lang="en-IN" sz="1100" b="1" dirty="0">
                          <a:solidFill>
                            <a:srgbClr val="24292F"/>
                          </a:solidFill>
                          <a:effectLst/>
                        </a:rPr>
                        <a:t>3:00 pm to 7:30 pm </a:t>
                      </a:r>
                      <a:r>
                        <a:rPr lang="en-IN" sz="1100" dirty="0">
                          <a:solidFill>
                            <a:srgbClr val="24292F"/>
                          </a:solidFill>
                          <a:effectLst/>
                        </a:rPr>
                        <a:t>with above </a:t>
                      </a:r>
                      <a:r>
                        <a:rPr lang="en-IN" sz="1100" b="1" dirty="0">
                          <a:solidFill>
                            <a:srgbClr val="24292F"/>
                          </a:solidFill>
                          <a:effectLst/>
                        </a:rPr>
                        <a:t>400</a:t>
                      </a:r>
                      <a:r>
                        <a:rPr lang="en-IN" sz="1100" dirty="0">
                          <a:solidFill>
                            <a:srgbClr val="24292F"/>
                          </a:solidFill>
                          <a:effectLst/>
                        </a:rPr>
                        <a:t> users</a:t>
                      </a:r>
                      <a:endParaRPr lang="en-IN" sz="1100" dirty="0">
                        <a:ea typeface="Times New Roman" panose="02020603050405020304" pitchFamily="18" charset="0"/>
                        <a:cs typeface="Times New Roman" panose="02020603050405020304" pitchFamily="18" charset="0"/>
                      </a:endParaRPr>
                    </a:p>
                  </a:txBody>
                  <a:tcPr/>
                </a:tc>
                <a:tc>
                  <a:txBody>
                    <a:bodyPr/>
                    <a:lstStyle/>
                    <a:p>
                      <a:r>
                        <a:rPr lang="en-IN" sz="1100" dirty="0"/>
                        <a:t>Since these are the busiest hours; the price can be increased for these hours and can be reduced for Sundays and the other days when the bike is less used</a:t>
                      </a:r>
                    </a:p>
                  </a:txBody>
                  <a:tcPr/>
                </a:tc>
                <a:extLst>
                  <a:ext uri="{0D108BD9-81ED-4DB2-BD59-A6C34878D82A}">
                    <a16:rowId xmlns:a16="http://schemas.microsoft.com/office/drawing/2014/main" val="3166545221"/>
                  </a:ext>
                </a:extLst>
              </a:tr>
              <a:tr h="591351">
                <a:tc>
                  <a:txBody>
                    <a:bodyPr/>
                    <a:lstStyle/>
                    <a:p>
                      <a:r>
                        <a:rPr lang="en-IN" sz="1100" dirty="0"/>
                        <a:t>7</a:t>
                      </a:r>
                    </a:p>
                  </a:txBody>
                  <a:tcPr/>
                </a:tc>
                <a:tc>
                  <a:txBody>
                    <a:bodyPr/>
                    <a:lstStyle/>
                    <a:p>
                      <a:pPr marL="0" indent="0">
                        <a:buFont typeface="+mj-lt"/>
                        <a:buNone/>
                      </a:pPr>
                      <a:r>
                        <a:rPr lang="en-IN" sz="1100" b="1" dirty="0">
                          <a:solidFill>
                            <a:srgbClr val="24292F"/>
                          </a:solidFill>
                          <a:effectLst/>
                        </a:rPr>
                        <a:t>Top 5 stations: </a:t>
                      </a:r>
                      <a:r>
                        <a:rPr lang="en-IN" sz="1100" dirty="0">
                          <a:solidFill>
                            <a:srgbClr val="24292F"/>
                          </a:solidFill>
                          <a:effectLst/>
                        </a:rPr>
                        <a:t>Bicentennial Park</a:t>
                      </a:r>
                      <a:r>
                        <a:rPr lang="en-IN" sz="1100" dirty="0">
                          <a:solidFill>
                            <a:schemeClr val="dk1"/>
                          </a:solidFill>
                          <a:effectLst/>
                        </a:rPr>
                        <a:t>; </a:t>
                      </a:r>
                      <a:r>
                        <a:rPr lang="en-IN" sz="1100" dirty="0">
                          <a:solidFill>
                            <a:srgbClr val="24292F"/>
                          </a:solidFill>
                          <a:effectLst/>
                        </a:rPr>
                        <a:t>North Bank Park</a:t>
                      </a:r>
                      <a:r>
                        <a:rPr lang="en-IN" sz="1100" dirty="0">
                          <a:solidFill>
                            <a:schemeClr val="dk1"/>
                          </a:solidFill>
                          <a:effectLst/>
                        </a:rPr>
                        <a:t>; </a:t>
                      </a:r>
                      <a:r>
                        <a:rPr lang="en-IN" sz="1100" dirty="0">
                          <a:solidFill>
                            <a:srgbClr val="24292F"/>
                          </a:solidFill>
                          <a:effectLst/>
                        </a:rPr>
                        <a:t>High St &amp; Broad St</a:t>
                      </a:r>
                      <a:r>
                        <a:rPr lang="en-IN" sz="1100" dirty="0">
                          <a:solidFill>
                            <a:schemeClr val="dk1"/>
                          </a:solidFill>
                          <a:effectLst/>
                        </a:rPr>
                        <a:t>; </a:t>
                      </a:r>
                      <a:r>
                        <a:rPr lang="en-IN" sz="1100" dirty="0" err="1">
                          <a:solidFill>
                            <a:srgbClr val="24292F"/>
                          </a:solidFill>
                          <a:effectLst/>
                        </a:rPr>
                        <a:t>Scioto</a:t>
                      </a:r>
                      <a:r>
                        <a:rPr lang="en-IN" sz="1100" dirty="0">
                          <a:solidFill>
                            <a:srgbClr val="24292F"/>
                          </a:solidFill>
                          <a:effectLst/>
                        </a:rPr>
                        <a:t> Audubon </a:t>
                      </a:r>
                      <a:r>
                        <a:rPr lang="en-IN" sz="1100" dirty="0" err="1">
                          <a:solidFill>
                            <a:srgbClr val="24292F"/>
                          </a:solidFill>
                          <a:effectLst/>
                        </a:rPr>
                        <a:t>Center</a:t>
                      </a:r>
                      <a:r>
                        <a:rPr lang="en-IN" sz="1100" dirty="0">
                          <a:solidFill>
                            <a:schemeClr val="dk1"/>
                          </a:solidFill>
                          <a:effectLst/>
                        </a:rPr>
                        <a:t>; </a:t>
                      </a:r>
                      <a:r>
                        <a:rPr lang="en-IN" sz="1100" dirty="0">
                          <a:solidFill>
                            <a:srgbClr val="24292F"/>
                          </a:solidFill>
                          <a:effectLst/>
                        </a:rPr>
                        <a:t>High St &amp; Warren</a:t>
                      </a:r>
                      <a:endParaRPr lang="en-IN" sz="1100" dirty="0"/>
                    </a:p>
                    <a:p>
                      <a:endParaRPr lang="en-IN" sz="1100" dirty="0"/>
                    </a:p>
                  </a:txBody>
                  <a:tcPr/>
                </a:tc>
                <a:tc>
                  <a:txBody>
                    <a:bodyPr/>
                    <a:lstStyle/>
                    <a:p>
                      <a:r>
                        <a:rPr lang="en-IN" sz="1100" dirty="0"/>
                        <a:t>The company can </a:t>
                      </a:r>
                      <a:r>
                        <a:rPr lang="en-IN" sz="1100" kern="1200" dirty="0">
                          <a:solidFill>
                            <a:schemeClr val="dk1"/>
                          </a:solidFill>
                        </a:rPr>
                        <a:t>invest more in these stations and can increase the number of bikes. Also, the company </a:t>
                      </a:r>
                      <a:r>
                        <a:rPr lang="en-IN" sz="1100" dirty="0"/>
                        <a:t>can increase the price for the users of these stations and looking at the pattern in the future can reduce or maintain the price</a:t>
                      </a:r>
                    </a:p>
                  </a:txBody>
                  <a:tcPr/>
                </a:tc>
                <a:extLst>
                  <a:ext uri="{0D108BD9-81ED-4DB2-BD59-A6C34878D82A}">
                    <a16:rowId xmlns:a16="http://schemas.microsoft.com/office/drawing/2014/main" val="705385606"/>
                  </a:ext>
                </a:extLst>
              </a:tr>
              <a:tr h="0">
                <a:tc>
                  <a:txBody>
                    <a:bodyPr/>
                    <a:lstStyle/>
                    <a:p>
                      <a:r>
                        <a:rPr lang="en-IN" sz="1100"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solidFill>
                            <a:srgbClr val="333333"/>
                          </a:solidFill>
                          <a:effectLst/>
                        </a:rPr>
                        <a:t>Casual customers </a:t>
                      </a:r>
                      <a:r>
                        <a:rPr lang="en-IN" sz="1100" b="0" dirty="0">
                          <a:solidFill>
                            <a:srgbClr val="333333"/>
                          </a:solidFill>
                          <a:effectLst/>
                        </a:rPr>
                        <a:t>u</a:t>
                      </a:r>
                      <a:r>
                        <a:rPr lang="en-IN" sz="1100" dirty="0">
                          <a:solidFill>
                            <a:srgbClr val="333333"/>
                          </a:solidFill>
                        </a:rPr>
                        <a:t>sing bikes over </a:t>
                      </a:r>
                      <a:r>
                        <a:rPr lang="en-IN" sz="1100" b="1" dirty="0">
                          <a:solidFill>
                            <a:srgbClr val="333333"/>
                          </a:solidFill>
                        </a:rPr>
                        <a:t>30 mins – 29%</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solidFill>
                            <a:srgbClr val="333333"/>
                          </a:solidFill>
                          <a:effectLst/>
                        </a:rPr>
                        <a:t>Casual customers </a:t>
                      </a:r>
                      <a:r>
                        <a:rPr lang="en-IN" sz="1100" b="0" dirty="0">
                          <a:solidFill>
                            <a:srgbClr val="333333"/>
                          </a:solidFill>
                          <a:effectLst/>
                        </a:rPr>
                        <a:t>CI at </a:t>
                      </a:r>
                      <a:r>
                        <a:rPr lang="en-IN" sz="1100" b="1" dirty="0">
                          <a:solidFill>
                            <a:srgbClr val="333333"/>
                          </a:solidFill>
                          <a:effectLst/>
                        </a:rPr>
                        <a:t>95%:</a:t>
                      </a:r>
                      <a:r>
                        <a:rPr lang="en-IN" sz="1100" b="1" dirty="0">
                          <a:solidFill>
                            <a:srgbClr val="333333"/>
                          </a:solidFill>
                        </a:rPr>
                        <a:t> 21.21 - 22.2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100" dirty="0">
                        <a:solidFill>
                          <a:srgbClr val="333333"/>
                        </a:solidFill>
                        <a:latin typeface="Helvetica Neue"/>
                      </a:endParaRPr>
                    </a:p>
                  </a:txBody>
                  <a:tcPr/>
                </a:tc>
                <a:tc>
                  <a:txBody>
                    <a:bodyPr/>
                    <a:lstStyle/>
                    <a:p>
                      <a:pPr marL="171450" indent="-171450">
                        <a:buFont typeface="Arial" panose="020B0604020202020204" pitchFamily="34" charset="0"/>
                        <a:buChar char="•"/>
                      </a:pPr>
                      <a:r>
                        <a:rPr lang="en-IN" sz="1100" kern="1200" dirty="0">
                          <a:solidFill>
                            <a:schemeClr val="dk1"/>
                          </a:solidFill>
                        </a:rPr>
                        <a:t>The company can increase their profit margin by slightly increasing the boundary price for casual customers because casual customers may be more accepting of the price increment </a:t>
                      </a:r>
                    </a:p>
                    <a:p>
                      <a:pPr marL="171450" indent="-171450">
                        <a:buFont typeface="Arial" panose="020B0604020202020204" pitchFamily="34" charset="0"/>
                        <a:buChar char="•"/>
                      </a:pPr>
                      <a:r>
                        <a:rPr lang="en-IN" sz="1100" kern="1200" dirty="0">
                          <a:solidFill>
                            <a:schemeClr val="dk1"/>
                          </a:solidFill>
                        </a:rPr>
                        <a:t>Company can even reduce the boundary time to 20 mins to increase the profit</a:t>
                      </a:r>
                      <a:endParaRPr lang="en-IN" sz="1100" kern="1200" dirty="0">
                        <a:solidFill>
                          <a:schemeClr val="dk1"/>
                        </a:solidFill>
                        <a:latin typeface="+mn-lt"/>
                        <a:ea typeface="+mn-ea"/>
                        <a:cs typeface="+mn-cs"/>
                      </a:endParaRPr>
                    </a:p>
                  </a:txBody>
                  <a:tcPr/>
                </a:tc>
                <a:extLst>
                  <a:ext uri="{0D108BD9-81ED-4DB2-BD59-A6C34878D82A}">
                    <a16:rowId xmlns:a16="http://schemas.microsoft.com/office/drawing/2014/main" val="779433674"/>
                  </a:ext>
                </a:extLst>
              </a:tr>
              <a:tr h="0">
                <a:tc>
                  <a:txBody>
                    <a:bodyPr/>
                    <a:lstStyle/>
                    <a:p>
                      <a:r>
                        <a:rPr lang="en-IN" sz="1100" dirty="0"/>
                        <a:t>9</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100" b="1" dirty="0">
                          <a:solidFill>
                            <a:srgbClr val="333333"/>
                          </a:solidFill>
                          <a:effectLst/>
                        </a:rPr>
                        <a:t>Classic bikes </a:t>
                      </a:r>
                      <a:r>
                        <a:rPr lang="en-IN" sz="1100" b="0" dirty="0">
                          <a:solidFill>
                            <a:srgbClr val="333333"/>
                          </a:solidFill>
                          <a:effectLst/>
                        </a:rPr>
                        <a:t>used over</a:t>
                      </a:r>
                      <a:r>
                        <a:rPr lang="en-IN" sz="1100" dirty="0">
                          <a:solidFill>
                            <a:srgbClr val="333333"/>
                          </a:solidFill>
                        </a:rPr>
                        <a:t> </a:t>
                      </a:r>
                      <a:r>
                        <a:rPr lang="en-IN" sz="1100" b="1" dirty="0">
                          <a:solidFill>
                            <a:srgbClr val="333333"/>
                          </a:solidFill>
                        </a:rPr>
                        <a:t>30 mins – 16%</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100" b="1" dirty="0">
                          <a:solidFill>
                            <a:srgbClr val="333333"/>
                          </a:solidFill>
                          <a:effectLst/>
                        </a:rPr>
                        <a:t>Classic bike CI </a:t>
                      </a:r>
                      <a:r>
                        <a:rPr lang="en-IN" sz="1100" b="0" dirty="0">
                          <a:solidFill>
                            <a:srgbClr val="333333"/>
                          </a:solidFill>
                          <a:effectLst/>
                        </a:rPr>
                        <a:t>at 95%:</a:t>
                      </a:r>
                      <a:r>
                        <a:rPr lang="en-IN" sz="1100" dirty="0">
                          <a:solidFill>
                            <a:srgbClr val="333333"/>
                          </a:solidFill>
                        </a:rPr>
                        <a:t> </a:t>
                      </a:r>
                      <a:r>
                        <a:rPr lang="en-IN" sz="1100" b="1" dirty="0">
                          <a:solidFill>
                            <a:srgbClr val="333333"/>
                          </a:solidFill>
                        </a:rPr>
                        <a:t>17.13 - 18.03</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100" b="1" dirty="0">
                          <a:solidFill>
                            <a:srgbClr val="333333"/>
                          </a:solidFill>
                        </a:rPr>
                        <a:t>Electric bike CI </a:t>
                      </a:r>
                      <a:r>
                        <a:rPr lang="en-IN" sz="1100" dirty="0">
                          <a:solidFill>
                            <a:srgbClr val="333333"/>
                          </a:solidFill>
                        </a:rPr>
                        <a:t>at 95%: </a:t>
                      </a:r>
                      <a:r>
                        <a:rPr lang="en-IN" sz="1100" b="1" dirty="0">
                          <a:solidFill>
                            <a:srgbClr val="333333"/>
                          </a:solidFill>
                        </a:rPr>
                        <a:t>12.81 – 13.46</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100" b="1" dirty="0">
                          <a:solidFill>
                            <a:srgbClr val="333333"/>
                          </a:solidFill>
                          <a:effectLst/>
                        </a:rPr>
                        <a:t>Electric bikes </a:t>
                      </a:r>
                      <a:r>
                        <a:rPr lang="en-IN" sz="1100" b="0" dirty="0">
                          <a:solidFill>
                            <a:srgbClr val="333333"/>
                          </a:solidFill>
                          <a:effectLst/>
                        </a:rPr>
                        <a:t>used over</a:t>
                      </a:r>
                      <a:r>
                        <a:rPr lang="en-IN" sz="1100" dirty="0">
                          <a:solidFill>
                            <a:srgbClr val="333333"/>
                          </a:solidFill>
                        </a:rPr>
                        <a:t> </a:t>
                      </a:r>
                      <a:r>
                        <a:rPr lang="en-IN" sz="1100" b="1" dirty="0">
                          <a:solidFill>
                            <a:srgbClr val="333333"/>
                          </a:solidFill>
                        </a:rPr>
                        <a:t>30 mins – 4%</a:t>
                      </a:r>
                      <a:endParaRPr lang="en-IN" sz="1100" b="1" dirty="0">
                        <a:solidFill>
                          <a:srgbClr val="333333"/>
                        </a:solidFill>
                        <a:latin typeface="Helvetica Neue"/>
                      </a:endParaRPr>
                    </a:p>
                  </a:txBody>
                  <a:tcPr/>
                </a:tc>
                <a:tc>
                  <a:txBody>
                    <a:bodyPr/>
                    <a:lstStyle/>
                    <a:p>
                      <a:pPr marL="171450" indent="-171450">
                        <a:buFont typeface="Arial" panose="020B0604020202020204" pitchFamily="34" charset="0"/>
                        <a:buChar char="•"/>
                      </a:pPr>
                      <a:r>
                        <a:rPr lang="en-IN" sz="1100" kern="1200" dirty="0">
                          <a:solidFill>
                            <a:schemeClr val="dk1"/>
                          </a:solidFill>
                        </a:rPr>
                        <a:t>Classic bike price can be increased for over 30 mins by a slight margin</a:t>
                      </a:r>
                    </a:p>
                    <a:p>
                      <a:pPr marL="171450" indent="-171450">
                        <a:buFont typeface="Arial" panose="020B0604020202020204" pitchFamily="34" charset="0"/>
                        <a:buChar char="•"/>
                      </a:pPr>
                      <a:r>
                        <a:rPr lang="en-IN" sz="1100" kern="1200" dirty="0">
                          <a:solidFill>
                            <a:schemeClr val="dk1"/>
                          </a:solidFill>
                        </a:rPr>
                        <a:t>Even though electric bikes are used most people don’t use them for over 30 mins. So Electric bike inventory can be increased but their price margin over 30 mins can be reduced</a:t>
                      </a:r>
                      <a:endParaRPr lang="en-IN" sz="1100" kern="1200" dirty="0">
                        <a:solidFill>
                          <a:schemeClr val="dk1"/>
                        </a:solidFill>
                        <a:latin typeface="+mn-lt"/>
                        <a:ea typeface="+mn-ea"/>
                        <a:cs typeface="+mn-cs"/>
                      </a:endParaRPr>
                    </a:p>
                  </a:txBody>
                  <a:tcPr/>
                </a:tc>
                <a:extLst>
                  <a:ext uri="{0D108BD9-81ED-4DB2-BD59-A6C34878D82A}">
                    <a16:rowId xmlns:a16="http://schemas.microsoft.com/office/drawing/2014/main" val="854350818"/>
                  </a:ext>
                </a:extLst>
              </a:tr>
            </a:tbl>
          </a:graphicData>
        </a:graphic>
      </p:graphicFrame>
      <p:sp>
        <p:nvSpPr>
          <p:cNvPr id="4" name="TextBox 3">
            <a:extLst>
              <a:ext uri="{FF2B5EF4-FFF2-40B4-BE49-F238E27FC236}">
                <a16:creationId xmlns:a16="http://schemas.microsoft.com/office/drawing/2014/main" id="{B6230777-972E-7EDA-2551-BCDC28EE079D}"/>
              </a:ext>
            </a:extLst>
          </p:cNvPr>
          <p:cNvSpPr txBox="1"/>
          <p:nvPr/>
        </p:nvSpPr>
        <p:spPr>
          <a:xfrm>
            <a:off x="11502493" y="6145968"/>
            <a:ext cx="528640" cy="369332"/>
          </a:xfrm>
          <a:prstGeom prst="rect">
            <a:avLst/>
          </a:prstGeom>
          <a:noFill/>
        </p:spPr>
        <p:txBody>
          <a:bodyPr wrap="square" rtlCol="0">
            <a:spAutoFit/>
          </a:bodyPr>
          <a:lstStyle/>
          <a:p>
            <a:r>
              <a:rPr lang="en-IN" dirty="0"/>
              <a:t>22</a:t>
            </a:r>
          </a:p>
        </p:txBody>
      </p:sp>
      <p:pic>
        <p:nvPicPr>
          <p:cNvPr id="1030" name="Picture 6">
            <a:extLst>
              <a:ext uri="{FF2B5EF4-FFF2-40B4-BE49-F238E27FC236}">
                <a16:creationId xmlns:a16="http://schemas.microsoft.com/office/drawing/2014/main" id="{6072BB45-FB83-61EA-A43B-DA0F2FE819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8092" y="58069"/>
            <a:ext cx="1075268" cy="81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594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35844"/>
            <a:ext cx="12192000" cy="1693194"/>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676274" y="1135249"/>
            <a:ext cx="5676899" cy="274453"/>
            <a:chOff x="495300" y="2900260"/>
            <a:chExt cx="12192000" cy="660308"/>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7"/>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676275" y="427362"/>
            <a:ext cx="5676900" cy="707886"/>
          </a:xfrm>
          <a:prstGeom prst="rect">
            <a:avLst/>
          </a:prstGeom>
          <a:noFill/>
        </p:spPr>
        <p:txBody>
          <a:bodyPr wrap="square" rtlCol="0">
            <a:spAutoFit/>
          </a:bodyPr>
          <a:lstStyle/>
          <a:p>
            <a:pPr algn="ctr"/>
            <a:r>
              <a:rPr lang="en-IN" sz="4000" b="1" i="0" dirty="0">
                <a:solidFill>
                  <a:schemeClr val="bg1"/>
                </a:solidFill>
                <a:effectLst/>
                <a:latin typeface="+mn-lt"/>
              </a:rPr>
              <a:t>Why Bike sharing system?</a:t>
            </a:r>
            <a:endParaRPr lang="en-IN" sz="4000" dirty="0">
              <a:solidFill>
                <a:schemeClr val="bg1"/>
              </a:solidFill>
            </a:endParaRP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3" name="TextBox 2">
            <a:extLst>
              <a:ext uri="{FF2B5EF4-FFF2-40B4-BE49-F238E27FC236}">
                <a16:creationId xmlns:a16="http://schemas.microsoft.com/office/drawing/2014/main" id="{255FACF0-70E0-2F67-B267-AE8EB21DF107}"/>
              </a:ext>
            </a:extLst>
          </p:cNvPr>
          <p:cNvSpPr txBox="1"/>
          <p:nvPr/>
        </p:nvSpPr>
        <p:spPr>
          <a:xfrm>
            <a:off x="495299" y="1751171"/>
            <a:ext cx="10544175" cy="830997"/>
          </a:xfrm>
          <a:prstGeom prst="rect">
            <a:avLst/>
          </a:prstGeom>
          <a:noFill/>
        </p:spPr>
        <p:txBody>
          <a:bodyPr wrap="square" rtlCol="0">
            <a:spAutoFit/>
          </a:bodyPr>
          <a:lstStyle/>
          <a:p>
            <a:pPr algn="just"/>
            <a:r>
              <a:rPr lang="en-IN" sz="1600" i="0" dirty="0">
                <a:effectLst/>
                <a:latin typeface="+mn-lt"/>
              </a:rPr>
              <a:t>While this system has many benefits, it also presents operators with a number of challenges, such as the best way to estimate demand. Th</a:t>
            </a:r>
            <a:r>
              <a:rPr lang="en-IN" sz="1600" dirty="0"/>
              <a:t>e data contains multiple features to explore which helped us to learn about the business and how to use analytics for the same.</a:t>
            </a:r>
          </a:p>
        </p:txBody>
      </p:sp>
      <p:sp>
        <p:nvSpPr>
          <p:cNvPr id="4" name="Rectangle 3">
            <a:extLst>
              <a:ext uri="{FF2B5EF4-FFF2-40B4-BE49-F238E27FC236}">
                <a16:creationId xmlns:a16="http://schemas.microsoft.com/office/drawing/2014/main" id="{CEDF0C47-20FD-12A2-A4E8-97E5D9BE38EB}"/>
              </a:ext>
            </a:extLst>
          </p:cNvPr>
          <p:cNvSpPr/>
          <p:nvPr/>
        </p:nvSpPr>
        <p:spPr>
          <a:xfrm>
            <a:off x="9524" y="3036325"/>
            <a:ext cx="7096125" cy="1229988"/>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BC65451-EC68-18A4-EC54-F0EA9BABF27A}"/>
              </a:ext>
            </a:extLst>
          </p:cNvPr>
          <p:cNvGrpSpPr/>
          <p:nvPr/>
        </p:nvGrpSpPr>
        <p:grpSpPr>
          <a:xfrm>
            <a:off x="1019174" y="3744212"/>
            <a:ext cx="5676899" cy="274453"/>
            <a:chOff x="495300" y="2900260"/>
            <a:chExt cx="12192000" cy="660308"/>
          </a:xfrm>
        </p:grpSpPr>
        <p:sp>
          <p:nvSpPr>
            <p:cNvPr id="6" name="Rectangle 5">
              <a:extLst>
                <a:ext uri="{FF2B5EF4-FFF2-40B4-BE49-F238E27FC236}">
                  <a16:creationId xmlns:a16="http://schemas.microsoft.com/office/drawing/2014/main" id="{364CB841-10B2-4A5F-8D99-D9BD5A14530B}"/>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54C0948C-7126-D349-C0CA-0F2D0B24F021}"/>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F1FDDBA5-0CA6-69D7-3CD6-80D78218888C}"/>
                </a:ext>
              </a:extLst>
            </p:cNvPr>
            <p:cNvSpPr/>
            <p:nvPr/>
          </p:nvSpPr>
          <p:spPr>
            <a:xfrm>
              <a:off x="495300" y="3343277"/>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11" name="TextBox 10">
            <a:extLst>
              <a:ext uri="{FF2B5EF4-FFF2-40B4-BE49-F238E27FC236}">
                <a16:creationId xmlns:a16="http://schemas.microsoft.com/office/drawing/2014/main" id="{2B50DF73-D375-1A18-22F8-9038F436CDDB}"/>
              </a:ext>
            </a:extLst>
          </p:cNvPr>
          <p:cNvSpPr txBox="1"/>
          <p:nvPr/>
        </p:nvSpPr>
        <p:spPr>
          <a:xfrm>
            <a:off x="1019175" y="3036325"/>
            <a:ext cx="5676900" cy="707886"/>
          </a:xfrm>
          <a:prstGeom prst="rect">
            <a:avLst/>
          </a:prstGeom>
          <a:noFill/>
        </p:spPr>
        <p:txBody>
          <a:bodyPr wrap="square" rtlCol="0">
            <a:spAutoFit/>
          </a:bodyPr>
          <a:lstStyle/>
          <a:p>
            <a:pPr algn="ctr"/>
            <a:r>
              <a:rPr lang="en-IN" sz="4000" b="1" i="0" dirty="0">
                <a:solidFill>
                  <a:schemeClr val="bg1"/>
                </a:solidFill>
                <a:effectLst/>
                <a:latin typeface="+mn-lt"/>
              </a:rPr>
              <a:t>Problem Statement</a:t>
            </a:r>
            <a:endParaRPr lang="en-IN" sz="4000" dirty="0">
              <a:solidFill>
                <a:schemeClr val="bg1"/>
              </a:solidFill>
            </a:endParaRPr>
          </a:p>
        </p:txBody>
      </p:sp>
      <p:sp>
        <p:nvSpPr>
          <p:cNvPr id="13" name="TextBox 12">
            <a:extLst>
              <a:ext uri="{FF2B5EF4-FFF2-40B4-BE49-F238E27FC236}">
                <a16:creationId xmlns:a16="http://schemas.microsoft.com/office/drawing/2014/main" id="{4C5A0605-9AC2-9B66-85F9-998470ECCC9C}"/>
              </a:ext>
            </a:extLst>
          </p:cNvPr>
          <p:cNvSpPr txBox="1"/>
          <p:nvPr/>
        </p:nvSpPr>
        <p:spPr>
          <a:xfrm>
            <a:off x="495299" y="4512535"/>
            <a:ext cx="10544175" cy="830997"/>
          </a:xfrm>
          <a:prstGeom prst="rect">
            <a:avLst/>
          </a:prstGeom>
          <a:noFill/>
        </p:spPr>
        <p:txBody>
          <a:bodyPr wrap="square" rtlCol="0">
            <a:spAutoFit/>
          </a:bodyPr>
          <a:lstStyle/>
          <a:p>
            <a:pPr algn="just"/>
            <a:r>
              <a:rPr lang="en-IN" sz="1600" b="0" i="0" u="none" strike="noStrike" baseline="0" dirty="0">
                <a:solidFill>
                  <a:srgbClr val="000000"/>
                </a:solidFill>
              </a:rPr>
              <a:t>How can the CoGo bike-sharing company boost their profit margins by implementing particular adjustments, such as increasing or removing specific bike kinds, growing its business in a specific location, or lowering or raising the cost of bike share? </a:t>
            </a:r>
            <a:endParaRPr lang="en-IN" sz="1600" dirty="0"/>
          </a:p>
        </p:txBody>
      </p:sp>
      <p:sp>
        <p:nvSpPr>
          <p:cNvPr id="14" name="TextBox 13">
            <a:extLst>
              <a:ext uri="{FF2B5EF4-FFF2-40B4-BE49-F238E27FC236}">
                <a16:creationId xmlns:a16="http://schemas.microsoft.com/office/drawing/2014/main" id="{CDA7E765-42CC-6BE1-64B7-DDAC06544374}"/>
              </a:ext>
            </a:extLst>
          </p:cNvPr>
          <p:cNvSpPr txBox="1"/>
          <p:nvPr/>
        </p:nvSpPr>
        <p:spPr>
          <a:xfrm>
            <a:off x="11310935" y="5991225"/>
            <a:ext cx="414340" cy="369332"/>
          </a:xfrm>
          <a:prstGeom prst="rect">
            <a:avLst/>
          </a:prstGeom>
          <a:noFill/>
        </p:spPr>
        <p:txBody>
          <a:bodyPr wrap="square" rtlCol="0">
            <a:spAutoFit/>
          </a:bodyPr>
          <a:lstStyle/>
          <a:p>
            <a:r>
              <a:rPr lang="en-IN" dirty="0"/>
              <a:t>2</a:t>
            </a:r>
          </a:p>
        </p:txBody>
      </p:sp>
      <p:pic>
        <p:nvPicPr>
          <p:cNvPr id="2" name="Picture 6">
            <a:extLst>
              <a:ext uri="{FF2B5EF4-FFF2-40B4-BE49-F238E27FC236}">
                <a16:creationId xmlns:a16="http://schemas.microsoft.com/office/drawing/2014/main" id="{CE4A97A3-538F-0013-0AA5-D6FE434686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8092" y="58069"/>
            <a:ext cx="1075268" cy="81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333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693194"/>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676274" y="1135249"/>
            <a:ext cx="5676899" cy="274453"/>
            <a:chOff x="495300" y="2900260"/>
            <a:chExt cx="12192000" cy="660308"/>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7"/>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676275" y="427362"/>
            <a:ext cx="5676900" cy="707886"/>
          </a:xfrm>
          <a:prstGeom prst="rect">
            <a:avLst/>
          </a:prstGeom>
          <a:noFill/>
        </p:spPr>
        <p:txBody>
          <a:bodyPr wrap="square" rtlCol="0">
            <a:spAutoFit/>
          </a:bodyPr>
          <a:lstStyle/>
          <a:p>
            <a:pPr algn="ctr"/>
            <a:r>
              <a:rPr lang="en-IN" sz="4000" b="1" i="0" dirty="0">
                <a:solidFill>
                  <a:schemeClr val="bg1"/>
                </a:solidFill>
                <a:effectLst/>
                <a:latin typeface="+mn-lt"/>
              </a:rPr>
              <a:t>Source of Dataset</a:t>
            </a:r>
            <a:endParaRPr lang="en-IN" sz="4000" dirty="0">
              <a:solidFill>
                <a:schemeClr val="bg1"/>
              </a:solidFill>
            </a:endParaRP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3" name="TextBox 2">
            <a:extLst>
              <a:ext uri="{FF2B5EF4-FFF2-40B4-BE49-F238E27FC236}">
                <a16:creationId xmlns:a16="http://schemas.microsoft.com/office/drawing/2014/main" id="{255FACF0-70E0-2F67-B267-AE8EB21DF107}"/>
              </a:ext>
            </a:extLst>
          </p:cNvPr>
          <p:cNvSpPr txBox="1"/>
          <p:nvPr/>
        </p:nvSpPr>
        <p:spPr>
          <a:xfrm>
            <a:off x="495299" y="1751171"/>
            <a:ext cx="10544175" cy="584775"/>
          </a:xfrm>
          <a:prstGeom prst="rect">
            <a:avLst/>
          </a:prstGeom>
          <a:noFill/>
        </p:spPr>
        <p:txBody>
          <a:bodyPr wrap="square" rtlCol="0">
            <a:spAutoFit/>
          </a:bodyPr>
          <a:lstStyle/>
          <a:p>
            <a:pPr algn="just"/>
            <a:r>
              <a:rPr lang="en-IN" sz="1600" dirty="0"/>
              <a:t>We found the data on </a:t>
            </a:r>
            <a:r>
              <a:rPr lang="en-IN" sz="1600" dirty="0">
                <a:hlinkClick r:id="rId2"/>
              </a:rPr>
              <a:t>CoGo website</a:t>
            </a:r>
            <a:r>
              <a:rPr lang="en-IN" sz="1600" dirty="0"/>
              <a:t>. They have made the </a:t>
            </a:r>
            <a:r>
              <a:rPr lang="en-IN" sz="1600" b="0" i="0" dirty="0" err="1">
                <a:solidFill>
                  <a:srgbClr val="0C0B31"/>
                </a:solidFill>
                <a:effectLst/>
              </a:rPr>
              <a:t>CoGo's</a:t>
            </a:r>
            <a:r>
              <a:rPr lang="en-IN" sz="1600" b="0" i="0" dirty="0">
                <a:solidFill>
                  <a:srgbClr val="0C0B31"/>
                </a:solidFill>
                <a:effectLst/>
              </a:rPr>
              <a:t> trip data available for public use. </a:t>
            </a:r>
          </a:p>
          <a:p>
            <a:pPr algn="just"/>
            <a:r>
              <a:rPr lang="en-IN" sz="1600" b="0" i="0" dirty="0">
                <a:solidFill>
                  <a:srgbClr val="0C0B31"/>
                </a:solidFill>
                <a:effectLst/>
              </a:rPr>
              <a:t>This data is provided according to the </a:t>
            </a:r>
            <a:r>
              <a:rPr lang="en-IN" sz="1600" b="0" i="0" u="sng" dirty="0">
                <a:effectLst/>
                <a:hlinkClick r:id="rId3"/>
              </a:rPr>
              <a:t>CoGo Data License Agreement</a:t>
            </a:r>
            <a:r>
              <a:rPr lang="en-IN" sz="1600" b="0" i="0" dirty="0">
                <a:solidFill>
                  <a:srgbClr val="0C0B31"/>
                </a:solidFill>
                <a:effectLst/>
              </a:rPr>
              <a:t>.</a:t>
            </a:r>
            <a:endParaRPr lang="en-IN" sz="1600" dirty="0"/>
          </a:p>
        </p:txBody>
      </p:sp>
      <p:sp>
        <p:nvSpPr>
          <p:cNvPr id="4" name="Rectangle 3">
            <a:extLst>
              <a:ext uri="{FF2B5EF4-FFF2-40B4-BE49-F238E27FC236}">
                <a16:creationId xmlns:a16="http://schemas.microsoft.com/office/drawing/2014/main" id="{CEDF0C47-20FD-12A2-A4E8-97E5D9BE38EB}"/>
              </a:ext>
            </a:extLst>
          </p:cNvPr>
          <p:cNvSpPr/>
          <p:nvPr/>
        </p:nvSpPr>
        <p:spPr>
          <a:xfrm>
            <a:off x="-1" y="2607700"/>
            <a:ext cx="7096125" cy="1229988"/>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BC65451-EC68-18A4-EC54-F0EA9BABF27A}"/>
              </a:ext>
            </a:extLst>
          </p:cNvPr>
          <p:cNvGrpSpPr/>
          <p:nvPr/>
        </p:nvGrpSpPr>
        <p:grpSpPr>
          <a:xfrm>
            <a:off x="1019174" y="3315587"/>
            <a:ext cx="5676899" cy="274453"/>
            <a:chOff x="495300" y="2900260"/>
            <a:chExt cx="12192000" cy="660308"/>
          </a:xfrm>
        </p:grpSpPr>
        <p:sp>
          <p:nvSpPr>
            <p:cNvPr id="6" name="Rectangle 5">
              <a:extLst>
                <a:ext uri="{FF2B5EF4-FFF2-40B4-BE49-F238E27FC236}">
                  <a16:creationId xmlns:a16="http://schemas.microsoft.com/office/drawing/2014/main" id="{364CB841-10B2-4A5F-8D99-D9BD5A14530B}"/>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54C0948C-7126-D349-C0CA-0F2D0B24F021}"/>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F1FDDBA5-0CA6-69D7-3CD6-80D78218888C}"/>
                </a:ext>
              </a:extLst>
            </p:cNvPr>
            <p:cNvSpPr/>
            <p:nvPr/>
          </p:nvSpPr>
          <p:spPr>
            <a:xfrm>
              <a:off x="495300" y="3343277"/>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11" name="TextBox 10">
            <a:extLst>
              <a:ext uri="{FF2B5EF4-FFF2-40B4-BE49-F238E27FC236}">
                <a16:creationId xmlns:a16="http://schemas.microsoft.com/office/drawing/2014/main" id="{2B50DF73-D375-1A18-22F8-9038F436CDDB}"/>
              </a:ext>
            </a:extLst>
          </p:cNvPr>
          <p:cNvSpPr txBox="1"/>
          <p:nvPr/>
        </p:nvSpPr>
        <p:spPr>
          <a:xfrm>
            <a:off x="1019175" y="2607700"/>
            <a:ext cx="5676900" cy="707886"/>
          </a:xfrm>
          <a:prstGeom prst="rect">
            <a:avLst/>
          </a:prstGeom>
          <a:noFill/>
        </p:spPr>
        <p:txBody>
          <a:bodyPr wrap="square" rtlCol="0">
            <a:spAutoFit/>
          </a:bodyPr>
          <a:lstStyle/>
          <a:p>
            <a:pPr algn="ctr"/>
            <a:r>
              <a:rPr lang="en-IN" sz="4000" b="1" i="0" dirty="0">
                <a:solidFill>
                  <a:schemeClr val="bg1"/>
                </a:solidFill>
                <a:effectLst/>
                <a:latin typeface="+mn-lt"/>
              </a:rPr>
              <a:t>Features in the dataset</a:t>
            </a:r>
            <a:endParaRPr lang="en-IN" sz="4000" dirty="0">
              <a:solidFill>
                <a:schemeClr val="bg1"/>
              </a:solidFill>
            </a:endParaRPr>
          </a:p>
        </p:txBody>
      </p:sp>
      <p:sp>
        <p:nvSpPr>
          <p:cNvPr id="13" name="TextBox 12">
            <a:extLst>
              <a:ext uri="{FF2B5EF4-FFF2-40B4-BE49-F238E27FC236}">
                <a16:creationId xmlns:a16="http://schemas.microsoft.com/office/drawing/2014/main" id="{4C5A0605-9AC2-9B66-85F9-998470ECCC9C}"/>
              </a:ext>
            </a:extLst>
          </p:cNvPr>
          <p:cNvSpPr txBox="1"/>
          <p:nvPr/>
        </p:nvSpPr>
        <p:spPr>
          <a:xfrm>
            <a:off x="495298" y="3930124"/>
            <a:ext cx="10544175" cy="2308324"/>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solidFill>
                  <a:srgbClr val="0C0B31"/>
                </a:solidFill>
              </a:rPr>
              <a:t>Rider ID</a:t>
            </a:r>
          </a:p>
          <a:p>
            <a:pPr marL="285750" indent="-285750" algn="just">
              <a:buFont typeface="Arial" panose="020B0604020202020204" pitchFamily="34" charset="0"/>
              <a:buChar char="•"/>
            </a:pPr>
            <a:r>
              <a:rPr lang="en-IN" sz="1600" dirty="0">
                <a:solidFill>
                  <a:srgbClr val="0C0B31"/>
                </a:solidFill>
              </a:rPr>
              <a:t>Bike Type</a:t>
            </a:r>
            <a:endParaRPr lang="en-IN" sz="1600" dirty="0"/>
          </a:p>
          <a:p>
            <a:pPr marL="285750" indent="-285750" algn="just">
              <a:buFont typeface="Arial" panose="020B0604020202020204" pitchFamily="34" charset="0"/>
              <a:buChar char="•"/>
            </a:pPr>
            <a:r>
              <a:rPr lang="en-IN" sz="1600" b="0" i="0" dirty="0">
                <a:solidFill>
                  <a:srgbClr val="0C0B31"/>
                </a:solidFill>
                <a:effectLst/>
              </a:rPr>
              <a:t>Start Time and Date</a:t>
            </a:r>
          </a:p>
          <a:p>
            <a:pPr marL="285750" indent="-285750" algn="just">
              <a:buFont typeface="Arial" panose="020B0604020202020204" pitchFamily="34" charset="0"/>
              <a:buChar char="•"/>
            </a:pPr>
            <a:r>
              <a:rPr lang="en-IN" sz="1600" b="0" i="0" dirty="0">
                <a:solidFill>
                  <a:srgbClr val="0C0B31"/>
                </a:solidFill>
                <a:effectLst/>
              </a:rPr>
              <a:t>Stop Time and Date</a:t>
            </a:r>
            <a:endParaRPr lang="en-IN" sz="1600" dirty="0">
              <a:solidFill>
                <a:srgbClr val="0C0B31"/>
              </a:solidFill>
            </a:endParaRPr>
          </a:p>
          <a:p>
            <a:pPr marL="285750" indent="-285750" algn="just">
              <a:buFont typeface="Arial" panose="020B0604020202020204" pitchFamily="34" charset="0"/>
              <a:buChar char="•"/>
            </a:pPr>
            <a:r>
              <a:rPr lang="en-IN" sz="1600" b="0" i="0" dirty="0">
                <a:solidFill>
                  <a:srgbClr val="0C0B31"/>
                </a:solidFill>
                <a:effectLst/>
              </a:rPr>
              <a:t>Start Station Name</a:t>
            </a:r>
          </a:p>
          <a:p>
            <a:pPr marL="285750" indent="-285750" algn="just">
              <a:buFont typeface="Arial" panose="020B0604020202020204" pitchFamily="34" charset="0"/>
              <a:buChar char="•"/>
            </a:pPr>
            <a:r>
              <a:rPr lang="en-IN" sz="1600" b="0" i="0" dirty="0">
                <a:solidFill>
                  <a:srgbClr val="0C0B31"/>
                </a:solidFill>
                <a:effectLst/>
              </a:rPr>
              <a:t>End Station Name</a:t>
            </a:r>
          </a:p>
          <a:p>
            <a:pPr marL="285750" indent="-285750" algn="just">
              <a:buFont typeface="Arial" panose="020B0604020202020204" pitchFamily="34" charset="0"/>
              <a:buChar char="•"/>
            </a:pPr>
            <a:r>
              <a:rPr lang="en-IN" sz="1600" b="0" i="0" dirty="0">
                <a:solidFill>
                  <a:srgbClr val="0C0B31"/>
                </a:solidFill>
                <a:effectLst/>
              </a:rPr>
              <a:t>Station ID</a:t>
            </a:r>
          </a:p>
          <a:p>
            <a:pPr marL="285750" indent="-285750" algn="just">
              <a:buFont typeface="Arial" panose="020B0604020202020204" pitchFamily="34" charset="0"/>
              <a:buChar char="•"/>
            </a:pPr>
            <a:r>
              <a:rPr lang="en-IN" sz="1600" b="0" i="0" dirty="0">
                <a:solidFill>
                  <a:srgbClr val="0C0B31"/>
                </a:solidFill>
                <a:effectLst/>
              </a:rPr>
              <a:t>Station Lat/Long</a:t>
            </a:r>
          </a:p>
          <a:p>
            <a:pPr marL="285750" indent="-285750" algn="just">
              <a:buFont typeface="Arial" panose="020B0604020202020204" pitchFamily="34" charset="0"/>
              <a:buChar char="•"/>
            </a:pPr>
            <a:r>
              <a:rPr lang="en-IN" sz="1600" dirty="0">
                <a:solidFill>
                  <a:srgbClr val="0C0B31"/>
                </a:solidFill>
              </a:rPr>
              <a:t>User Type</a:t>
            </a:r>
          </a:p>
        </p:txBody>
      </p:sp>
      <p:sp>
        <p:nvSpPr>
          <p:cNvPr id="2" name="TextBox 1">
            <a:extLst>
              <a:ext uri="{FF2B5EF4-FFF2-40B4-BE49-F238E27FC236}">
                <a16:creationId xmlns:a16="http://schemas.microsoft.com/office/drawing/2014/main" id="{C2593764-A836-E765-E91C-A0560BD779EA}"/>
              </a:ext>
            </a:extLst>
          </p:cNvPr>
          <p:cNvSpPr txBox="1"/>
          <p:nvPr/>
        </p:nvSpPr>
        <p:spPr>
          <a:xfrm>
            <a:off x="11310935" y="5991225"/>
            <a:ext cx="414340" cy="369332"/>
          </a:xfrm>
          <a:prstGeom prst="rect">
            <a:avLst/>
          </a:prstGeom>
          <a:noFill/>
        </p:spPr>
        <p:txBody>
          <a:bodyPr wrap="square" rtlCol="0">
            <a:spAutoFit/>
          </a:bodyPr>
          <a:lstStyle/>
          <a:p>
            <a:r>
              <a:rPr lang="en-IN" dirty="0"/>
              <a:t>3</a:t>
            </a:r>
          </a:p>
        </p:txBody>
      </p:sp>
      <p:pic>
        <p:nvPicPr>
          <p:cNvPr id="9" name="Picture 6">
            <a:extLst>
              <a:ext uri="{FF2B5EF4-FFF2-40B4-BE49-F238E27FC236}">
                <a16:creationId xmlns:a16="http://schemas.microsoft.com/office/drawing/2014/main" id="{CFC74D25-5C91-D650-E9FD-0212AA30D1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8092" y="58069"/>
            <a:ext cx="1075268" cy="81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642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693194"/>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676275" y="1135248"/>
            <a:ext cx="5676899" cy="274453"/>
            <a:chOff x="495300" y="2900260"/>
            <a:chExt cx="12192000" cy="660308"/>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7"/>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676275" y="427362"/>
            <a:ext cx="5676900" cy="707886"/>
          </a:xfrm>
          <a:prstGeom prst="rect">
            <a:avLst/>
          </a:prstGeom>
          <a:noFill/>
        </p:spPr>
        <p:txBody>
          <a:bodyPr wrap="square" rtlCol="0">
            <a:spAutoFit/>
          </a:bodyPr>
          <a:lstStyle/>
          <a:p>
            <a:pPr algn="ctr"/>
            <a:r>
              <a:rPr lang="en-IN" sz="4000" b="1" i="0" dirty="0">
                <a:solidFill>
                  <a:schemeClr val="bg1"/>
                </a:solidFill>
                <a:effectLst/>
                <a:latin typeface="+mn-lt"/>
              </a:rPr>
              <a:t>Missing Data</a:t>
            </a:r>
            <a:endParaRPr lang="en-IN" sz="4000" dirty="0">
              <a:solidFill>
                <a:schemeClr val="bg1"/>
              </a:solidFill>
            </a:endParaRP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grpSp>
        <p:nvGrpSpPr>
          <p:cNvPr id="87" name="Group 86">
            <a:extLst>
              <a:ext uri="{FF2B5EF4-FFF2-40B4-BE49-F238E27FC236}">
                <a16:creationId xmlns:a16="http://schemas.microsoft.com/office/drawing/2014/main" id="{E98F038C-6374-AB33-10A0-5CC7FB40703E}"/>
              </a:ext>
            </a:extLst>
          </p:cNvPr>
          <p:cNvGrpSpPr/>
          <p:nvPr/>
        </p:nvGrpSpPr>
        <p:grpSpPr>
          <a:xfrm>
            <a:off x="470623" y="1953415"/>
            <a:ext cx="11239253" cy="2046366"/>
            <a:chOff x="470623" y="1953415"/>
            <a:chExt cx="11239253" cy="2046366"/>
          </a:xfrm>
        </p:grpSpPr>
        <p:sp>
          <p:nvSpPr>
            <p:cNvPr id="3" name="TextBox 2">
              <a:extLst>
                <a:ext uri="{FF2B5EF4-FFF2-40B4-BE49-F238E27FC236}">
                  <a16:creationId xmlns:a16="http://schemas.microsoft.com/office/drawing/2014/main" id="{255FACF0-70E0-2F67-B267-AE8EB21DF107}"/>
                </a:ext>
              </a:extLst>
            </p:cNvPr>
            <p:cNvSpPr txBox="1"/>
            <p:nvPr/>
          </p:nvSpPr>
          <p:spPr>
            <a:xfrm>
              <a:off x="482124" y="3661227"/>
              <a:ext cx="1440000" cy="338554"/>
            </a:xfrm>
            <a:prstGeom prst="rect">
              <a:avLst/>
            </a:prstGeom>
            <a:noFill/>
          </p:spPr>
          <p:txBody>
            <a:bodyPr wrap="square" rtlCol="0">
              <a:spAutoFit/>
            </a:bodyPr>
            <a:lstStyle/>
            <a:p>
              <a:pPr algn="just"/>
              <a:r>
                <a:rPr lang="en-IN" sz="1600" dirty="0"/>
                <a:t>CSV file import</a:t>
              </a:r>
            </a:p>
          </p:txBody>
        </p:sp>
        <p:grpSp>
          <p:nvGrpSpPr>
            <p:cNvPr id="54" name="Group 53">
              <a:extLst>
                <a:ext uri="{FF2B5EF4-FFF2-40B4-BE49-F238E27FC236}">
                  <a16:creationId xmlns:a16="http://schemas.microsoft.com/office/drawing/2014/main" id="{0E88358A-E384-8F27-C375-9FFC2C1F25B7}"/>
                </a:ext>
              </a:extLst>
            </p:cNvPr>
            <p:cNvGrpSpPr/>
            <p:nvPr/>
          </p:nvGrpSpPr>
          <p:grpSpPr>
            <a:xfrm>
              <a:off x="470623" y="1962163"/>
              <a:ext cx="1440000" cy="1466837"/>
              <a:chOff x="495298" y="3206391"/>
              <a:chExt cx="1485901" cy="1466837"/>
            </a:xfrm>
          </p:grpSpPr>
          <p:grpSp>
            <p:nvGrpSpPr>
              <p:cNvPr id="15" name="Group 14">
                <a:extLst>
                  <a:ext uri="{FF2B5EF4-FFF2-40B4-BE49-F238E27FC236}">
                    <a16:creationId xmlns:a16="http://schemas.microsoft.com/office/drawing/2014/main" id="{6399FFA9-B208-290C-E2A7-2C2FFA11BA87}"/>
                  </a:ext>
                </a:extLst>
              </p:cNvPr>
              <p:cNvGrpSpPr/>
              <p:nvPr/>
            </p:nvGrpSpPr>
            <p:grpSpPr>
              <a:xfrm>
                <a:off x="495298" y="3206391"/>
                <a:ext cx="1485901" cy="1466837"/>
                <a:chOff x="1552574" y="3257549"/>
                <a:chExt cx="1485901" cy="1466837"/>
              </a:xfrm>
            </p:grpSpPr>
            <p:sp>
              <p:nvSpPr>
                <p:cNvPr id="2" name="Oval 1">
                  <a:extLst>
                    <a:ext uri="{FF2B5EF4-FFF2-40B4-BE49-F238E27FC236}">
                      <a16:creationId xmlns:a16="http://schemas.microsoft.com/office/drawing/2014/main" id="{C4D8FAE6-3F4D-4BB0-E62A-EC9A88B9EEE7}"/>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D3A2AE2-ED88-4A87-ADDF-E3C12AE90EF2}"/>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Oval 13">
                  <a:extLst>
                    <a:ext uri="{FF2B5EF4-FFF2-40B4-BE49-F238E27FC236}">
                      <a16:creationId xmlns:a16="http://schemas.microsoft.com/office/drawing/2014/main" id="{A07161BD-D288-554D-5317-A2ABA1A966AF}"/>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43" name="Picture 42">
                <a:extLst>
                  <a:ext uri="{FF2B5EF4-FFF2-40B4-BE49-F238E27FC236}">
                    <a16:creationId xmlns:a16="http://schemas.microsoft.com/office/drawing/2014/main" id="{0C29D51D-380F-F2F3-724C-971537F17588}"/>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25138" y="3537141"/>
                <a:ext cx="849957" cy="849957"/>
              </a:xfrm>
              <a:prstGeom prst="rect">
                <a:avLst/>
              </a:prstGeom>
            </p:spPr>
          </p:pic>
        </p:grpSp>
        <p:grpSp>
          <p:nvGrpSpPr>
            <p:cNvPr id="56" name="Group 55">
              <a:extLst>
                <a:ext uri="{FF2B5EF4-FFF2-40B4-BE49-F238E27FC236}">
                  <a16:creationId xmlns:a16="http://schemas.microsoft.com/office/drawing/2014/main" id="{6A590337-2745-A838-73B5-FF75304A58F5}"/>
                </a:ext>
              </a:extLst>
            </p:cNvPr>
            <p:cNvGrpSpPr/>
            <p:nvPr/>
          </p:nvGrpSpPr>
          <p:grpSpPr>
            <a:xfrm>
              <a:off x="5427894" y="1953415"/>
              <a:ext cx="1440000" cy="1466837"/>
              <a:chOff x="5398560" y="3253144"/>
              <a:chExt cx="1485901" cy="1466837"/>
            </a:xfrm>
          </p:grpSpPr>
          <p:grpSp>
            <p:nvGrpSpPr>
              <p:cNvPr id="28" name="Group 27">
                <a:extLst>
                  <a:ext uri="{FF2B5EF4-FFF2-40B4-BE49-F238E27FC236}">
                    <a16:creationId xmlns:a16="http://schemas.microsoft.com/office/drawing/2014/main" id="{4EF10D81-D796-4C24-4193-6F8AF973DBB3}"/>
                  </a:ext>
                </a:extLst>
              </p:cNvPr>
              <p:cNvGrpSpPr/>
              <p:nvPr/>
            </p:nvGrpSpPr>
            <p:grpSpPr>
              <a:xfrm>
                <a:off x="5398560" y="3253144"/>
                <a:ext cx="1485901" cy="1466837"/>
                <a:chOff x="1552574" y="3257549"/>
                <a:chExt cx="1485901" cy="1466837"/>
              </a:xfrm>
            </p:grpSpPr>
            <p:sp>
              <p:nvSpPr>
                <p:cNvPr id="29" name="Oval 28">
                  <a:extLst>
                    <a:ext uri="{FF2B5EF4-FFF2-40B4-BE49-F238E27FC236}">
                      <a16:creationId xmlns:a16="http://schemas.microsoft.com/office/drawing/2014/main" id="{9BF5B007-043F-AC2C-FF6E-0A41E3194868}"/>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BED0907D-80E3-1897-2075-1186E80AB69D}"/>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Oval 30">
                  <a:extLst>
                    <a:ext uri="{FF2B5EF4-FFF2-40B4-BE49-F238E27FC236}">
                      <a16:creationId xmlns:a16="http://schemas.microsoft.com/office/drawing/2014/main" id="{671A256F-87D7-6B98-1145-D88EDFC3FF67}"/>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46" name="Picture 45">
                <a:extLst>
                  <a:ext uri="{FF2B5EF4-FFF2-40B4-BE49-F238E27FC236}">
                    <a16:creationId xmlns:a16="http://schemas.microsoft.com/office/drawing/2014/main" id="{C6C26781-13E3-9833-ECD3-41E3042FB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6537" y="3493238"/>
                <a:ext cx="893144" cy="893144"/>
              </a:xfrm>
              <a:prstGeom prst="rect">
                <a:avLst/>
              </a:prstGeom>
            </p:spPr>
          </p:pic>
        </p:grpSp>
        <p:grpSp>
          <p:nvGrpSpPr>
            <p:cNvPr id="58" name="Group 57">
              <a:extLst>
                <a:ext uri="{FF2B5EF4-FFF2-40B4-BE49-F238E27FC236}">
                  <a16:creationId xmlns:a16="http://schemas.microsoft.com/office/drawing/2014/main" id="{58F5FAE8-46D3-B070-E7F5-AB4804E7DA12}"/>
                </a:ext>
              </a:extLst>
            </p:cNvPr>
            <p:cNvGrpSpPr/>
            <p:nvPr/>
          </p:nvGrpSpPr>
          <p:grpSpPr>
            <a:xfrm>
              <a:off x="10186126" y="1962163"/>
              <a:ext cx="1440000" cy="1466837"/>
              <a:chOff x="10172699" y="3206391"/>
              <a:chExt cx="1485901" cy="1466837"/>
            </a:xfrm>
          </p:grpSpPr>
          <p:grpSp>
            <p:nvGrpSpPr>
              <p:cNvPr id="36" name="Group 35">
                <a:extLst>
                  <a:ext uri="{FF2B5EF4-FFF2-40B4-BE49-F238E27FC236}">
                    <a16:creationId xmlns:a16="http://schemas.microsoft.com/office/drawing/2014/main" id="{1EFC52D1-F31A-9AA0-7020-A8731F877165}"/>
                  </a:ext>
                </a:extLst>
              </p:cNvPr>
              <p:cNvGrpSpPr/>
              <p:nvPr/>
            </p:nvGrpSpPr>
            <p:grpSpPr>
              <a:xfrm>
                <a:off x="10172699" y="3206391"/>
                <a:ext cx="1485901" cy="1466837"/>
                <a:chOff x="1552574" y="3257549"/>
                <a:chExt cx="1485901" cy="1466837"/>
              </a:xfrm>
            </p:grpSpPr>
            <p:sp>
              <p:nvSpPr>
                <p:cNvPr id="37" name="Oval 36">
                  <a:extLst>
                    <a:ext uri="{FF2B5EF4-FFF2-40B4-BE49-F238E27FC236}">
                      <a16:creationId xmlns:a16="http://schemas.microsoft.com/office/drawing/2014/main" id="{57820CBE-D602-AA35-576C-D1C0137378D4}"/>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AD0028A4-A91E-4D13-2A88-B61E62368DC6}"/>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Oval 38">
                  <a:extLst>
                    <a:ext uri="{FF2B5EF4-FFF2-40B4-BE49-F238E27FC236}">
                      <a16:creationId xmlns:a16="http://schemas.microsoft.com/office/drawing/2014/main" id="{807C4142-3DC6-AC72-6B88-93BB9B1D3A3C}"/>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49" name="Picture 48">
                <a:extLst>
                  <a:ext uri="{FF2B5EF4-FFF2-40B4-BE49-F238E27FC236}">
                    <a16:creationId xmlns:a16="http://schemas.microsoft.com/office/drawing/2014/main" id="{AC957D41-6CA7-F20C-B85E-519E982726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6056" y="3496310"/>
                <a:ext cx="873036" cy="873036"/>
              </a:xfrm>
              <a:prstGeom prst="rect">
                <a:avLst/>
              </a:prstGeom>
            </p:spPr>
          </p:pic>
        </p:grpSp>
        <p:grpSp>
          <p:nvGrpSpPr>
            <p:cNvPr id="57" name="Group 56">
              <a:extLst>
                <a:ext uri="{FF2B5EF4-FFF2-40B4-BE49-F238E27FC236}">
                  <a16:creationId xmlns:a16="http://schemas.microsoft.com/office/drawing/2014/main" id="{85CD6000-6D8C-DDD9-8E4C-5C10D65F0603}"/>
                </a:ext>
              </a:extLst>
            </p:cNvPr>
            <p:cNvGrpSpPr/>
            <p:nvPr/>
          </p:nvGrpSpPr>
          <p:grpSpPr>
            <a:xfrm>
              <a:off x="7734190" y="1962163"/>
              <a:ext cx="1440000" cy="1466837"/>
              <a:chOff x="7579788" y="3248833"/>
              <a:chExt cx="1485901" cy="1466837"/>
            </a:xfrm>
          </p:grpSpPr>
          <p:grpSp>
            <p:nvGrpSpPr>
              <p:cNvPr id="32" name="Group 31">
                <a:extLst>
                  <a:ext uri="{FF2B5EF4-FFF2-40B4-BE49-F238E27FC236}">
                    <a16:creationId xmlns:a16="http://schemas.microsoft.com/office/drawing/2014/main" id="{D5D940F9-D150-7B77-0FC8-68C8D6C645B2}"/>
                  </a:ext>
                </a:extLst>
              </p:cNvPr>
              <p:cNvGrpSpPr/>
              <p:nvPr/>
            </p:nvGrpSpPr>
            <p:grpSpPr>
              <a:xfrm>
                <a:off x="7579788" y="3248833"/>
                <a:ext cx="1485901" cy="1466837"/>
                <a:chOff x="1552574" y="3257549"/>
                <a:chExt cx="1485901" cy="1466837"/>
              </a:xfrm>
            </p:grpSpPr>
            <p:sp>
              <p:nvSpPr>
                <p:cNvPr id="33" name="Oval 32">
                  <a:extLst>
                    <a:ext uri="{FF2B5EF4-FFF2-40B4-BE49-F238E27FC236}">
                      <a16:creationId xmlns:a16="http://schemas.microsoft.com/office/drawing/2014/main" id="{16C03ABF-D679-C0A2-9A59-C44B2D700121}"/>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968339F4-F05F-5378-E855-AD97D3CA52C2}"/>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Oval 34">
                  <a:extLst>
                    <a:ext uri="{FF2B5EF4-FFF2-40B4-BE49-F238E27FC236}">
                      <a16:creationId xmlns:a16="http://schemas.microsoft.com/office/drawing/2014/main" id="{D007109F-9740-59F6-F42C-75692A73CC56}"/>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51" name="Picture 50">
                <a:extLst>
                  <a:ext uri="{FF2B5EF4-FFF2-40B4-BE49-F238E27FC236}">
                    <a16:creationId xmlns:a16="http://schemas.microsoft.com/office/drawing/2014/main" id="{80BA62DC-54CD-69EE-61AB-F600118EB9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4145" y="3510964"/>
                <a:ext cx="950599" cy="950599"/>
              </a:xfrm>
              <a:prstGeom prst="rect">
                <a:avLst/>
              </a:prstGeom>
            </p:spPr>
          </p:pic>
        </p:grpSp>
        <p:grpSp>
          <p:nvGrpSpPr>
            <p:cNvPr id="55" name="Group 54">
              <a:extLst>
                <a:ext uri="{FF2B5EF4-FFF2-40B4-BE49-F238E27FC236}">
                  <a16:creationId xmlns:a16="http://schemas.microsoft.com/office/drawing/2014/main" id="{A8D096ED-A6D9-678E-228B-D824BFFC6807}"/>
                </a:ext>
              </a:extLst>
            </p:cNvPr>
            <p:cNvGrpSpPr/>
            <p:nvPr/>
          </p:nvGrpSpPr>
          <p:grpSpPr>
            <a:xfrm>
              <a:off x="2947960" y="1962163"/>
              <a:ext cx="1440000" cy="1466837"/>
              <a:chOff x="3047998" y="3248831"/>
              <a:chExt cx="1485901" cy="1466837"/>
            </a:xfrm>
          </p:grpSpPr>
          <p:grpSp>
            <p:nvGrpSpPr>
              <p:cNvPr id="19" name="Group 18">
                <a:extLst>
                  <a:ext uri="{FF2B5EF4-FFF2-40B4-BE49-F238E27FC236}">
                    <a16:creationId xmlns:a16="http://schemas.microsoft.com/office/drawing/2014/main" id="{8864CD36-4C5B-82EE-2133-1DCB79A55F50}"/>
                  </a:ext>
                </a:extLst>
              </p:cNvPr>
              <p:cNvGrpSpPr/>
              <p:nvPr/>
            </p:nvGrpSpPr>
            <p:grpSpPr>
              <a:xfrm>
                <a:off x="3047998" y="3248831"/>
                <a:ext cx="1485901" cy="1466837"/>
                <a:chOff x="1552574" y="3257549"/>
                <a:chExt cx="1485901" cy="1466837"/>
              </a:xfrm>
            </p:grpSpPr>
            <p:sp>
              <p:nvSpPr>
                <p:cNvPr id="20" name="Oval 19">
                  <a:extLst>
                    <a:ext uri="{FF2B5EF4-FFF2-40B4-BE49-F238E27FC236}">
                      <a16:creationId xmlns:a16="http://schemas.microsoft.com/office/drawing/2014/main" id="{3EACE007-C73A-904C-E275-B6000F290B27}"/>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BAFD3091-E01D-42F7-F1E7-6A18DC1AF14A}"/>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Oval 26">
                  <a:extLst>
                    <a:ext uri="{FF2B5EF4-FFF2-40B4-BE49-F238E27FC236}">
                      <a16:creationId xmlns:a16="http://schemas.microsoft.com/office/drawing/2014/main" id="{BF5F5B2B-BB6B-C19A-E354-7608A60AED30}"/>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53" name="Picture 52">
                <a:extLst>
                  <a:ext uri="{FF2B5EF4-FFF2-40B4-BE49-F238E27FC236}">
                    <a16:creationId xmlns:a16="http://schemas.microsoft.com/office/drawing/2014/main" id="{391959B6-4253-47E1-F390-A1B2D2B6F37D}"/>
                  </a:ext>
                </a:extLst>
              </p:cNvPr>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3360748" y="3562568"/>
                <a:ext cx="849218" cy="849218"/>
              </a:xfrm>
              <a:prstGeom prst="rect">
                <a:avLst/>
              </a:prstGeom>
            </p:spPr>
          </p:pic>
        </p:grpSp>
        <p:cxnSp>
          <p:nvCxnSpPr>
            <p:cNvPr id="68" name="Straight Arrow Connector 67">
              <a:extLst>
                <a:ext uri="{FF2B5EF4-FFF2-40B4-BE49-F238E27FC236}">
                  <a16:creationId xmlns:a16="http://schemas.microsoft.com/office/drawing/2014/main" id="{FEF9A4D5-C4A0-8E32-4C72-CDC33D3135D4}"/>
                </a:ext>
              </a:extLst>
            </p:cNvPr>
            <p:cNvCxnSpPr>
              <a:cxnSpLocks/>
              <a:endCxn id="20" idx="2"/>
            </p:cNvCxnSpPr>
            <p:nvPr/>
          </p:nvCxnSpPr>
          <p:spPr>
            <a:xfrm>
              <a:off x="1956522" y="2695582"/>
              <a:ext cx="991438" cy="0"/>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a:extLst>
                <a:ext uri="{FF2B5EF4-FFF2-40B4-BE49-F238E27FC236}">
                  <a16:creationId xmlns:a16="http://schemas.microsoft.com/office/drawing/2014/main" id="{346655EA-4A26-B020-6E6E-AD105890F80E}"/>
                </a:ext>
              </a:extLst>
            </p:cNvPr>
            <p:cNvCxnSpPr>
              <a:cxnSpLocks/>
              <a:endCxn id="29" idx="2"/>
            </p:cNvCxnSpPr>
            <p:nvPr/>
          </p:nvCxnSpPr>
          <p:spPr>
            <a:xfrm flipV="1">
              <a:off x="4411892" y="2686834"/>
              <a:ext cx="1016002" cy="1749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92262D9-E06C-CEEE-04FA-9F145F7AD360}"/>
                </a:ext>
              </a:extLst>
            </p:cNvPr>
            <p:cNvCxnSpPr>
              <a:cxnSpLocks/>
              <a:endCxn id="33" idx="2"/>
            </p:cNvCxnSpPr>
            <p:nvPr/>
          </p:nvCxnSpPr>
          <p:spPr>
            <a:xfrm>
              <a:off x="6856999" y="2691207"/>
              <a:ext cx="877191" cy="43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5CF2FA5-DF1E-E78A-EB5E-CB06D0B1FB95}"/>
                </a:ext>
              </a:extLst>
            </p:cNvPr>
            <p:cNvCxnSpPr>
              <a:cxnSpLocks/>
              <a:endCxn id="37" idx="2"/>
            </p:cNvCxnSpPr>
            <p:nvPr/>
          </p:nvCxnSpPr>
          <p:spPr>
            <a:xfrm>
              <a:off x="9194688" y="2695582"/>
              <a:ext cx="99143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218A7933-2F09-4E84-D608-E0139E385119}"/>
                </a:ext>
              </a:extLst>
            </p:cNvPr>
            <p:cNvSpPr txBox="1"/>
            <p:nvPr/>
          </p:nvSpPr>
          <p:spPr>
            <a:xfrm>
              <a:off x="2907194" y="3654762"/>
              <a:ext cx="1513874" cy="338554"/>
            </a:xfrm>
            <a:prstGeom prst="rect">
              <a:avLst/>
            </a:prstGeom>
            <a:noFill/>
          </p:spPr>
          <p:txBody>
            <a:bodyPr wrap="square" rtlCol="0">
              <a:spAutoFit/>
            </a:bodyPr>
            <a:lstStyle/>
            <a:p>
              <a:pPr algn="just"/>
              <a:r>
                <a:rPr lang="en-IN" sz="1600" dirty="0"/>
                <a:t>Select Columns</a:t>
              </a:r>
            </a:p>
          </p:txBody>
        </p:sp>
        <p:sp>
          <p:nvSpPr>
            <p:cNvPr id="78" name="TextBox 77">
              <a:extLst>
                <a:ext uri="{FF2B5EF4-FFF2-40B4-BE49-F238E27FC236}">
                  <a16:creationId xmlns:a16="http://schemas.microsoft.com/office/drawing/2014/main" id="{EE1ACFB6-32DC-B18E-81D1-8F785EF05758}"/>
                </a:ext>
              </a:extLst>
            </p:cNvPr>
            <p:cNvSpPr txBox="1"/>
            <p:nvPr/>
          </p:nvSpPr>
          <p:spPr>
            <a:xfrm>
              <a:off x="5660824" y="3654762"/>
              <a:ext cx="1016002" cy="338554"/>
            </a:xfrm>
            <a:prstGeom prst="rect">
              <a:avLst/>
            </a:prstGeom>
            <a:noFill/>
          </p:spPr>
          <p:txBody>
            <a:bodyPr wrap="square" rtlCol="0">
              <a:spAutoFit/>
            </a:bodyPr>
            <a:lstStyle/>
            <a:p>
              <a:pPr algn="just"/>
              <a:r>
                <a:rPr lang="en-IN" sz="1600" dirty="0"/>
                <a:t>Find Nulls</a:t>
              </a:r>
            </a:p>
          </p:txBody>
        </p:sp>
        <p:sp>
          <p:nvSpPr>
            <p:cNvPr id="79" name="TextBox 78">
              <a:extLst>
                <a:ext uri="{FF2B5EF4-FFF2-40B4-BE49-F238E27FC236}">
                  <a16:creationId xmlns:a16="http://schemas.microsoft.com/office/drawing/2014/main" id="{1123CD50-D2C8-69C7-C0F8-6D62C1680F0E}"/>
                </a:ext>
              </a:extLst>
            </p:cNvPr>
            <p:cNvSpPr txBox="1"/>
            <p:nvPr/>
          </p:nvSpPr>
          <p:spPr>
            <a:xfrm>
              <a:off x="7832975" y="3661227"/>
              <a:ext cx="1341809" cy="338554"/>
            </a:xfrm>
            <a:prstGeom prst="rect">
              <a:avLst/>
            </a:prstGeom>
            <a:noFill/>
          </p:spPr>
          <p:txBody>
            <a:bodyPr wrap="square" rtlCol="0">
              <a:spAutoFit/>
            </a:bodyPr>
            <a:lstStyle/>
            <a:p>
              <a:pPr algn="just"/>
              <a:r>
                <a:rPr lang="en-IN" sz="1600" dirty="0"/>
                <a:t>Remove Nulls</a:t>
              </a:r>
            </a:p>
          </p:txBody>
        </p:sp>
        <p:sp>
          <p:nvSpPr>
            <p:cNvPr id="80" name="TextBox 79">
              <a:extLst>
                <a:ext uri="{FF2B5EF4-FFF2-40B4-BE49-F238E27FC236}">
                  <a16:creationId xmlns:a16="http://schemas.microsoft.com/office/drawing/2014/main" id="{E5898828-F8AA-3677-3B92-D8FEF0EC4188}"/>
                </a:ext>
              </a:extLst>
            </p:cNvPr>
            <p:cNvSpPr txBox="1"/>
            <p:nvPr/>
          </p:nvSpPr>
          <p:spPr>
            <a:xfrm>
              <a:off x="10269876" y="3661227"/>
              <a:ext cx="1440000" cy="338554"/>
            </a:xfrm>
            <a:prstGeom prst="rect">
              <a:avLst/>
            </a:prstGeom>
            <a:noFill/>
          </p:spPr>
          <p:txBody>
            <a:bodyPr wrap="square" rtlCol="0">
              <a:spAutoFit/>
            </a:bodyPr>
            <a:lstStyle/>
            <a:p>
              <a:pPr algn="just"/>
              <a:r>
                <a:rPr lang="en-IN" sz="1600" dirty="0"/>
                <a:t>Judgement call</a:t>
              </a:r>
            </a:p>
          </p:txBody>
        </p:sp>
      </p:grpSp>
      <p:pic>
        <p:nvPicPr>
          <p:cNvPr id="82" name="Picture 81">
            <a:extLst>
              <a:ext uri="{FF2B5EF4-FFF2-40B4-BE49-F238E27FC236}">
                <a16:creationId xmlns:a16="http://schemas.microsoft.com/office/drawing/2014/main" id="{6FDD9130-C813-6589-AEC7-E641129717FC}"/>
              </a:ext>
            </a:extLst>
          </p:cNvPr>
          <p:cNvPicPr>
            <a:picLocks noChangeAspect="1"/>
          </p:cNvPicPr>
          <p:nvPr/>
        </p:nvPicPr>
        <p:blipFill>
          <a:blip r:embed="rId7"/>
          <a:stretch>
            <a:fillRect/>
          </a:stretch>
        </p:blipFill>
        <p:spPr>
          <a:xfrm>
            <a:off x="1388170" y="4392275"/>
            <a:ext cx="3805236" cy="923933"/>
          </a:xfrm>
          <a:prstGeom prst="rect">
            <a:avLst/>
          </a:prstGeom>
        </p:spPr>
      </p:pic>
      <p:pic>
        <p:nvPicPr>
          <p:cNvPr id="84" name="Picture 83">
            <a:extLst>
              <a:ext uri="{FF2B5EF4-FFF2-40B4-BE49-F238E27FC236}">
                <a16:creationId xmlns:a16="http://schemas.microsoft.com/office/drawing/2014/main" id="{D3871F20-577F-9CD0-14E4-4B47019AA4F8}"/>
              </a:ext>
            </a:extLst>
          </p:cNvPr>
          <p:cNvPicPr>
            <a:picLocks noChangeAspect="1"/>
          </p:cNvPicPr>
          <p:nvPr/>
        </p:nvPicPr>
        <p:blipFill>
          <a:blip r:embed="rId8"/>
          <a:stretch>
            <a:fillRect/>
          </a:stretch>
        </p:blipFill>
        <p:spPr>
          <a:xfrm>
            <a:off x="6684603" y="4374447"/>
            <a:ext cx="4150386" cy="932264"/>
          </a:xfrm>
          <a:prstGeom prst="rect">
            <a:avLst/>
          </a:prstGeom>
        </p:spPr>
      </p:pic>
      <p:cxnSp>
        <p:nvCxnSpPr>
          <p:cNvPr id="85" name="Straight Arrow Connector 84">
            <a:extLst>
              <a:ext uri="{FF2B5EF4-FFF2-40B4-BE49-F238E27FC236}">
                <a16:creationId xmlns:a16="http://schemas.microsoft.com/office/drawing/2014/main" id="{C52549EF-D99E-7859-4ADE-D69B45FECC69}"/>
              </a:ext>
            </a:extLst>
          </p:cNvPr>
          <p:cNvCxnSpPr>
            <a:cxnSpLocks/>
          </p:cNvCxnSpPr>
          <p:nvPr/>
        </p:nvCxnSpPr>
        <p:spPr>
          <a:xfrm>
            <a:off x="5528392" y="4832023"/>
            <a:ext cx="991438" cy="0"/>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86" name="TextBox 85">
            <a:extLst>
              <a:ext uri="{FF2B5EF4-FFF2-40B4-BE49-F238E27FC236}">
                <a16:creationId xmlns:a16="http://schemas.microsoft.com/office/drawing/2014/main" id="{8BD49A97-69AF-23B0-FAB1-4E967FF7ED5F}"/>
              </a:ext>
            </a:extLst>
          </p:cNvPr>
          <p:cNvSpPr txBox="1"/>
          <p:nvPr/>
        </p:nvSpPr>
        <p:spPr>
          <a:xfrm>
            <a:off x="1088344" y="5413277"/>
            <a:ext cx="9886193" cy="830997"/>
          </a:xfrm>
          <a:prstGeom prst="rect">
            <a:avLst/>
          </a:prstGeom>
          <a:noFill/>
        </p:spPr>
        <p:txBody>
          <a:bodyPr wrap="square" rtlCol="0">
            <a:spAutoFit/>
          </a:bodyPr>
          <a:lstStyle/>
          <a:p>
            <a:pPr algn="just"/>
            <a:r>
              <a:rPr lang="en-IN" sz="1600" dirty="0"/>
              <a:t>Post removing the nulls we found, most of NA’s were contained in the columns </a:t>
            </a:r>
            <a:r>
              <a:rPr lang="en-IN" sz="1600" dirty="0" err="1"/>
              <a:t>start_station_id</a:t>
            </a:r>
            <a:r>
              <a:rPr lang="en-IN" sz="1600" dirty="0"/>
              <a:t> and </a:t>
            </a:r>
            <a:r>
              <a:rPr lang="en-IN" sz="1600" dirty="0" err="1"/>
              <a:t>end_station_id</a:t>
            </a:r>
            <a:r>
              <a:rPr lang="en-IN" sz="1600" dirty="0"/>
              <a:t>. However, since the name of the station was present we didn’t delete the rows. For further investigation, we subset the NA values to track any pattern.</a:t>
            </a:r>
          </a:p>
        </p:txBody>
      </p:sp>
      <p:sp>
        <p:nvSpPr>
          <p:cNvPr id="88" name="TextBox 87">
            <a:extLst>
              <a:ext uri="{FF2B5EF4-FFF2-40B4-BE49-F238E27FC236}">
                <a16:creationId xmlns:a16="http://schemas.microsoft.com/office/drawing/2014/main" id="{79EBCC84-28F3-C8B1-524F-1B1BC5918F6D}"/>
              </a:ext>
            </a:extLst>
          </p:cNvPr>
          <p:cNvSpPr txBox="1"/>
          <p:nvPr/>
        </p:nvSpPr>
        <p:spPr>
          <a:xfrm>
            <a:off x="11310935" y="5991225"/>
            <a:ext cx="414340" cy="369332"/>
          </a:xfrm>
          <a:prstGeom prst="rect">
            <a:avLst/>
          </a:prstGeom>
          <a:noFill/>
        </p:spPr>
        <p:txBody>
          <a:bodyPr wrap="square" rtlCol="0">
            <a:spAutoFit/>
          </a:bodyPr>
          <a:lstStyle/>
          <a:p>
            <a:r>
              <a:rPr lang="en-IN" dirty="0"/>
              <a:t>4</a:t>
            </a:r>
          </a:p>
        </p:txBody>
      </p:sp>
      <p:pic>
        <p:nvPicPr>
          <p:cNvPr id="4" name="Picture 6">
            <a:extLst>
              <a:ext uri="{FF2B5EF4-FFF2-40B4-BE49-F238E27FC236}">
                <a16:creationId xmlns:a16="http://schemas.microsoft.com/office/drawing/2014/main" id="{1F58DADF-8447-4018-0C76-B498ABEA51C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78092" y="58069"/>
            <a:ext cx="1075268" cy="81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203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693194"/>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676275" y="1140901"/>
            <a:ext cx="6343651" cy="273600"/>
            <a:chOff x="495300" y="2900260"/>
            <a:chExt cx="12192000" cy="660305"/>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676275" y="427362"/>
            <a:ext cx="6419850" cy="707886"/>
          </a:xfrm>
          <a:prstGeom prst="rect">
            <a:avLst/>
          </a:prstGeom>
          <a:noFill/>
        </p:spPr>
        <p:txBody>
          <a:bodyPr wrap="square" rtlCol="0">
            <a:spAutoFit/>
          </a:bodyPr>
          <a:lstStyle/>
          <a:p>
            <a:pPr algn="ctr"/>
            <a:r>
              <a:rPr lang="en-IN" sz="4000" dirty="0">
                <a:solidFill>
                  <a:schemeClr val="bg1"/>
                </a:solidFill>
              </a:rPr>
              <a:t>EDA: User’s membership type</a:t>
            </a: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86" name="TextBox 85">
            <a:extLst>
              <a:ext uri="{FF2B5EF4-FFF2-40B4-BE49-F238E27FC236}">
                <a16:creationId xmlns:a16="http://schemas.microsoft.com/office/drawing/2014/main" id="{8BD49A97-69AF-23B0-FAB1-4E967FF7ED5F}"/>
              </a:ext>
            </a:extLst>
          </p:cNvPr>
          <p:cNvSpPr txBox="1"/>
          <p:nvPr/>
        </p:nvSpPr>
        <p:spPr>
          <a:xfrm>
            <a:off x="838201" y="2480064"/>
            <a:ext cx="6181725" cy="2769989"/>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t>Total users- </a:t>
            </a:r>
            <a:r>
              <a:rPr lang="en-IN" b="1" dirty="0"/>
              <a:t>7,416</a:t>
            </a:r>
          </a:p>
          <a:p>
            <a:pPr marL="285750" indent="-285750" algn="just">
              <a:buFont typeface="Arial" panose="020B0604020202020204" pitchFamily="34" charset="0"/>
              <a:buChar char="•"/>
            </a:pPr>
            <a:r>
              <a:rPr lang="en-IN" sz="1600" dirty="0"/>
              <a:t>Casual users- </a:t>
            </a:r>
            <a:r>
              <a:rPr lang="en-IN" b="1" dirty="0"/>
              <a:t>4,069</a:t>
            </a:r>
          </a:p>
          <a:p>
            <a:pPr marL="285750" indent="-285750" algn="just">
              <a:buFont typeface="Arial" panose="020B0604020202020204" pitchFamily="34" charset="0"/>
              <a:buChar char="•"/>
            </a:pPr>
            <a:r>
              <a:rPr lang="en-IN" sz="1600" dirty="0"/>
              <a:t>Annual member- </a:t>
            </a:r>
            <a:r>
              <a:rPr lang="en-IN" b="1" dirty="0"/>
              <a:t>3347</a:t>
            </a:r>
          </a:p>
          <a:p>
            <a:pPr marL="285750" indent="-285750" algn="just">
              <a:buFont typeface="Arial" panose="020B0604020202020204" pitchFamily="34" charset="0"/>
              <a:buChar char="•"/>
            </a:pPr>
            <a:r>
              <a:rPr lang="en-IN" sz="1600" dirty="0"/>
              <a:t>Causal user’s single trip cost </a:t>
            </a:r>
            <a:r>
              <a:rPr lang="en-IN" b="1" dirty="0"/>
              <a:t>$2.25</a:t>
            </a:r>
            <a:r>
              <a:rPr lang="en-IN" sz="1600" dirty="0"/>
              <a:t> </a:t>
            </a:r>
            <a:r>
              <a:rPr lang="en-IN" b="1" dirty="0"/>
              <a:t>per 30 min*</a:t>
            </a:r>
            <a:endParaRPr lang="en-IN" sz="1600" b="1" dirty="0"/>
          </a:p>
          <a:p>
            <a:pPr marL="285750" indent="-285750" algn="just">
              <a:buFont typeface="Arial" panose="020B0604020202020204" pitchFamily="34" charset="0"/>
              <a:buChar char="•"/>
            </a:pPr>
            <a:r>
              <a:rPr lang="en-IN" sz="1600" dirty="0"/>
              <a:t>Annual membership trip cost </a:t>
            </a:r>
            <a:r>
              <a:rPr lang="en-IN" b="1" dirty="0"/>
              <a:t>$85 a year*</a:t>
            </a:r>
          </a:p>
          <a:p>
            <a:pPr marL="285750" indent="-285750" algn="just">
              <a:buFont typeface="Arial" panose="020B0604020202020204" pitchFamily="34" charset="0"/>
              <a:buChar char="•"/>
            </a:pPr>
            <a:endParaRPr lang="en-IN" b="1"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b="1" i="1" dirty="0"/>
              <a:t>Findings:</a:t>
            </a:r>
          </a:p>
          <a:p>
            <a:pPr marL="742950" lvl="1" indent="-285750" algn="just">
              <a:buFont typeface="Arial" panose="020B0604020202020204" pitchFamily="34" charset="0"/>
              <a:buChar char="•"/>
            </a:pPr>
            <a:r>
              <a:rPr lang="en-IN" sz="1600" dirty="0"/>
              <a:t>There are more causal users than annual membership users, which is 4069 - 3347 = </a:t>
            </a:r>
            <a:r>
              <a:rPr lang="en-IN" b="1" dirty="0"/>
              <a:t>722</a:t>
            </a:r>
            <a:endParaRPr lang="en-IN" sz="1600" b="1" dirty="0"/>
          </a:p>
        </p:txBody>
      </p:sp>
      <p:pic>
        <p:nvPicPr>
          <p:cNvPr id="5" name="Picture 4">
            <a:extLst>
              <a:ext uri="{FF2B5EF4-FFF2-40B4-BE49-F238E27FC236}">
                <a16:creationId xmlns:a16="http://schemas.microsoft.com/office/drawing/2014/main" id="{40B8932F-EB70-58D4-16A5-4BC9A205A0DD}"/>
              </a:ext>
            </a:extLst>
          </p:cNvPr>
          <p:cNvPicPr>
            <a:picLocks noChangeAspect="1"/>
          </p:cNvPicPr>
          <p:nvPr/>
        </p:nvPicPr>
        <p:blipFill>
          <a:blip r:embed="rId2"/>
          <a:stretch>
            <a:fillRect/>
          </a:stretch>
        </p:blipFill>
        <p:spPr>
          <a:xfrm>
            <a:off x="7176448" y="2254991"/>
            <a:ext cx="4663127" cy="3212460"/>
          </a:xfrm>
          <a:prstGeom prst="rect">
            <a:avLst/>
          </a:prstGeom>
        </p:spPr>
      </p:pic>
      <p:sp>
        <p:nvSpPr>
          <p:cNvPr id="6" name="TextBox 5">
            <a:extLst>
              <a:ext uri="{FF2B5EF4-FFF2-40B4-BE49-F238E27FC236}">
                <a16:creationId xmlns:a16="http://schemas.microsoft.com/office/drawing/2014/main" id="{4DC07DBF-1B13-5DD5-A3F5-510672DB468C}"/>
              </a:ext>
            </a:extLst>
          </p:cNvPr>
          <p:cNvSpPr txBox="1"/>
          <p:nvPr/>
        </p:nvSpPr>
        <p:spPr>
          <a:xfrm>
            <a:off x="257175" y="6091391"/>
            <a:ext cx="8696325" cy="307777"/>
          </a:xfrm>
          <a:prstGeom prst="rect">
            <a:avLst/>
          </a:prstGeom>
          <a:noFill/>
        </p:spPr>
        <p:txBody>
          <a:bodyPr wrap="square" rtlCol="0">
            <a:spAutoFit/>
          </a:bodyPr>
          <a:lstStyle/>
          <a:p>
            <a:pPr algn="just"/>
            <a:r>
              <a:rPr lang="en-IN" sz="1400" b="1" dirty="0"/>
              <a:t>* </a:t>
            </a:r>
            <a:r>
              <a:rPr lang="en-IN" sz="1400" dirty="0"/>
              <a:t>Electric bike price is $0.15 more than Classic bike for casual users and $0.10 more for annual users</a:t>
            </a:r>
          </a:p>
        </p:txBody>
      </p:sp>
      <p:sp>
        <p:nvSpPr>
          <p:cNvPr id="7" name="TextBox 6">
            <a:extLst>
              <a:ext uri="{FF2B5EF4-FFF2-40B4-BE49-F238E27FC236}">
                <a16:creationId xmlns:a16="http://schemas.microsoft.com/office/drawing/2014/main" id="{238254A2-31D2-7A68-A689-49E5F5C655ED}"/>
              </a:ext>
            </a:extLst>
          </p:cNvPr>
          <p:cNvSpPr txBox="1"/>
          <p:nvPr/>
        </p:nvSpPr>
        <p:spPr>
          <a:xfrm>
            <a:off x="11310935" y="5991225"/>
            <a:ext cx="414340" cy="369332"/>
          </a:xfrm>
          <a:prstGeom prst="rect">
            <a:avLst/>
          </a:prstGeom>
          <a:noFill/>
        </p:spPr>
        <p:txBody>
          <a:bodyPr wrap="square" rtlCol="0">
            <a:spAutoFit/>
          </a:bodyPr>
          <a:lstStyle/>
          <a:p>
            <a:r>
              <a:rPr lang="en-IN" dirty="0"/>
              <a:t>5</a:t>
            </a:r>
          </a:p>
        </p:txBody>
      </p:sp>
      <p:pic>
        <p:nvPicPr>
          <p:cNvPr id="2" name="Picture 6">
            <a:extLst>
              <a:ext uri="{FF2B5EF4-FFF2-40B4-BE49-F238E27FC236}">
                <a16:creationId xmlns:a16="http://schemas.microsoft.com/office/drawing/2014/main" id="{C63822F8-19C8-F28E-8210-02EC46FF8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8092" y="58069"/>
            <a:ext cx="1075268" cy="81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01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693194"/>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676275" y="1140901"/>
            <a:ext cx="7381874" cy="273600"/>
            <a:chOff x="495300" y="2900260"/>
            <a:chExt cx="12192000" cy="660305"/>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676274" y="427362"/>
            <a:ext cx="7381875" cy="707886"/>
          </a:xfrm>
          <a:prstGeom prst="rect">
            <a:avLst/>
          </a:prstGeom>
          <a:noFill/>
        </p:spPr>
        <p:txBody>
          <a:bodyPr wrap="square" rtlCol="0">
            <a:spAutoFit/>
          </a:bodyPr>
          <a:lstStyle/>
          <a:p>
            <a:pPr algn="ctr"/>
            <a:r>
              <a:rPr lang="en-IN" sz="4000" dirty="0">
                <a:solidFill>
                  <a:schemeClr val="bg1"/>
                </a:solidFill>
              </a:rPr>
              <a:t>EDA: Most frequent bike type used</a:t>
            </a: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86" name="TextBox 85">
            <a:extLst>
              <a:ext uri="{FF2B5EF4-FFF2-40B4-BE49-F238E27FC236}">
                <a16:creationId xmlns:a16="http://schemas.microsoft.com/office/drawing/2014/main" id="{8BD49A97-69AF-23B0-FAB1-4E967FF7ED5F}"/>
              </a:ext>
            </a:extLst>
          </p:cNvPr>
          <p:cNvSpPr txBox="1"/>
          <p:nvPr/>
        </p:nvSpPr>
        <p:spPr>
          <a:xfrm>
            <a:off x="838201" y="2480064"/>
            <a:ext cx="6181725" cy="3139321"/>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t>Total bike types- </a:t>
            </a:r>
            <a:r>
              <a:rPr lang="en-IN" sz="1600" b="1" dirty="0"/>
              <a:t>3</a:t>
            </a:r>
            <a:endParaRPr lang="en-IN" b="1" dirty="0"/>
          </a:p>
          <a:p>
            <a:pPr marL="285750" indent="-285750" algn="just">
              <a:buFont typeface="Arial" panose="020B0604020202020204" pitchFamily="34" charset="0"/>
              <a:buChar char="•"/>
            </a:pPr>
            <a:r>
              <a:rPr lang="en-IN" sz="1600" dirty="0"/>
              <a:t>Classic bike- </a:t>
            </a:r>
            <a:r>
              <a:rPr lang="en-IN" b="1" dirty="0"/>
              <a:t>3,401</a:t>
            </a:r>
          </a:p>
          <a:p>
            <a:pPr marL="285750" indent="-285750" algn="just">
              <a:buFont typeface="Arial" panose="020B0604020202020204" pitchFamily="34" charset="0"/>
              <a:buChar char="•"/>
            </a:pPr>
            <a:r>
              <a:rPr lang="en-IN" sz="1600" dirty="0"/>
              <a:t>Electric bike- </a:t>
            </a:r>
            <a:r>
              <a:rPr lang="en-IN" b="1" dirty="0"/>
              <a:t>4,012</a:t>
            </a:r>
          </a:p>
          <a:p>
            <a:pPr marL="285750" indent="-285750" algn="just">
              <a:buFont typeface="Arial" panose="020B0604020202020204" pitchFamily="34" charset="0"/>
              <a:buChar char="•"/>
            </a:pPr>
            <a:r>
              <a:rPr lang="en-IN" sz="1600" dirty="0"/>
              <a:t>Docked bike- </a:t>
            </a:r>
            <a:r>
              <a:rPr lang="en-IN" b="1" dirty="0"/>
              <a:t>3</a:t>
            </a:r>
            <a:endParaRPr lang="en-IN" sz="1600" b="1" dirty="0"/>
          </a:p>
          <a:p>
            <a:pPr marL="285750" indent="-285750" algn="just">
              <a:buFont typeface="Arial" panose="020B0604020202020204" pitchFamily="34" charset="0"/>
              <a:buChar char="•"/>
            </a:pPr>
            <a:r>
              <a:rPr lang="en-IN" sz="1600" dirty="0"/>
              <a:t>Electric bike price is $0.15 more than Classic bike for casual users </a:t>
            </a:r>
          </a:p>
          <a:p>
            <a:pPr marL="285750" indent="-285750">
              <a:buFont typeface="Arial" panose="020B0604020202020204" pitchFamily="34" charset="0"/>
              <a:buChar char="•"/>
            </a:pPr>
            <a:r>
              <a:rPr lang="en-IN" sz="1600" dirty="0"/>
              <a:t>Electric bike price $0.10 more than Classic bike for annual membership users</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b="1" i="1" dirty="0"/>
              <a:t>Findings:</a:t>
            </a:r>
          </a:p>
          <a:p>
            <a:pPr marL="742950" lvl="1" indent="-285750" algn="just">
              <a:buFont typeface="Arial" panose="020B0604020202020204" pitchFamily="34" charset="0"/>
              <a:buChar char="•"/>
            </a:pPr>
            <a:r>
              <a:rPr lang="en-IN" sz="1600" dirty="0"/>
              <a:t>There are very few users of Docked bike and Electric bike is used the most</a:t>
            </a:r>
          </a:p>
          <a:p>
            <a:pPr marL="742950" lvl="1" indent="-285750" algn="just">
              <a:buFont typeface="Arial" panose="020B0604020202020204" pitchFamily="34" charset="0"/>
              <a:buChar char="•"/>
            </a:pPr>
            <a:r>
              <a:rPr lang="en-IN" sz="1600" dirty="0"/>
              <a:t>Electric bike is used more than the Classic bike</a:t>
            </a:r>
          </a:p>
        </p:txBody>
      </p:sp>
      <p:pic>
        <p:nvPicPr>
          <p:cNvPr id="3" name="Picture 2">
            <a:extLst>
              <a:ext uri="{FF2B5EF4-FFF2-40B4-BE49-F238E27FC236}">
                <a16:creationId xmlns:a16="http://schemas.microsoft.com/office/drawing/2014/main" id="{205B244B-A0B6-0F59-5DCB-6D3CE36A9F7B}"/>
              </a:ext>
            </a:extLst>
          </p:cNvPr>
          <p:cNvPicPr>
            <a:picLocks noChangeAspect="1"/>
          </p:cNvPicPr>
          <p:nvPr/>
        </p:nvPicPr>
        <p:blipFill>
          <a:blip r:embed="rId2"/>
          <a:stretch>
            <a:fillRect/>
          </a:stretch>
        </p:blipFill>
        <p:spPr>
          <a:xfrm>
            <a:off x="7109969" y="2265276"/>
            <a:ext cx="4662000" cy="3199563"/>
          </a:xfrm>
          <a:prstGeom prst="rect">
            <a:avLst/>
          </a:prstGeom>
        </p:spPr>
      </p:pic>
      <p:sp>
        <p:nvSpPr>
          <p:cNvPr id="4" name="TextBox 3">
            <a:extLst>
              <a:ext uri="{FF2B5EF4-FFF2-40B4-BE49-F238E27FC236}">
                <a16:creationId xmlns:a16="http://schemas.microsoft.com/office/drawing/2014/main" id="{9ECF5D1A-8349-6874-AF1D-9992173398E2}"/>
              </a:ext>
            </a:extLst>
          </p:cNvPr>
          <p:cNvSpPr txBox="1"/>
          <p:nvPr/>
        </p:nvSpPr>
        <p:spPr>
          <a:xfrm>
            <a:off x="11310935" y="5991225"/>
            <a:ext cx="414340" cy="369332"/>
          </a:xfrm>
          <a:prstGeom prst="rect">
            <a:avLst/>
          </a:prstGeom>
          <a:noFill/>
        </p:spPr>
        <p:txBody>
          <a:bodyPr wrap="square" rtlCol="0">
            <a:spAutoFit/>
          </a:bodyPr>
          <a:lstStyle/>
          <a:p>
            <a:r>
              <a:rPr lang="en-IN" dirty="0"/>
              <a:t>6</a:t>
            </a:r>
          </a:p>
        </p:txBody>
      </p:sp>
      <p:pic>
        <p:nvPicPr>
          <p:cNvPr id="2" name="Picture 6">
            <a:extLst>
              <a:ext uri="{FF2B5EF4-FFF2-40B4-BE49-F238E27FC236}">
                <a16:creationId xmlns:a16="http://schemas.microsoft.com/office/drawing/2014/main" id="{87B2E1B4-B777-6087-FDCC-DEE555774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8092" y="58069"/>
            <a:ext cx="1075268" cy="81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857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693194"/>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676273" y="1162725"/>
            <a:ext cx="10248901" cy="273600"/>
            <a:chOff x="495300" y="2900260"/>
            <a:chExt cx="12192000" cy="660305"/>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676274" y="427362"/>
            <a:ext cx="10153650" cy="707886"/>
          </a:xfrm>
          <a:prstGeom prst="rect">
            <a:avLst/>
          </a:prstGeom>
          <a:noFill/>
        </p:spPr>
        <p:txBody>
          <a:bodyPr wrap="square" rtlCol="0">
            <a:spAutoFit/>
          </a:bodyPr>
          <a:lstStyle/>
          <a:p>
            <a:pPr algn="ctr"/>
            <a:r>
              <a:rPr lang="en-IN" sz="4000" dirty="0">
                <a:solidFill>
                  <a:schemeClr val="bg1"/>
                </a:solidFill>
              </a:rPr>
              <a:t>EDA: Casual vs Annual member bike preference</a:t>
            </a: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86" name="TextBox 85">
            <a:extLst>
              <a:ext uri="{FF2B5EF4-FFF2-40B4-BE49-F238E27FC236}">
                <a16:creationId xmlns:a16="http://schemas.microsoft.com/office/drawing/2014/main" id="{8BD49A97-69AF-23B0-FAB1-4E967FF7ED5F}"/>
              </a:ext>
            </a:extLst>
          </p:cNvPr>
          <p:cNvSpPr txBox="1"/>
          <p:nvPr/>
        </p:nvSpPr>
        <p:spPr>
          <a:xfrm>
            <a:off x="838201" y="2480064"/>
            <a:ext cx="6181725" cy="2431435"/>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t>Casual users using Classic bike- </a:t>
            </a:r>
            <a:r>
              <a:rPr lang="en-IN" b="1" dirty="0"/>
              <a:t>1689</a:t>
            </a:r>
          </a:p>
          <a:p>
            <a:pPr marL="285750" indent="-285750" algn="just">
              <a:buFont typeface="Arial" panose="020B0604020202020204" pitchFamily="34" charset="0"/>
              <a:buChar char="•"/>
            </a:pPr>
            <a:r>
              <a:rPr lang="en-IN" sz="1600" dirty="0"/>
              <a:t>Casual users using Electric bike- </a:t>
            </a:r>
            <a:r>
              <a:rPr lang="en-IN" b="1" dirty="0"/>
              <a:t>2377</a:t>
            </a:r>
          </a:p>
          <a:p>
            <a:pPr marL="285750" indent="-285750" algn="just">
              <a:buFont typeface="Arial" panose="020B0604020202020204" pitchFamily="34" charset="0"/>
              <a:buChar char="•"/>
            </a:pPr>
            <a:r>
              <a:rPr lang="en-IN" sz="1600" dirty="0"/>
              <a:t>Annual members using Classic bike- </a:t>
            </a:r>
            <a:r>
              <a:rPr lang="en-IN" b="1" dirty="0"/>
              <a:t>1712</a:t>
            </a:r>
          </a:p>
          <a:p>
            <a:pPr marL="285750" indent="-285750" algn="just">
              <a:buFont typeface="Arial" panose="020B0604020202020204" pitchFamily="34" charset="0"/>
              <a:buChar char="•"/>
            </a:pPr>
            <a:r>
              <a:rPr lang="en-IN" sz="1600" dirty="0"/>
              <a:t>Annual members using Electric bike- </a:t>
            </a:r>
            <a:r>
              <a:rPr lang="en-IN" b="1" dirty="0"/>
              <a:t>1635</a:t>
            </a:r>
          </a:p>
          <a:p>
            <a:pPr algn="just"/>
            <a:endParaRPr lang="en-IN" sz="1600" dirty="0"/>
          </a:p>
          <a:p>
            <a:pPr marL="285750" indent="-285750" algn="just">
              <a:buFont typeface="Arial" panose="020B0604020202020204" pitchFamily="34" charset="0"/>
              <a:buChar char="•"/>
            </a:pPr>
            <a:r>
              <a:rPr lang="en-IN" sz="1600" b="1" i="1" dirty="0"/>
              <a:t>Findings:</a:t>
            </a:r>
          </a:p>
          <a:p>
            <a:pPr marL="742950" lvl="1" indent="-285750" algn="just">
              <a:buFont typeface="Arial" panose="020B0604020202020204" pitchFamily="34" charset="0"/>
              <a:buChar char="•"/>
            </a:pPr>
            <a:r>
              <a:rPr lang="en-IN" sz="1600" dirty="0"/>
              <a:t>Casual members prefer electric bikes over classic bikes- around 680 users</a:t>
            </a:r>
          </a:p>
          <a:p>
            <a:pPr marL="742950" lvl="1" indent="-285750" algn="just">
              <a:buFont typeface="Arial" panose="020B0604020202020204" pitchFamily="34" charset="0"/>
              <a:buChar char="•"/>
            </a:pPr>
            <a:r>
              <a:rPr lang="en-IN" sz="1600" dirty="0"/>
              <a:t>No significant difference in annual member’s bike preference</a:t>
            </a:r>
          </a:p>
        </p:txBody>
      </p:sp>
      <p:pic>
        <p:nvPicPr>
          <p:cNvPr id="4" name="Picture 3">
            <a:extLst>
              <a:ext uri="{FF2B5EF4-FFF2-40B4-BE49-F238E27FC236}">
                <a16:creationId xmlns:a16="http://schemas.microsoft.com/office/drawing/2014/main" id="{E0F481BA-73E9-D055-1075-A86B38A1CF06}"/>
              </a:ext>
            </a:extLst>
          </p:cNvPr>
          <p:cNvPicPr>
            <a:picLocks noChangeAspect="1"/>
          </p:cNvPicPr>
          <p:nvPr/>
        </p:nvPicPr>
        <p:blipFill>
          <a:blip r:embed="rId2"/>
          <a:stretch>
            <a:fillRect/>
          </a:stretch>
        </p:blipFill>
        <p:spPr>
          <a:xfrm>
            <a:off x="7019926" y="2145573"/>
            <a:ext cx="4662000" cy="3456172"/>
          </a:xfrm>
          <a:prstGeom prst="rect">
            <a:avLst/>
          </a:prstGeom>
        </p:spPr>
      </p:pic>
      <p:sp>
        <p:nvSpPr>
          <p:cNvPr id="5" name="TextBox 4">
            <a:extLst>
              <a:ext uri="{FF2B5EF4-FFF2-40B4-BE49-F238E27FC236}">
                <a16:creationId xmlns:a16="http://schemas.microsoft.com/office/drawing/2014/main" id="{481BB8F0-385A-7946-D5E7-AF15EC003036}"/>
              </a:ext>
            </a:extLst>
          </p:cNvPr>
          <p:cNvSpPr txBox="1"/>
          <p:nvPr/>
        </p:nvSpPr>
        <p:spPr>
          <a:xfrm>
            <a:off x="11310935" y="5991225"/>
            <a:ext cx="414340" cy="369332"/>
          </a:xfrm>
          <a:prstGeom prst="rect">
            <a:avLst/>
          </a:prstGeom>
          <a:noFill/>
        </p:spPr>
        <p:txBody>
          <a:bodyPr wrap="square" rtlCol="0">
            <a:spAutoFit/>
          </a:bodyPr>
          <a:lstStyle/>
          <a:p>
            <a:r>
              <a:rPr lang="en-IN" dirty="0"/>
              <a:t>7</a:t>
            </a:r>
          </a:p>
        </p:txBody>
      </p:sp>
      <p:pic>
        <p:nvPicPr>
          <p:cNvPr id="2" name="Picture 6">
            <a:extLst>
              <a:ext uri="{FF2B5EF4-FFF2-40B4-BE49-F238E27FC236}">
                <a16:creationId xmlns:a16="http://schemas.microsoft.com/office/drawing/2014/main" id="{23C77AD0-5FAF-89C5-C46B-14AA11F120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8092" y="58069"/>
            <a:ext cx="1075268" cy="81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619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693194"/>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676273" y="1162725"/>
            <a:ext cx="10248901" cy="273600"/>
            <a:chOff x="495300" y="2900260"/>
            <a:chExt cx="12192000" cy="660305"/>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676274" y="427362"/>
            <a:ext cx="10153650" cy="707886"/>
          </a:xfrm>
          <a:prstGeom prst="rect">
            <a:avLst/>
          </a:prstGeom>
          <a:noFill/>
        </p:spPr>
        <p:txBody>
          <a:bodyPr wrap="square" rtlCol="0">
            <a:spAutoFit/>
          </a:bodyPr>
          <a:lstStyle/>
          <a:p>
            <a:pPr algn="ctr"/>
            <a:r>
              <a:rPr lang="en-IN" sz="4000" dirty="0">
                <a:solidFill>
                  <a:schemeClr val="bg1"/>
                </a:solidFill>
              </a:rPr>
              <a:t>EDA: Number of users per day</a:t>
            </a: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86" name="TextBox 85">
            <a:extLst>
              <a:ext uri="{FF2B5EF4-FFF2-40B4-BE49-F238E27FC236}">
                <a16:creationId xmlns:a16="http://schemas.microsoft.com/office/drawing/2014/main" id="{8BD49A97-69AF-23B0-FAB1-4E967FF7ED5F}"/>
              </a:ext>
            </a:extLst>
          </p:cNvPr>
          <p:cNvSpPr txBox="1"/>
          <p:nvPr/>
        </p:nvSpPr>
        <p:spPr>
          <a:xfrm>
            <a:off x="838201" y="2402066"/>
            <a:ext cx="6181725" cy="3262432"/>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t>Number of users per day:</a:t>
            </a:r>
          </a:p>
          <a:p>
            <a:pPr marL="742950" lvl="1" indent="-285750" algn="just">
              <a:buFont typeface="Arial" panose="020B0604020202020204" pitchFamily="34" charset="0"/>
              <a:buChar char="•"/>
            </a:pPr>
            <a:r>
              <a:rPr lang="en-IN" sz="1600" dirty="0"/>
              <a:t>Wednesday- </a:t>
            </a:r>
            <a:r>
              <a:rPr lang="en-IN" b="1" dirty="0"/>
              <a:t>1,205</a:t>
            </a:r>
          </a:p>
          <a:p>
            <a:pPr marL="742950" lvl="1" indent="-285750" algn="just">
              <a:buFont typeface="Arial" panose="020B0604020202020204" pitchFamily="34" charset="0"/>
              <a:buChar char="•"/>
            </a:pPr>
            <a:r>
              <a:rPr lang="en-IN" sz="1600" dirty="0"/>
              <a:t>Saturday- </a:t>
            </a:r>
            <a:r>
              <a:rPr lang="en-IN" b="1" dirty="0"/>
              <a:t>1,204</a:t>
            </a:r>
          </a:p>
          <a:p>
            <a:pPr marL="742950" lvl="1" indent="-285750" algn="just">
              <a:buFont typeface="Arial" panose="020B0604020202020204" pitchFamily="34" charset="0"/>
              <a:buChar char="•"/>
            </a:pPr>
            <a:r>
              <a:rPr lang="en-IN" sz="1600" dirty="0"/>
              <a:t>Tuesday- </a:t>
            </a:r>
            <a:r>
              <a:rPr lang="en-IN" b="1" dirty="0"/>
              <a:t>1,149</a:t>
            </a:r>
            <a:endParaRPr lang="en-IN" sz="1600" b="1" dirty="0"/>
          </a:p>
          <a:p>
            <a:pPr marL="742950" lvl="1" indent="-285750" algn="just">
              <a:buFont typeface="Arial" panose="020B0604020202020204" pitchFamily="34" charset="0"/>
              <a:buChar char="•"/>
            </a:pPr>
            <a:r>
              <a:rPr lang="en-IN" sz="1600" dirty="0"/>
              <a:t>Friday- </a:t>
            </a:r>
            <a:r>
              <a:rPr lang="en-IN" b="1" dirty="0"/>
              <a:t>1,110</a:t>
            </a:r>
          </a:p>
          <a:p>
            <a:pPr marL="742950" lvl="1" indent="-285750" algn="just">
              <a:buFont typeface="Arial" panose="020B0604020202020204" pitchFamily="34" charset="0"/>
              <a:buChar char="•"/>
            </a:pPr>
            <a:r>
              <a:rPr lang="en-IN" sz="1600" dirty="0"/>
              <a:t>Monday- </a:t>
            </a:r>
            <a:r>
              <a:rPr lang="en-IN" b="1" dirty="0"/>
              <a:t>978</a:t>
            </a:r>
            <a:endParaRPr lang="en-IN" sz="1600" b="1" dirty="0"/>
          </a:p>
          <a:p>
            <a:pPr marL="742950" lvl="1" indent="-285750" algn="just">
              <a:buFont typeface="Arial" panose="020B0604020202020204" pitchFamily="34" charset="0"/>
              <a:buChar char="•"/>
            </a:pPr>
            <a:r>
              <a:rPr lang="en-IN" sz="1600" dirty="0"/>
              <a:t>Thursday- </a:t>
            </a:r>
            <a:r>
              <a:rPr lang="en-IN" b="1" dirty="0"/>
              <a:t>899</a:t>
            </a:r>
          </a:p>
          <a:p>
            <a:pPr marL="742950" lvl="1" indent="-285750" algn="just">
              <a:buFont typeface="Arial" panose="020B0604020202020204" pitchFamily="34" charset="0"/>
              <a:buChar char="•"/>
            </a:pPr>
            <a:r>
              <a:rPr lang="en-IN" sz="1600" dirty="0"/>
              <a:t>Sunday- </a:t>
            </a:r>
            <a:r>
              <a:rPr lang="en-IN" b="1" dirty="0"/>
              <a:t>871</a:t>
            </a:r>
            <a:endParaRPr lang="en-IN" sz="1600" b="1" dirty="0"/>
          </a:p>
          <a:p>
            <a:pPr lvl="1" algn="just"/>
            <a:endParaRPr lang="en-IN" sz="1600" dirty="0"/>
          </a:p>
          <a:p>
            <a:pPr marL="285750" indent="-285750" algn="just">
              <a:buFont typeface="Arial" panose="020B0604020202020204" pitchFamily="34" charset="0"/>
              <a:buChar char="•"/>
            </a:pPr>
            <a:r>
              <a:rPr lang="en-IN" sz="1600" b="1" i="1" dirty="0"/>
              <a:t>Findings:</a:t>
            </a:r>
          </a:p>
          <a:p>
            <a:pPr marL="742950" lvl="1" indent="-285750" algn="just">
              <a:buFont typeface="Arial" panose="020B0604020202020204" pitchFamily="34" charset="0"/>
              <a:buChar char="•"/>
            </a:pPr>
            <a:r>
              <a:rPr lang="en-IN" sz="1600" b="0" i="0" dirty="0">
                <a:solidFill>
                  <a:srgbClr val="333333"/>
                </a:solidFill>
                <a:effectLst/>
                <a:latin typeface="Helvetica Neue"/>
              </a:rPr>
              <a:t>Saturdays and Wednesdays have the most number of users and Sundays have least.</a:t>
            </a:r>
            <a:endParaRPr lang="en-IN" sz="1600" b="1" i="1" dirty="0"/>
          </a:p>
        </p:txBody>
      </p:sp>
      <p:pic>
        <p:nvPicPr>
          <p:cNvPr id="6" name="Picture 5">
            <a:extLst>
              <a:ext uri="{FF2B5EF4-FFF2-40B4-BE49-F238E27FC236}">
                <a16:creationId xmlns:a16="http://schemas.microsoft.com/office/drawing/2014/main" id="{72411B5F-6B42-C466-DA52-2A78A972EEB4}"/>
              </a:ext>
            </a:extLst>
          </p:cNvPr>
          <p:cNvPicPr>
            <a:picLocks noChangeAspect="1"/>
          </p:cNvPicPr>
          <p:nvPr/>
        </p:nvPicPr>
        <p:blipFill>
          <a:blip r:embed="rId2"/>
          <a:stretch>
            <a:fillRect/>
          </a:stretch>
        </p:blipFill>
        <p:spPr>
          <a:xfrm>
            <a:off x="7177575" y="2354714"/>
            <a:ext cx="4662000" cy="3340561"/>
          </a:xfrm>
          <a:prstGeom prst="rect">
            <a:avLst/>
          </a:prstGeom>
        </p:spPr>
      </p:pic>
      <p:sp>
        <p:nvSpPr>
          <p:cNvPr id="7" name="TextBox 6">
            <a:extLst>
              <a:ext uri="{FF2B5EF4-FFF2-40B4-BE49-F238E27FC236}">
                <a16:creationId xmlns:a16="http://schemas.microsoft.com/office/drawing/2014/main" id="{9E6C09B5-7A31-4E40-3170-8EEC669DD4E8}"/>
              </a:ext>
            </a:extLst>
          </p:cNvPr>
          <p:cNvSpPr txBox="1"/>
          <p:nvPr/>
        </p:nvSpPr>
        <p:spPr>
          <a:xfrm>
            <a:off x="11310935" y="5991225"/>
            <a:ext cx="414340" cy="369332"/>
          </a:xfrm>
          <a:prstGeom prst="rect">
            <a:avLst/>
          </a:prstGeom>
          <a:noFill/>
        </p:spPr>
        <p:txBody>
          <a:bodyPr wrap="square" rtlCol="0">
            <a:spAutoFit/>
          </a:bodyPr>
          <a:lstStyle/>
          <a:p>
            <a:r>
              <a:rPr lang="en-IN" dirty="0"/>
              <a:t>8</a:t>
            </a:r>
          </a:p>
        </p:txBody>
      </p:sp>
      <p:pic>
        <p:nvPicPr>
          <p:cNvPr id="2" name="Picture 6">
            <a:extLst>
              <a:ext uri="{FF2B5EF4-FFF2-40B4-BE49-F238E27FC236}">
                <a16:creationId xmlns:a16="http://schemas.microsoft.com/office/drawing/2014/main" id="{35D2CBC2-246E-01B5-B486-CF652E79E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8092" y="58069"/>
            <a:ext cx="1075268" cy="81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384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2467</TotalTime>
  <Words>2436</Words>
  <Application>Microsoft Office PowerPoint</Application>
  <PresentationFormat>Widescreen</PresentationFormat>
  <Paragraphs>330</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Helvetica Neue</vt:lpstr>
      <vt:lpstr>sohne</vt:lpstr>
      <vt:lpstr>Times New Roman</vt:lpstr>
      <vt:lpstr>Office Theme</vt:lpstr>
      <vt:lpstr>Bike Sharing Data (COGO bike) -Exploratory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Vishesh</dc:creator>
  <cp:lastModifiedBy>Vishesh</cp:lastModifiedBy>
  <cp:revision>148</cp:revision>
  <dcterms:created xsi:type="dcterms:W3CDTF">2022-10-26T01:45:58Z</dcterms:created>
  <dcterms:modified xsi:type="dcterms:W3CDTF">2022-12-05T22:22:54Z</dcterms:modified>
</cp:coreProperties>
</file>