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matic SC" panose="00000500000000000000" pitchFamily="2" charset="-79"/>
      <p:regular r:id="rId16"/>
      <p:bold r:id="rId17"/>
    </p:embeddedFont>
    <p:embeddedFont>
      <p:font typeface="Electrolize" panose="020B0604020202020204" charset="0"/>
      <p:regular r:id="rId18"/>
    </p:embeddedFont>
    <p:embeddedFont>
      <p:font typeface="Georgia" panose="02040502050405020303" pitchFamily="18" charset="0"/>
      <p:regular r:id="rId19"/>
      <p:bold r:id="rId20"/>
      <p:italic r:id="rId21"/>
      <p:boldItalic r:id="rId22"/>
    </p:embeddedFont>
    <p:embeddedFont>
      <p:font typeface="Teko"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BA52A7-763E-4EAC-88B9-17CD9784BF83}">
  <a:tblStyle styleId="{D7BA52A7-763E-4EAC-88B9-17CD9784BF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guardian.com/uk-news/2019/jul/29/met-office-confirms-new-uk-record-temperature-of-387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b1006ff40f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b1006ff40f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we moved to the next step. Simply explain the underhood of the algorithm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b1006ff40f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b1006ff40f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end result with the first associated items – I have to know what is the left is for –</a:t>
            </a:r>
            <a:endParaRPr/>
          </a:p>
          <a:p>
            <a:pPr marL="0" lvl="0" indent="0" algn="l" rtl="0">
              <a:spcBef>
                <a:spcPts val="0"/>
              </a:spcBef>
              <a:spcAft>
                <a:spcPts val="0"/>
              </a:spcAft>
              <a:buNone/>
            </a:pPr>
            <a:r>
              <a:rPr lang="en"/>
              <a:t>So instead of going like guessing what people buy with what, it is proven by numbers!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b1006ff40f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b1006ff40f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the benefits:</a:t>
            </a:r>
            <a:endParaRPr/>
          </a:p>
          <a:p>
            <a:pPr marL="0" lvl="0" indent="0" algn="l" rtl="0">
              <a:spcBef>
                <a:spcPts val="0"/>
              </a:spcBef>
              <a:spcAft>
                <a:spcPts val="0"/>
              </a:spcAft>
              <a:buNone/>
            </a:pPr>
            <a:r>
              <a:rPr lang="en"/>
              <a:t>1- not random tries and “what do you think” kanda question. We can check what is associated with Korma and target customers who buy the combinations of items to try Korma with it!</a:t>
            </a:r>
            <a:endParaRPr/>
          </a:p>
          <a:p>
            <a:pPr marL="0" lvl="0" indent="0" algn="l" rtl="0">
              <a:spcBef>
                <a:spcPts val="0"/>
              </a:spcBef>
              <a:spcAft>
                <a:spcPts val="0"/>
              </a:spcAft>
              <a:buNone/>
            </a:pPr>
            <a:r>
              <a:rPr lang="en"/>
              <a:t>2- If you buy Madras and Chutney, you will have Papadum with it for free during the weekdays!</a:t>
            </a:r>
            <a:endParaRPr/>
          </a:p>
          <a:p>
            <a:pPr marL="0" lvl="0" indent="0" algn="l" rtl="0">
              <a:spcBef>
                <a:spcPts val="0"/>
              </a:spcBef>
              <a:spcAft>
                <a:spcPts val="0"/>
              </a:spcAft>
              <a:buNone/>
            </a:pPr>
            <a:r>
              <a:rPr lang="en"/>
              <a:t>3-In the restaurant pictures, menu and website it would be appealing to customers to see their favorite combos together</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b59fa0738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b59fa073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9cfa43b6a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9cfa43b6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take a picture of us all together and past it here with the cartoons hats on? it will be sweet!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9cfa43b6a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9cfa43b6a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briefly about:</a:t>
            </a:r>
            <a:endParaRPr/>
          </a:p>
          <a:p>
            <a:pPr marL="0" lvl="0" indent="0" algn="l" rtl="0">
              <a:spcBef>
                <a:spcPts val="0"/>
              </a:spcBef>
              <a:spcAft>
                <a:spcPts val="0"/>
              </a:spcAft>
              <a:buNone/>
            </a:pPr>
            <a:r>
              <a:rPr lang="en"/>
              <a:t> source of the data: “</a:t>
            </a:r>
            <a:r>
              <a:rPr lang="en" sz="1050">
                <a:solidFill>
                  <a:schemeClr val="dk1"/>
                </a:solidFill>
                <a:highlight>
                  <a:srgbClr val="FFFFFF"/>
                </a:highlight>
                <a:latin typeface="Times New Roman"/>
                <a:ea typeface="Times New Roman"/>
                <a:cs typeface="Times New Roman"/>
                <a:sym typeface="Times New Roman"/>
              </a:rPr>
              <a:t>Indian takeaway restaurant’s dataset placed in London, UK from the year of 2016  to 2019 .” </a:t>
            </a:r>
            <a:endParaRPr sz="105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t> columns: main columns and how we created the new columns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0ee6e423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b0ee6e42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main focus of this project is product quantity and restaurant profit so we are interested to know:</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9cfa43b6a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9cfa43b6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Restaurant 1 contains the following:-</a:t>
            </a:r>
            <a:endParaRPr sz="105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 sz="1050">
                <a:solidFill>
                  <a:schemeClr val="dk1"/>
                </a:solidFill>
              </a:rPr>
              <a:t>Orders ~13k</a:t>
            </a:r>
            <a:endParaRPr sz="105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 sz="1050">
                <a:solidFill>
                  <a:schemeClr val="dk1"/>
                </a:solidFill>
              </a:rPr>
              <a:t>Rows ~75k</a:t>
            </a:r>
            <a:endParaRPr sz="1050">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 sz="1050">
                <a:solidFill>
                  <a:schemeClr val="dk1"/>
                </a:solidFill>
              </a:rPr>
              <a:t>Products 248</a:t>
            </a:r>
            <a:endParaRPr sz="105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In the whole data of (this number) of years the most ordered product is Plain Papadum being ordered 10000 times. On the other hand during the same time the least ordered product is multiple items of Prown, </a:t>
            </a:r>
            <a:r>
              <a:rPr lang="en" u="sng"/>
              <a:t>Kurma</a:t>
            </a:r>
            <a:r>
              <a:rPr lang="en"/>
              <a:t> and Lamp Persion being ordered only once.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9cfa43b6a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9cfa43b6a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Usually customers start ordering from 10 o'clock  in the morning. The rush horse start from 4 o'clock and the peak is at 6 then orders decline until 12 </a:t>
            </a:r>
            <a:r>
              <a:rPr lang="en">
                <a:solidFill>
                  <a:schemeClr val="dk1"/>
                </a:solidFill>
              </a:rPr>
              <a:t>o'clock in the evening. For the days, Fridays and Saturdays are the most busiest days in the week, and we have to point out that UK weekends are saturday and sunday. Therefore we can say that the average number of orders in the weekends is higher than the weekdays.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9cfa43b6a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9cfa43b6a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121212"/>
                </a:solidFill>
                <a:highlight>
                  <a:srgbClr val="FFFFFF"/>
                </a:highlight>
                <a:latin typeface="Georgia"/>
                <a:ea typeface="Georgia"/>
                <a:cs typeface="Georgia"/>
                <a:sym typeface="Georgia"/>
              </a:rPr>
              <a:t>Two heatwaves accounted for the 892 deaths. The first, from 21 to 28 July, included the highest temperature ever recorded in the UK: </a:t>
            </a:r>
            <a:r>
              <a:rPr lang="en" sz="1300">
                <a:solidFill>
                  <a:srgbClr val="C70000"/>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38.7C in Cambridge</a:t>
            </a:r>
            <a:r>
              <a:rPr lang="en" sz="1300">
                <a:solidFill>
                  <a:srgbClr val="121212"/>
                </a:solidFill>
                <a:highlight>
                  <a:srgbClr val="FFFFFF"/>
                </a:highlight>
                <a:latin typeface="Georgia"/>
                <a:ea typeface="Georgia"/>
                <a:cs typeface="Georgia"/>
                <a:sym typeface="Georgia"/>
              </a:rPr>
              <a:t>. The second occurred between 23 and 29 August.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b44f910e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b44f910e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02122"/>
                </a:solidFill>
                <a:highlight>
                  <a:srgbClr val="F8F9FA"/>
                </a:highlight>
              </a:rPr>
              <a:t>Flooding in much of England in November. 2019 was the wettest year on record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b1006ff40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b1006ff40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it? When you know that 90% of your customers when they buy Burger they buy Soda with it, it is doing algorithms to find relationship between items.</a:t>
            </a:r>
            <a:endParaRPr dirty="0"/>
          </a:p>
          <a:p>
            <a:pPr marL="0" lvl="0" indent="0" algn="l" rtl="0">
              <a:spcBef>
                <a:spcPts val="0"/>
              </a:spcBef>
              <a:spcAft>
                <a:spcPts val="0"/>
              </a:spcAft>
              <a:buNone/>
            </a:pPr>
            <a:r>
              <a:rPr lang="en" dirty="0"/>
              <a:t>But before that we needed to prepare the data, so we identified an issue started by realizing that we have Plain Naan, Garlic Naan, Keema Naan! They are all Naan! Though they have different names, they can’t be treat differently it’s just Naan after all. So we grouped items under the supervision of the elite, and who is more expiry than my Indian people!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rot="5400000">
            <a:off x="2013862" y="-1991175"/>
            <a:ext cx="5116276" cy="9125850"/>
          </a:xfrm>
          <a:prstGeom prst="rect">
            <a:avLst/>
          </a:prstGeom>
          <a:noFill/>
          <a:ln>
            <a:noFill/>
          </a:ln>
        </p:spPr>
      </p:pic>
      <p:sp>
        <p:nvSpPr>
          <p:cNvPr id="57" name="Google Shape;57;p13"/>
          <p:cNvSpPr txBox="1"/>
          <p:nvPr/>
        </p:nvSpPr>
        <p:spPr>
          <a:xfrm>
            <a:off x="1251850" y="762000"/>
            <a:ext cx="63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8" name="Google Shape;58;p13"/>
          <p:cNvSpPr txBox="1"/>
          <p:nvPr/>
        </p:nvSpPr>
        <p:spPr>
          <a:xfrm>
            <a:off x="1297300" y="1628713"/>
            <a:ext cx="6222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solidFill>
                  <a:srgbClr val="980000"/>
                </a:solidFill>
                <a:latin typeface="Georgia"/>
                <a:ea typeface="Georgia"/>
                <a:cs typeface="Georgia"/>
                <a:sym typeface="Georgia"/>
              </a:rPr>
              <a:t>Indian Restaurant</a:t>
            </a:r>
            <a:endParaRPr sz="3600" dirty="0">
              <a:solidFill>
                <a:srgbClr val="980000"/>
              </a:solidFill>
            </a:endParaRPr>
          </a:p>
        </p:txBody>
      </p:sp>
      <p:sp>
        <p:nvSpPr>
          <p:cNvPr id="59" name="Google Shape;59;p13"/>
          <p:cNvSpPr txBox="1"/>
          <p:nvPr/>
        </p:nvSpPr>
        <p:spPr>
          <a:xfrm>
            <a:off x="1010050" y="2364875"/>
            <a:ext cx="6797400" cy="1416000"/>
          </a:xfrm>
          <a:prstGeom prst="rect">
            <a:avLst/>
          </a:prstGeom>
          <a:noFill/>
          <a:ln>
            <a:noFill/>
          </a:ln>
        </p:spPr>
        <p:txBody>
          <a:bodyPr spcFirstLastPara="1" wrap="square" lIns="91425" tIns="91425" rIns="91425" bIns="91425" anchor="t" anchorCtr="0">
            <a:spAutoFit/>
          </a:bodyPr>
          <a:lstStyle/>
          <a:p>
            <a:pPr marL="457200" lvl="0" indent="0" algn="ctr" rtl="0">
              <a:lnSpc>
                <a:spcPct val="150000"/>
              </a:lnSpc>
              <a:spcBef>
                <a:spcPts val="1200"/>
              </a:spcBef>
              <a:spcAft>
                <a:spcPts val="1200"/>
              </a:spcAft>
              <a:buClr>
                <a:schemeClr val="dk1"/>
              </a:buClr>
              <a:buSzPts val="1100"/>
              <a:buFont typeface="Arial"/>
              <a:buNone/>
            </a:pPr>
            <a:r>
              <a:rPr lang="en" sz="2000">
                <a:solidFill>
                  <a:srgbClr val="274E13"/>
                </a:solidFill>
                <a:latin typeface="Times New Roman"/>
                <a:ea typeface="Times New Roman"/>
                <a:cs typeface="Times New Roman"/>
                <a:sym typeface="Times New Roman"/>
              </a:rPr>
              <a:t>Raising the profit of an Indian takeaway restaurant by giving marketing suggestions of association supported by data.</a:t>
            </a:r>
            <a:endParaRPr sz="2300">
              <a:solidFill>
                <a:srgbClr val="274E1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cxnSp>
        <p:nvCxnSpPr>
          <p:cNvPr id="678" name="Google Shape;678;p22"/>
          <p:cNvCxnSpPr/>
          <p:nvPr/>
        </p:nvCxnSpPr>
        <p:spPr>
          <a:xfrm>
            <a:off x="-90725" y="2394850"/>
            <a:ext cx="10083300" cy="282000"/>
          </a:xfrm>
          <a:prstGeom prst="bentConnector3">
            <a:avLst>
              <a:gd name="adj1" fmla="val 50000"/>
            </a:avLst>
          </a:prstGeom>
          <a:noFill/>
          <a:ln w="19050" cap="flat" cmpd="sng">
            <a:solidFill>
              <a:srgbClr val="302F2F"/>
            </a:solidFill>
            <a:prstDash val="solid"/>
            <a:round/>
            <a:headEnd type="none" w="med" len="med"/>
            <a:tailEnd type="none" w="med" len="med"/>
          </a:ln>
        </p:spPr>
      </p:cxnSp>
      <p:sp>
        <p:nvSpPr>
          <p:cNvPr id="679" name="Google Shape;679;p22"/>
          <p:cNvSpPr txBox="1"/>
          <p:nvPr/>
        </p:nvSpPr>
        <p:spPr>
          <a:xfrm>
            <a:off x="2549113" y="1761550"/>
            <a:ext cx="1940700" cy="392100"/>
          </a:xfrm>
          <a:prstGeom prst="rect">
            <a:avLst/>
          </a:prstGeom>
          <a:solidFill>
            <a:srgbClr val="138808">
              <a:alpha val="434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302F2F"/>
                </a:solidFill>
                <a:latin typeface="Teko"/>
                <a:ea typeface="Teko"/>
                <a:cs typeface="Teko"/>
                <a:sym typeface="Teko"/>
              </a:rPr>
              <a:t>One hot Encoding</a:t>
            </a:r>
            <a:endParaRPr sz="2500">
              <a:solidFill>
                <a:srgbClr val="302F2F"/>
              </a:solidFill>
              <a:latin typeface="Teko"/>
              <a:ea typeface="Teko"/>
              <a:cs typeface="Teko"/>
              <a:sym typeface="Teko"/>
            </a:endParaRPr>
          </a:p>
        </p:txBody>
      </p:sp>
      <p:sp>
        <p:nvSpPr>
          <p:cNvPr id="680" name="Google Shape;680;p22"/>
          <p:cNvSpPr txBox="1"/>
          <p:nvPr/>
        </p:nvSpPr>
        <p:spPr>
          <a:xfrm>
            <a:off x="2576117" y="2093375"/>
            <a:ext cx="18867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rgbClr val="302F2F"/>
                </a:solidFill>
                <a:latin typeface="Teko"/>
                <a:ea typeface="Teko"/>
                <a:cs typeface="Teko"/>
                <a:sym typeface="Teko"/>
              </a:rPr>
              <a:t>2</a:t>
            </a:r>
            <a:endParaRPr sz="3500">
              <a:solidFill>
                <a:srgbClr val="302F2F"/>
              </a:solidFill>
              <a:latin typeface="Teko"/>
              <a:ea typeface="Teko"/>
              <a:cs typeface="Teko"/>
              <a:sym typeface="Teko"/>
            </a:endParaRPr>
          </a:p>
        </p:txBody>
      </p:sp>
      <p:graphicFrame>
        <p:nvGraphicFramePr>
          <p:cNvPr id="681" name="Google Shape;681;p22"/>
          <p:cNvGraphicFramePr/>
          <p:nvPr/>
        </p:nvGraphicFramePr>
        <p:xfrm>
          <a:off x="5255075" y="215675"/>
          <a:ext cx="2530000" cy="2286000"/>
        </p:xfrm>
        <a:graphic>
          <a:graphicData uri="http://schemas.openxmlformats.org/drawingml/2006/table">
            <a:tbl>
              <a:tblPr>
                <a:noFill/>
                <a:tableStyleId>{D7BA52A7-763E-4EAC-88B9-17CD9784BF83}</a:tableStyleId>
              </a:tblPr>
              <a:tblGrid>
                <a:gridCol w="1265000">
                  <a:extLst>
                    <a:ext uri="{9D8B030D-6E8A-4147-A177-3AD203B41FA5}">
                      <a16:colId xmlns:a16="http://schemas.microsoft.com/office/drawing/2014/main" val="20000"/>
                    </a:ext>
                  </a:extLst>
                </a:gridCol>
                <a:gridCol w="1265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Bill number</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Item name</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Naan</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Masala</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Water</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2</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Naan</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3</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Masala</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5"/>
                  </a:ext>
                </a:extLst>
              </a:tr>
            </a:tbl>
          </a:graphicData>
        </a:graphic>
      </p:graphicFrame>
      <p:graphicFrame>
        <p:nvGraphicFramePr>
          <p:cNvPr id="682" name="Google Shape;682;p22"/>
          <p:cNvGraphicFramePr/>
          <p:nvPr/>
        </p:nvGraphicFramePr>
        <p:xfrm>
          <a:off x="957725" y="2918050"/>
          <a:ext cx="3614300" cy="1524125"/>
        </p:xfrm>
        <a:graphic>
          <a:graphicData uri="http://schemas.openxmlformats.org/drawingml/2006/table">
            <a:tbl>
              <a:tblPr>
                <a:noFill/>
                <a:tableStyleId>{D7BA52A7-763E-4EAC-88B9-17CD9784BF83}</a:tableStyleId>
              </a:tblPr>
              <a:tblGrid>
                <a:gridCol w="1281125">
                  <a:extLst>
                    <a:ext uri="{9D8B030D-6E8A-4147-A177-3AD203B41FA5}">
                      <a16:colId xmlns:a16="http://schemas.microsoft.com/office/drawing/2014/main" val="20000"/>
                    </a:ext>
                  </a:extLst>
                </a:gridCol>
                <a:gridCol w="762575">
                  <a:extLst>
                    <a:ext uri="{9D8B030D-6E8A-4147-A177-3AD203B41FA5}">
                      <a16:colId xmlns:a16="http://schemas.microsoft.com/office/drawing/2014/main" val="20001"/>
                    </a:ext>
                  </a:extLst>
                </a:gridCol>
                <a:gridCol w="803025">
                  <a:extLst>
                    <a:ext uri="{9D8B030D-6E8A-4147-A177-3AD203B41FA5}">
                      <a16:colId xmlns:a16="http://schemas.microsoft.com/office/drawing/2014/main" val="20002"/>
                    </a:ext>
                  </a:extLst>
                </a:gridCol>
                <a:gridCol w="767575">
                  <a:extLst>
                    <a:ext uri="{9D8B030D-6E8A-4147-A177-3AD203B41FA5}">
                      <a16:colId xmlns:a16="http://schemas.microsoft.com/office/drawing/2014/main" val="20003"/>
                    </a:ext>
                  </a:extLst>
                </a:gridCol>
              </a:tblGrid>
              <a:tr h="381125">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Bill number</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Naan</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tc>
                  <a:txBody>
                    <a:bodyPr/>
                    <a:lstStyle/>
                    <a:p>
                      <a:pPr marL="0" lvl="0" indent="0" algn="l" rtl="0">
                        <a:spcBef>
                          <a:spcPts val="0"/>
                        </a:spcBef>
                        <a:spcAft>
                          <a:spcPts val="0"/>
                        </a:spcAft>
                        <a:buClr>
                          <a:schemeClr val="dk1"/>
                        </a:buClr>
                        <a:buSzPts val="1100"/>
                        <a:buFont typeface="Arial"/>
                        <a:buNone/>
                      </a:pPr>
                      <a:r>
                        <a:rPr lang="en" sz="1200" b="1">
                          <a:solidFill>
                            <a:srgbClr val="0C343D"/>
                          </a:solidFill>
                          <a:latin typeface="Georgia"/>
                          <a:ea typeface="Georgia"/>
                          <a:cs typeface="Georgia"/>
                          <a:sym typeface="Georgia"/>
                        </a:rPr>
                        <a:t>Masala</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Water</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2</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0</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0</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3</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0</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0</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3"/>
                  </a:ext>
                </a:extLst>
              </a:tr>
            </a:tbl>
          </a:graphicData>
        </a:graphic>
      </p:graphicFrame>
      <p:sp>
        <p:nvSpPr>
          <p:cNvPr id="683" name="Google Shape;683;p22"/>
          <p:cNvSpPr/>
          <p:nvPr/>
        </p:nvSpPr>
        <p:spPr>
          <a:xfrm rot="-5264871">
            <a:off x="-407089" y="-2533056"/>
            <a:ext cx="1749790" cy="7093630"/>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980000"/>
              </a:solidFill>
              <a:latin typeface="Georgia"/>
              <a:ea typeface="Georgia"/>
              <a:cs typeface="Georgia"/>
              <a:sym typeface="Georgia"/>
            </a:endParaRPr>
          </a:p>
        </p:txBody>
      </p:sp>
      <p:grpSp>
        <p:nvGrpSpPr>
          <p:cNvPr id="684" name="Google Shape;684;p22"/>
          <p:cNvGrpSpPr/>
          <p:nvPr/>
        </p:nvGrpSpPr>
        <p:grpSpPr>
          <a:xfrm rot="-899960">
            <a:off x="7344826" y="3604674"/>
            <a:ext cx="454765" cy="457446"/>
            <a:chOff x="3137370" y="-570001"/>
            <a:chExt cx="454778" cy="457459"/>
          </a:xfrm>
        </p:grpSpPr>
        <p:sp>
          <p:nvSpPr>
            <p:cNvPr id="685" name="Google Shape;685;p22"/>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2"/>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2"/>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2"/>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22"/>
          <p:cNvGrpSpPr/>
          <p:nvPr/>
        </p:nvGrpSpPr>
        <p:grpSpPr>
          <a:xfrm>
            <a:off x="6075798" y="3553630"/>
            <a:ext cx="888556" cy="888556"/>
            <a:chOff x="3601710" y="-660170"/>
            <a:chExt cx="888556" cy="888556"/>
          </a:xfrm>
        </p:grpSpPr>
        <p:sp>
          <p:nvSpPr>
            <p:cNvPr id="695" name="Google Shape;695;p22"/>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cxnSp>
        <p:nvCxnSpPr>
          <p:cNvPr id="709" name="Google Shape;709;p23"/>
          <p:cNvCxnSpPr/>
          <p:nvPr/>
        </p:nvCxnSpPr>
        <p:spPr>
          <a:xfrm rot="10800000" flipH="1">
            <a:off x="-84100" y="2536550"/>
            <a:ext cx="10062900" cy="126300"/>
          </a:xfrm>
          <a:prstGeom prst="bentConnector3">
            <a:avLst>
              <a:gd name="adj1" fmla="val 50000"/>
            </a:avLst>
          </a:prstGeom>
          <a:noFill/>
          <a:ln w="19050" cap="flat" cmpd="sng">
            <a:solidFill>
              <a:srgbClr val="302F2F"/>
            </a:solidFill>
            <a:prstDash val="solid"/>
            <a:round/>
            <a:headEnd type="none" w="med" len="med"/>
            <a:tailEnd type="none" w="med" len="med"/>
          </a:ln>
        </p:spPr>
      </p:cxnSp>
      <p:sp>
        <p:nvSpPr>
          <p:cNvPr id="710" name="Google Shape;710;p23"/>
          <p:cNvSpPr txBox="1"/>
          <p:nvPr/>
        </p:nvSpPr>
        <p:spPr>
          <a:xfrm>
            <a:off x="3409641" y="2835600"/>
            <a:ext cx="1886700" cy="392100"/>
          </a:xfrm>
          <a:prstGeom prst="rect">
            <a:avLst/>
          </a:prstGeom>
          <a:solidFill>
            <a:srgbClr val="F0C458">
              <a:alpha val="553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302F2F"/>
                </a:solidFill>
                <a:latin typeface="Teko"/>
                <a:ea typeface="Teko"/>
                <a:cs typeface="Teko"/>
                <a:sym typeface="Teko"/>
              </a:rPr>
              <a:t>Applying Apriori</a:t>
            </a:r>
            <a:endParaRPr sz="2500">
              <a:solidFill>
                <a:srgbClr val="302F2F"/>
              </a:solidFill>
              <a:latin typeface="Teko"/>
              <a:ea typeface="Teko"/>
              <a:cs typeface="Teko"/>
              <a:sym typeface="Teko"/>
            </a:endParaRPr>
          </a:p>
        </p:txBody>
      </p:sp>
      <p:sp>
        <p:nvSpPr>
          <p:cNvPr id="711" name="Google Shape;711;p23"/>
          <p:cNvSpPr txBox="1"/>
          <p:nvPr/>
        </p:nvSpPr>
        <p:spPr>
          <a:xfrm>
            <a:off x="3409647" y="2307888"/>
            <a:ext cx="18867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rgbClr val="302F2F"/>
                </a:solidFill>
                <a:latin typeface="Teko"/>
                <a:ea typeface="Teko"/>
                <a:cs typeface="Teko"/>
                <a:sym typeface="Teko"/>
              </a:rPr>
              <a:t>3</a:t>
            </a:r>
            <a:endParaRPr sz="3500">
              <a:solidFill>
                <a:srgbClr val="302F2F"/>
              </a:solidFill>
              <a:latin typeface="Teko"/>
              <a:ea typeface="Teko"/>
              <a:cs typeface="Teko"/>
              <a:sym typeface="Teko"/>
            </a:endParaRPr>
          </a:p>
        </p:txBody>
      </p:sp>
      <p:graphicFrame>
        <p:nvGraphicFramePr>
          <p:cNvPr id="712" name="Google Shape;712;p23"/>
          <p:cNvGraphicFramePr/>
          <p:nvPr/>
        </p:nvGraphicFramePr>
        <p:xfrm>
          <a:off x="1885400" y="504600"/>
          <a:ext cx="5373200" cy="1859210"/>
        </p:xfrm>
        <a:graphic>
          <a:graphicData uri="http://schemas.openxmlformats.org/drawingml/2006/table">
            <a:tbl>
              <a:tblPr>
                <a:noFill/>
                <a:tableStyleId>{D7BA52A7-763E-4EAC-88B9-17CD9784BF83}</a:tableStyleId>
              </a:tblPr>
              <a:tblGrid>
                <a:gridCol w="2320400">
                  <a:extLst>
                    <a:ext uri="{9D8B030D-6E8A-4147-A177-3AD203B41FA5}">
                      <a16:colId xmlns:a16="http://schemas.microsoft.com/office/drawing/2014/main" val="20000"/>
                    </a:ext>
                  </a:extLst>
                </a:gridCol>
                <a:gridCol w="1191000">
                  <a:extLst>
                    <a:ext uri="{9D8B030D-6E8A-4147-A177-3AD203B41FA5}">
                      <a16:colId xmlns:a16="http://schemas.microsoft.com/office/drawing/2014/main" val="20001"/>
                    </a:ext>
                  </a:extLst>
                </a:gridCol>
                <a:gridCol w="1094050">
                  <a:extLst>
                    <a:ext uri="{9D8B030D-6E8A-4147-A177-3AD203B41FA5}">
                      <a16:colId xmlns:a16="http://schemas.microsoft.com/office/drawing/2014/main" val="20002"/>
                    </a:ext>
                  </a:extLst>
                </a:gridCol>
                <a:gridCol w="767750">
                  <a:extLst>
                    <a:ext uri="{9D8B030D-6E8A-4147-A177-3AD203B41FA5}">
                      <a16:colId xmlns:a16="http://schemas.microsoft.com/office/drawing/2014/main" val="20003"/>
                    </a:ext>
                  </a:extLst>
                </a:gridCol>
              </a:tblGrid>
              <a:tr h="548600">
                <a:tc>
                  <a:txBody>
                    <a:bodyPr/>
                    <a:lstStyle/>
                    <a:p>
                      <a:pPr marL="0" marR="0" lvl="0" indent="0" algn="l" rtl="0">
                        <a:lnSpc>
                          <a:spcPct val="100000"/>
                        </a:lnSpc>
                        <a:spcBef>
                          <a:spcPts val="0"/>
                        </a:spcBef>
                        <a:spcAft>
                          <a:spcPts val="0"/>
                        </a:spcAft>
                        <a:buNone/>
                      </a:pPr>
                      <a:r>
                        <a:rPr lang="en" sz="1200" b="1">
                          <a:solidFill>
                            <a:srgbClr val="0C343D"/>
                          </a:solidFill>
                          <a:latin typeface="Georgia"/>
                          <a:ea typeface="Georgia"/>
                          <a:cs typeface="Georgia"/>
                          <a:sym typeface="Georgia"/>
                        </a:rPr>
                        <a:t>Item</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tc>
                  <a:txBody>
                    <a:bodyPr/>
                    <a:lstStyle/>
                    <a:p>
                      <a:pPr marL="0" marR="0" lvl="0" indent="0" algn="l" rtl="0">
                        <a:lnSpc>
                          <a:spcPct val="100000"/>
                        </a:lnSpc>
                        <a:spcBef>
                          <a:spcPts val="0"/>
                        </a:spcBef>
                        <a:spcAft>
                          <a:spcPts val="0"/>
                        </a:spcAft>
                        <a:buNone/>
                      </a:pPr>
                      <a:r>
                        <a:rPr lang="en" sz="1200" b="1">
                          <a:solidFill>
                            <a:srgbClr val="0C343D"/>
                          </a:solidFill>
                          <a:latin typeface="Georgia"/>
                          <a:ea typeface="Georgia"/>
                          <a:cs typeface="Georgia"/>
                          <a:sym typeface="Georgia"/>
                        </a:rPr>
                        <a:t>Associated</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tc>
                  <a:txBody>
                    <a:bodyPr/>
                    <a:lstStyle/>
                    <a:p>
                      <a:pPr marL="0" marR="0" lvl="0" indent="0" algn="l" rtl="0">
                        <a:lnSpc>
                          <a:spcPct val="100000"/>
                        </a:lnSpc>
                        <a:spcBef>
                          <a:spcPts val="0"/>
                        </a:spcBef>
                        <a:spcAft>
                          <a:spcPts val="0"/>
                        </a:spcAft>
                        <a:buNone/>
                      </a:pPr>
                      <a:r>
                        <a:rPr lang="en" sz="1200" b="1">
                          <a:solidFill>
                            <a:srgbClr val="0C343D"/>
                          </a:solidFill>
                          <a:latin typeface="Georgia"/>
                          <a:ea typeface="Georgia"/>
                          <a:cs typeface="Georgia"/>
                          <a:sym typeface="Georgia"/>
                        </a:rPr>
                        <a:t>confident</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tc>
                  <a:txBody>
                    <a:bodyPr/>
                    <a:lstStyle/>
                    <a:p>
                      <a:pPr marL="0" marR="0" lvl="0" indent="0" algn="l" rtl="0">
                        <a:lnSpc>
                          <a:spcPct val="100000"/>
                        </a:lnSpc>
                        <a:spcBef>
                          <a:spcPts val="0"/>
                        </a:spcBef>
                        <a:spcAft>
                          <a:spcPts val="0"/>
                        </a:spcAft>
                        <a:buNone/>
                      </a:pPr>
                      <a:r>
                        <a:rPr lang="en" sz="1200" b="1">
                          <a:solidFill>
                            <a:srgbClr val="0C343D"/>
                          </a:solidFill>
                          <a:latin typeface="Georgia"/>
                          <a:ea typeface="Georgia"/>
                          <a:cs typeface="Georgia"/>
                          <a:sym typeface="Georgia"/>
                        </a:rPr>
                        <a:t>left</a:t>
                      </a:r>
                      <a:endParaRPr sz="1200" b="1">
                        <a:solidFill>
                          <a:srgbClr val="0C343D"/>
                        </a:solidFill>
                        <a:latin typeface="Georgia"/>
                        <a:ea typeface="Georgia"/>
                        <a:cs typeface="Georgia"/>
                        <a:sym typeface="Georgia"/>
                      </a:endParaRPr>
                    </a:p>
                  </a:txBody>
                  <a:tcPr marL="91425" marR="91425" marT="91425" marB="91425">
                    <a:lnL w="9525" cap="flat" cmpd="sng">
                      <a:solidFill>
                        <a:srgbClr val="690E0E"/>
                      </a:solidFill>
                      <a:prstDash val="solid"/>
                      <a:round/>
                      <a:headEnd type="none" w="sm" len="sm"/>
                      <a:tailEnd type="none" w="sm" len="sm"/>
                    </a:lnL>
                    <a:lnR w="9525" cap="flat" cmpd="sng">
                      <a:solidFill>
                        <a:srgbClr val="690E0E"/>
                      </a:solidFill>
                      <a:prstDash val="solid"/>
                      <a:round/>
                      <a:headEnd type="none" w="sm" len="sm"/>
                      <a:tailEnd type="none" w="sm" len="sm"/>
                    </a:lnR>
                    <a:lnT w="9525" cap="flat" cmpd="sng">
                      <a:solidFill>
                        <a:srgbClr val="690E0E"/>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48810"/>
                      </a:srgb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(Madras, Chutney)</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Papadum</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0.89</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3.1</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(Papadum, Butter Chicken)</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Rice</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0.95</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1.3</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(Aloo, Rice, Curry)</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Naan</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0.80</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tc>
                  <a:txBody>
                    <a:bodyPr/>
                    <a:lstStyle/>
                    <a:p>
                      <a:pPr marL="0" lvl="0" indent="0" algn="l" rtl="0">
                        <a:spcBef>
                          <a:spcPts val="0"/>
                        </a:spcBef>
                        <a:spcAft>
                          <a:spcPts val="0"/>
                        </a:spcAft>
                        <a:buNone/>
                      </a:pPr>
                      <a:r>
                        <a:rPr lang="en" sz="1200" b="1">
                          <a:solidFill>
                            <a:srgbClr val="0C343D"/>
                          </a:solidFill>
                          <a:latin typeface="Georgia"/>
                          <a:ea typeface="Georgia"/>
                          <a:cs typeface="Georgia"/>
                          <a:sym typeface="Georgia"/>
                        </a:rPr>
                        <a:t>1.3</a:t>
                      </a:r>
                      <a:endParaRPr sz="1200" b="1">
                        <a:solidFill>
                          <a:srgbClr val="0C343D"/>
                        </a:solidFill>
                        <a:latin typeface="Georgia"/>
                        <a:ea typeface="Georgia"/>
                        <a:cs typeface="Georgia"/>
                        <a:sym typeface="Georgia"/>
                      </a:endParaRPr>
                    </a:p>
                  </a:txBody>
                  <a:tcPr marL="91425" marR="91425" marT="91425" marB="91425">
                    <a:lnL w="9525" cap="flat" cmpd="sng">
                      <a:solidFill>
                        <a:srgbClr val="700909"/>
                      </a:solidFill>
                      <a:prstDash val="solid"/>
                      <a:round/>
                      <a:headEnd type="none" w="sm" len="sm"/>
                      <a:tailEnd type="none" w="sm" len="sm"/>
                    </a:lnL>
                    <a:lnR w="9525" cap="flat" cmpd="sng">
                      <a:solidFill>
                        <a:srgbClr val="700909"/>
                      </a:solidFill>
                      <a:prstDash val="solid"/>
                      <a:round/>
                      <a:headEnd type="none" w="sm" len="sm"/>
                      <a:tailEnd type="none" w="sm" len="sm"/>
                    </a:lnR>
                    <a:lnT w="9525" cap="flat" cmpd="sng">
                      <a:solidFill>
                        <a:srgbClr val="700909"/>
                      </a:solidFill>
                      <a:prstDash val="solid"/>
                      <a:round/>
                      <a:headEnd type="none" w="sm" len="sm"/>
                      <a:tailEnd type="none" w="sm" len="sm"/>
                    </a:lnT>
                    <a:lnB w="9525" cap="flat" cmpd="sng">
                      <a:solidFill>
                        <a:srgbClr val="700909"/>
                      </a:solidFill>
                      <a:prstDash val="solid"/>
                      <a:round/>
                      <a:headEnd type="none" w="sm" len="sm"/>
                      <a:tailEnd type="none" w="sm" len="sm"/>
                    </a:lnB>
                    <a:solidFill>
                      <a:srgbClr val="700909">
                        <a:alpha val="20830"/>
                      </a:srgbClr>
                    </a:solidFill>
                  </a:tcPr>
                </a:tc>
                <a:extLst>
                  <a:ext uri="{0D108BD9-81ED-4DB2-BD59-A6C34878D82A}">
                    <a16:rowId xmlns:a16="http://schemas.microsoft.com/office/drawing/2014/main" val="10003"/>
                  </a:ext>
                </a:extLst>
              </a:tr>
            </a:tbl>
          </a:graphicData>
        </a:graphic>
      </p:graphicFrame>
      <p:grpSp>
        <p:nvGrpSpPr>
          <p:cNvPr id="713" name="Google Shape;713;p23"/>
          <p:cNvGrpSpPr/>
          <p:nvPr/>
        </p:nvGrpSpPr>
        <p:grpSpPr>
          <a:xfrm>
            <a:off x="4231779" y="4426982"/>
            <a:ext cx="5053091" cy="435777"/>
            <a:chOff x="5896679" y="4472082"/>
            <a:chExt cx="5053091" cy="435777"/>
          </a:xfrm>
        </p:grpSpPr>
        <p:grpSp>
          <p:nvGrpSpPr>
            <p:cNvPr id="714" name="Google Shape;714;p23"/>
            <p:cNvGrpSpPr/>
            <p:nvPr/>
          </p:nvGrpSpPr>
          <p:grpSpPr>
            <a:xfrm rot="-5400000" flipH="1">
              <a:off x="7373411" y="2995351"/>
              <a:ext cx="435777" cy="3389240"/>
              <a:chOff x="4566275" y="2563884"/>
              <a:chExt cx="61675" cy="479675"/>
            </a:xfrm>
          </p:grpSpPr>
          <p:sp>
            <p:nvSpPr>
              <p:cNvPr id="715" name="Google Shape;715;p2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23"/>
            <p:cNvGrpSpPr/>
            <p:nvPr/>
          </p:nvGrpSpPr>
          <p:grpSpPr>
            <a:xfrm rot="-5400000">
              <a:off x="8886321" y="3688564"/>
              <a:ext cx="109695" cy="2328855"/>
              <a:chOff x="4541850" y="2791375"/>
              <a:chExt cx="15525" cy="329600"/>
            </a:xfrm>
          </p:grpSpPr>
          <p:sp>
            <p:nvSpPr>
              <p:cNvPr id="718" name="Google Shape;718;p2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3"/>
            <p:cNvGrpSpPr/>
            <p:nvPr/>
          </p:nvGrpSpPr>
          <p:grpSpPr>
            <a:xfrm rot="-5400000">
              <a:off x="9730496" y="3525526"/>
              <a:ext cx="109695" cy="2328855"/>
              <a:chOff x="4541850" y="2791375"/>
              <a:chExt cx="15525" cy="329600"/>
            </a:xfrm>
          </p:grpSpPr>
          <p:sp>
            <p:nvSpPr>
              <p:cNvPr id="721" name="Google Shape;721;p2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3" name="Google Shape;723;p23"/>
          <p:cNvSpPr/>
          <p:nvPr/>
        </p:nvSpPr>
        <p:spPr>
          <a:xfrm rot="-4252270">
            <a:off x="1858145" y="2900858"/>
            <a:ext cx="1420491" cy="1288122"/>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cxnSp>
        <p:nvCxnSpPr>
          <p:cNvPr id="728" name="Google Shape;728;p24"/>
          <p:cNvCxnSpPr>
            <a:endCxn id="729" idx="1"/>
          </p:cNvCxnSpPr>
          <p:nvPr/>
        </p:nvCxnSpPr>
        <p:spPr>
          <a:xfrm>
            <a:off x="-133549" y="2540000"/>
            <a:ext cx="2460000" cy="202800"/>
          </a:xfrm>
          <a:prstGeom prst="bentConnector3">
            <a:avLst>
              <a:gd name="adj1" fmla="val 50000"/>
            </a:avLst>
          </a:prstGeom>
          <a:noFill/>
          <a:ln w="19050" cap="flat" cmpd="sng">
            <a:solidFill>
              <a:srgbClr val="302F2F"/>
            </a:solidFill>
            <a:prstDash val="solid"/>
            <a:round/>
            <a:headEnd type="none" w="med" len="med"/>
            <a:tailEnd type="none" w="med" len="med"/>
          </a:ln>
        </p:spPr>
      </p:cxnSp>
      <p:sp>
        <p:nvSpPr>
          <p:cNvPr id="730" name="Google Shape;730;p24"/>
          <p:cNvSpPr txBox="1"/>
          <p:nvPr/>
        </p:nvSpPr>
        <p:spPr>
          <a:xfrm>
            <a:off x="1538361" y="2163338"/>
            <a:ext cx="1886700" cy="392100"/>
          </a:xfrm>
          <a:prstGeom prst="rect">
            <a:avLst/>
          </a:prstGeom>
          <a:solidFill>
            <a:srgbClr val="700909">
              <a:alpha val="48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302F2F"/>
                </a:solidFill>
                <a:latin typeface="Teko"/>
                <a:ea typeface="Teko"/>
                <a:cs typeface="Teko"/>
                <a:sym typeface="Teko"/>
              </a:rPr>
              <a:t>Analyzing Result</a:t>
            </a:r>
            <a:endParaRPr sz="3500">
              <a:solidFill>
                <a:srgbClr val="302F2F"/>
              </a:solidFill>
              <a:latin typeface="Teko"/>
              <a:ea typeface="Teko"/>
              <a:cs typeface="Teko"/>
              <a:sym typeface="Teko"/>
            </a:endParaRPr>
          </a:p>
        </p:txBody>
      </p:sp>
      <p:sp>
        <p:nvSpPr>
          <p:cNvPr id="729" name="Google Shape;729;p24"/>
          <p:cNvSpPr txBox="1"/>
          <p:nvPr/>
        </p:nvSpPr>
        <p:spPr>
          <a:xfrm>
            <a:off x="2326451" y="2478950"/>
            <a:ext cx="970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302F2F"/>
                </a:solidFill>
                <a:latin typeface="Teko"/>
                <a:ea typeface="Teko"/>
                <a:cs typeface="Teko"/>
                <a:sym typeface="Teko"/>
              </a:rPr>
              <a:t>4</a:t>
            </a:r>
            <a:endParaRPr sz="2500">
              <a:solidFill>
                <a:srgbClr val="302F2F"/>
              </a:solidFill>
              <a:latin typeface="Teko"/>
              <a:ea typeface="Teko"/>
              <a:cs typeface="Teko"/>
              <a:sym typeface="Teko"/>
            </a:endParaRPr>
          </a:p>
        </p:txBody>
      </p:sp>
      <p:sp>
        <p:nvSpPr>
          <p:cNvPr id="731" name="Google Shape;731;p24"/>
          <p:cNvSpPr/>
          <p:nvPr/>
        </p:nvSpPr>
        <p:spPr>
          <a:xfrm rot="3930399">
            <a:off x="3367529" y="-441786"/>
            <a:ext cx="4476931" cy="6615689"/>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txBox="1"/>
          <p:nvPr/>
        </p:nvSpPr>
        <p:spPr>
          <a:xfrm>
            <a:off x="4591500" y="1373475"/>
            <a:ext cx="455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690E0E"/>
                </a:solidFill>
                <a:latin typeface="Georgia"/>
                <a:ea typeface="Georgia"/>
                <a:cs typeface="Georgia"/>
                <a:sym typeface="Georgia"/>
              </a:rPr>
              <a:t>Raise the sales for the least ordered</a:t>
            </a:r>
            <a:r>
              <a:rPr lang="en" sz="1600">
                <a:solidFill>
                  <a:srgbClr val="690E0E"/>
                </a:solidFill>
              </a:rPr>
              <a:t> </a:t>
            </a:r>
            <a:r>
              <a:rPr lang="en" b="1">
                <a:solidFill>
                  <a:srgbClr val="690E0E"/>
                </a:solidFill>
                <a:latin typeface="Georgia"/>
                <a:ea typeface="Georgia"/>
                <a:cs typeface="Georgia"/>
                <a:sym typeface="Georgia"/>
              </a:rPr>
              <a:t>items</a:t>
            </a:r>
            <a:endParaRPr sz="1600">
              <a:solidFill>
                <a:srgbClr val="690E0E"/>
              </a:solidFill>
            </a:endParaRPr>
          </a:p>
        </p:txBody>
      </p:sp>
      <p:sp>
        <p:nvSpPr>
          <p:cNvPr id="733" name="Google Shape;733;p24"/>
          <p:cNvSpPr txBox="1"/>
          <p:nvPr/>
        </p:nvSpPr>
        <p:spPr>
          <a:xfrm>
            <a:off x="4572000" y="2159300"/>
            <a:ext cx="45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690E0E"/>
                </a:solidFill>
                <a:latin typeface="Georgia"/>
                <a:ea typeface="Georgia"/>
                <a:cs typeface="Georgia"/>
                <a:sym typeface="Georgia"/>
              </a:rPr>
              <a:t>Sale for the associated item in the weekdays</a:t>
            </a:r>
            <a:endParaRPr sz="1600">
              <a:solidFill>
                <a:srgbClr val="690E0E"/>
              </a:solidFill>
            </a:endParaRPr>
          </a:p>
        </p:txBody>
      </p:sp>
      <p:sp>
        <p:nvSpPr>
          <p:cNvPr id="734" name="Google Shape;734;p24"/>
          <p:cNvSpPr txBox="1"/>
          <p:nvPr/>
        </p:nvSpPr>
        <p:spPr>
          <a:xfrm>
            <a:off x="4572025" y="2914225"/>
            <a:ext cx="41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690E0E"/>
                </a:solidFill>
                <a:latin typeface="Georgia"/>
                <a:ea typeface="Georgia"/>
                <a:cs typeface="Georgia"/>
                <a:sym typeface="Georgia"/>
              </a:rPr>
              <a:t>Visual marketing combo</a:t>
            </a:r>
            <a:endParaRPr sz="1600">
              <a:solidFill>
                <a:srgbClr val="690E0E"/>
              </a:solidFill>
            </a:endParaRPr>
          </a:p>
        </p:txBody>
      </p:sp>
      <p:grpSp>
        <p:nvGrpSpPr>
          <p:cNvPr id="735" name="Google Shape;735;p24"/>
          <p:cNvGrpSpPr/>
          <p:nvPr/>
        </p:nvGrpSpPr>
        <p:grpSpPr>
          <a:xfrm>
            <a:off x="4119165" y="1409594"/>
            <a:ext cx="359087" cy="358862"/>
            <a:chOff x="-1182750" y="3962900"/>
            <a:chExt cx="294575" cy="291450"/>
          </a:xfrm>
        </p:grpSpPr>
        <p:sp>
          <p:nvSpPr>
            <p:cNvPr id="736" name="Google Shape;736;p24"/>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24"/>
          <p:cNvSpPr/>
          <p:nvPr/>
        </p:nvSpPr>
        <p:spPr>
          <a:xfrm>
            <a:off x="4025413" y="2834025"/>
            <a:ext cx="546600" cy="527700"/>
          </a:xfrm>
          <a:prstGeom prst="ellipse">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24"/>
          <p:cNvGrpSpPr/>
          <p:nvPr/>
        </p:nvGrpSpPr>
        <p:grpSpPr>
          <a:xfrm>
            <a:off x="4119171" y="2204131"/>
            <a:ext cx="359075" cy="358844"/>
            <a:chOff x="-61351725" y="3372400"/>
            <a:chExt cx="310350" cy="310150"/>
          </a:xfrm>
        </p:grpSpPr>
        <p:sp>
          <p:nvSpPr>
            <p:cNvPr id="745" name="Google Shape;745;p24"/>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24"/>
          <p:cNvSpPr/>
          <p:nvPr/>
        </p:nvSpPr>
        <p:spPr>
          <a:xfrm>
            <a:off x="4025388" y="2119700"/>
            <a:ext cx="546600" cy="527700"/>
          </a:xfrm>
          <a:prstGeom prst="ellipse">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4025400" y="1325175"/>
            <a:ext cx="546600" cy="527700"/>
          </a:xfrm>
          <a:prstGeom prst="ellipse">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24"/>
          <p:cNvGrpSpPr/>
          <p:nvPr/>
        </p:nvGrpSpPr>
        <p:grpSpPr>
          <a:xfrm>
            <a:off x="4114633" y="2914235"/>
            <a:ext cx="368157" cy="367290"/>
            <a:chOff x="-62154300" y="3743950"/>
            <a:chExt cx="318200" cy="317450"/>
          </a:xfrm>
        </p:grpSpPr>
        <p:sp>
          <p:nvSpPr>
            <p:cNvPr id="751" name="Google Shape;751;p24"/>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4"/>
          <p:cNvGrpSpPr/>
          <p:nvPr/>
        </p:nvGrpSpPr>
        <p:grpSpPr>
          <a:xfrm rot="-899960">
            <a:off x="2355501" y="572099"/>
            <a:ext cx="454765" cy="457446"/>
            <a:chOff x="3137370" y="-570001"/>
            <a:chExt cx="454778" cy="457459"/>
          </a:xfrm>
        </p:grpSpPr>
        <p:sp>
          <p:nvSpPr>
            <p:cNvPr id="754" name="Google Shape;754;p24"/>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4"/>
          <p:cNvGrpSpPr/>
          <p:nvPr/>
        </p:nvGrpSpPr>
        <p:grpSpPr>
          <a:xfrm>
            <a:off x="1086473" y="521055"/>
            <a:ext cx="888556" cy="888556"/>
            <a:chOff x="3601710" y="-660170"/>
            <a:chExt cx="888556" cy="888556"/>
          </a:xfrm>
        </p:grpSpPr>
        <p:sp>
          <p:nvSpPr>
            <p:cNvPr id="764" name="Google Shape;764;p24"/>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79" name="Google Shape;779;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80" name="Google Shape;780;p25"/>
          <p:cNvPicPr preferRelativeResize="0"/>
          <p:nvPr/>
        </p:nvPicPr>
        <p:blipFill>
          <a:blip r:embed="rId3">
            <a:alphaModFix/>
          </a:blip>
          <a:stretch>
            <a:fillRect/>
          </a:stretch>
        </p:blipFill>
        <p:spPr>
          <a:xfrm rot="5400000">
            <a:off x="2013862" y="-1928662"/>
            <a:ext cx="5116276" cy="9125850"/>
          </a:xfrm>
          <a:prstGeom prst="rect">
            <a:avLst/>
          </a:prstGeom>
          <a:noFill/>
          <a:ln>
            <a:noFill/>
          </a:ln>
        </p:spPr>
      </p:pic>
      <p:sp>
        <p:nvSpPr>
          <p:cNvPr id="781" name="Google Shape;781;p25"/>
          <p:cNvSpPr txBox="1"/>
          <p:nvPr/>
        </p:nvSpPr>
        <p:spPr>
          <a:xfrm>
            <a:off x="1251850" y="762000"/>
            <a:ext cx="63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82" name="Google Shape;782;p25"/>
          <p:cNvSpPr txBox="1"/>
          <p:nvPr/>
        </p:nvSpPr>
        <p:spPr>
          <a:xfrm>
            <a:off x="1297300" y="2207031"/>
            <a:ext cx="6222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rgbClr val="980000"/>
                </a:solidFill>
                <a:latin typeface="Georgia"/>
                <a:ea typeface="Georgia"/>
                <a:cs typeface="Georgia"/>
                <a:sym typeface="Georgia"/>
              </a:rPr>
              <a:t>THANK YOU…</a:t>
            </a:r>
            <a:endParaRPr sz="3600">
              <a:solidFill>
                <a:srgbClr val="980000"/>
              </a:solidFill>
            </a:endParaRPr>
          </a:p>
        </p:txBody>
      </p:sp>
      <p:sp>
        <p:nvSpPr>
          <p:cNvPr id="783" name="Google Shape;783;p25"/>
          <p:cNvSpPr txBox="1"/>
          <p:nvPr/>
        </p:nvSpPr>
        <p:spPr>
          <a:xfrm>
            <a:off x="1010050" y="2364875"/>
            <a:ext cx="6797400" cy="5388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1200"/>
              </a:spcBef>
              <a:spcAft>
                <a:spcPts val="1200"/>
              </a:spcAft>
              <a:buClr>
                <a:schemeClr val="dk1"/>
              </a:buClr>
              <a:buSzPts val="1100"/>
              <a:buFont typeface="Arial"/>
              <a:buNone/>
            </a:pPr>
            <a:endParaRPr sz="2300">
              <a:solidFill>
                <a:srgbClr val="274E1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3600" b="1">
              <a:solidFill>
                <a:srgbClr val="980000"/>
              </a:solidFill>
              <a:latin typeface="Georgia"/>
              <a:ea typeface="Georgia"/>
              <a:cs typeface="Georgia"/>
              <a:sym typeface="Georgia"/>
            </a:endParaRPr>
          </a:p>
        </p:txBody>
      </p:sp>
      <p:pic>
        <p:nvPicPr>
          <p:cNvPr id="66" name="Google Shape;66;p14"/>
          <p:cNvPicPr preferRelativeResize="0"/>
          <p:nvPr/>
        </p:nvPicPr>
        <p:blipFill>
          <a:blip r:embed="rId3">
            <a:alphaModFix/>
          </a:blip>
          <a:stretch>
            <a:fillRect/>
          </a:stretch>
        </p:blipFill>
        <p:spPr>
          <a:xfrm rot="5400000">
            <a:off x="2013862" y="-1991175"/>
            <a:ext cx="5116276" cy="9125850"/>
          </a:xfrm>
          <a:prstGeom prst="rect">
            <a:avLst/>
          </a:prstGeom>
          <a:noFill/>
          <a:ln>
            <a:noFill/>
          </a:ln>
        </p:spPr>
      </p:pic>
      <p:sp>
        <p:nvSpPr>
          <p:cNvPr id="67" name="Google Shape;67;p14"/>
          <p:cNvSpPr txBox="1"/>
          <p:nvPr/>
        </p:nvSpPr>
        <p:spPr>
          <a:xfrm>
            <a:off x="3320125" y="907150"/>
            <a:ext cx="2068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rgbClr val="980000"/>
                </a:solidFill>
                <a:latin typeface="Georgia"/>
                <a:ea typeface="Georgia"/>
                <a:cs typeface="Georgia"/>
                <a:sym typeface="Georgia"/>
              </a:rPr>
              <a:t>Team </a:t>
            </a:r>
            <a:endParaRPr sz="3600" b="1">
              <a:solidFill>
                <a:srgbClr val="980000"/>
              </a:solidFill>
              <a:latin typeface="Georgia"/>
              <a:ea typeface="Georgia"/>
              <a:cs typeface="Georgia"/>
              <a:sym typeface="Georgia"/>
            </a:endParaRPr>
          </a:p>
        </p:txBody>
      </p:sp>
      <p:pic>
        <p:nvPicPr>
          <p:cNvPr id="68" name="Google Shape;68;p14"/>
          <p:cNvPicPr preferRelativeResize="0"/>
          <p:nvPr/>
        </p:nvPicPr>
        <p:blipFill>
          <a:blip r:embed="rId4">
            <a:alphaModFix/>
          </a:blip>
          <a:stretch>
            <a:fillRect/>
          </a:stretch>
        </p:blipFill>
        <p:spPr>
          <a:xfrm rot="-1332627">
            <a:off x="1111402" y="1741728"/>
            <a:ext cx="1186901" cy="1121625"/>
          </a:xfrm>
          <a:prstGeom prst="rect">
            <a:avLst/>
          </a:prstGeom>
          <a:noFill/>
          <a:ln>
            <a:noFill/>
          </a:ln>
        </p:spPr>
      </p:pic>
      <p:pic>
        <p:nvPicPr>
          <p:cNvPr id="69" name="Google Shape;69;p14"/>
          <p:cNvPicPr preferRelativeResize="0"/>
          <p:nvPr/>
        </p:nvPicPr>
        <p:blipFill>
          <a:blip r:embed="rId4">
            <a:alphaModFix/>
          </a:blip>
          <a:stretch>
            <a:fillRect/>
          </a:stretch>
        </p:blipFill>
        <p:spPr>
          <a:xfrm rot="14">
            <a:off x="3929126" y="1741727"/>
            <a:ext cx="1186900" cy="1121625"/>
          </a:xfrm>
          <a:prstGeom prst="rect">
            <a:avLst/>
          </a:prstGeom>
          <a:noFill/>
          <a:ln>
            <a:noFill/>
          </a:ln>
        </p:spPr>
      </p:pic>
      <p:pic>
        <p:nvPicPr>
          <p:cNvPr id="70" name="Google Shape;70;p14"/>
          <p:cNvPicPr preferRelativeResize="0"/>
          <p:nvPr/>
        </p:nvPicPr>
        <p:blipFill>
          <a:blip r:embed="rId4">
            <a:alphaModFix/>
          </a:blip>
          <a:stretch>
            <a:fillRect/>
          </a:stretch>
        </p:blipFill>
        <p:spPr>
          <a:xfrm rot="2204206">
            <a:off x="6758326" y="1741724"/>
            <a:ext cx="1186897" cy="1121628"/>
          </a:xfrm>
          <a:prstGeom prst="rect">
            <a:avLst/>
          </a:prstGeom>
          <a:noFill/>
          <a:ln>
            <a:noFill/>
          </a:ln>
        </p:spPr>
      </p:pic>
      <p:sp>
        <p:nvSpPr>
          <p:cNvPr id="71" name="Google Shape;71;p14"/>
          <p:cNvSpPr txBox="1"/>
          <p:nvPr/>
        </p:nvSpPr>
        <p:spPr>
          <a:xfrm>
            <a:off x="969975" y="3354850"/>
            <a:ext cx="2109000" cy="461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Clr>
                <a:schemeClr val="dk1"/>
              </a:buClr>
              <a:buSzPts val="1100"/>
              <a:buFont typeface="Arial"/>
              <a:buNone/>
            </a:pPr>
            <a:r>
              <a:rPr lang="en" sz="1800" b="1">
                <a:solidFill>
                  <a:schemeClr val="dk1"/>
                </a:solidFill>
                <a:latin typeface="Times New Roman"/>
                <a:ea typeface="Times New Roman"/>
                <a:cs typeface="Times New Roman"/>
                <a:sym typeface="Times New Roman"/>
              </a:rPr>
              <a:t>Amjad Altuwayjiri</a:t>
            </a:r>
            <a:endParaRPr sz="1800"/>
          </a:p>
        </p:txBody>
      </p:sp>
      <p:sp>
        <p:nvSpPr>
          <p:cNvPr id="72" name="Google Shape;72;p14"/>
          <p:cNvSpPr txBox="1"/>
          <p:nvPr/>
        </p:nvSpPr>
        <p:spPr>
          <a:xfrm>
            <a:off x="3808675" y="3283650"/>
            <a:ext cx="1966800" cy="461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Clr>
                <a:schemeClr val="dk1"/>
              </a:buClr>
              <a:buSzPts val="1100"/>
              <a:buFont typeface="Arial"/>
              <a:buNone/>
            </a:pPr>
            <a:r>
              <a:rPr lang="en" sz="1800" b="1">
                <a:solidFill>
                  <a:schemeClr val="dk1"/>
                </a:solidFill>
                <a:latin typeface="Times New Roman"/>
                <a:ea typeface="Times New Roman"/>
                <a:cs typeface="Times New Roman"/>
                <a:sym typeface="Times New Roman"/>
              </a:rPr>
              <a:t>Kismat Khatri</a:t>
            </a:r>
            <a:endParaRPr sz="1800"/>
          </a:p>
        </p:txBody>
      </p:sp>
      <p:sp>
        <p:nvSpPr>
          <p:cNvPr id="73" name="Google Shape;73;p14"/>
          <p:cNvSpPr txBox="1"/>
          <p:nvPr/>
        </p:nvSpPr>
        <p:spPr>
          <a:xfrm>
            <a:off x="6353725" y="3226050"/>
            <a:ext cx="2811900" cy="461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Clr>
                <a:schemeClr val="dk1"/>
              </a:buClr>
              <a:buSzPts val="1100"/>
              <a:buFont typeface="Arial"/>
              <a:buNone/>
            </a:pPr>
            <a:r>
              <a:rPr lang="en" sz="1800" b="1">
                <a:solidFill>
                  <a:schemeClr val="dk1"/>
                </a:solidFill>
                <a:latin typeface="Times New Roman"/>
                <a:ea typeface="Times New Roman"/>
                <a:cs typeface="Times New Roman"/>
                <a:sym typeface="Times New Roman"/>
              </a:rPr>
              <a:t>Sai Dontukurti</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1303825" y="818625"/>
            <a:ext cx="6222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rgbClr val="980000"/>
                </a:solidFill>
                <a:latin typeface="Georgia"/>
                <a:ea typeface="Georgia"/>
                <a:cs typeface="Georgia"/>
                <a:sym typeface="Georgia"/>
              </a:rPr>
              <a:t>About the data</a:t>
            </a:r>
            <a:endParaRPr sz="3600" b="1">
              <a:solidFill>
                <a:srgbClr val="980000"/>
              </a:solidFill>
              <a:latin typeface="Georgia"/>
              <a:ea typeface="Georgia"/>
              <a:cs typeface="Georgia"/>
              <a:sym typeface="Georgia"/>
            </a:endParaRPr>
          </a:p>
        </p:txBody>
      </p:sp>
      <p:pic>
        <p:nvPicPr>
          <p:cNvPr id="79" name="Google Shape;79;p15"/>
          <p:cNvPicPr preferRelativeResize="0"/>
          <p:nvPr/>
        </p:nvPicPr>
        <p:blipFill>
          <a:blip r:embed="rId3">
            <a:alphaModFix/>
          </a:blip>
          <a:stretch>
            <a:fillRect/>
          </a:stretch>
        </p:blipFill>
        <p:spPr>
          <a:xfrm>
            <a:off x="865125" y="5587500"/>
            <a:ext cx="4142595" cy="2555324"/>
          </a:xfrm>
          <a:prstGeom prst="rect">
            <a:avLst/>
          </a:prstGeom>
          <a:noFill/>
          <a:ln>
            <a:noFill/>
          </a:ln>
        </p:spPr>
      </p:pic>
      <p:sp>
        <p:nvSpPr>
          <p:cNvPr id="80" name="Google Shape;80;p15"/>
          <p:cNvSpPr/>
          <p:nvPr/>
        </p:nvSpPr>
        <p:spPr>
          <a:xfrm>
            <a:off x="353400" y="1383838"/>
            <a:ext cx="8437200" cy="3097200"/>
          </a:xfrm>
          <a:prstGeom prst="roundRect">
            <a:avLst>
              <a:gd name="adj" fmla="val 50000"/>
            </a:avLst>
          </a:pr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1" name="Google Shape;81;p15"/>
          <p:cNvGraphicFramePr/>
          <p:nvPr/>
        </p:nvGraphicFramePr>
        <p:xfrm>
          <a:off x="996134" y="1669381"/>
          <a:ext cx="4092150" cy="2825855"/>
        </p:xfrm>
        <a:graphic>
          <a:graphicData uri="http://schemas.openxmlformats.org/drawingml/2006/table">
            <a:tbl>
              <a:tblPr>
                <a:noFill/>
                <a:tableStyleId>{D7BA52A7-763E-4EAC-88B9-17CD9784BF83}</a:tableStyleId>
              </a:tblPr>
              <a:tblGrid>
                <a:gridCol w="1477625">
                  <a:extLst>
                    <a:ext uri="{9D8B030D-6E8A-4147-A177-3AD203B41FA5}">
                      <a16:colId xmlns:a16="http://schemas.microsoft.com/office/drawing/2014/main" val="20000"/>
                    </a:ext>
                  </a:extLst>
                </a:gridCol>
                <a:gridCol w="2614525">
                  <a:extLst>
                    <a:ext uri="{9D8B030D-6E8A-4147-A177-3AD203B41FA5}">
                      <a16:colId xmlns:a16="http://schemas.microsoft.com/office/drawing/2014/main" val="20001"/>
                    </a:ext>
                  </a:extLst>
                </a:gridCol>
              </a:tblGrid>
              <a:tr h="373650">
                <a:tc gridSpan="2">
                  <a:txBody>
                    <a:bodyPr/>
                    <a:lstStyle/>
                    <a:p>
                      <a:pPr marL="0" lvl="0" indent="0" algn="just" rtl="0">
                        <a:lnSpc>
                          <a:spcPct val="115000"/>
                        </a:lnSpc>
                        <a:spcBef>
                          <a:spcPts val="1200"/>
                        </a:spcBef>
                        <a:spcAft>
                          <a:spcPts val="1200"/>
                        </a:spcAft>
                        <a:buNone/>
                      </a:pPr>
                      <a:r>
                        <a:rPr lang="en" sz="1300" b="1" u="sng">
                          <a:solidFill>
                            <a:srgbClr val="274E13"/>
                          </a:solidFill>
                          <a:latin typeface="Georgia"/>
                          <a:ea typeface="Georgia"/>
                          <a:cs typeface="Georgia"/>
                          <a:sym typeface="Georgia"/>
                        </a:rPr>
                        <a:t>Main Columns:</a:t>
                      </a:r>
                      <a:endParaRPr sz="900" b="1" u="sng">
                        <a:solidFill>
                          <a:srgbClr val="274E13"/>
                        </a:solidFill>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9E9E9E">
                        <a:alpha val="0"/>
                      </a:srgbClr>
                    </a:solidFill>
                  </a:tcPr>
                </a:tc>
                <a:tc hMerge="1">
                  <a:txBody>
                    <a:bodyPr/>
                    <a:lstStyle/>
                    <a:p>
                      <a:endParaRPr lang="en-US"/>
                    </a:p>
                  </a:txBody>
                  <a:tcPr/>
                </a:tc>
                <a:extLst>
                  <a:ext uri="{0D108BD9-81ED-4DB2-BD59-A6C34878D82A}">
                    <a16:rowId xmlns:a16="http://schemas.microsoft.com/office/drawing/2014/main" val="10000"/>
                  </a:ext>
                </a:extLst>
              </a:tr>
              <a:tr h="176800">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      Order Number</a:t>
                      </a:r>
                      <a:endParaRPr sz="700" b="1">
                        <a:solidFill>
                          <a:srgbClr val="274E13"/>
                        </a:solidFill>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receipt number.</a:t>
                      </a:r>
                      <a:endParaRPr sz="700" b="1">
                        <a:solidFill>
                          <a:srgbClr val="274E13"/>
                        </a:solidFill>
                      </a:endParaRPr>
                    </a:p>
                  </a:txBody>
                  <a:tcPr marL="91425" marR="91425" marT="0"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239175">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      Order Date</a:t>
                      </a:r>
                      <a:endParaRPr sz="700" b="1">
                        <a:solidFill>
                          <a:srgbClr val="274E1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date and time of the order.</a:t>
                      </a:r>
                      <a:endParaRPr sz="700" b="1">
                        <a:solidFill>
                          <a:srgbClr val="274E13"/>
                        </a:solidFill>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239175">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      Item Name</a:t>
                      </a:r>
                      <a:endParaRPr sz="700" b="1">
                        <a:solidFill>
                          <a:srgbClr val="274E1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name of the order in the menu.</a:t>
                      </a:r>
                      <a:endParaRPr sz="700" b="1">
                        <a:solidFill>
                          <a:srgbClr val="274E13"/>
                        </a:solidFill>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70750">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      Quantity</a:t>
                      </a:r>
                      <a:endParaRPr sz="700" b="1">
                        <a:solidFill>
                          <a:srgbClr val="274E1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number of orders per item for the receipt.</a:t>
                      </a:r>
                      <a:endParaRPr sz="700" b="1">
                        <a:solidFill>
                          <a:srgbClr val="274E13"/>
                        </a:solidFill>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70750">
                <a:tc>
                  <a:txBody>
                    <a:bodyPr/>
                    <a:lstStyle/>
                    <a:p>
                      <a:pPr marL="0" lvl="0" indent="0" algn="l" rtl="0">
                        <a:lnSpc>
                          <a:spcPct val="115000"/>
                        </a:lnSpc>
                        <a:spcBef>
                          <a:spcPts val="1200"/>
                        </a:spcBef>
                        <a:spcAft>
                          <a:spcPts val="1200"/>
                        </a:spcAft>
                        <a:buClr>
                          <a:schemeClr val="dk1"/>
                        </a:buClr>
                        <a:buSzPts val="1100"/>
                        <a:buFont typeface="Arial"/>
                        <a:buNone/>
                      </a:pPr>
                      <a:r>
                        <a:rPr lang="en" sz="1100" b="1">
                          <a:solidFill>
                            <a:srgbClr val="274E13"/>
                          </a:solidFill>
                          <a:latin typeface="Georgia"/>
                          <a:ea typeface="Georgia"/>
                          <a:cs typeface="Georgia"/>
                          <a:sym typeface="Georgia"/>
                        </a:rPr>
                        <a:t>      Product Price</a:t>
                      </a:r>
                      <a:endParaRPr sz="1100" b="1">
                        <a:solidFill>
                          <a:srgbClr val="274E13"/>
                        </a:solidFill>
                        <a:latin typeface="Georgia"/>
                        <a:ea typeface="Georgia"/>
                        <a:cs typeface="Georgia"/>
                        <a:sym typeface="Georg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b="1">
                          <a:solidFill>
                            <a:srgbClr val="274E13"/>
                          </a:solidFill>
                          <a:latin typeface="Georgia"/>
                          <a:ea typeface="Georgia"/>
                          <a:cs typeface="Georgia"/>
                          <a:sym typeface="Georgia"/>
                        </a:rPr>
                        <a:t>item price without counting the quantity.</a:t>
                      </a:r>
                      <a:endParaRPr sz="1100" b="1">
                        <a:solidFill>
                          <a:srgbClr val="274E13"/>
                        </a:solidFill>
                        <a:latin typeface="Georgia"/>
                        <a:ea typeface="Georgia"/>
                        <a:cs typeface="Georgia"/>
                        <a:sym typeface="Georgia"/>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357925">
                <a:tc>
                  <a:txBody>
                    <a:bodyPr/>
                    <a:lstStyle/>
                    <a:p>
                      <a:pPr marL="0" lvl="0" indent="0" algn="l" rtl="0">
                        <a:lnSpc>
                          <a:spcPct val="115000"/>
                        </a:lnSpc>
                        <a:spcBef>
                          <a:spcPts val="1200"/>
                        </a:spcBef>
                        <a:spcAft>
                          <a:spcPts val="1200"/>
                        </a:spcAft>
                        <a:buNone/>
                      </a:pPr>
                      <a:r>
                        <a:rPr lang="en" sz="1100" b="1">
                          <a:solidFill>
                            <a:srgbClr val="274E13"/>
                          </a:solidFill>
                          <a:latin typeface="Georgia"/>
                          <a:ea typeface="Georgia"/>
                          <a:cs typeface="Georgia"/>
                          <a:sym typeface="Georgia"/>
                        </a:rPr>
                        <a:t>     Total products</a:t>
                      </a:r>
                      <a:endParaRPr sz="1100" b="1">
                        <a:solidFill>
                          <a:srgbClr val="274E13"/>
                        </a:solidFill>
                        <a:latin typeface="Georgia"/>
                        <a:ea typeface="Georgia"/>
                        <a:cs typeface="Georgia"/>
                        <a:sym typeface="Georg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b="1">
                          <a:solidFill>
                            <a:srgbClr val="274E13"/>
                          </a:solidFill>
                          <a:latin typeface="Georgia"/>
                          <a:ea typeface="Georgia"/>
                          <a:cs typeface="Georgia"/>
                          <a:sym typeface="Georgia"/>
                        </a:rPr>
                        <a:t>total number of items per receipt.</a:t>
                      </a:r>
                      <a:endParaRPr sz="1100" b="1">
                        <a:solidFill>
                          <a:srgbClr val="274E13"/>
                        </a:solidFill>
                        <a:latin typeface="Georgia"/>
                        <a:ea typeface="Georgia"/>
                        <a:cs typeface="Georgia"/>
                        <a:sym typeface="Georgia"/>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82" name="Google Shape;82;p15"/>
          <p:cNvGraphicFramePr/>
          <p:nvPr/>
        </p:nvGraphicFramePr>
        <p:xfrm>
          <a:off x="4778709" y="1565660"/>
          <a:ext cx="4640125" cy="1831381"/>
        </p:xfrm>
        <a:graphic>
          <a:graphicData uri="http://schemas.openxmlformats.org/drawingml/2006/table">
            <a:tbl>
              <a:tblPr>
                <a:noFill/>
                <a:tableStyleId>{D7BA52A7-763E-4EAC-88B9-17CD9784BF83}</a:tableStyleId>
              </a:tblPr>
              <a:tblGrid>
                <a:gridCol w="1505725">
                  <a:extLst>
                    <a:ext uri="{9D8B030D-6E8A-4147-A177-3AD203B41FA5}">
                      <a16:colId xmlns:a16="http://schemas.microsoft.com/office/drawing/2014/main" val="20000"/>
                    </a:ext>
                  </a:extLst>
                </a:gridCol>
                <a:gridCol w="3134400">
                  <a:extLst>
                    <a:ext uri="{9D8B030D-6E8A-4147-A177-3AD203B41FA5}">
                      <a16:colId xmlns:a16="http://schemas.microsoft.com/office/drawing/2014/main" val="20001"/>
                    </a:ext>
                  </a:extLst>
                </a:gridCol>
              </a:tblGrid>
              <a:tr h="254850">
                <a:tc gridSpan="2">
                  <a:txBody>
                    <a:bodyPr/>
                    <a:lstStyle/>
                    <a:p>
                      <a:pPr marL="0" lvl="0" indent="0" algn="l" rtl="0">
                        <a:lnSpc>
                          <a:spcPct val="115000"/>
                        </a:lnSpc>
                        <a:spcBef>
                          <a:spcPts val="1200"/>
                        </a:spcBef>
                        <a:spcAft>
                          <a:spcPts val="1200"/>
                        </a:spcAft>
                        <a:buNone/>
                      </a:pPr>
                      <a:r>
                        <a:rPr lang="en" sz="1300" b="1" u="sng">
                          <a:solidFill>
                            <a:srgbClr val="274E13"/>
                          </a:solidFill>
                          <a:latin typeface="Georgia"/>
                          <a:ea typeface="Georgia"/>
                          <a:cs typeface="Georgia"/>
                          <a:sym typeface="Georgia"/>
                        </a:rPr>
                        <a:t>Added columns:</a:t>
                      </a:r>
                      <a:endParaRPr sz="1300" b="1" u="sng">
                        <a:solidFill>
                          <a:srgbClr val="274E13"/>
                        </a:solidFill>
                        <a:latin typeface="Georgia"/>
                        <a:ea typeface="Georgia"/>
                        <a:cs typeface="Georgia"/>
                        <a:sym typeface="Georg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9E9E9E">
                        <a:alpha val="0"/>
                      </a:srgbClr>
                    </a:solidFill>
                  </a:tcPr>
                </a:tc>
                <a:tc hMerge="1">
                  <a:txBody>
                    <a:bodyPr/>
                    <a:lstStyle/>
                    <a:p>
                      <a:endParaRPr lang="en-US"/>
                    </a:p>
                  </a:txBody>
                  <a:tcPr/>
                </a:tc>
                <a:extLst>
                  <a:ext uri="{0D108BD9-81ED-4DB2-BD59-A6C34878D82A}">
                    <a16:rowId xmlns:a16="http://schemas.microsoft.com/office/drawing/2014/main" val="10000"/>
                  </a:ext>
                </a:extLst>
              </a:tr>
              <a:tr h="335150">
                <a:tc>
                  <a:txBody>
                    <a:bodyPr/>
                    <a:lstStyle/>
                    <a:p>
                      <a:pPr marL="0" lvl="0" indent="0" algn="just" rtl="0">
                        <a:lnSpc>
                          <a:spcPct val="115000"/>
                        </a:lnSpc>
                        <a:spcBef>
                          <a:spcPts val="1200"/>
                        </a:spcBef>
                        <a:spcAft>
                          <a:spcPts val="1200"/>
                        </a:spcAft>
                        <a:buNone/>
                      </a:pPr>
                      <a:r>
                        <a:rPr lang="en" sz="1100" b="1">
                          <a:solidFill>
                            <a:srgbClr val="274E13"/>
                          </a:solidFill>
                          <a:latin typeface="Georgia"/>
                          <a:ea typeface="Georgia"/>
                          <a:cs typeface="Georgia"/>
                          <a:sym typeface="Georgia"/>
                        </a:rPr>
                        <a:t>        Total Price​​</a:t>
                      </a:r>
                      <a:endParaRPr sz="1100" b="1">
                        <a:solidFill>
                          <a:srgbClr val="274E13"/>
                        </a:solidFill>
                        <a:latin typeface="Georgia"/>
                        <a:ea typeface="Georgia"/>
                        <a:cs typeface="Georgia"/>
                        <a:sym typeface="Georg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b="1">
                          <a:solidFill>
                            <a:srgbClr val="274E13"/>
                          </a:solidFill>
                          <a:latin typeface="Georgia"/>
                          <a:ea typeface="Georgia"/>
                          <a:cs typeface="Georgia"/>
                          <a:sym typeface="Georgia"/>
                        </a:rPr>
                        <a:t>total payment for a customer</a:t>
                      </a:r>
                      <a:endParaRPr sz="1100" b="1">
                        <a:solidFill>
                          <a:srgbClr val="274E13"/>
                        </a:solidFill>
                        <a:latin typeface="Georgia"/>
                        <a:ea typeface="Georgia"/>
                        <a:cs typeface="Georgia"/>
                        <a:sym typeface="Georgia"/>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55450">
                <a:tc>
                  <a:txBody>
                    <a:bodyPr/>
                    <a:lstStyle/>
                    <a:p>
                      <a:pPr marL="0" lvl="0" indent="0" algn="just" rtl="0">
                        <a:lnSpc>
                          <a:spcPct val="115000"/>
                        </a:lnSpc>
                        <a:spcBef>
                          <a:spcPts val="1200"/>
                        </a:spcBef>
                        <a:spcAft>
                          <a:spcPts val="1200"/>
                        </a:spcAft>
                        <a:buNone/>
                      </a:pPr>
                      <a:r>
                        <a:rPr lang="en" sz="1100" b="1">
                          <a:solidFill>
                            <a:srgbClr val="274E13"/>
                          </a:solidFill>
                          <a:latin typeface="Georgia"/>
                          <a:ea typeface="Georgia"/>
                          <a:cs typeface="Georgia"/>
                          <a:sym typeface="Georgia"/>
                        </a:rPr>
                        <a:t>        Time </a:t>
                      </a:r>
                      <a:endParaRPr sz="1100" b="1">
                        <a:solidFill>
                          <a:srgbClr val="274E13"/>
                        </a:solidFill>
                        <a:latin typeface="Georgia"/>
                        <a:ea typeface="Georgia"/>
                        <a:cs typeface="Georgia"/>
                        <a:sym typeface="Georg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b="1">
                          <a:solidFill>
                            <a:srgbClr val="274E13"/>
                          </a:solidFill>
                          <a:latin typeface="Georgia"/>
                          <a:ea typeface="Georgia"/>
                          <a:cs typeface="Georgia"/>
                          <a:sym typeface="Georgia"/>
                        </a:rPr>
                        <a:t>time of order placing </a:t>
                      </a:r>
                      <a:endParaRPr sz="1100" b="1">
                        <a:solidFill>
                          <a:srgbClr val="274E13"/>
                        </a:solidFill>
                        <a:latin typeface="Georgia"/>
                        <a:ea typeface="Georgia"/>
                        <a:cs typeface="Georgia"/>
                        <a:sym typeface="Georgia"/>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just" rtl="0">
                        <a:lnSpc>
                          <a:spcPct val="115000"/>
                        </a:lnSpc>
                        <a:spcBef>
                          <a:spcPts val="1200"/>
                        </a:spcBef>
                        <a:spcAft>
                          <a:spcPts val="1200"/>
                        </a:spcAft>
                        <a:buNone/>
                      </a:pPr>
                      <a:r>
                        <a:rPr lang="en" sz="1100" b="1">
                          <a:solidFill>
                            <a:srgbClr val="274E13"/>
                          </a:solidFill>
                          <a:latin typeface="Georgia"/>
                          <a:ea typeface="Georgia"/>
                          <a:cs typeface="Georgia"/>
                          <a:sym typeface="Georgia"/>
                        </a:rPr>
                        <a:t>        Date </a:t>
                      </a:r>
                      <a:endParaRPr sz="1100" b="1">
                        <a:solidFill>
                          <a:srgbClr val="274E13"/>
                        </a:solidFill>
                        <a:latin typeface="Georgia"/>
                        <a:ea typeface="Georgia"/>
                        <a:cs typeface="Georgia"/>
                        <a:sym typeface="Georg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b="1">
                          <a:solidFill>
                            <a:srgbClr val="274E13"/>
                          </a:solidFill>
                          <a:latin typeface="Georgia"/>
                          <a:ea typeface="Georgia"/>
                          <a:cs typeface="Georgia"/>
                          <a:sym typeface="Georgia"/>
                        </a:rPr>
                        <a:t>Date of order placing</a:t>
                      </a:r>
                      <a:endParaRPr sz="1100" b="1">
                        <a:solidFill>
                          <a:srgbClr val="274E13"/>
                        </a:solidFill>
                        <a:latin typeface="Georgia"/>
                        <a:ea typeface="Georgia"/>
                        <a:cs typeface="Georgia"/>
                        <a:sym typeface="Georgia"/>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46775">
                <a:tc>
                  <a:txBody>
                    <a:bodyPr/>
                    <a:lstStyle/>
                    <a:p>
                      <a:pPr marL="0" lvl="0" indent="0" algn="just" rtl="0">
                        <a:lnSpc>
                          <a:spcPct val="115000"/>
                        </a:lnSpc>
                        <a:spcBef>
                          <a:spcPts val="1200"/>
                        </a:spcBef>
                        <a:spcAft>
                          <a:spcPts val="1200"/>
                        </a:spcAft>
                        <a:buNone/>
                      </a:pPr>
                      <a:r>
                        <a:rPr lang="en" sz="1100" b="1">
                          <a:solidFill>
                            <a:srgbClr val="274E13"/>
                          </a:solidFill>
                          <a:latin typeface="Georgia"/>
                          <a:ea typeface="Georgia"/>
                          <a:cs typeface="Georgia"/>
                          <a:sym typeface="Georgia"/>
                        </a:rPr>
                        <a:t>        Day</a:t>
                      </a:r>
                      <a:endParaRPr sz="1100" b="1">
                        <a:solidFill>
                          <a:srgbClr val="274E13"/>
                        </a:solidFill>
                        <a:latin typeface="Georgia"/>
                        <a:ea typeface="Georgia"/>
                        <a:cs typeface="Georgia"/>
                        <a:sym typeface="Georg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100" b="1">
                          <a:solidFill>
                            <a:srgbClr val="274E13"/>
                          </a:solidFill>
                          <a:latin typeface="Georgia"/>
                          <a:ea typeface="Georgia"/>
                          <a:cs typeface="Georgia"/>
                          <a:sym typeface="Georgia"/>
                        </a:rPr>
                        <a:t>Name of the day in the week </a:t>
                      </a:r>
                      <a:endParaRPr sz="1100" b="1">
                        <a:solidFill>
                          <a:srgbClr val="274E13"/>
                        </a:solidFill>
                        <a:latin typeface="Georgia"/>
                        <a:ea typeface="Georgia"/>
                        <a:cs typeface="Georgia"/>
                        <a:sym typeface="Georgia"/>
                      </a:endParaRPr>
                    </a:p>
                  </a:txBody>
                  <a:tcPr marL="91425" marR="91425" marT="91425" marB="91425">
                    <a:lnL w="9525" cap="flat" cmpd="sng">
                      <a:solidFill>
                        <a:srgbClr val="98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83" name="Google Shape;83;p15"/>
          <p:cNvGrpSpPr/>
          <p:nvPr/>
        </p:nvGrpSpPr>
        <p:grpSpPr>
          <a:xfrm>
            <a:off x="4471854" y="2"/>
            <a:ext cx="5253816" cy="1622108"/>
            <a:chOff x="5092229" y="-180802"/>
            <a:chExt cx="5253816" cy="1622108"/>
          </a:xfrm>
        </p:grpSpPr>
        <p:sp>
          <p:nvSpPr>
            <p:cNvPr id="84" name="Google Shape;84;p1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5"/>
          <p:cNvSpPr/>
          <p:nvPr/>
        </p:nvSpPr>
        <p:spPr>
          <a:xfrm rot="-4252270">
            <a:off x="288095" y="731783"/>
            <a:ext cx="1420491" cy="1288122"/>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5002077">
            <a:off x="1536618" y="291758"/>
            <a:ext cx="930594" cy="888969"/>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txBox="1"/>
          <p:nvPr/>
        </p:nvSpPr>
        <p:spPr>
          <a:xfrm>
            <a:off x="1854625" y="4343100"/>
            <a:ext cx="51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9E9E9E"/>
                </a:solidFill>
              </a:rPr>
              <a:t> ___ ___ ___ ___ ___ ____ ____ ____ ____</a:t>
            </a:r>
            <a:endParaRPr>
              <a:solidFill>
                <a:srgbClr val="9E9E9E"/>
              </a:solidFill>
            </a:endParaRPr>
          </a:p>
        </p:txBody>
      </p:sp>
      <p:sp>
        <p:nvSpPr>
          <p:cNvPr id="97" name="Google Shape;97;p15"/>
          <p:cNvSpPr txBox="1"/>
          <p:nvPr/>
        </p:nvSpPr>
        <p:spPr>
          <a:xfrm>
            <a:off x="0" y="4447538"/>
            <a:ext cx="51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9E9E9E"/>
                </a:solidFill>
              </a:rPr>
              <a:t> ___ ___ ___ ___ ___ ____ ____ ____ ____</a:t>
            </a:r>
            <a:endParaRPr>
              <a:solidFill>
                <a:srgbClr val="9E9E9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p:nvPr/>
        </p:nvSpPr>
        <p:spPr>
          <a:xfrm>
            <a:off x="1359875" y="837050"/>
            <a:ext cx="6222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rgbClr val="980000"/>
                </a:solidFill>
                <a:latin typeface="Georgia"/>
                <a:ea typeface="Georgia"/>
                <a:cs typeface="Georgia"/>
                <a:sym typeface="Georgia"/>
              </a:rPr>
              <a:t>Questions to investigate</a:t>
            </a:r>
            <a:endParaRPr sz="3600" b="1">
              <a:solidFill>
                <a:srgbClr val="980000"/>
              </a:solidFill>
              <a:latin typeface="Georgia"/>
              <a:ea typeface="Georgia"/>
              <a:cs typeface="Georgia"/>
              <a:sym typeface="Georgia"/>
            </a:endParaRPr>
          </a:p>
        </p:txBody>
      </p:sp>
      <p:sp>
        <p:nvSpPr>
          <p:cNvPr id="103" name="Google Shape;103;p16"/>
          <p:cNvSpPr/>
          <p:nvPr/>
        </p:nvSpPr>
        <p:spPr>
          <a:xfrm rot="6151438">
            <a:off x="3387387" y="-312858"/>
            <a:ext cx="4772457" cy="6668086"/>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6"/>
          <p:cNvPicPr preferRelativeResize="0"/>
          <p:nvPr/>
        </p:nvPicPr>
        <p:blipFill>
          <a:blip r:embed="rId3">
            <a:alphaModFix/>
          </a:blip>
          <a:stretch>
            <a:fillRect/>
          </a:stretch>
        </p:blipFill>
        <p:spPr>
          <a:xfrm>
            <a:off x="865125" y="5587500"/>
            <a:ext cx="4142595" cy="2555324"/>
          </a:xfrm>
          <a:prstGeom prst="rect">
            <a:avLst/>
          </a:prstGeom>
          <a:noFill/>
          <a:ln>
            <a:noFill/>
          </a:ln>
        </p:spPr>
      </p:pic>
      <p:sp>
        <p:nvSpPr>
          <p:cNvPr id="105" name="Google Shape;105;p16"/>
          <p:cNvSpPr txBox="1"/>
          <p:nvPr/>
        </p:nvSpPr>
        <p:spPr>
          <a:xfrm>
            <a:off x="2018150" y="2046200"/>
            <a:ext cx="38682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endParaRPr/>
          </a:p>
        </p:txBody>
      </p:sp>
      <p:sp>
        <p:nvSpPr>
          <p:cNvPr id="106" name="Google Shape;106;p16"/>
          <p:cNvSpPr txBox="1"/>
          <p:nvPr/>
        </p:nvSpPr>
        <p:spPr>
          <a:xfrm>
            <a:off x="1689325" y="1653775"/>
            <a:ext cx="6432900" cy="2911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300" b="1" u="sng">
                <a:solidFill>
                  <a:srgbClr val="274E13"/>
                </a:solidFill>
                <a:latin typeface="Georgia"/>
                <a:ea typeface="Georgia"/>
                <a:cs typeface="Georgia"/>
                <a:sym typeface="Georgia"/>
              </a:rPr>
              <a:t>Quantity:</a:t>
            </a:r>
            <a:endParaRPr sz="1300" b="1" u="sng">
              <a:solidFill>
                <a:srgbClr val="274E13"/>
              </a:solidFill>
              <a:latin typeface="Georgia"/>
              <a:ea typeface="Georgia"/>
              <a:cs typeface="Georgia"/>
              <a:sym typeface="Georgia"/>
            </a:endParaRPr>
          </a:p>
          <a:p>
            <a:pPr marL="457200" lvl="0" indent="0" algn="just" rtl="0">
              <a:lnSpc>
                <a:spcPct val="115000"/>
              </a:lnSpc>
              <a:spcBef>
                <a:spcPts val="1200"/>
              </a:spcBef>
              <a:spcAft>
                <a:spcPts val="0"/>
              </a:spcAft>
              <a:buNone/>
            </a:pPr>
            <a:r>
              <a:rPr lang="en" sz="1100" b="1">
                <a:solidFill>
                  <a:srgbClr val="274E13"/>
                </a:solidFill>
                <a:latin typeface="Georgia"/>
                <a:ea typeface="Georgia"/>
                <a:cs typeface="Georgia"/>
                <a:sym typeface="Georgia"/>
              </a:rPr>
              <a:t>- What is the most ordered product?</a:t>
            </a:r>
            <a:endParaRPr sz="1100" b="1">
              <a:solidFill>
                <a:srgbClr val="274E13"/>
              </a:solidFill>
              <a:latin typeface="Georgia"/>
              <a:ea typeface="Georgia"/>
              <a:cs typeface="Georgia"/>
              <a:sym typeface="Georgia"/>
            </a:endParaRPr>
          </a:p>
          <a:p>
            <a:pPr marL="457200" lvl="0" indent="0" algn="just" rtl="0">
              <a:lnSpc>
                <a:spcPct val="115000"/>
              </a:lnSpc>
              <a:spcBef>
                <a:spcPts val="1200"/>
              </a:spcBef>
              <a:spcAft>
                <a:spcPts val="0"/>
              </a:spcAft>
              <a:buNone/>
            </a:pPr>
            <a:r>
              <a:rPr lang="en" sz="1100" b="1">
                <a:solidFill>
                  <a:srgbClr val="274E13"/>
                </a:solidFill>
                <a:latin typeface="Georgia"/>
                <a:ea typeface="Georgia"/>
                <a:cs typeface="Georgia"/>
                <a:sym typeface="Georgia"/>
              </a:rPr>
              <a:t>- What is the least ordered product?</a:t>
            </a:r>
            <a:endParaRPr sz="1100" b="1">
              <a:solidFill>
                <a:srgbClr val="274E13"/>
              </a:solidFill>
              <a:latin typeface="Georgia"/>
              <a:ea typeface="Georgia"/>
              <a:cs typeface="Georgia"/>
              <a:sym typeface="Georgia"/>
            </a:endParaRPr>
          </a:p>
          <a:p>
            <a:pPr marL="457200" lvl="0" indent="0" algn="just" rtl="0">
              <a:lnSpc>
                <a:spcPct val="115000"/>
              </a:lnSpc>
              <a:spcBef>
                <a:spcPts val="1200"/>
              </a:spcBef>
              <a:spcAft>
                <a:spcPts val="0"/>
              </a:spcAft>
              <a:buNone/>
            </a:pPr>
            <a:r>
              <a:rPr lang="en" sz="1100" b="1">
                <a:solidFill>
                  <a:srgbClr val="274E13"/>
                </a:solidFill>
                <a:latin typeface="Georgia"/>
                <a:ea typeface="Georgia"/>
                <a:cs typeface="Georgia"/>
                <a:sym typeface="Georgia"/>
              </a:rPr>
              <a:t>- What is the quantity of product ordered each day, week, year?</a:t>
            </a:r>
            <a:endParaRPr sz="1100" b="1">
              <a:solidFill>
                <a:srgbClr val="274E13"/>
              </a:solidFill>
              <a:latin typeface="Georgia"/>
              <a:ea typeface="Georgia"/>
              <a:cs typeface="Georgia"/>
              <a:sym typeface="Georgia"/>
            </a:endParaRPr>
          </a:p>
          <a:p>
            <a:pPr marL="0" lvl="0" indent="0" algn="just" rtl="0">
              <a:lnSpc>
                <a:spcPct val="115000"/>
              </a:lnSpc>
              <a:spcBef>
                <a:spcPts val="1200"/>
              </a:spcBef>
              <a:spcAft>
                <a:spcPts val="0"/>
              </a:spcAft>
              <a:buClr>
                <a:schemeClr val="dk1"/>
              </a:buClr>
              <a:buSzPts val="1100"/>
              <a:buFont typeface="Arial"/>
              <a:buNone/>
            </a:pPr>
            <a:r>
              <a:rPr lang="en" sz="1300" b="1" u="sng">
                <a:solidFill>
                  <a:srgbClr val="274E13"/>
                </a:solidFill>
                <a:latin typeface="Georgia"/>
                <a:ea typeface="Georgia"/>
                <a:cs typeface="Georgia"/>
                <a:sym typeface="Georgia"/>
              </a:rPr>
              <a:t>Profit:</a:t>
            </a:r>
            <a:endParaRPr sz="1300" b="1" u="sng">
              <a:solidFill>
                <a:srgbClr val="274E13"/>
              </a:solidFill>
              <a:latin typeface="Georgia"/>
              <a:ea typeface="Georgia"/>
              <a:cs typeface="Georgia"/>
              <a:sym typeface="Georgia"/>
            </a:endParaRPr>
          </a:p>
          <a:p>
            <a:pPr marL="457200" lvl="0" indent="0" algn="just" rtl="0">
              <a:lnSpc>
                <a:spcPct val="115000"/>
              </a:lnSpc>
              <a:spcBef>
                <a:spcPts val="1200"/>
              </a:spcBef>
              <a:spcAft>
                <a:spcPts val="0"/>
              </a:spcAft>
              <a:buClr>
                <a:schemeClr val="dk1"/>
              </a:buClr>
              <a:buSzPts val="1100"/>
              <a:buFont typeface="Arial"/>
              <a:buNone/>
            </a:pPr>
            <a:r>
              <a:rPr lang="en" sz="1100" b="1">
                <a:solidFill>
                  <a:srgbClr val="274E13"/>
                </a:solidFill>
                <a:latin typeface="Georgia"/>
                <a:ea typeface="Georgia"/>
                <a:cs typeface="Georgia"/>
                <a:sym typeface="Georgia"/>
              </a:rPr>
              <a:t>- What is the average profit of the day, week, year?</a:t>
            </a:r>
            <a:endParaRPr sz="1100" b="1">
              <a:solidFill>
                <a:srgbClr val="274E13"/>
              </a:solidFill>
              <a:latin typeface="Georgia"/>
              <a:ea typeface="Georgia"/>
              <a:cs typeface="Georgia"/>
              <a:sym typeface="Georgia"/>
            </a:endParaRPr>
          </a:p>
          <a:p>
            <a:pPr marL="457200" lvl="0" indent="0" algn="just" rtl="0">
              <a:lnSpc>
                <a:spcPct val="115000"/>
              </a:lnSpc>
              <a:spcBef>
                <a:spcPts val="1200"/>
              </a:spcBef>
              <a:spcAft>
                <a:spcPts val="0"/>
              </a:spcAft>
              <a:buClr>
                <a:schemeClr val="dk1"/>
              </a:buClr>
              <a:buSzPts val="1100"/>
              <a:buFont typeface="Arial"/>
              <a:buNone/>
            </a:pPr>
            <a:r>
              <a:rPr lang="en" sz="1100" b="1">
                <a:solidFill>
                  <a:srgbClr val="274E13"/>
                </a:solidFill>
                <a:latin typeface="Georgia"/>
                <a:ea typeface="Georgia"/>
                <a:cs typeface="Georgia"/>
                <a:sym typeface="Georgia"/>
              </a:rPr>
              <a:t>- How to raise the profit by using role of association?</a:t>
            </a:r>
            <a:endParaRPr sz="1200" b="1">
              <a:solidFill>
                <a:srgbClr val="274E13"/>
              </a:solidFill>
              <a:latin typeface="Electrolize"/>
              <a:ea typeface="Electrolize"/>
              <a:cs typeface="Electrolize"/>
              <a:sym typeface="Electrolize"/>
            </a:endParaRPr>
          </a:p>
          <a:p>
            <a:pPr marL="0" lvl="0" indent="0" algn="l" rtl="0">
              <a:spcBef>
                <a:spcPts val="1200"/>
              </a:spcBef>
              <a:spcAft>
                <a:spcPts val="0"/>
              </a:spcAft>
              <a:buNone/>
            </a:pPr>
            <a:endParaRPr/>
          </a:p>
        </p:txBody>
      </p:sp>
      <p:sp>
        <p:nvSpPr>
          <p:cNvPr id="107" name="Google Shape;107;p16"/>
          <p:cNvSpPr/>
          <p:nvPr/>
        </p:nvSpPr>
        <p:spPr>
          <a:xfrm rot="10800000">
            <a:off x="1454148" y="440810"/>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16"/>
          <p:cNvGrpSpPr/>
          <p:nvPr/>
        </p:nvGrpSpPr>
        <p:grpSpPr>
          <a:xfrm rot="9900040">
            <a:off x="662231" y="1145285"/>
            <a:ext cx="454765" cy="457446"/>
            <a:chOff x="3137370" y="-570001"/>
            <a:chExt cx="454778" cy="457459"/>
          </a:xfrm>
        </p:grpSpPr>
        <p:sp>
          <p:nvSpPr>
            <p:cNvPr id="109" name="Google Shape;109;p16"/>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6"/>
          <p:cNvGrpSpPr/>
          <p:nvPr/>
        </p:nvGrpSpPr>
        <p:grpSpPr>
          <a:xfrm rot="10800000">
            <a:off x="462031" y="212781"/>
            <a:ext cx="888556" cy="888556"/>
            <a:chOff x="3601710" y="-660170"/>
            <a:chExt cx="888556" cy="888556"/>
          </a:xfrm>
        </p:grpSpPr>
        <p:sp>
          <p:nvSpPr>
            <p:cNvPr id="119" name="Google Shape;119;p16"/>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rot="-5182108">
            <a:off x="3441489" y="-4233215"/>
            <a:ext cx="2523095" cy="8501558"/>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txBox="1"/>
          <p:nvPr/>
        </p:nvSpPr>
        <p:spPr>
          <a:xfrm>
            <a:off x="1361563" y="1149088"/>
            <a:ext cx="29100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rgbClr val="980000"/>
                </a:solidFill>
                <a:latin typeface="Georgia"/>
                <a:ea typeface="Georgia"/>
                <a:cs typeface="Georgia"/>
                <a:sym typeface="Georgia"/>
              </a:rPr>
              <a:t>Most ordered product</a:t>
            </a:r>
            <a:r>
              <a:rPr lang="en" sz="3000" b="1">
                <a:solidFill>
                  <a:srgbClr val="980000"/>
                </a:solidFill>
                <a:latin typeface="Georgia"/>
                <a:ea typeface="Georgia"/>
                <a:cs typeface="Georgia"/>
                <a:sym typeface="Georgia"/>
              </a:rPr>
              <a:t> </a:t>
            </a:r>
            <a:endParaRPr sz="3000" b="1">
              <a:solidFill>
                <a:srgbClr val="980000"/>
              </a:solidFill>
              <a:latin typeface="Georgia"/>
              <a:ea typeface="Georgia"/>
              <a:cs typeface="Georgia"/>
              <a:sym typeface="Georgia"/>
            </a:endParaRPr>
          </a:p>
        </p:txBody>
      </p:sp>
      <p:sp>
        <p:nvSpPr>
          <p:cNvPr id="135" name="Google Shape;135;p17"/>
          <p:cNvSpPr txBox="1"/>
          <p:nvPr/>
        </p:nvSpPr>
        <p:spPr>
          <a:xfrm>
            <a:off x="4762050" y="1149100"/>
            <a:ext cx="31377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600" b="1">
                <a:solidFill>
                  <a:srgbClr val="980000"/>
                </a:solidFill>
                <a:latin typeface="Georgia"/>
                <a:ea typeface="Georgia"/>
                <a:cs typeface="Georgia"/>
                <a:sym typeface="Georgia"/>
              </a:rPr>
              <a:t> </a:t>
            </a:r>
            <a:r>
              <a:rPr lang="en" sz="2200" b="1">
                <a:solidFill>
                  <a:srgbClr val="980000"/>
                </a:solidFill>
                <a:latin typeface="Georgia"/>
                <a:ea typeface="Georgia"/>
                <a:cs typeface="Georgia"/>
                <a:sym typeface="Georgia"/>
              </a:rPr>
              <a:t>Least ordered product </a:t>
            </a:r>
            <a:endParaRPr sz="100"/>
          </a:p>
        </p:txBody>
      </p:sp>
      <p:pic>
        <p:nvPicPr>
          <p:cNvPr id="136" name="Google Shape;136;p17"/>
          <p:cNvPicPr preferRelativeResize="0"/>
          <p:nvPr/>
        </p:nvPicPr>
        <p:blipFill>
          <a:blip r:embed="rId3">
            <a:alphaModFix/>
          </a:blip>
          <a:stretch>
            <a:fillRect/>
          </a:stretch>
        </p:blipFill>
        <p:spPr>
          <a:xfrm>
            <a:off x="4385425" y="2079000"/>
            <a:ext cx="3743277" cy="2700099"/>
          </a:xfrm>
          <a:prstGeom prst="rect">
            <a:avLst/>
          </a:prstGeom>
          <a:noFill/>
          <a:ln>
            <a:noFill/>
          </a:ln>
        </p:spPr>
      </p:pic>
      <p:pic>
        <p:nvPicPr>
          <p:cNvPr id="137" name="Google Shape;137;p17"/>
          <p:cNvPicPr preferRelativeResize="0"/>
          <p:nvPr/>
        </p:nvPicPr>
        <p:blipFill>
          <a:blip r:embed="rId4">
            <a:alphaModFix/>
          </a:blip>
          <a:stretch>
            <a:fillRect/>
          </a:stretch>
        </p:blipFill>
        <p:spPr>
          <a:xfrm>
            <a:off x="765175" y="2079000"/>
            <a:ext cx="3620251" cy="2700099"/>
          </a:xfrm>
          <a:prstGeom prst="rect">
            <a:avLst/>
          </a:prstGeom>
          <a:noFill/>
          <a:ln>
            <a:noFill/>
          </a:ln>
        </p:spPr>
      </p:pic>
      <p:grpSp>
        <p:nvGrpSpPr>
          <p:cNvPr id="138" name="Google Shape;138;p17"/>
          <p:cNvGrpSpPr/>
          <p:nvPr/>
        </p:nvGrpSpPr>
        <p:grpSpPr>
          <a:xfrm rot="-5400000" flipH="1">
            <a:off x="-1700107" y="3185455"/>
            <a:ext cx="4210803" cy="931613"/>
            <a:chOff x="6135243" y="509694"/>
            <a:chExt cx="4210803" cy="931613"/>
          </a:xfrm>
        </p:grpSpPr>
        <p:sp>
          <p:nvSpPr>
            <p:cNvPr id="139" name="Google Shape;139;p1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2000375" y="620225"/>
            <a:ext cx="3204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980000"/>
                </a:solidFill>
                <a:latin typeface="Georgia"/>
                <a:ea typeface="Georgia"/>
                <a:cs typeface="Georgia"/>
                <a:sym typeface="Georgia"/>
              </a:rPr>
              <a:t>Quantity per time </a:t>
            </a:r>
            <a:endParaRPr/>
          </a:p>
        </p:txBody>
      </p:sp>
      <p:sp>
        <p:nvSpPr>
          <p:cNvPr id="150" name="Google Shape;150;p18"/>
          <p:cNvSpPr/>
          <p:nvPr/>
        </p:nvSpPr>
        <p:spPr>
          <a:xfrm>
            <a:off x="566100" y="1229838"/>
            <a:ext cx="7884900" cy="3391500"/>
          </a:xfrm>
          <a:prstGeom prst="roundRect">
            <a:avLst>
              <a:gd name="adj" fmla="val 50000"/>
            </a:avLst>
          </a:pr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p:nvPr/>
        </p:nvSpPr>
        <p:spPr>
          <a:xfrm>
            <a:off x="1299950" y="3316275"/>
            <a:ext cx="13314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274E13"/>
                </a:solidFill>
                <a:latin typeface="Amatic SC"/>
                <a:ea typeface="Amatic SC"/>
                <a:cs typeface="Amatic SC"/>
                <a:sym typeface="Amatic SC"/>
              </a:rPr>
              <a:t> Monthly</a:t>
            </a:r>
            <a:endParaRPr sz="3400">
              <a:latin typeface="Amatic SC"/>
              <a:ea typeface="Amatic SC"/>
              <a:cs typeface="Amatic SC"/>
              <a:sym typeface="Amatic SC"/>
            </a:endParaRPr>
          </a:p>
        </p:txBody>
      </p:sp>
      <p:sp>
        <p:nvSpPr>
          <p:cNvPr id="152" name="Google Shape;152;p18"/>
          <p:cNvSpPr/>
          <p:nvPr/>
        </p:nvSpPr>
        <p:spPr>
          <a:xfrm rot="-407853" flipH="1">
            <a:off x="1070800" y="1869241"/>
            <a:ext cx="664068" cy="548169"/>
          </a:xfrm>
          <a:prstGeom prst="pie">
            <a:avLst>
              <a:gd name="adj1" fmla="val 23553"/>
              <a:gd name="adj2" fmla="val 16200000"/>
            </a:avLst>
          </a:prstGeom>
          <a:solidFill>
            <a:srgbClr val="700909">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rot="8910521">
            <a:off x="1092699" y="1853173"/>
            <a:ext cx="620251" cy="620507"/>
          </a:xfrm>
          <a:prstGeom prst="ellipse">
            <a:avLst/>
          </a:prstGeom>
          <a:solidFill>
            <a:srgbClr val="700909">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txBox="1"/>
          <p:nvPr/>
        </p:nvSpPr>
        <p:spPr>
          <a:xfrm>
            <a:off x="2431900" y="3365625"/>
            <a:ext cx="1024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274E13"/>
                </a:solidFill>
                <a:latin typeface="Georgia"/>
                <a:ea typeface="Georgia"/>
                <a:cs typeface="Georgia"/>
                <a:sym typeface="Georgia"/>
              </a:rPr>
              <a:t>2122</a:t>
            </a:r>
            <a:endParaRPr sz="2400"/>
          </a:p>
        </p:txBody>
      </p:sp>
      <p:sp>
        <p:nvSpPr>
          <p:cNvPr id="155" name="Google Shape;155;p18"/>
          <p:cNvSpPr txBox="1"/>
          <p:nvPr/>
        </p:nvSpPr>
        <p:spPr>
          <a:xfrm>
            <a:off x="1299950" y="1792475"/>
            <a:ext cx="13314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274E13"/>
                </a:solidFill>
                <a:latin typeface="Amatic SC"/>
                <a:ea typeface="Amatic SC"/>
                <a:cs typeface="Amatic SC"/>
                <a:sym typeface="Amatic SC"/>
              </a:rPr>
              <a:t>Daily  </a:t>
            </a:r>
            <a:endParaRPr/>
          </a:p>
        </p:txBody>
      </p:sp>
      <p:sp>
        <p:nvSpPr>
          <p:cNvPr id="156" name="Google Shape;156;p18"/>
          <p:cNvSpPr txBox="1"/>
          <p:nvPr/>
        </p:nvSpPr>
        <p:spPr>
          <a:xfrm>
            <a:off x="1898125" y="1869425"/>
            <a:ext cx="887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rgbClr val="274E13"/>
                </a:solidFill>
                <a:latin typeface="Georgia"/>
                <a:ea typeface="Georgia"/>
                <a:cs typeface="Georgia"/>
                <a:sym typeface="Georgia"/>
              </a:rPr>
              <a:t>71</a:t>
            </a:r>
            <a:endParaRPr/>
          </a:p>
        </p:txBody>
      </p:sp>
      <p:sp>
        <p:nvSpPr>
          <p:cNvPr id="157" name="Google Shape;157;p18"/>
          <p:cNvSpPr/>
          <p:nvPr/>
        </p:nvSpPr>
        <p:spPr>
          <a:xfrm rot="-407853" flipH="1">
            <a:off x="1070800" y="2611191"/>
            <a:ext cx="664068" cy="548169"/>
          </a:xfrm>
          <a:prstGeom prst="pie">
            <a:avLst>
              <a:gd name="adj1" fmla="val 23553"/>
              <a:gd name="adj2" fmla="val 16200000"/>
            </a:avLst>
          </a:prstGeom>
          <a:solidFill>
            <a:srgbClr val="700909">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rot="-407853" flipH="1">
            <a:off x="1070800" y="3353141"/>
            <a:ext cx="664068" cy="548169"/>
          </a:xfrm>
          <a:prstGeom prst="pie">
            <a:avLst>
              <a:gd name="adj1" fmla="val 23553"/>
              <a:gd name="adj2" fmla="val 16200000"/>
            </a:avLst>
          </a:prstGeom>
          <a:solidFill>
            <a:srgbClr val="700909">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rot="8910521">
            <a:off x="1092699" y="2575023"/>
            <a:ext cx="620251" cy="620507"/>
          </a:xfrm>
          <a:prstGeom prst="ellipse">
            <a:avLst/>
          </a:prstGeom>
          <a:solidFill>
            <a:srgbClr val="700909">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rot="8910521">
            <a:off x="1092699" y="3316973"/>
            <a:ext cx="620251" cy="620507"/>
          </a:xfrm>
          <a:prstGeom prst="ellipse">
            <a:avLst/>
          </a:prstGeom>
          <a:solidFill>
            <a:srgbClr val="700909">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p:nvPr/>
        </p:nvSpPr>
        <p:spPr>
          <a:xfrm>
            <a:off x="1299950" y="2377325"/>
            <a:ext cx="10248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274E13"/>
                </a:solidFill>
                <a:latin typeface="Amatic SC"/>
                <a:ea typeface="Amatic SC"/>
                <a:cs typeface="Amatic SC"/>
                <a:sym typeface="Amatic SC"/>
              </a:rPr>
              <a:t> Weekly </a:t>
            </a:r>
            <a:endParaRPr/>
          </a:p>
        </p:txBody>
      </p:sp>
      <p:sp>
        <p:nvSpPr>
          <p:cNvPr id="162" name="Google Shape;162;p18"/>
          <p:cNvSpPr txBox="1"/>
          <p:nvPr/>
        </p:nvSpPr>
        <p:spPr>
          <a:xfrm>
            <a:off x="2123575" y="2542750"/>
            <a:ext cx="1024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274E13"/>
                </a:solidFill>
                <a:latin typeface="Georgia"/>
                <a:ea typeface="Georgia"/>
                <a:cs typeface="Georgia"/>
                <a:sym typeface="Georgia"/>
              </a:rPr>
              <a:t>497 </a:t>
            </a:r>
            <a:r>
              <a:rPr lang="en" sz="2500" b="1">
                <a:solidFill>
                  <a:srgbClr val="274E13"/>
                </a:solidFill>
                <a:latin typeface="Georgia"/>
                <a:ea typeface="Georgia"/>
                <a:cs typeface="Georgia"/>
                <a:sym typeface="Georgia"/>
              </a:rPr>
              <a:t> </a:t>
            </a:r>
            <a:endParaRPr/>
          </a:p>
        </p:txBody>
      </p:sp>
      <p:pic>
        <p:nvPicPr>
          <p:cNvPr id="163" name="Google Shape;163;p18"/>
          <p:cNvPicPr preferRelativeResize="0"/>
          <p:nvPr/>
        </p:nvPicPr>
        <p:blipFill>
          <a:blip r:embed="rId3">
            <a:alphaModFix/>
          </a:blip>
          <a:stretch>
            <a:fillRect/>
          </a:stretch>
        </p:blipFill>
        <p:spPr>
          <a:xfrm>
            <a:off x="5348675" y="282925"/>
            <a:ext cx="3204899" cy="2387550"/>
          </a:xfrm>
          <a:prstGeom prst="rect">
            <a:avLst/>
          </a:prstGeom>
          <a:noFill/>
          <a:ln>
            <a:noFill/>
          </a:ln>
        </p:spPr>
      </p:pic>
      <p:grpSp>
        <p:nvGrpSpPr>
          <p:cNvPr id="164" name="Google Shape;164;p18"/>
          <p:cNvGrpSpPr/>
          <p:nvPr/>
        </p:nvGrpSpPr>
        <p:grpSpPr>
          <a:xfrm rot="10312583">
            <a:off x="220493" y="1478235"/>
            <a:ext cx="454748" cy="457429"/>
            <a:chOff x="3137370" y="-570001"/>
            <a:chExt cx="454778" cy="457459"/>
          </a:xfrm>
        </p:grpSpPr>
        <p:sp>
          <p:nvSpPr>
            <p:cNvPr id="165" name="Google Shape;165;p18"/>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8"/>
          <p:cNvGrpSpPr/>
          <p:nvPr/>
        </p:nvGrpSpPr>
        <p:grpSpPr>
          <a:xfrm rot="-10387508">
            <a:off x="105940" y="552920"/>
            <a:ext cx="888547" cy="888547"/>
            <a:chOff x="3601710" y="-660170"/>
            <a:chExt cx="888556" cy="888556"/>
          </a:xfrm>
        </p:grpSpPr>
        <p:sp>
          <p:nvSpPr>
            <p:cNvPr id="175" name="Google Shape;175;p18"/>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8"/>
          <p:cNvSpPr txBox="1"/>
          <p:nvPr/>
        </p:nvSpPr>
        <p:spPr>
          <a:xfrm>
            <a:off x="-106850" y="4449675"/>
            <a:ext cx="51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9E9E9E"/>
                </a:solidFill>
              </a:rPr>
              <a:t> ___ ___ ___ ___ ___ ____ ____ ____ ____</a:t>
            </a:r>
            <a:endParaRPr>
              <a:solidFill>
                <a:srgbClr val="9E9E9E"/>
              </a:solidFill>
            </a:endParaRPr>
          </a:p>
        </p:txBody>
      </p:sp>
      <p:pic>
        <p:nvPicPr>
          <p:cNvPr id="186" name="Google Shape;186;p18"/>
          <p:cNvPicPr preferRelativeResize="0"/>
          <p:nvPr/>
        </p:nvPicPr>
        <p:blipFill>
          <a:blip r:embed="rId4">
            <a:alphaModFix/>
          </a:blip>
          <a:stretch>
            <a:fillRect/>
          </a:stretch>
        </p:blipFill>
        <p:spPr>
          <a:xfrm>
            <a:off x="3754724" y="2810624"/>
            <a:ext cx="2401301" cy="2222174"/>
          </a:xfrm>
          <a:prstGeom prst="rect">
            <a:avLst/>
          </a:prstGeom>
          <a:noFill/>
          <a:ln>
            <a:noFill/>
          </a:ln>
        </p:spPr>
      </p:pic>
      <p:grpSp>
        <p:nvGrpSpPr>
          <p:cNvPr id="187" name="Google Shape;187;p18"/>
          <p:cNvGrpSpPr/>
          <p:nvPr/>
        </p:nvGrpSpPr>
        <p:grpSpPr>
          <a:xfrm>
            <a:off x="6647728" y="3231731"/>
            <a:ext cx="2153844" cy="1622111"/>
            <a:chOff x="3720225" y="446725"/>
            <a:chExt cx="1289650" cy="851100"/>
          </a:xfrm>
        </p:grpSpPr>
        <p:sp>
          <p:nvSpPr>
            <p:cNvPr id="188" name="Google Shape;188;p18"/>
            <p:cNvSpPr/>
            <p:nvPr/>
          </p:nvSpPr>
          <p:spPr>
            <a:xfrm>
              <a:off x="3819875" y="480850"/>
              <a:ext cx="235375" cy="160525"/>
            </a:xfrm>
            <a:custGeom>
              <a:avLst/>
              <a:gdLst/>
              <a:ahLst/>
              <a:cxnLst/>
              <a:rect l="l" t="t" r="r" b="b"/>
              <a:pathLst>
                <a:path w="9415" h="6421" extrusionOk="0">
                  <a:moveTo>
                    <a:pt x="9353" y="62"/>
                  </a:moveTo>
                  <a:lnTo>
                    <a:pt x="9353" y="6359"/>
                  </a:lnTo>
                  <a:lnTo>
                    <a:pt x="78" y="6359"/>
                  </a:lnTo>
                  <a:lnTo>
                    <a:pt x="78" y="62"/>
                  </a:lnTo>
                  <a:close/>
                  <a:moveTo>
                    <a:pt x="1" y="0"/>
                  </a:moveTo>
                  <a:lnTo>
                    <a:pt x="1" y="6421"/>
                  </a:lnTo>
                  <a:lnTo>
                    <a:pt x="9415" y="6421"/>
                  </a:lnTo>
                  <a:lnTo>
                    <a:pt x="941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828800" y="486275"/>
              <a:ext cx="9700" cy="9700"/>
            </a:xfrm>
            <a:custGeom>
              <a:avLst/>
              <a:gdLst/>
              <a:ahLst/>
              <a:cxnLst/>
              <a:rect l="l" t="t" r="r" b="b"/>
              <a:pathLst>
                <a:path w="388" h="388" extrusionOk="0">
                  <a:moveTo>
                    <a:pt x="186" y="0"/>
                  </a:moveTo>
                  <a:cubicBezTo>
                    <a:pt x="78" y="0"/>
                    <a:pt x="0" y="93"/>
                    <a:pt x="0" y="202"/>
                  </a:cubicBezTo>
                  <a:cubicBezTo>
                    <a:pt x="0" y="310"/>
                    <a:pt x="78" y="388"/>
                    <a:pt x="186" y="388"/>
                  </a:cubicBezTo>
                  <a:cubicBezTo>
                    <a:pt x="310" y="388"/>
                    <a:pt x="388" y="295"/>
                    <a:pt x="388" y="202"/>
                  </a:cubicBezTo>
                  <a:cubicBezTo>
                    <a:pt x="388" y="93"/>
                    <a:pt x="279" y="0"/>
                    <a:pt x="186"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3847800" y="486275"/>
              <a:ext cx="9700" cy="9700"/>
            </a:xfrm>
            <a:custGeom>
              <a:avLst/>
              <a:gdLst/>
              <a:ahLst/>
              <a:cxnLst/>
              <a:rect l="l" t="t" r="r" b="b"/>
              <a:pathLst>
                <a:path w="388" h="388" extrusionOk="0">
                  <a:moveTo>
                    <a:pt x="186" y="0"/>
                  </a:moveTo>
                  <a:cubicBezTo>
                    <a:pt x="78" y="0"/>
                    <a:pt x="0" y="93"/>
                    <a:pt x="0" y="202"/>
                  </a:cubicBezTo>
                  <a:cubicBezTo>
                    <a:pt x="0" y="310"/>
                    <a:pt x="93" y="388"/>
                    <a:pt x="186" y="388"/>
                  </a:cubicBezTo>
                  <a:cubicBezTo>
                    <a:pt x="310" y="388"/>
                    <a:pt x="388" y="295"/>
                    <a:pt x="388" y="202"/>
                  </a:cubicBezTo>
                  <a:cubicBezTo>
                    <a:pt x="388" y="93"/>
                    <a:pt x="295" y="0"/>
                    <a:pt x="1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867175" y="486275"/>
              <a:ext cx="9725" cy="9700"/>
            </a:xfrm>
            <a:custGeom>
              <a:avLst/>
              <a:gdLst/>
              <a:ahLst/>
              <a:cxnLst/>
              <a:rect l="l" t="t" r="r" b="b"/>
              <a:pathLst>
                <a:path w="389" h="388" extrusionOk="0">
                  <a:moveTo>
                    <a:pt x="187" y="0"/>
                  </a:moveTo>
                  <a:cubicBezTo>
                    <a:pt x="78" y="0"/>
                    <a:pt x="1" y="93"/>
                    <a:pt x="1" y="202"/>
                  </a:cubicBezTo>
                  <a:cubicBezTo>
                    <a:pt x="1" y="310"/>
                    <a:pt x="94" y="388"/>
                    <a:pt x="187" y="388"/>
                  </a:cubicBezTo>
                  <a:cubicBezTo>
                    <a:pt x="311" y="388"/>
                    <a:pt x="388" y="295"/>
                    <a:pt x="388" y="202"/>
                  </a:cubicBezTo>
                  <a:cubicBezTo>
                    <a:pt x="388" y="93"/>
                    <a:pt x="280" y="0"/>
                    <a:pt x="187"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821050" y="499450"/>
              <a:ext cx="233050" cy="1975"/>
            </a:xfrm>
            <a:custGeom>
              <a:avLst/>
              <a:gdLst/>
              <a:ahLst/>
              <a:cxnLst/>
              <a:rect l="l" t="t" r="r" b="b"/>
              <a:pathLst>
                <a:path w="9322" h="79" extrusionOk="0">
                  <a:moveTo>
                    <a:pt x="0" y="0"/>
                  </a:moveTo>
                  <a:lnTo>
                    <a:pt x="0" y="78"/>
                  </a:lnTo>
                  <a:lnTo>
                    <a:pt x="9321" y="78"/>
                  </a:lnTo>
                  <a:lnTo>
                    <a:pt x="93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3788075" y="586300"/>
              <a:ext cx="77575" cy="76800"/>
            </a:xfrm>
            <a:custGeom>
              <a:avLst/>
              <a:gdLst/>
              <a:ahLst/>
              <a:cxnLst/>
              <a:rect l="l" t="t" r="r" b="b"/>
              <a:pathLst>
                <a:path w="3103" h="3072" extrusionOk="0">
                  <a:moveTo>
                    <a:pt x="1566" y="817"/>
                  </a:moveTo>
                  <a:cubicBezTo>
                    <a:pt x="1677" y="817"/>
                    <a:pt x="1789" y="844"/>
                    <a:pt x="1893" y="900"/>
                  </a:cubicBezTo>
                  <a:cubicBezTo>
                    <a:pt x="2250" y="1102"/>
                    <a:pt x="2389" y="1521"/>
                    <a:pt x="2188" y="1877"/>
                  </a:cubicBezTo>
                  <a:cubicBezTo>
                    <a:pt x="2058" y="2115"/>
                    <a:pt x="1808" y="2255"/>
                    <a:pt x="1553" y="2255"/>
                  </a:cubicBezTo>
                  <a:cubicBezTo>
                    <a:pt x="1441" y="2255"/>
                    <a:pt x="1329" y="2228"/>
                    <a:pt x="1226" y="2172"/>
                  </a:cubicBezTo>
                  <a:cubicBezTo>
                    <a:pt x="869" y="1970"/>
                    <a:pt x="730" y="1521"/>
                    <a:pt x="931" y="1195"/>
                  </a:cubicBezTo>
                  <a:cubicBezTo>
                    <a:pt x="1061" y="957"/>
                    <a:pt x="1311" y="817"/>
                    <a:pt x="1566" y="817"/>
                  </a:cubicBezTo>
                  <a:close/>
                  <a:moveTo>
                    <a:pt x="1924" y="1"/>
                  </a:moveTo>
                  <a:lnTo>
                    <a:pt x="1040" y="16"/>
                  </a:lnTo>
                  <a:lnTo>
                    <a:pt x="1040" y="280"/>
                  </a:lnTo>
                  <a:cubicBezTo>
                    <a:pt x="1040" y="357"/>
                    <a:pt x="1009" y="435"/>
                    <a:pt x="931" y="481"/>
                  </a:cubicBezTo>
                  <a:cubicBezTo>
                    <a:pt x="885" y="497"/>
                    <a:pt x="854" y="512"/>
                    <a:pt x="807" y="559"/>
                  </a:cubicBezTo>
                  <a:cubicBezTo>
                    <a:pt x="778" y="579"/>
                    <a:pt x="724" y="598"/>
                    <a:pt x="676" y="598"/>
                  </a:cubicBezTo>
                  <a:cubicBezTo>
                    <a:pt x="648" y="598"/>
                    <a:pt x="623" y="592"/>
                    <a:pt x="606" y="574"/>
                  </a:cubicBezTo>
                  <a:lnTo>
                    <a:pt x="404" y="419"/>
                  </a:lnTo>
                  <a:lnTo>
                    <a:pt x="1" y="1195"/>
                  </a:lnTo>
                  <a:lnTo>
                    <a:pt x="233" y="1334"/>
                  </a:lnTo>
                  <a:cubicBezTo>
                    <a:pt x="311" y="1365"/>
                    <a:pt x="342" y="1443"/>
                    <a:pt x="342" y="1521"/>
                  </a:cubicBezTo>
                  <a:cubicBezTo>
                    <a:pt x="342" y="1567"/>
                    <a:pt x="342" y="1629"/>
                    <a:pt x="373" y="1660"/>
                  </a:cubicBezTo>
                  <a:cubicBezTo>
                    <a:pt x="373" y="1738"/>
                    <a:pt x="326" y="1815"/>
                    <a:pt x="264" y="1862"/>
                  </a:cubicBezTo>
                  <a:lnTo>
                    <a:pt x="63" y="1986"/>
                  </a:lnTo>
                  <a:lnTo>
                    <a:pt x="528" y="2730"/>
                  </a:lnTo>
                  <a:lnTo>
                    <a:pt x="699" y="2560"/>
                  </a:lnTo>
                  <a:cubicBezTo>
                    <a:pt x="722" y="2536"/>
                    <a:pt x="761" y="2525"/>
                    <a:pt x="801" y="2525"/>
                  </a:cubicBezTo>
                  <a:cubicBezTo>
                    <a:pt x="842" y="2525"/>
                    <a:pt x="885" y="2536"/>
                    <a:pt x="916" y="2560"/>
                  </a:cubicBezTo>
                  <a:cubicBezTo>
                    <a:pt x="931" y="2575"/>
                    <a:pt x="947" y="2575"/>
                    <a:pt x="962" y="2591"/>
                  </a:cubicBezTo>
                  <a:cubicBezTo>
                    <a:pt x="993" y="2606"/>
                    <a:pt x="1009" y="2606"/>
                    <a:pt x="1024" y="2637"/>
                  </a:cubicBezTo>
                  <a:cubicBezTo>
                    <a:pt x="1102" y="2668"/>
                    <a:pt x="1133" y="2730"/>
                    <a:pt x="1133" y="2808"/>
                  </a:cubicBezTo>
                  <a:lnTo>
                    <a:pt x="1133" y="3072"/>
                  </a:lnTo>
                  <a:lnTo>
                    <a:pt x="2017" y="3056"/>
                  </a:lnTo>
                  <a:lnTo>
                    <a:pt x="2017" y="2792"/>
                  </a:lnTo>
                  <a:cubicBezTo>
                    <a:pt x="2017" y="2715"/>
                    <a:pt x="2048" y="2637"/>
                    <a:pt x="2126" y="2591"/>
                  </a:cubicBezTo>
                  <a:lnTo>
                    <a:pt x="2250" y="2529"/>
                  </a:lnTo>
                  <a:cubicBezTo>
                    <a:pt x="2278" y="2509"/>
                    <a:pt x="2331" y="2496"/>
                    <a:pt x="2381" y="2496"/>
                  </a:cubicBezTo>
                  <a:cubicBezTo>
                    <a:pt x="2413" y="2496"/>
                    <a:pt x="2443" y="2501"/>
                    <a:pt x="2467" y="2513"/>
                  </a:cubicBezTo>
                  <a:lnTo>
                    <a:pt x="2699" y="2653"/>
                  </a:lnTo>
                  <a:lnTo>
                    <a:pt x="3103" y="1877"/>
                  </a:lnTo>
                  <a:lnTo>
                    <a:pt x="2870" y="1753"/>
                  </a:lnTo>
                  <a:cubicBezTo>
                    <a:pt x="2792" y="1722"/>
                    <a:pt x="2746" y="1645"/>
                    <a:pt x="2746" y="1567"/>
                  </a:cubicBezTo>
                  <a:lnTo>
                    <a:pt x="2746" y="1427"/>
                  </a:lnTo>
                  <a:cubicBezTo>
                    <a:pt x="2746" y="1350"/>
                    <a:pt x="2792" y="1272"/>
                    <a:pt x="2854" y="1241"/>
                  </a:cubicBezTo>
                  <a:lnTo>
                    <a:pt x="3056" y="1102"/>
                  </a:lnTo>
                  <a:lnTo>
                    <a:pt x="2591" y="357"/>
                  </a:lnTo>
                  <a:lnTo>
                    <a:pt x="2358" y="497"/>
                  </a:lnTo>
                  <a:cubicBezTo>
                    <a:pt x="2335" y="520"/>
                    <a:pt x="2296" y="532"/>
                    <a:pt x="2257" y="532"/>
                  </a:cubicBezTo>
                  <a:cubicBezTo>
                    <a:pt x="2219" y="532"/>
                    <a:pt x="2180" y="520"/>
                    <a:pt x="2157" y="497"/>
                  </a:cubicBezTo>
                  <a:cubicBezTo>
                    <a:pt x="2126" y="481"/>
                    <a:pt x="2110" y="481"/>
                    <a:pt x="2095" y="466"/>
                  </a:cubicBezTo>
                  <a:cubicBezTo>
                    <a:pt x="2079" y="435"/>
                    <a:pt x="2048" y="435"/>
                    <a:pt x="2032" y="435"/>
                  </a:cubicBezTo>
                  <a:cubicBezTo>
                    <a:pt x="1955" y="404"/>
                    <a:pt x="1924" y="342"/>
                    <a:pt x="1924" y="264"/>
                  </a:cubicBezTo>
                  <a:lnTo>
                    <a:pt x="192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4863675" y="786000"/>
              <a:ext cx="78350" cy="77550"/>
            </a:xfrm>
            <a:custGeom>
              <a:avLst/>
              <a:gdLst/>
              <a:ahLst/>
              <a:cxnLst/>
              <a:rect l="l" t="t" r="r" b="b"/>
              <a:pathLst>
                <a:path w="3134" h="3102" extrusionOk="0">
                  <a:moveTo>
                    <a:pt x="1568" y="837"/>
                  </a:moveTo>
                  <a:cubicBezTo>
                    <a:pt x="1683" y="837"/>
                    <a:pt x="1800" y="867"/>
                    <a:pt x="1908" y="931"/>
                  </a:cubicBezTo>
                  <a:cubicBezTo>
                    <a:pt x="2265" y="1117"/>
                    <a:pt x="2404" y="1551"/>
                    <a:pt x="2203" y="1892"/>
                  </a:cubicBezTo>
                  <a:cubicBezTo>
                    <a:pt x="2075" y="2138"/>
                    <a:pt x="1829" y="2273"/>
                    <a:pt x="1577" y="2273"/>
                  </a:cubicBezTo>
                  <a:cubicBezTo>
                    <a:pt x="1463" y="2273"/>
                    <a:pt x="1348" y="2245"/>
                    <a:pt x="1241" y="2187"/>
                  </a:cubicBezTo>
                  <a:cubicBezTo>
                    <a:pt x="884" y="1985"/>
                    <a:pt x="776" y="1567"/>
                    <a:pt x="946" y="1210"/>
                  </a:cubicBezTo>
                  <a:cubicBezTo>
                    <a:pt x="1074" y="976"/>
                    <a:pt x="1317" y="837"/>
                    <a:pt x="1568" y="837"/>
                  </a:cubicBezTo>
                  <a:close/>
                  <a:moveTo>
                    <a:pt x="1955" y="0"/>
                  </a:moveTo>
                  <a:lnTo>
                    <a:pt x="1086" y="16"/>
                  </a:lnTo>
                  <a:lnTo>
                    <a:pt x="1086" y="279"/>
                  </a:lnTo>
                  <a:cubicBezTo>
                    <a:pt x="1086" y="357"/>
                    <a:pt x="1039" y="434"/>
                    <a:pt x="962" y="481"/>
                  </a:cubicBezTo>
                  <a:cubicBezTo>
                    <a:pt x="931" y="496"/>
                    <a:pt x="884" y="512"/>
                    <a:pt x="853" y="558"/>
                  </a:cubicBezTo>
                  <a:cubicBezTo>
                    <a:pt x="814" y="578"/>
                    <a:pt x="762" y="598"/>
                    <a:pt x="714" y="598"/>
                  </a:cubicBezTo>
                  <a:cubicBezTo>
                    <a:pt x="686" y="598"/>
                    <a:pt x="659" y="591"/>
                    <a:pt x="636" y="574"/>
                  </a:cubicBezTo>
                  <a:lnTo>
                    <a:pt x="404" y="465"/>
                  </a:lnTo>
                  <a:lnTo>
                    <a:pt x="0" y="1241"/>
                  </a:lnTo>
                  <a:lnTo>
                    <a:pt x="233" y="1349"/>
                  </a:lnTo>
                  <a:cubicBezTo>
                    <a:pt x="310" y="1396"/>
                    <a:pt x="342" y="1473"/>
                    <a:pt x="342" y="1551"/>
                  </a:cubicBezTo>
                  <a:lnTo>
                    <a:pt x="342" y="1675"/>
                  </a:lnTo>
                  <a:cubicBezTo>
                    <a:pt x="342" y="1753"/>
                    <a:pt x="310" y="1830"/>
                    <a:pt x="248" y="1877"/>
                  </a:cubicBezTo>
                  <a:lnTo>
                    <a:pt x="31" y="2016"/>
                  </a:lnTo>
                  <a:lnTo>
                    <a:pt x="497" y="2745"/>
                  </a:lnTo>
                  <a:lnTo>
                    <a:pt x="729" y="2590"/>
                  </a:lnTo>
                  <a:cubicBezTo>
                    <a:pt x="760" y="2575"/>
                    <a:pt x="799" y="2567"/>
                    <a:pt x="838" y="2567"/>
                  </a:cubicBezTo>
                  <a:cubicBezTo>
                    <a:pt x="877" y="2567"/>
                    <a:pt x="915" y="2575"/>
                    <a:pt x="946" y="2590"/>
                  </a:cubicBezTo>
                  <a:lnTo>
                    <a:pt x="1008" y="2637"/>
                  </a:lnTo>
                  <a:lnTo>
                    <a:pt x="1055" y="2652"/>
                  </a:lnTo>
                  <a:cubicBezTo>
                    <a:pt x="1133" y="2683"/>
                    <a:pt x="1179" y="2745"/>
                    <a:pt x="1179" y="2823"/>
                  </a:cubicBezTo>
                  <a:lnTo>
                    <a:pt x="1179" y="3102"/>
                  </a:lnTo>
                  <a:lnTo>
                    <a:pt x="2048" y="3071"/>
                  </a:lnTo>
                  <a:lnTo>
                    <a:pt x="2048" y="2807"/>
                  </a:lnTo>
                  <a:cubicBezTo>
                    <a:pt x="2048" y="2730"/>
                    <a:pt x="2094" y="2652"/>
                    <a:pt x="2172" y="2606"/>
                  </a:cubicBezTo>
                  <a:cubicBezTo>
                    <a:pt x="2203" y="2590"/>
                    <a:pt x="2249" y="2575"/>
                    <a:pt x="2280" y="2528"/>
                  </a:cubicBezTo>
                  <a:cubicBezTo>
                    <a:pt x="2319" y="2509"/>
                    <a:pt x="2369" y="2496"/>
                    <a:pt x="2416" y="2496"/>
                  </a:cubicBezTo>
                  <a:cubicBezTo>
                    <a:pt x="2445" y="2496"/>
                    <a:pt x="2474" y="2501"/>
                    <a:pt x="2497" y="2513"/>
                  </a:cubicBezTo>
                  <a:lnTo>
                    <a:pt x="2730" y="2652"/>
                  </a:lnTo>
                  <a:lnTo>
                    <a:pt x="3133" y="1877"/>
                  </a:lnTo>
                  <a:lnTo>
                    <a:pt x="2901" y="1753"/>
                  </a:lnTo>
                  <a:cubicBezTo>
                    <a:pt x="2823" y="1722"/>
                    <a:pt x="2792" y="1644"/>
                    <a:pt x="2792" y="1567"/>
                  </a:cubicBezTo>
                  <a:lnTo>
                    <a:pt x="2792" y="1427"/>
                  </a:lnTo>
                  <a:cubicBezTo>
                    <a:pt x="2792" y="1349"/>
                    <a:pt x="2823" y="1272"/>
                    <a:pt x="2885" y="1241"/>
                  </a:cubicBezTo>
                  <a:lnTo>
                    <a:pt x="3102" y="1101"/>
                  </a:lnTo>
                  <a:lnTo>
                    <a:pt x="2637" y="357"/>
                  </a:lnTo>
                  <a:lnTo>
                    <a:pt x="2404" y="496"/>
                  </a:lnTo>
                  <a:cubicBezTo>
                    <a:pt x="2373" y="520"/>
                    <a:pt x="2334" y="531"/>
                    <a:pt x="2296" y="531"/>
                  </a:cubicBezTo>
                  <a:cubicBezTo>
                    <a:pt x="2257" y="531"/>
                    <a:pt x="2218" y="520"/>
                    <a:pt x="2187" y="496"/>
                  </a:cubicBezTo>
                  <a:lnTo>
                    <a:pt x="2125" y="465"/>
                  </a:lnTo>
                  <a:cubicBezTo>
                    <a:pt x="2110" y="434"/>
                    <a:pt x="2094" y="434"/>
                    <a:pt x="2063" y="434"/>
                  </a:cubicBezTo>
                  <a:cubicBezTo>
                    <a:pt x="1986" y="403"/>
                    <a:pt x="1955" y="341"/>
                    <a:pt x="1955" y="264"/>
                  </a:cubicBezTo>
                  <a:lnTo>
                    <a:pt x="19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3845850" y="684800"/>
              <a:ext cx="53925" cy="53525"/>
            </a:xfrm>
            <a:custGeom>
              <a:avLst/>
              <a:gdLst/>
              <a:ahLst/>
              <a:cxnLst/>
              <a:rect l="l" t="t" r="r" b="b"/>
              <a:pathLst>
                <a:path w="2157" h="2141" extrusionOk="0">
                  <a:moveTo>
                    <a:pt x="1055" y="574"/>
                  </a:moveTo>
                  <a:cubicBezTo>
                    <a:pt x="1334" y="574"/>
                    <a:pt x="1567" y="807"/>
                    <a:pt x="1567" y="1070"/>
                  </a:cubicBezTo>
                  <a:cubicBezTo>
                    <a:pt x="1567" y="1349"/>
                    <a:pt x="1334" y="1582"/>
                    <a:pt x="1055" y="1582"/>
                  </a:cubicBezTo>
                  <a:cubicBezTo>
                    <a:pt x="792" y="1582"/>
                    <a:pt x="559" y="1349"/>
                    <a:pt x="559" y="1070"/>
                  </a:cubicBezTo>
                  <a:cubicBezTo>
                    <a:pt x="574" y="807"/>
                    <a:pt x="792" y="574"/>
                    <a:pt x="1055" y="574"/>
                  </a:cubicBezTo>
                  <a:close/>
                  <a:moveTo>
                    <a:pt x="792" y="0"/>
                  </a:moveTo>
                  <a:lnTo>
                    <a:pt x="792" y="202"/>
                  </a:lnTo>
                  <a:cubicBezTo>
                    <a:pt x="792" y="264"/>
                    <a:pt x="745" y="295"/>
                    <a:pt x="714" y="341"/>
                  </a:cubicBezTo>
                  <a:cubicBezTo>
                    <a:pt x="699" y="357"/>
                    <a:pt x="652" y="372"/>
                    <a:pt x="637" y="372"/>
                  </a:cubicBezTo>
                  <a:cubicBezTo>
                    <a:pt x="608" y="382"/>
                    <a:pt x="580" y="397"/>
                    <a:pt x="548" y="397"/>
                  </a:cubicBezTo>
                  <a:cubicBezTo>
                    <a:pt x="528" y="397"/>
                    <a:pt x="506" y="391"/>
                    <a:pt x="481" y="372"/>
                  </a:cubicBezTo>
                  <a:lnTo>
                    <a:pt x="326" y="279"/>
                  </a:lnTo>
                  <a:lnTo>
                    <a:pt x="16" y="807"/>
                  </a:lnTo>
                  <a:lnTo>
                    <a:pt x="156" y="900"/>
                  </a:lnTo>
                  <a:cubicBezTo>
                    <a:pt x="187" y="915"/>
                    <a:pt x="233" y="977"/>
                    <a:pt x="233" y="1039"/>
                  </a:cubicBezTo>
                  <a:lnTo>
                    <a:pt x="233" y="1070"/>
                  </a:lnTo>
                  <a:lnTo>
                    <a:pt x="233" y="1117"/>
                  </a:lnTo>
                  <a:cubicBezTo>
                    <a:pt x="233" y="1179"/>
                    <a:pt x="202" y="1225"/>
                    <a:pt x="156" y="1256"/>
                  </a:cubicBezTo>
                  <a:lnTo>
                    <a:pt x="1" y="1349"/>
                  </a:lnTo>
                  <a:lnTo>
                    <a:pt x="311" y="1877"/>
                  </a:lnTo>
                  <a:lnTo>
                    <a:pt x="466" y="1768"/>
                  </a:lnTo>
                  <a:cubicBezTo>
                    <a:pt x="481" y="1760"/>
                    <a:pt x="505" y="1757"/>
                    <a:pt x="532" y="1757"/>
                  </a:cubicBezTo>
                  <a:cubicBezTo>
                    <a:pt x="559" y="1757"/>
                    <a:pt x="590" y="1760"/>
                    <a:pt x="621" y="1768"/>
                  </a:cubicBezTo>
                  <a:cubicBezTo>
                    <a:pt x="637" y="1799"/>
                    <a:pt x="668" y="1815"/>
                    <a:pt x="699" y="1815"/>
                  </a:cubicBezTo>
                  <a:cubicBezTo>
                    <a:pt x="745" y="1830"/>
                    <a:pt x="761" y="1892"/>
                    <a:pt x="761" y="1954"/>
                  </a:cubicBezTo>
                  <a:lnTo>
                    <a:pt x="761" y="2140"/>
                  </a:lnTo>
                  <a:lnTo>
                    <a:pt x="1397" y="2140"/>
                  </a:lnTo>
                  <a:lnTo>
                    <a:pt x="1397" y="1954"/>
                  </a:lnTo>
                  <a:cubicBezTo>
                    <a:pt x="1397" y="1892"/>
                    <a:pt x="1428" y="1846"/>
                    <a:pt x="1474" y="1815"/>
                  </a:cubicBezTo>
                  <a:cubicBezTo>
                    <a:pt x="1490" y="1799"/>
                    <a:pt x="1521" y="1799"/>
                    <a:pt x="1536" y="1768"/>
                  </a:cubicBezTo>
                  <a:cubicBezTo>
                    <a:pt x="1559" y="1753"/>
                    <a:pt x="1586" y="1745"/>
                    <a:pt x="1614" y="1745"/>
                  </a:cubicBezTo>
                  <a:cubicBezTo>
                    <a:pt x="1641" y="1745"/>
                    <a:pt x="1668" y="1753"/>
                    <a:pt x="1691" y="1768"/>
                  </a:cubicBezTo>
                  <a:lnTo>
                    <a:pt x="1846" y="1877"/>
                  </a:lnTo>
                  <a:lnTo>
                    <a:pt x="2156" y="1349"/>
                  </a:lnTo>
                  <a:lnTo>
                    <a:pt x="2001" y="1256"/>
                  </a:lnTo>
                  <a:cubicBezTo>
                    <a:pt x="1955" y="1225"/>
                    <a:pt x="1924" y="1179"/>
                    <a:pt x="1924" y="1117"/>
                  </a:cubicBezTo>
                  <a:lnTo>
                    <a:pt x="1924" y="1070"/>
                  </a:lnTo>
                  <a:lnTo>
                    <a:pt x="1924" y="1039"/>
                  </a:lnTo>
                  <a:cubicBezTo>
                    <a:pt x="1924" y="977"/>
                    <a:pt x="1955" y="915"/>
                    <a:pt x="2001" y="900"/>
                  </a:cubicBezTo>
                  <a:lnTo>
                    <a:pt x="2156" y="807"/>
                  </a:lnTo>
                  <a:lnTo>
                    <a:pt x="1846" y="279"/>
                  </a:lnTo>
                  <a:lnTo>
                    <a:pt x="1691" y="372"/>
                  </a:lnTo>
                  <a:cubicBezTo>
                    <a:pt x="1676" y="380"/>
                    <a:pt x="1652" y="384"/>
                    <a:pt x="1625" y="384"/>
                  </a:cubicBezTo>
                  <a:cubicBezTo>
                    <a:pt x="1598" y="384"/>
                    <a:pt x="1567" y="380"/>
                    <a:pt x="1536" y="372"/>
                  </a:cubicBezTo>
                  <a:cubicBezTo>
                    <a:pt x="1521" y="357"/>
                    <a:pt x="1490" y="341"/>
                    <a:pt x="1474" y="341"/>
                  </a:cubicBezTo>
                  <a:cubicBezTo>
                    <a:pt x="1412" y="326"/>
                    <a:pt x="1397" y="264"/>
                    <a:pt x="1397" y="202"/>
                  </a:cubicBezTo>
                  <a:lnTo>
                    <a:pt x="139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3819100" y="806400"/>
              <a:ext cx="56250" cy="117450"/>
            </a:xfrm>
            <a:custGeom>
              <a:avLst/>
              <a:gdLst/>
              <a:ahLst/>
              <a:cxnLst/>
              <a:rect l="l" t="t" r="r" b="b"/>
              <a:pathLst>
                <a:path w="2250" h="4698" extrusionOk="0">
                  <a:moveTo>
                    <a:pt x="1947" y="0"/>
                  </a:moveTo>
                  <a:cubicBezTo>
                    <a:pt x="1929" y="0"/>
                    <a:pt x="1911" y="2"/>
                    <a:pt x="1893" y="6"/>
                  </a:cubicBezTo>
                  <a:cubicBezTo>
                    <a:pt x="1024" y="208"/>
                    <a:pt x="791" y="549"/>
                    <a:pt x="791" y="1092"/>
                  </a:cubicBezTo>
                  <a:cubicBezTo>
                    <a:pt x="791" y="1200"/>
                    <a:pt x="807" y="1402"/>
                    <a:pt x="807" y="1510"/>
                  </a:cubicBezTo>
                  <a:cubicBezTo>
                    <a:pt x="807" y="1914"/>
                    <a:pt x="667" y="2084"/>
                    <a:pt x="280" y="2100"/>
                  </a:cubicBezTo>
                  <a:cubicBezTo>
                    <a:pt x="94" y="2115"/>
                    <a:pt x="0" y="2224"/>
                    <a:pt x="0" y="2379"/>
                  </a:cubicBezTo>
                  <a:cubicBezTo>
                    <a:pt x="0" y="2534"/>
                    <a:pt x="109" y="2627"/>
                    <a:pt x="280" y="2643"/>
                  </a:cubicBezTo>
                  <a:cubicBezTo>
                    <a:pt x="652" y="2643"/>
                    <a:pt x="807" y="2844"/>
                    <a:pt x="807" y="3248"/>
                  </a:cubicBezTo>
                  <a:cubicBezTo>
                    <a:pt x="807" y="3341"/>
                    <a:pt x="791" y="3573"/>
                    <a:pt x="791" y="3651"/>
                  </a:cubicBezTo>
                  <a:cubicBezTo>
                    <a:pt x="791" y="4194"/>
                    <a:pt x="1024" y="4550"/>
                    <a:pt x="1893" y="4690"/>
                  </a:cubicBezTo>
                  <a:cubicBezTo>
                    <a:pt x="1914" y="4695"/>
                    <a:pt x="1936" y="4698"/>
                    <a:pt x="1958" y="4698"/>
                  </a:cubicBezTo>
                  <a:cubicBezTo>
                    <a:pt x="2062" y="4698"/>
                    <a:pt x="2162" y="4640"/>
                    <a:pt x="2187" y="4550"/>
                  </a:cubicBezTo>
                  <a:cubicBezTo>
                    <a:pt x="2249" y="4426"/>
                    <a:pt x="2172" y="4302"/>
                    <a:pt x="2048" y="4240"/>
                  </a:cubicBezTo>
                  <a:cubicBezTo>
                    <a:pt x="1505" y="4085"/>
                    <a:pt x="1427" y="3914"/>
                    <a:pt x="1427" y="3527"/>
                  </a:cubicBezTo>
                  <a:cubicBezTo>
                    <a:pt x="1427" y="3418"/>
                    <a:pt x="1443" y="3232"/>
                    <a:pt x="1443" y="3108"/>
                  </a:cubicBezTo>
                  <a:cubicBezTo>
                    <a:pt x="1443" y="2689"/>
                    <a:pt x="1241" y="2472"/>
                    <a:pt x="869" y="2364"/>
                  </a:cubicBezTo>
                  <a:cubicBezTo>
                    <a:pt x="1241" y="2224"/>
                    <a:pt x="1443" y="2007"/>
                    <a:pt x="1443" y="1588"/>
                  </a:cubicBezTo>
                  <a:cubicBezTo>
                    <a:pt x="1443" y="1464"/>
                    <a:pt x="1427" y="1293"/>
                    <a:pt x="1427" y="1169"/>
                  </a:cubicBezTo>
                  <a:cubicBezTo>
                    <a:pt x="1427" y="813"/>
                    <a:pt x="1505" y="626"/>
                    <a:pt x="2048" y="456"/>
                  </a:cubicBezTo>
                  <a:cubicBezTo>
                    <a:pt x="2156" y="425"/>
                    <a:pt x="2203" y="301"/>
                    <a:pt x="2187" y="192"/>
                  </a:cubicBezTo>
                  <a:cubicBezTo>
                    <a:pt x="2160" y="84"/>
                    <a:pt x="2063" y="0"/>
                    <a:pt x="194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3885025" y="807325"/>
              <a:ext cx="55075" cy="117875"/>
            </a:xfrm>
            <a:custGeom>
              <a:avLst/>
              <a:gdLst/>
              <a:ahLst/>
              <a:cxnLst/>
              <a:rect l="l" t="t" r="r" b="b"/>
              <a:pathLst>
                <a:path w="2203" h="4715" extrusionOk="0">
                  <a:moveTo>
                    <a:pt x="264" y="0"/>
                  </a:moveTo>
                  <a:cubicBezTo>
                    <a:pt x="124" y="0"/>
                    <a:pt x="31" y="93"/>
                    <a:pt x="31" y="233"/>
                  </a:cubicBezTo>
                  <a:cubicBezTo>
                    <a:pt x="16" y="341"/>
                    <a:pt x="93" y="419"/>
                    <a:pt x="186" y="465"/>
                  </a:cubicBezTo>
                  <a:cubicBezTo>
                    <a:pt x="729" y="620"/>
                    <a:pt x="807" y="791"/>
                    <a:pt x="807" y="1179"/>
                  </a:cubicBezTo>
                  <a:cubicBezTo>
                    <a:pt x="807" y="1272"/>
                    <a:pt x="791" y="1473"/>
                    <a:pt x="791" y="1582"/>
                  </a:cubicBezTo>
                  <a:cubicBezTo>
                    <a:pt x="791" y="2032"/>
                    <a:pt x="1008" y="2249"/>
                    <a:pt x="1365" y="2358"/>
                  </a:cubicBezTo>
                  <a:cubicBezTo>
                    <a:pt x="1008" y="2466"/>
                    <a:pt x="791" y="2683"/>
                    <a:pt x="791" y="3117"/>
                  </a:cubicBezTo>
                  <a:cubicBezTo>
                    <a:pt x="791" y="3226"/>
                    <a:pt x="807" y="3412"/>
                    <a:pt x="807" y="3521"/>
                  </a:cubicBezTo>
                  <a:cubicBezTo>
                    <a:pt x="807" y="3893"/>
                    <a:pt x="729" y="4064"/>
                    <a:pt x="186" y="4234"/>
                  </a:cubicBezTo>
                  <a:cubicBezTo>
                    <a:pt x="47" y="4281"/>
                    <a:pt x="0" y="4405"/>
                    <a:pt x="31" y="4544"/>
                  </a:cubicBezTo>
                  <a:cubicBezTo>
                    <a:pt x="67" y="4653"/>
                    <a:pt x="151" y="4715"/>
                    <a:pt x="252" y="4715"/>
                  </a:cubicBezTo>
                  <a:cubicBezTo>
                    <a:pt x="280" y="4715"/>
                    <a:pt x="310" y="4710"/>
                    <a:pt x="341" y="4699"/>
                  </a:cubicBezTo>
                  <a:cubicBezTo>
                    <a:pt x="1194" y="4513"/>
                    <a:pt x="1427" y="4157"/>
                    <a:pt x="1427" y="3614"/>
                  </a:cubicBezTo>
                  <a:cubicBezTo>
                    <a:pt x="1427" y="3521"/>
                    <a:pt x="1411" y="3304"/>
                    <a:pt x="1411" y="3211"/>
                  </a:cubicBezTo>
                  <a:cubicBezTo>
                    <a:pt x="1411" y="2807"/>
                    <a:pt x="1551" y="2637"/>
                    <a:pt x="1939" y="2606"/>
                  </a:cubicBezTo>
                  <a:cubicBezTo>
                    <a:pt x="2109" y="2590"/>
                    <a:pt x="2202" y="2497"/>
                    <a:pt x="2202" y="2342"/>
                  </a:cubicBezTo>
                  <a:cubicBezTo>
                    <a:pt x="2202" y="2187"/>
                    <a:pt x="2109" y="2078"/>
                    <a:pt x="1939" y="2063"/>
                  </a:cubicBezTo>
                  <a:cubicBezTo>
                    <a:pt x="1567" y="2063"/>
                    <a:pt x="1411" y="1877"/>
                    <a:pt x="1411" y="1473"/>
                  </a:cubicBezTo>
                  <a:cubicBezTo>
                    <a:pt x="1411" y="1365"/>
                    <a:pt x="1427" y="1132"/>
                    <a:pt x="1427" y="1055"/>
                  </a:cubicBezTo>
                  <a:cubicBezTo>
                    <a:pt x="1427" y="512"/>
                    <a:pt x="1194" y="186"/>
                    <a:pt x="341" y="16"/>
                  </a:cubicBezTo>
                  <a:cubicBezTo>
                    <a:pt x="326" y="0"/>
                    <a:pt x="295" y="0"/>
                    <a:pt x="26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4776825" y="544325"/>
              <a:ext cx="48475" cy="81175"/>
            </a:xfrm>
            <a:custGeom>
              <a:avLst/>
              <a:gdLst/>
              <a:ahLst/>
              <a:cxnLst/>
              <a:rect l="l" t="t" r="r" b="b"/>
              <a:pathLst>
                <a:path w="1939" h="3247" extrusionOk="0">
                  <a:moveTo>
                    <a:pt x="1582" y="1"/>
                  </a:moveTo>
                  <a:cubicBezTo>
                    <a:pt x="1505" y="1"/>
                    <a:pt x="1427" y="28"/>
                    <a:pt x="1365" y="82"/>
                  </a:cubicBezTo>
                  <a:lnTo>
                    <a:pt x="31" y="1447"/>
                  </a:lnTo>
                  <a:cubicBezTo>
                    <a:pt x="31" y="1462"/>
                    <a:pt x="16" y="1462"/>
                    <a:pt x="16" y="1478"/>
                  </a:cubicBezTo>
                  <a:lnTo>
                    <a:pt x="0" y="1525"/>
                  </a:lnTo>
                  <a:lnTo>
                    <a:pt x="0" y="1556"/>
                  </a:lnTo>
                  <a:lnTo>
                    <a:pt x="0" y="1571"/>
                  </a:lnTo>
                  <a:lnTo>
                    <a:pt x="0" y="1618"/>
                  </a:lnTo>
                  <a:lnTo>
                    <a:pt x="0" y="1633"/>
                  </a:lnTo>
                  <a:lnTo>
                    <a:pt x="0" y="1649"/>
                  </a:lnTo>
                  <a:lnTo>
                    <a:pt x="0" y="1695"/>
                  </a:lnTo>
                  <a:lnTo>
                    <a:pt x="0" y="1711"/>
                  </a:lnTo>
                  <a:lnTo>
                    <a:pt x="0" y="1726"/>
                  </a:lnTo>
                  <a:lnTo>
                    <a:pt x="16" y="1757"/>
                  </a:lnTo>
                  <a:cubicBezTo>
                    <a:pt x="16" y="1773"/>
                    <a:pt x="31" y="1773"/>
                    <a:pt x="31" y="1788"/>
                  </a:cubicBezTo>
                  <a:lnTo>
                    <a:pt x="62" y="1788"/>
                  </a:lnTo>
                  <a:cubicBezTo>
                    <a:pt x="62" y="1788"/>
                    <a:pt x="62" y="1804"/>
                    <a:pt x="78" y="1804"/>
                  </a:cubicBezTo>
                  <a:lnTo>
                    <a:pt x="1412" y="3169"/>
                  </a:lnTo>
                  <a:cubicBezTo>
                    <a:pt x="1474" y="3231"/>
                    <a:pt x="1551" y="3246"/>
                    <a:pt x="1629" y="3246"/>
                  </a:cubicBezTo>
                  <a:cubicBezTo>
                    <a:pt x="1706" y="3246"/>
                    <a:pt x="1784" y="3200"/>
                    <a:pt x="1846" y="3153"/>
                  </a:cubicBezTo>
                  <a:cubicBezTo>
                    <a:pt x="1939" y="3029"/>
                    <a:pt x="1939" y="2843"/>
                    <a:pt x="1815" y="2719"/>
                  </a:cubicBezTo>
                  <a:lnTo>
                    <a:pt x="683" y="1649"/>
                  </a:lnTo>
                  <a:lnTo>
                    <a:pt x="1799" y="516"/>
                  </a:lnTo>
                  <a:cubicBezTo>
                    <a:pt x="1923" y="392"/>
                    <a:pt x="1923" y="206"/>
                    <a:pt x="1799" y="82"/>
                  </a:cubicBezTo>
                  <a:cubicBezTo>
                    <a:pt x="1737" y="28"/>
                    <a:pt x="1660" y="1"/>
                    <a:pt x="158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4850875" y="543050"/>
              <a:ext cx="44225" cy="82050"/>
            </a:xfrm>
            <a:custGeom>
              <a:avLst/>
              <a:gdLst/>
              <a:ahLst/>
              <a:cxnLst/>
              <a:rect l="l" t="t" r="r" b="b"/>
              <a:pathLst>
                <a:path w="1769" h="3282" extrusionOk="0">
                  <a:moveTo>
                    <a:pt x="1463" y="0"/>
                  </a:moveTo>
                  <a:cubicBezTo>
                    <a:pt x="1366" y="0"/>
                    <a:pt x="1271" y="58"/>
                    <a:pt x="1226" y="149"/>
                  </a:cubicBezTo>
                  <a:lnTo>
                    <a:pt x="63" y="2925"/>
                  </a:lnTo>
                  <a:cubicBezTo>
                    <a:pt x="0" y="3064"/>
                    <a:pt x="78" y="3220"/>
                    <a:pt x="202" y="3251"/>
                  </a:cubicBezTo>
                  <a:cubicBezTo>
                    <a:pt x="233" y="3282"/>
                    <a:pt x="249" y="3282"/>
                    <a:pt x="295" y="3282"/>
                  </a:cubicBezTo>
                  <a:cubicBezTo>
                    <a:pt x="404" y="3282"/>
                    <a:pt x="512" y="3220"/>
                    <a:pt x="543" y="3126"/>
                  </a:cubicBezTo>
                  <a:lnTo>
                    <a:pt x="1707" y="350"/>
                  </a:lnTo>
                  <a:cubicBezTo>
                    <a:pt x="1769" y="226"/>
                    <a:pt x="1707" y="71"/>
                    <a:pt x="1567" y="25"/>
                  </a:cubicBezTo>
                  <a:cubicBezTo>
                    <a:pt x="1534" y="8"/>
                    <a:pt x="1498" y="0"/>
                    <a:pt x="146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4903225" y="542100"/>
              <a:ext cx="48875" cy="83100"/>
            </a:xfrm>
            <a:custGeom>
              <a:avLst/>
              <a:gdLst/>
              <a:ahLst/>
              <a:cxnLst/>
              <a:rect l="l" t="t" r="r" b="b"/>
              <a:pathLst>
                <a:path w="1955" h="3324" extrusionOk="0">
                  <a:moveTo>
                    <a:pt x="332" y="1"/>
                  </a:moveTo>
                  <a:cubicBezTo>
                    <a:pt x="252" y="1"/>
                    <a:pt x="171" y="32"/>
                    <a:pt x="109" y="94"/>
                  </a:cubicBezTo>
                  <a:cubicBezTo>
                    <a:pt x="0" y="202"/>
                    <a:pt x="0" y="404"/>
                    <a:pt x="109" y="512"/>
                  </a:cubicBezTo>
                  <a:lnTo>
                    <a:pt x="1241" y="1660"/>
                  </a:lnTo>
                  <a:lnTo>
                    <a:pt x="109" y="2808"/>
                  </a:lnTo>
                  <a:cubicBezTo>
                    <a:pt x="0" y="2932"/>
                    <a:pt x="0" y="3118"/>
                    <a:pt x="109" y="3242"/>
                  </a:cubicBezTo>
                  <a:cubicBezTo>
                    <a:pt x="171" y="3296"/>
                    <a:pt x="252" y="3323"/>
                    <a:pt x="332" y="3323"/>
                  </a:cubicBezTo>
                  <a:cubicBezTo>
                    <a:pt x="411" y="3323"/>
                    <a:pt x="489" y="3296"/>
                    <a:pt x="543" y="3242"/>
                  </a:cubicBezTo>
                  <a:lnTo>
                    <a:pt x="1877" y="1877"/>
                  </a:lnTo>
                  <a:lnTo>
                    <a:pt x="1923" y="1846"/>
                  </a:lnTo>
                  <a:cubicBezTo>
                    <a:pt x="1939" y="1815"/>
                    <a:pt x="1939" y="1784"/>
                    <a:pt x="1939" y="1753"/>
                  </a:cubicBezTo>
                  <a:lnTo>
                    <a:pt x="1939" y="1738"/>
                  </a:lnTo>
                  <a:cubicBezTo>
                    <a:pt x="1939" y="1722"/>
                    <a:pt x="1954" y="1722"/>
                    <a:pt x="1954" y="1707"/>
                  </a:cubicBezTo>
                  <a:lnTo>
                    <a:pt x="1954" y="1660"/>
                  </a:lnTo>
                  <a:lnTo>
                    <a:pt x="1954" y="1645"/>
                  </a:lnTo>
                  <a:lnTo>
                    <a:pt x="1954" y="1629"/>
                  </a:lnTo>
                  <a:lnTo>
                    <a:pt x="1954" y="1582"/>
                  </a:lnTo>
                  <a:lnTo>
                    <a:pt x="1954" y="1567"/>
                  </a:lnTo>
                  <a:cubicBezTo>
                    <a:pt x="1939" y="1551"/>
                    <a:pt x="1939" y="1551"/>
                    <a:pt x="1939" y="1520"/>
                  </a:cubicBezTo>
                  <a:cubicBezTo>
                    <a:pt x="1939" y="1505"/>
                    <a:pt x="1923" y="1505"/>
                    <a:pt x="1923" y="1489"/>
                  </a:cubicBezTo>
                  <a:lnTo>
                    <a:pt x="1877" y="1443"/>
                  </a:lnTo>
                  <a:lnTo>
                    <a:pt x="543" y="94"/>
                  </a:lnTo>
                  <a:cubicBezTo>
                    <a:pt x="489" y="32"/>
                    <a:pt x="411" y="1"/>
                    <a:pt x="33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3779150" y="1014275"/>
              <a:ext cx="1172175" cy="2050"/>
            </a:xfrm>
            <a:custGeom>
              <a:avLst/>
              <a:gdLst/>
              <a:ahLst/>
              <a:cxnLst/>
              <a:rect l="l" t="t" r="r" b="b"/>
              <a:pathLst>
                <a:path w="46887" h="82" extrusionOk="0">
                  <a:moveTo>
                    <a:pt x="23438" y="0"/>
                  </a:moveTo>
                  <a:cubicBezTo>
                    <a:pt x="15472" y="0"/>
                    <a:pt x="7508" y="12"/>
                    <a:pt x="1" y="35"/>
                  </a:cubicBezTo>
                  <a:cubicBezTo>
                    <a:pt x="7508" y="66"/>
                    <a:pt x="15472" y="82"/>
                    <a:pt x="23438" y="82"/>
                  </a:cubicBezTo>
                  <a:cubicBezTo>
                    <a:pt x="31404" y="82"/>
                    <a:pt x="39372" y="66"/>
                    <a:pt x="46886" y="35"/>
                  </a:cubicBezTo>
                  <a:cubicBezTo>
                    <a:pt x="39372" y="12"/>
                    <a:pt x="31404" y="0"/>
                    <a:pt x="234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4852050" y="738850"/>
              <a:ext cx="107800" cy="202675"/>
            </a:xfrm>
            <a:custGeom>
              <a:avLst/>
              <a:gdLst/>
              <a:ahLst/>
              <a:cxnLst/>
              <a:rect l="l" t="t" r="r" b="b"/>
              <a:pathLst>
                <a:path w="4312" h="8107" extrusionOk="0">
                  <a:moveTo>
                    <a:pt x="4062" y="1"/>
                  </a:moveTo>
                  <a:cubicBezTo>
                    <a:pt x="4036" y="1"/>
                    <a:pt x="4006" y="13"/>
                    <a:pt x="3986" y="40"/>
                  </a:cubicBezTo>
                  <a:cubicBezTo>
                    <a:pt x="2249" y="2382"/>
                    <a:pt x="434" y="5112"/>
                    <a:pt x="0" y="8059"/>
                  </a:cubicBezTo>
                  <a:cubicBezTo>
                    <a:pt x="0" y="8089"/>
                    <a:pt x="19" y="8106"/>
                    <a:pt x="42" y="8106"/>
                  </a:cubicBezTo>
                  <a:cubicBezTo>
                    <a:pt x="54" y="8106"/>
                    <a:pt x="67" y="8101"/>
                    <a:pt x="78" y="8090"/>
                  </a:cubicBezTo>
                  <a:cubicBezTo>
                    <a:pt x="264" y="7283"/>
                    <a:pt x="543" y="6492"/>
                    <a:pt x="853" y="5717"/>
                  </a:cubicBezTo>
                  <a:cubicBezTo>
                    <a:pt x="1985" y="5407"/>
                    <a:pt x="3117" y="5143"/>
                    <a:pt x="3707" y="4011"/>
                  </a:cubicBezTo>
                  <a:cubicBezTo>
                    <a:pt x="4312" y="2848"/>
                    <a:pt x="4250" y="1343"/>
                    <a:pt x="4126" y="56"/>
                  </a:cubicBezTo>
                  <a:cubicBezTo>
                    <a:pt x="4126" y="21"/>
                    <a:pt x="4096" y="1"/>
                    <a:pt x="406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4873450" y="757300"/>
              <a:ext cx="76700" cy="125125"/>
            </a:xfrm>
            <a:custGeom>
              <a:avLst/>
              <a:gdLst/>
              <a:ahLst/>
              <a:cxnLst/>
              <a:rect l="l" t="t" r="r" b="b"/>
              <a:pathLst>
                <a:path w="3068" h="5005" extrusionOk="0">
                  <a:moveTo>
                    <a:pt x="3052" y="0"/>
                  </a:moveTo>
                  <a:cubicBezTo>
                    <a:pt x="1796" y="1427"/>
                    <a:pt x="788" y="3195"/>
                    <a:pt x="13" y="4948"/>
                  </a:cubicBezTo>
                  <a:cubicBezTo>
                    <a:pt x="1" y="4972"/>
                    <a:pt x="25" y="5005"/>
                    <a:pt x="37" y="5005"/>
                  </a:cubicBezTo>
                  <a:cubicBezTo>
                    <a:pt x="41" y="5005"/>
                    <a:pt x="44" y="5002"/>
                    <a:pt x="44" y="4994"/>
                  </a:cubicBezTo>
                  <a:cubicBezTo>
                    <a:pt x="152" y="4824"/>
                    <a:pt x="230" y="4669"/>
                    <a:pt x="323" y="4498"/>
                  </a:cubicBezTo>
                  <a:cubicBezTo>
                    <a:pt x="354" y="4467"/>
                    <a:pt x="416" y="4436"/>
                    <a:pt x="478" y="4421"/>
                  </a:cubicBezTo>
                  <a:cubicBezTo>
                    <a:pt x="493" y="4390"/>
                    <a:pt x="478" y="4390"/>
                    <a:pt x="478" y="4390"/>
                  </a:cubicBezTo>
                  <a:cubicBezTo>
                    <a:pt x="431" y="4421"/>
                    <a:pt x="385" y="4452"/>
                    <a:pt x="338" y="4467"/>
                  </a:cubicBezTo>
                  <a:lnTo>
                    <a:pt x="928" y="3428"/>
                  </a:lnTo>
                  <a:cubicBezTo>
                    <a:pt x="1641" y="2947"/>
                    <a:pt x="2215" y="2218"/>
                    <a:pt x="2758" y="1582"/>
                  </a:cubicBezTo>
                  <a:cubicBezTo>
                    <a:pt x="2758" y="1571"/>
                    <a:pt x="2758" y="1560"/>
                    <a:pt x="2752" y="1560"/>
                  </a:cubicBezTo>
                  <a:cubicBezTo>
                    <a:pt x="2750" y="1560"/>
                    <a:pt x="2747" y="1562"/>
                    <a:pt x="2742" y="1567"/>
                  </a:cubicBezTo>
                  <a:cubicBezTo>
                    <a:pt x="2199" y="2187"/>
                    <a:pt x="1579" y="2715"/>
                    <a:pt x="1005" y="3288"/>
                  </a:cubicBezTo>
                  <a:cubicBezTo>
                    <a:pt x="1595" y="2141"/>
                    <a:pt x="2246" y="1039"/>
                    <a:pt x="3068" y="16"/>
                  </a:cubicBezTo>
                  <a:cubicBezTo>
                    <a:pt x="3068" y="0"/>
                    <a:pt x="3052" y="0"/>
                    <a:pt x="30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4887700" y="843375"/>
              <a:ext cx="34550" cy="23300"/>
            </a:xfrm>
            <a:custGeom>
              <a:avLst/>
              <a:gdLst/>
              <a:ahLst/>
              <a:cxnLst/>
              <a:rect l="l" t="t" r="r" b="b"/>
              <a:pathLst>
                <a:path w="1382" h="932" extrusionOk="0">
                  <a:moveTo>
                    <a:pt x="1366" y="0"/>
                  </a:moveTo>
                  <a:cubicBezTo>
                    <a:pt x="931" y="342"/>
                    <a:pt x="482" y="636"/>
                    <a:pt x="16" y="900"/>
                  </a:cubicBezTo>
                  <a:cubicBezTo>
                    <a:pt x="1" y="916"/>
                    <a:pt x="16" y="931"/>
                    <a:pt x="47" y="931"/>
                  </a:cubicBezTo>
                  <a:cubicBezTo>
                    <a:pt x="528" y="683"/>
                    <a:pt x="978" y="373"/>
                    <a:pt x="1381" y="31"/>
                  </a:cubicBezTo>
                  <a:cubicBezTo>
                    <a:pt x="1381" y="0"/>
                    <a:pt x="1381" y="0"/>
                    <a:pt x="1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4842350" y="626925"/>
              <a:ext cx="75575" cy="303125"/>
            </a:xfrm>
            <a:custGeom>
              <a:avLst/>
              <a:gdLst/>
              <a:ahLst/>
              <a:cxnLst/>
              <a:rect l="l" t="t" r="r" b="b"/>
              <a:pathLst>
                <a:path w="3023" h="12125" extrusionOk="0">
                  <a:moveTo>
                    <a:pt x="2211" y="1"/>
                  </a:moveTo>
                  <a:cubicBezTo>
                    <a:pt x="2203" y="1"/>
                    <a:pt x="2195" y="2"/>
                    <a:pt x="2187" y="4"/>
                  </a:cubicBezTo>
                  <a:cubicBezTo>
                    <a:pt x="1954" y="51"/>
                    <a:pt x="1210" y="1757"/>
                    <a:pt x="1024" y="2331"/>
                  </a:cubicBezTo>
                  <a:cubicBezTo>
                    <a:pt x="714" y="3261"/>
                    <a:pt x="481" y="4207"/>
                    <a:pt x="326" y="5169"/>
                  </a:cubicBezTo>
                  <a:cubicBezTo>
                    <a:pt x="0" y="7449"/>
                    <a:pt x="16" y="9806"/>
                    <a:pt x="186" y="12102"/>
                  </a:cubicBezTo>
                  <a:cubicBezTo>
                    <a:pt x="186" y="12117"/>
                    <a:pt x="202" y="12125"/>
                    <a:pt x="217" y="12125"/>
                  </a:cubicBezTo>
                  <a:cubicBezTo>
                    <a:pt x="233" y="12125"/>
                    <a:pt x="248" y="12117"/>
                    <a:pt x="248" y="12102"/>
                  </a:cubicBezTo>
                  <a:cubicBezTo>
                    <a:pt x="248" y="11124"/>
                    <a:pt x="248" y="10163"/>
                    <a:pt x="264" y="9170"/>
                  </a:cubicBezTo>
                  <a:cubicBezTo>
                    <a:pt x="512" y="8658"/>
                    <a:pt x="1039" y="8395"/>
                    <a:pt x="1427" y="7992"/>
                  </a:cubicBezTo>
                  <a:cubicBezTo>
                    <a:pt x="1706" y="7697"/>
                    <a:pt x="1939" y="7371"/>
                    <a:pt x="2125" y="7014"/>
                  </a:cubicBezTo>
                  <a:cubicBezTo>
                    <a:pt x="2590" y="6208"/>
                    <a:pt x="2823" y="5277"/>
                    <a:pt x="2916" y="4347"/>
                  </a:cubicBezTo>
                  <a:cubicBezTo>
                    <a:pt x="3023" y="3311"/>
                    <a:pt x="2651" y="1"/>
                    <a:pt x="2211"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4846600" y="641575"/>
              <a:ext cx="52775" cy="192425"/>
            </a:xfrm>
            <a:custGeom>
              <a:avLst/>
              <a:gdLst/>
              <a:ahLst/>
              <a:cxnLst/>
              <a:rect l="l" t="t" r="r" b="b"/>
              <a:pathLst>
                <a:path w="2111" h="7697" extrusionOk="0">
                  <a:moveTo>
                    <a:pt x="1889" y="1"/>
                  </a:moveTo>
                  <a:cubicBezTo>
                    <a:pt x="1884" y="1"/>
                    <a:pt x="1878" y="7"/>
                    <a:pt x="1878" y="7"/>
                  </a:cubicBezTo>
                  <a:cubicBezTo>
                    <a:pt x="1226" y="1155"/>
                    <a:pt x="885" y="2380"/>
                    <a:pt x="621" y="3652"/>
                  </a:cubicBezTo>
                  <a:cubicBezTo>
                    <a:pt x="342" y="4846"/>
                    <a:pt x="78" y="6087"/>
                    <a:pt x="16" y="7328"/>
                  </a:cubicBezTo>
                  <a:cubicBezTo>
                    <a:pt x="1" y="7344"/>
                    <a:pt x="16" y="7359"/>
                    <a:pt x="32" y="7359"/>
                  </a:cubicBezTo>
                  <a:cubicBezTo>
                    <a:pt x="16" y="7483"/>
                    <a:pt x="16" y="7576"/>
                    <a:pt x="16" y="7685"/>
                  </a:cubicBezTo>
                  <a:cubicBezTo>
                    <a:pt x="16" y="7692"/>
                    <a:pt x="28" y="7696"/>
                    <a:pt x="40" y="7696"/>
                  </a:cubicBezTo>
                  <a:cubicBezTo>
                    <a:pt x="51" y="7696"/>
                    <a:pt x="63" y="7692"/>
                    <a:pt x="63" y="7685"/>
                  </a:cubicBezTo>
                  <a:lnTo>
                    <a:pt x="109" y="7297"/>
                  </a:lnTo>
                  <a:cubicBezTo>
                    <a:pt x="1087" y="6646"/>
                    <a:pt x="1707" y="5668"/>
                    <a:pt x="2110" y="4583"/>
                  </a:cubicBezTo>
                  <a:lnTo>
                    <a:pt x="2110" y="4583"/>
                  </a:lnTo>
                  <a:cubicBezTo>
                    <a:pt x="1707" y="5637"/>
                    <a:pt x="993" y="6490"/>
                    <a:pt x="140" y="7204"/>
                  </a:cubicBezTo>
                  <a:cubicBezTo>
                    <a:pt x="187" y="6739"/>
                    <a:pt x="249" y="6258"/>
                    <a:pt x="327" y="5793"/>
                  </a:cubicBezTo>
                  <a:cubicBezTo>
                    <a:pt x="342" y="5746"/>
                    <a:pt x="373" y="5731"/>
                    <a:pt x="389" y="5699"/>
                  </a:cubicBezTo>
                  <a:lnTo>
                    <a:pt x="373" y="5699"/>
                  </a:lnTo>
                  <a:lnTo>
                    <a:pt x="327" y="5731"/>
                  </a:lnTo>
                  <a:cubicBezTo>
                    <a:pt x="466" y="4800"/>
                    <a:pt x="621" y="3854"/>
                    <a:pt x="854" y="2939"/>
                  </a:cubicBezTo>
                  <a:cubicBezTo>
                    <a:pt x="931" y="2846"/>
                    <a:pt x="1009" y="2753"/>
                    <a:pt x="1071" y="2644"/>
                  </a:cubicBezTo>
                  <a:cubicBezTo>
                    <a:pt x="1082" y="2633"/>
                    <a:pt x="1062" y="2622"/>
                    <a:pt x="1044" y="2622"/>
                  </a:cubicBezTo>
                  <a:cubicBezTo>
                    <a:pt x="1036" y="2622"/>
                    <a:pt x="1029" y="2624"/>
                    <a:pt x="1025" y="2629"/>
                  </a:cubicBezTo>
                  <a:cubicBezTo>
                    <a:pt x="993" y="2691"/>
                    <a:pt x="931" y="2753"/>
                    <a:pt x="885" y="2830"/>
                  </a:cubicBezTo>
                  <a:cubicBezTo>
                    <a:pt x="1118" y="1853"/>
                    <a:pt x="1459" y="923"/>
                    <a:pt x="1893" y="38"/>
                  </a:cubicBezTo>
                  <a:cubicBezTo>
                    <a:pt x="1924" y="38"/>
                    <a:pt x="1893" y="7"/>
                    <a:pt x="1893" y="7"/>
                  </a:cubicBezTo>
                  <a:cubicBezTo>
                    <a:pt x="1893" y="2"/>
                    <a:pt x="1891" y="1"/>
                    <a:pt x="18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4856800" y="705550"/>
              <a:ext cx="44125" cy="75200"/>
            </a:xfrm>
            <a:custGeom>
              <a:avLst/>
              <a:gdLst/>
              <a:ahLst/>
              <a:cxnLst/>
              <a:rect l="l" t="t" r="r" b="b"/>
              <a:pathLst>
                <a:path w="1765" h="3008" extrusionOk="0">
                  <a:moveTo>
                    <a:pt x="1753" y="1"/>
                  </a:moveTo>
                  <a:cubicBezTo>
                    <a:pt x="1750" y="1"/>
                    <a:pt x="1749" y="2"/>
                    <a:pt x="1749" y="8"/>
                  </a:cubicBezTo>
                  <a:cubicBezTo>
                    <a:pt x="1252" y="1078"/>
                    <a:pt x="663" y="2008"/>
                    <a:pt x="12" y="2985"/>
                  </a:cubicBezTo>
                  <a:cubicBezTo>
                    <a:pt x="1" y="2996"/>
                    <a:pt x="5" y="3007"/>
                    <a:pt x="25" y="3007"/>
                  </a:cubicBezTo>
                  <a:cubicBezTo>
                    <a:pt x="34" y="3007"/>
                    <a:pt x="45" y="3005"/>
                    <a:pt x="58" y="3001"/>
                  </a:cubicBezTo>
                  <a:cubicBezTo>
                    <a:pt x="818" y="2148"/>
                    <a:pt x="1361" y="1078"/>
                    <a:pt x="1764" y="8"/>
                  </a:cubicBezTo>
                  <a:cubicBezTo>
                    <a:pt x="1764" y="8"/>
                    <a:pt x="1757" y="1"/>
                    <a:pt x="17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4878025" y="664475"/>
              <a:ext cx="20950" cy="36625"/>
            </a:xfrm>
            <a:custGeom>
              <a:avLst/>
              <a:gdLst/>
              <a:ahLst/>
              <a:cxnLst/>
              <a:rect l="l" t="t" r="r" b="b"/>
              <a:pathLst>
                <a:path w="838" h="1465" extrusionOk="0">
                  <a:moveTo>
                    <a:pt x="825" y="0"/>
                  </a:moveTo>
                  <a:cubicBezTo>
                    <a:pt x="823" y="0"/>
                    <a:pt x="822" y="2"/>
                    <a:pt x="822" y="7"/>
                  </a:cubicBezTo>
                  <a:cubicBezTo>
                    <a:pt x="559" y="487"/>
                    <a:pt x="295" y="953"/>
                    <a:pt x="16" y="1418"/>
                  </a:cubicBezTo>
                  <a:cubicBezTo>
                    <a:pt x="0" y="1449"/>
                    <a:pt x="47" y="1464"/>
                    <a:pt x="62" y="1464"/>
                  </a:cubicBezTo>
                  <a:cubicBezTo>
                    <a:pt x="372" y="1015"/>
                    <a:pt x="621" y="534"/>
                    <a:pt x="838" y="22"/>
                  </a:cubicBezTo>
                  <a:cubicBezTo>
                    <a:pt x="838" y="11"/>
                    <a:pt x="830" y="0"/>
                    <a:pt x="8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4875700" y="705350"/>
              <a:ext cx="400" cy="25"/>
            </a:xfrm>
            <a:custGeom>
              <a:avLst/>
              <a:gdLst/>
              <a:ahLst/>
              <a:cxnLst/>
              <a:rect l="l" t="t" r="r" b="b"/>
              <a:pathLst>
                <a:path w="16" h="1" extrusionOk="0">
                  <a:moveTo>
                    <a:pt x="0" y="0"/>
                  </a:moveTo>
                  <a:cubicBezTo>
                    <a:pt x="16" y="0"/>
                    <a:pt x="16" y="0"/>
                    <a:pt x="0" y="0"/>
                  </a:cubicBezTo>
                  <a:cubicBezTo>
                    <a:pt x="16" y="0"/>
                    <a:pt x="0" y="0"/>
                    <a:pt x="0" y="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4757825" y="664200"/>
              <a:ext cx="77575" cy="248225"/>
            </a:xfrm>
            <a:custGeom>
              <a:avLst/>
              <a:gdLst/>
              <a:ahLst/>
              <a:cxnLst/>
              <a:rect l="l" t="t" r="r" b="b"/>
              <a:pathLst>
                <a:path w="3103" h="9929" extrusionOk="0">
                  <a:moveTo>
                    <a:pt x="591" y="1"/>
                  </a:moveTo>
                  <a:cubicBezTo>
                    <a:pt x="564" y="1"/>
                    <a:pt x="537" y="14"/>
                    <a:pt x="528" y="33"/>
                  </a:cubicBezTo>
                  <a:cubicBezTo>
                    <a:pt x="528" y="33"/>
                    <a:pt x="528" y="49"/>
                    <a:pt x="496" y="49"/>
                  </a:cubicBezTo>
                  <a:cubicBezTo>
                    <a:pt x="0" y="1336"/>
                    <a:pt x="171" y="2856"/>
                    <a:pt x="605" y="4128"/>
                  </a:cubicBezTo>
                  <a:cubicBezTo>
                    <a:pt x="838" y="4826"/>
                    <a:pt x="1163" y="5461"/>
                    <a:pt x="1598" y="6066"/>
                  </a:cubicBezTo>
                  <a:cubicBezTo>
                    <a:pt x="2032" y="6625"/>
                    <a:pt x="2575" y="7136"/>
                    <a:pt x="2916" y="7788"/>
                  </a:cubicBezTo>
                  <a:cubicBezTo>
                    <a:pt x="2885" y="8439"/>
                    <a:pt x="2807" y="9075"/>
                    <a:pt x="2683" y="9711"/>
                  </a:cubicBezTo>
                  <a:cubicBezTo>
                    <a:pt x="2683" y="9789"/>
                    <a:pt x="2699" y="9851"/>
                    <a:pt x="2714" y="9928"/>
                  </a:cubicBezTo>
                  <a:cubicBezTo>
                    <a:pt x="2916" y="9230"/>
                    <a:pt x="3025" y="8501"/>
                    <a:pt x="3071" y="7788"/>
                  </a:cubicBezTo>
                  <a:cubicBezTo>
                    <a:pt x="3087" y="7772"/>
                    <a:pt x="3087" y="7757"/>
                    <a:pt x="3071" y="7741"/>
                  </a:cubicBezTo>
                  <a:cubicBezTo>
                    <a:pt x="3102" y="6764"/>
                    <a:pt x="3025" y="5803"/>
                    <a:pt x="2854" y="4841"/>
                  </a:cubicBezTo>
                  <a:cubicBezTo>
                    <a:pt x="2544" y="3057"/>
                    <a:pt x="1908" y="1351"/>
                    <a:pt x="636" y="18"/>
                  </a:cubicBezTo>
                  <a:cubicBezTo>
                    <a:pt x="624" y="6"/>
                    <a:pt x="608" y="1"/>
                    <a:pt x="591"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4775650" y="677800"/>
              <a:ext cx="54300" cy="163225"/>
            </a:xfrm>
            <a:custGeom>
              <a:avLst/>
              <a:gdLst/>
              <a:ahLst/>
              <a:cxnLst/>
              <a:rect l="l" t="t" r="r" b="b"/>
              <a:pathLst>
                <a:path w="2172" h="6529" extrusionOk="0">
                  <a:moveTo>
                    <a:pt x="32" y="1"/>
                  </a:moveTo>
                  <a:cubicBezTo>
                    <a:pt x="1" y="16"/>
                    <a:pt x="1" y="16"/>
                    <a:pt x="1" y="32"/>
                  </a:cubicBezTo>
                  <a:cubicBezTo>
                    <a:pt x="373" y="699"/>
                    <a:pt x="699" y="1350"/>
                    <a:pt x="978" y="2048"/>
                  </a:cubicBezTo>
                  <a:cubicBezTo>
                    <a:pt x="900" y="1955"/>
                    <a:pt x="807" y="1878"/>
                    <a:pt x="730" y="1784"/>
                  </a:cubicBezTo>
                  <a:cubicBezTo>
                    <a:pt x="528" y="1552"/>
                    <a:pt x="357" y="1319"/>
                    <a:pt x="187" y="1071"/>
                  </a:cubicBezTo>
                  <a:lnTo>
                    <a:pt x="156" y="1071"/>
                  </a:lnTo>
                  <a:lnTo>
                    <a:pt x="156" y="1087"/>
                  </a:lnTo>
                  <a:cubicBezTo>
                    <a:pt x="373" y="1536"/>
                    <a:pt x="730" y="1847"/>
                    <a:pt x="1009" y="2188"/>
                  </a:cubicBezTo>
                  <a:cubicBezTo>
                    <a:pt x="1272" y="2824"/>
                    <a:pt x="1459" y="3491"/>
                    <a:pt x="1629" y="4142"/>
                  </a:cubicBezTo>
                  <a:lnTo>
                    <a:pt x="1614" y="4111"/>
                  </a:lnTo>
                  <a:cubicBezTo>
                    <a:pt x="1611" y="4108"/>
                    <a:pt x="1607" y="4107"/>
                    <a:pt x="1602" y="4107"/>
                  </a:cubicBezTo>
                  <a:cubicBezTo>
                    <a:pt x="1583" y="4107"/>
                    <a:pt x="1558" y="4129"/>
                    <a:pt x="1583" y="4142"/>
                  </a:cubicBezTo>
                  <a:cubicBezTo>
                    <a:pt x="1614" y="4188"/>
                    <a:pt x="1629" y="4219"/>
                    <a:pt x="1676" y="4266"/>
                  </a:cubicBezTo>
                  <a:cubicBezTo>
                    <a:pt x="1784" y="4747"/>
                    <a:pt x="1908" y="5228"/>
                    <a:pt x="1986" y="5739"/>
                  </a:cubicBezTo>
                  <a:cubicBezTo>
                    <a:pt x="1505" y="5305"/>
                    <a:pt x="1117" y="4809"/>
                    <a:pt x="683" y="4328"/>
                  </a:cubicBezTo>
                  <a:cubicBezTo>
                    <a:pt x="668" y="4328"/>
                    <a:pt x="668" y="4328"/>
                    <a:pt x="668" y="4344"/>
                  </a:cubicBezTo>
                  <a:cubicBezTo>
                    <a:pt x="1009" y="4917"/>
                    <a:pt x="1521" y="5429"/>
                    <a:pt x="2001" y="5895"/>
                  </a:cubicBezTo>
                  <a:cubicBezTo>
                    <a:pt x="2048" y="6081"/>
                    <a:pt x="2079" y="6298"/>
                    <a:pt x="2094" y="6499"/>
                  </a:cubicBezTo>
                  <a:cubicBezTo>
                    <a:pt x="2108" y="6520"/>
                    <a:pt x="2126" y="6529"/>
                    <a:pt x="2140" y="6529"/>
                  </a:cubicBezTo>
                  <a:cubicBezTo>
                    <a:pt x="2158" y="6529"/>
                    <a:pt x="2172" y="6516"/>
                    <a:pt x="2172" y="6499"/>
                  </a:cubicBezTo>
                  <a:cubicBezTo>
                    <a:pt x="2079" y="4250"/>
                    <a:pt x="1272" y="1971"/>
                    <a:pt x="78" y="63"/>
                  </a:cubicBezTo>
                  <a:cubicBezTo>
                    <a:pt x="78" y="32"/>
                    <a:pt x="63" y="32"/>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4782800" y="738050"/>
              <a:ext cx="30250" cy="39200"/>
            </a:xfrm>
            <a:custGeom>
              <a:avLst/>
              <a:gdLst/>
              <a:ahLst/>
              <a:cxnLst/>
              <a:rect l="l" t="t" r="r" b="b"/>
              <a:pathLst>
                <a:path w="1210" h="1568" extrusionOk="0">
                  <a:moveTo>
                    <a:pt x="14" y="0"/>
                  </a:moveTo>
                  <a:cubicBezTo>
                    <a:pt x="7" y="0"/>
                    <a:pt x="0" y="8"/>
                    <a:pt x="9" y="26"/>
                  </a:cubicBezTo>
                  <a:cubicBezTo>
                    <a:pt x="335" y="553"/>
                    <a:pt x="723" y="1143"/>
                    <a:pt x="1173" y="1561"/>
                  </a:cubicBezTo>
                  <a:cubicBezTo>
                    <a:pt x="1173" y="1566"/>
                    <a:pt x="1177" y="1568"/>
                    <a:pt x="1181" y="1568"/>
                  </a:cubicBezTo>
                  <a:cubicBezTo>
                    <a:pt x="1193" y="1568"/>
                    <a:pt x="1210" y="1557"/>
                    <a:pt x="1188" y="1546"/>
                  </a:cubicBezTo>
                  <a:cubicBezTo>
                    <a:pt x="847" y="1018"/>
                    <a:pt x="413" y="522"/>
                    <a:pt x="25" y="10"/>
                  </a:cubicBezTo>
                  <a:cubicBezTo>
                    <a:pt x="25" y="4"/>
                    <a:pt x="19"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4813900" y="779225"/>
              <a:ext cx="1325" cy="1350"/>
            </a:xfrm>
            <a:custGeom>
              <a:avLst/>
              <a:gdLst/>
              <a:ahLst/>
              <a:cxnLst/>
              <a:rect l="l" t="t" r="r" b="b"/>
              <a:pathLst>
                <a:path w="53" h="54" extrusionOk="0">
                  <a:moveTo>
                    <a:pt x="8" y="0"/>
                  </a:moveTo>
                  <a:cubicBezTo>
                    <a:pt x="1" y="0"/>
                    <a:pt x="1" y="7"/>
                    <a:pt x="22" y="7"/>
                  </a:cubicBezTo>
                  <a:cubicBezTo>
                    <a:pt x="16" y="2"/>
                    <a:pt x="11" y="0"/>
                    <a:pt x="8" y="0"/>
                  </a:cubicBezTo>
                  <a:close/>
                  <a:moveTo>
                    <a:pt x="22" y="7"/>
                  </a:moveTo>
                  <a:lnTo>
                    <a:pt x="22" y="54"/>
                  </a:lnTo>
                  <a:cubicBezTo>
                    <a:pt x="22" y="54"/>
                    <a:pt x="53" y="38"/>
                    <a:pt x="22" y="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4731850" y="768250"/>
              <a:ext cx="102775" cy="154250"/>
            </a:xfrm>
            <a:custGeom>
              <a:avLst/>
              <a:gdLst/>
              <a:ahLst/>
              <a:cxnLst/>
              <a:rect l="l" t="t" r="r" b="b"/>
              <a:pathLst>
                <a:path w="4111" h="6170" extrusionOk="0">
                  <a:moveTo>
                    <a:pt x="72" y="1"/>
                  </a:moveTo>
                  <a:cubicBezTo>
                    <a:pt x="42" y="1"/>
                    <a:pt x="9" y="21"/>
                    <a:pt x="0" y="59"/>
                  </a:cubicBezTo>
                  <a:lnTo>
                    <a:pt x="0" y="121"/>
                  </a:lnTo>
                  <a:cubicBezTo>
                    <a:pt x="93" y="1113"/>
                    <a:pt x="620" y="2277"/>
                    <a:pt x="1241" y="3052"/>
                  </a:cubicBezTo>
                  <a:cubicBezTo>
                    <a:pt x="1504" y="3378"/>
                    <a:pt x="1861" y="3641"/>
                    <a:pt x="2249" y="3843"/>
                  </a:cubicBezTo>
                  <a:cubicBezTo>
                    <a:pt x="2683" y="4060"/>
                    <a:pt x="3133" y="4308"/>
                    <a:pt x="3583" y="4479"/>
                  </a:cubicBezTo>
                  <a:cubicBezTo>
                    <a:pt x="3800" y="5022"/>
                    <a:pt x="3955" y="5580"/>
                    <a:pt x="4064" y="6169"/>
                  </a:cubicBezTo>
                  <a:cubicBezTo>
                    <a:pt x="4079" y="6107"/>
                    <a:pt x="4079" y="6076"/>
                    <a:pt x="4110" y="6014"/>
                  </a:cubicBezTo>
                  <a:cubicBezTo>
                    <a:pt x="3815" y="3517"/>
                    <a:pt x="2202" y="1392"/>
                    <a:pt x="124" y="28"/>
                  </a:cubicBezTo>
                  <a:cubicBezTo>
                    <a:pt x="112" y="9"/>
                    <a:pt x="92" y="1"/>
                    <a:pt x="7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4749400" y="788950"/>
              <a:ext cx="66900" cy="82500"/>
            </a:xfrm>
            <a:custGeom>
              <a:avLst/>
              <a:gdLst/>
              <a:ahLst/>
              <a:cxnLst/>
              <a:rect l="l" t="t" r="r" b="b"/>
              <a:pathLst>
                <a:path w="2676" h="3300" extrusionOk="0">
                  <a:moveTo>
                    <a:pt x="15" y="0"/>
                  </a:moveTo>
                  <a:cubicBezTo>
                    <a:pt x="5" y="0"/>
                    <a:pt x="0" y="14"/>
                    <a:pt x="11" y="37"/>
                  </a:cubicBezTo>
                  <a:cubicBezTo>
                    <a:pt x="198" y="208"/>
                    <a:pt x="399" y="378"/>
                    <a:pt x="632" y="611"/>
                  </a:cubicBezTo>
                  <a:cubicBezTo>
                    <a:pt x="508" y="533"/>
                    <a:pt x="399" y="471"/>
                    <a:pt x="260" y="440"/>
                  </a:cubicBezTo>
                  <a:cubicBezTo>
                    <a:pt x="244" y="440"/>
                    <a:pt x="229" y="456"/>
                    <a:pt x="244" y="456"/>
                  </a:cubicBezTo>
                  <a:cubicBezTo>
                    <a:pt x="399" y="533"/>
                    <a:pt x="570" y="627"/>
                    <a:pt x="725" y="704"/>
                  </a:cubicBezTo>
                  <a:cubicBezTo>
                    <a:pt x="1051" y="1061"/>
                    <a:pt x="1361" y="1402"/>
                    <a:pt x="1656" y="1790"/>
                  </a:cubicBezTo>
                  <a:cubicBezTo>
                    <a:pt x="1206" y="1588"/>
                    <a:pt x="771" y="1355"/>
                    <a:pt x="337" y="1092"/>
                  </a:cubicBezTo>
                  <a:cubicBezTo>
                    <a:pt x="335" y="1090"/>
                    <a:pt x="333" y="1089"/>
                    <a:pt x="331" y="1089"/>
                  </a:cubicBezTo>
                  <a:cubicBezTo>
                    <a:pt x="318" y="1089"/>
                    <a:pt x="308" y="1123"/>
                    <a:pt x="322" y="1123"/>
                  </a:cubicBezTo>
                  <a:cubicBezTo>
                    <a:pt x="740" y="1433"/>
                    <a:pt x="1237" y="1743"/>
                    <a:pt x="1733" y="1914"/>
                  </a:cubicBezTo>
                  <a:cubicBezTo>
                    <a:pt x="1935" y="2162"/>
                    <a:pt x="2105" y="2441"/>
                    <a:pt x="2276" y="2705"/>
                  </a:cubicBezTo>
                  <a:cubicBezTo>
                    <a:pt x="2090" y="2627"/>
                    <a:pt x="1873" y="2565"/>
                    <a:pt x="1671" y="2472"/>
                  </a:cubicBezTo>
                  <a:cubicBezTo>
                    <a:pt x="1469" y="2364"/>
                    <a:pt x="1252" y="2208"/>
                    <a:pt x="1082" y="2053"/>
                  </a:cubicBezTo>
                  <a:cubicBezTo>
                    <a:pt x="1051" y="2053"/>
                    <a:pt x="1051" y="2069"/>
                    <a:pt x="1051" y="2069"/>
                  </a:cubicBezTo>
                  <a:cubicBezTo>
                    <a:pt x="1407" y="2379"/>
                    <a:pt x="1857" y="2705"/>
                    <a:pt x="2322" y="2798"/>
                  </a:cubicBezTo>
                  <a:cubicBezTo>
                    <a:pt x="2415" y="2953"/>
                    <a:pt x="2509" y="3108"/>
                    <a:pt x="2602" y="3294"/>
                  </a:cubicBezTo>
                  <a:cubicBezTo>
                    <a:pt x="2609" y="3298"/>
                    <a:pt x="2618" y="3300"/>
                    <a:pt x="2627" y="3300"/>
                  </a:cubicBezTo>
                  <a:cubicBezTo>
                    <a:pt x="2652" y="3300"/>
                    <a:pt x="2675" y="3283"/>
                    <a:pt x="2664" y="3248"/>
                  </a:cubicBezTo>
                  <a:cubicBezTo>
                    <a:pt x="2105" y="2007"/>
                    <a:pt x="1113" y="828"/>
                    <a:pt x="27" y="6"/>
                  </a:cubicBezTo>
                  <a:cubicBezTo>
                    <a:pt x="23" y="2"/>
                    <a:pt x="19"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4749775" y="810925"/>
              <a:ext cx="2650" cy="2225"/>
            </a:xfrm>
            <a:custGeom>
              <a:avLst/>
              <a:gdLst/>
              <a:ahLst/>
              <a:cxnLst/>
              <a:rect l="l" t="t" r="r" b="b"/>
              <a:pathLst>
                <a:path w="106" h="89" extrusionOk="0">
                  <a:moveTo>
                    <a:pt x="17" y="1"/>
                  </a:moveTo>
                  <a:cubicBezTo>
                    <a:pt x="6" y="1"/>
                    <a:pt x="0" y="30"/>
                    <a:pt x="12" y="42"/>
                  </a:cubicBezTo>
                  <a:cubicBezTo>
                    <a:pt x="28" y="42"/>
                    <a:pt x="74" y="58"/>
                    <a:pt x="90" y="89"/>
                  </a:cubicBezTo>
                  <a:cubicBezTo>
                    <a:pt x="105" y="89"/>
                    <a:pt x="105" y="58"/>
                    <a:pt x="105" y="58"/>
                  </a:cubicBezTo>
                  <a:cubicBezTo>
                    <a:pt x="90" y="42"/>
                    <a:pt x="59" y="27"/>
                    <a:pt x="28" y="11"/>
                  </a:cubicBezTo>
                  <a:cubicBezTo>
                    <a:pt x="24" y="4"/>
                    <a:pt x="20"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4788450" y="899600"/>
              <a:ext cx="112075" cy="115575"/>
            </a:xfrm>
            <a:custGeom>
              <a:avLst/>
              <a:gdLst/>
              <a:ahLst/>
              <a:cxnLst/>
              <a:rect l="l" t="t" r="r" b="b"/>
              <a:pathLst>
                <a:path w="4483" h="4623" extrusionOk="0">
                  <a:moveTo>
                    <a:pt x="0" y="0"/>
                  </a:moveTo>
                  <a:lnTo>
                    <a:pt x="450" y="4622"/>
                  </a:lnTo>
                  <a:lnTo>
                    <a:pt x="4033" y="4622"/>
                  </a:lnTo>
                  <a:lnTo>
                    <a:pt x="448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4788450" y="899600"/>
              <a:ext cx="112075" cy="22500"/>
            </a:xfrm>
            <a:custGeom>
              <a:avLst/>
              <a:gdLst/>
              <a:ahLst/>
              <a:cxnLst/>
              <a:rect l="l" t="t" r="r" b="b"/>
              <a:pathLst>
                <a:path w="4483" h="900" extrusionOk="0">
                  <a:moveTo>
                    <a:pt x="0" y="0"/>
                  </a:moveTo>
                  <a:lnTo>
                    <a:pt x="94" y="900"/>
                  </a:lnTo>
                  <a:lnTo>
                    <a:pt x="4421" y="590"/>
                  </a:lnTo>
                  <a:lnTo>
                    <a:pt x="448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4781075" y="880200"/>
              <a:ext cx="126825" cy="28350"/>
            </a:xfrm>
            <a:custGeom>
              <a:avLst/>
              <a:gdLst/>
              <a:ahLst/>
              <a:cxnLst/>
              <a:rect l="l" t="t" r="r" b="b"/>
              <a:pathLst>
                <a:path w="5073" h="1134" extrusionOk="0">
                  <a:moveTo>
                    <a:pt x="1" y="1"/>
                  </a:moveTo>
                  <a:lnTo>
                    <a:pt x="1" y="1133"/>
                  </a:lnTo>
                  <a:lnTo>
                    <a:pt x="5072" y="1133"/>
                  </a:lnTo>
                  <a:lnTo>
                    <a:pt x="507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3934250" y="446725"/>
              <a:ext cx="860825" cy="575800"/>
            </a:xfrm>
            <a:custGeom>
              <a:avLst/>
              <a:gdLst/>
              <a:ahLst/>
              <a:cxnLst/>
              <a:rect l="l" t="t" r="r" b="b"/>
              <a:pathLst>
                <a:path w="34433" h="23032" extrusionOk="0">
                  <a:moveTo>
                    <a:pt x="1" y="0"/>
                  </a:moveTo>
                  <a:lnTo>
                    <a:pt x="1" y="23032"/>
                  </a:lnTo>
                  <a:lnTo>
                    <a:pt x="34432" y="23032"/>
                  </a:lnTo>
                  <a:lnTo>
                    <a:pt x="3443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3940850" y="453300"/>
              <a:ext cx="848000" cy="561875"/>
            </a:xfrm>
            <a:custGeom>
              <a:avLst/>
              <a:gdLst/>
              <a:ahLst/>
              <a:cxnLst/>
              <a:rect l="l" t="t" r="r" b="b"/>
              <a:pathLst>
                <a:path w="33920" h="22475" extrusionOk="0">
                  <a:moveTo>
                    <a:pt x="0" y="1"/>
                  </a:moveTo>
                  <a:lnTo>
                    <a:pt x="0" y="22474"/>
                  </a:lnTo>
                  <a:lnTo>
                    <a:pt x="33920" y="22474"/>
                  </a:lnTo>
                  <a:lnTo>
                    <a:pt x="33920"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3822600" y="1155900"/>
              <a:ext cx="1084900" cy="39950"/>
            </a:xfrm>
            <a:custGeom>
              <a:avLst/>
              <a:gdLst/>
              <a:ahLst/>
              <a:cxnLst/>
              <a:rect l="l" t="t" r="r" b="b"/>
              <a:pathLst>
                <a:path w="43396" h="1598" extrusionOk="0">
                  <a:moveTo>
                    <a:pt x="0" y="0"/>
                  </a:moveTo>
                  <a:lnTo>
                    <a:pt x="0" y="1598"/>
                  </a:lnTo>
                  <a:lnTo>
                    <a:pt x="43396" y="1598"/>
                  </a:lnTo>
                  <a:lnTo>
                    <a:pt x="4339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3822600" y="1022500"/>
              <a:ext cx="1084900" cy="133800"/>
            </a:xfrm>
            <a:custGeom>
              <a:avLst/>
              <a:gdLst/>
              <a:ahLst/>
              <a:cxnLst/>
              <a:rect l="l" t="t" r="r" b="b"/>
              <a:pathLst>
                <a:path w="43396" h="5352" extrusionOk="0">
                  <a:moveTo>
                    <a:pt x="4467" y="1"/>
                  </a:moveTo>
                  <a:lnTo>
                    <a:pt x="0" y="5352"/>
                  </a:lnTo>
                  <a:lnTo>
                    <a:pt x="43396" y="5352"/>
                  </a:lnTo>
                  <a:lnTo>
                    <a:pt x="3889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3937750" y="1022500"/>
              <a:ext cx="857325" cy="60525"/>
            </a:xfrm>
            <a:custGeom>
              <a:avLst/>
              <a:gdLst/>
              <a:ahLst/>
              <a:cxnLst/>
              <a:rect l="l" t="t" r="r" b="b"/>
              <a:pathLst>
                <a:path w="34293" h="2421" extrusionOk="0">
                  <a:moveTo>
                    <a:pt x="1769" y="1"/>
                  </a:moveTo>
                  <a:lnTo>
                    <a:pt x="0" y="2420"/>
                  </a:lnTo>
                  <a:lnTo>
                    <a:pt x="34292" y="2420"/>
                  </a:lnTo>
                  <a:lnTo>
                    <a:pt x="32555"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3953250" y="1059350"/>
              <a:ext cx="827075" cy="2350"/>
            </a:xfrm>
            <a:custGeom>
              <a:avLst/>
              <a:gdLst/>
              <a:ahLst/>
              <a:cxnLst/>
              <a:rect l="l" t="t" r="r" b="b"/>
              <a:pathLst>
                <a:path w="33083" h="94" extrusionOk="0">
                  <a:moveTo>
                    <a:pt x="63" y="0"/>
                  </a:moveTo>
                  <a:lnTo>
                    <a:pt x="1" y="93"/>
                  </a:lnTo>
                  <a:lnTo>
                    <a:pt x="33083" y="93"/>
                  </a:lnTo>
                  <a:lnTo>
                    <a:pt x="3300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3969150" y="1036850"/>
              <a:ext cx="794500" cy="3125"/>
            </a:xfrm>
            <a:custGeom>
              <a:avLst/>
              <a:gdLst/>
              <a:ahLst/>
              <a:cxnLst/>
              <a:rect l="l" t="t" r="r" b="b"/>
              <a:pathLst>
                <a:path w="31780" h="125" extrusionOk="0">
                  <a:moveTo>
                    <a:pt x="78" y="1"/>
                  </a:moveTo>
                  <a:lnTo>
                    <a:pt x="1" y="125"/>
                  </a:lnTo>
                  <a:lnTo>
                    <a:pt x="31780" y="125"/>
                  </a:lnTo>
                  <a:lnTo>
                    <a:pt x="3171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232050" y="1098500"/>
              <a:ext cx="269100" cy="42675"/>
            </a:xfrm>
            <a:custGeom>
              <a:avLst/>
              <a:gdLst/>
              <a:ahLst/>
              <a:cxnLst/>
              <a:rect l="l" t="t" r="r" b="b"/>
              <a:pathLst>
                <a:path w="10764" h="1707" extrusionOk="0">
                  <a:moveTo>
                    <a:pt x="1117" y="1"/>
                  </a:moveTo>
                  <a:lnTo>
                    <a:pt x="0" y="1707"/>
                  </a:lnTo>
                  <a:lnTo>
                    <a:pt x="10764" y="1707"/>
                  </a:lnTo>
                  <a:lnTo>
                    <a:pt x="9570"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284775" y="1156275"/>
              <a:ext cx="164050" cy="15925"/>
            </a:xfrm>
            <a:custGeom>
              <a:avLst/>
              <a:gdLst/>
              <a:ahLst/>
              <a:cxnLst/>
              <a:rect l="l" t="t" r="r" b="b"/>
              <a:pathLst>
                <a:path w="6562" h="637" extrusionOk="0">
                  <a:moveTo>
                    <a:pt x="0" y="1"/>
                  </a:moveTo>
                  <a:lnTo>
                    <a:pt x="156" y="637"/>
                  </a:lnTo>
                  <a:lnTo>
                    <a:pt x="6406" y="637"/>
                  </a:lnTo>
                  <a:lnTo>
                    <a:pt x="656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3988150" y="495950"/>
              <a:ext cx="753800" cy="477350"/>
            </a:xfrm>
            <a:custGeom>
              <a:avLst/>
              <a:gdLst/>
              <a:ahLst/>
              <a:cxnLst/>
              <a:rect l="l" t="t" r="r" b="b"/>
              <a:pathLst>
                <a:path w="30152" h="19094" extrusionOk="0">
                  <a:moveTo>
                    <a:pt x="1" y="1"/>
                  </a:moveTo>
                  <a:lnTo>
                    <a:pt x="1" y="19093"/>
                  </a:lnTo>
                  <a:lnTo>
                    <a:pt x="30151" y="19093"/>
                  </a:lnTo>
                  <a:lnTo>
                    <a:pt x="3015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3988150" y="495950"/>
              <a:ext cx="753800" cy="18650"/>
            </a:xfrm>
            <a:custGeom>
              <a:avLst/>
              <a:gdLst/>
              <a:ahLst/>
              <a:cxnLst/>
              <a:rect l="l" t="t" r="r" b="b"/>
              <a:pathLst>
                <a:path w="30152" h="746" extrusionOk="0">
                  <a:moveTo>
                    <a:pt x="1" y="1"/>
                  </a:moveTo>
                  <a:lnTo>
                    <a:pt x="1" y="745"/>
                  </a:lnTo>
                  <a:lnTo>
                    <a:pt x="30151" y="745"/>
                  </a:lnTo>
                  <a:lnTo>
                    <a:pt x="3015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3998225" y="501775"/>
              <a:ext cx="7025" cy="7000"/>
            </a:xfrm>
            <a:custGeom>
              <a:avLst/>
              <a:gdLst/>
              <a:ahLst/>
              <a:cxnLst/>
              <a:rect l="l" t="t" r="r" b="b"/>
              <a:pathLst>
                <a:path w="281" h="280" extrusionOk="0">
                  <a:moveTo>
                    <a:pt x="140" y="1"/>
                  </a:moveTo>
                  <a:cubicBezTo>
                    <a:pt x="63" y="1"/>
                    <a:pt x="1" y="63"/>
                    <a:pt x="1" y="140"/>
                  </a:cubicBezTo>
                  <a:cubicBezTo>
                    <a:pt x="1" y="218"/>
                    <a:pt x="63" y="280"/>
                    <a:pt x="140" y="280"/>
                  </a:cubicBezTo>
                  <a:cubicBezTo>
                    <a:pt x="218" y="280"/>
                    <a:pt x="280" y="218"/>
                    <a:pt x="280" y="140"/>
                  </a:cubicBezTo>
                  <a:cubicBezTo>
                    <a:pt x="280" y="63"/>
                    <a:pt x="218" y="1"/>
                    <a:pt x="14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4012975" y="501775"/>
              <a:ext cx="6600" cy="7000"/>
            </a:xfrm>
            <a:custGeom>
              <a:avLst/>
              <a:gdLst/>
              <a:ahLst/>
              <a:cxnLst/>
              <a:rect l="l" t="t" r="r" b="b"/>
              <a:pathLst>
                <a:path w="264" h="280" extrusionOk="0">
                  <a:moveTo>
                    <a:pt x="140" y="1"/>
                  </a:moveTo>
                  <a:cubicBezTo>
                    <a:pt x="47" y="1"/>
                    <a:pt x="0" y="63"/>
                    <a:pt x="0" y="140"/>
                  </a:cubicBezTo>
                  <a:cubicBezTo>
                    <a:pt x="0" y="218"/>
                    <a:pt x="62" y="280"/>
                    <a:pt x="140" y="280"/>
                  </a:cubicBezTo>
                  <a:cubicBezTo>
                    <a:pt x="217" y="280"/>
                    <a:pt x="264" y="218"/>
                    <a:pt x="264" y="140"/>
                  </a:cubicBezTo>
                  <a:cubicBezTo>
                    <a:pt x="264" y="63"/>
                    <a:pt x="186"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4026925" y="501775"/>
              <a:ext cx="7000" cy="7000"/>
            </a:xfrm>
            <a:custGeom>
              <a:avLst/>
              <a:gdLst/>
              <a:ahLst/>
              <a:cxnLst/>
              <a:rect l="l" t="t" r="r" b="b"/>
              <a:pathLst>
                <a:path w="280" h="280" extrusionOk="0">
                  <a:moveTo>
                    <a:pt x="140" y="1"/>
                  </a:moveTo>
                  <a:cubicBezTo>
                    <a:pt x="63" y="1"/>
                    <a:pt x="1" y="63"/>
                    <a:pt x="1" y="140"/>
                  </a:cubicBezTo>
                  <a:cubicBezTo>
                    <a:pt x="1" y="218"/>
                    <a:pt x="63" y="280"/>
                    <a:pt x="140" y="280"/>
                  </a:cubicBezTo>
                  <a:cubicBezTo>
                    <a:pt x="218" y="280"/>
                    <a:pt x="280" y="218"/>
                    <a:pt x="280" y="140"/>
                  </a:cubicBezTo>
                  <a:cubicBezTo>
                    <a:pt x="280" y="63"/>
                    <a:pt x="218" y="1"/>
                    <a:pt x="14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4036225" y="596375"/>
              <a:ext cx="21350" cy="6250"/>
            </a:xfrm>
            <a:custGeom>
              <a:avLst/>
              <a:gdLst/>
              <a:ahLst/>
              <a:cxnLst/>
              <a:rect l="l" t="t" r="r" b="b"/>
              <a:pathLst>
                <a:path w="854" h="250" extrusionOk="0">
                  <a:moveTo>
                    <a:pt x="1" y="1"/>
                  </a:moveTo>
                  <a:lnTo>
                    <a:pt x="1" y="249"/>
                  </a:lnTo>
                  <a:lnTo>
                    <a:pt x="854" y="249"/>
                  </a:lnTo>
                  <a:lnTo>
                    <a:pt x="8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082775" y="596375"/>
              <a:ext cx="469950" cy="6250"/>
            </a:xfrm>
            <a:custGeom>
              <a:avLst/>
              <a:gdLst/>
              <a:ahLst/>
              <a:cxnLst/>
              <a:rect l="l" t="t" r="r" b="b"/>
              <a:pathLst>
                <a:path w="18798" h="250" extrusionOk="0">
                  <a:moveTo>
                    <a:pt x="0" y="1"/>
                  </a:moveTo>
                  <a:lnTo>
                    <a:pt x="0" y="249"/>
                  </a:lnTo>
                  <a:lnTo>
                    <a:pt x="18798" y="249"/>
                  </a:lnTo>
                  <a:lnTo>
                    <a:pt x="187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4565500" y="596375"/>
              <a:ext cx="39950" cy="6250"/>
            </a:xfrm>
            <a:custGeom>
              <a:avLst/>
              <a:gdLst/>
              <a:ahLst/>
              <a:cxnLst/>
              <a:rect l="l" t="t" r="r" b="b"/>
              <a:pathLst>
                <a:path w="1598" h="250" extrusionOk="0">
                  <a:moveTo>
                    <a:pt x="0" y="1"/>
                  </a:moveTo>
                  <a:lnTo>
                    <a:pt x="0" y="249"/>
                  </a:lnTo>
                  <a:lnTo>
                    <a:pt x="1598" y="249"/>
                  </a:lnTo>
                  <a:lnTo>
                    <a:pt x="1598"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4036225" y="626625"/>
              <a:ext cx="21350" cy="6625"/>
            </a:xfrm>
            <a:custGeom>
              <a:avLst/>
              <a:gdLst/>
              <a:ahLst/>
              <a:cxnLst/>
              <a:rect l="l" t="t" r="r" b="b"/>
              <a:pathLst>
                <a:path w="854" h="265" extrusionOk="0">
                  <a:moveTo>
                    <a:pt x="1" y="1"/>
                  </a:moveTo>
                  <a:lnTo>
                    <a:pt x="1" y="264"/>
                  </a:lnTo>
                  <a:lnTo>
                    <a:pt x="854" y="264"/>
                  </a:lnTo>
                  <a:lnTo>
                    <a:pt x="8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4102925" y="626625"/>
              <a:ext cx="159775" cy="6625"/>
            </a:xfrm>
            <a:custGeom>
              <a:avLst/>
              <a:gdLst/>
              <a:ahLst/>
              <a:cxnLst/>
              <a:rect l="l" t="t" r="r" b="b"/>
              <a:pathLst>
                <a:path w="6391" h="265" extrusionOk="0">
                  <a:moveTo>
                    <a:pt x="0" y="1"/>
                  </a:moveTo>
                  <a:lnTo>
                    <a:pt x="0" y="264"/>
                  </a:lnTo>
                  <a:lnTo>
                    <a:pt x="6390" y="264"/>
                  </a:lnTo>
                  <a:lnTo>
                    <a:pt x="639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4560075" y="748375"/>
              <a:ext cx="60500" cy="6625"/>
            </a:xfrm>
            <a:custGeom>
              <a:avLst/>
              <a:gdLst/>
              <a:ahLst/>
              <a:cxnLst/>
              <a:rect l="l" t="t" r="r" b="b"/>
              <a:pathLst>
                <a:path w="2420" h="265" extrusionOk="0">
                  <a:moveTo>
                    <a:pt x="0" y="1"/>
                  </a:moveTo>
                  <a:lnTo>
                    <a:pt x="0" y="264"/>
                  </a:lnTo>
                  <a:lnTo>
                    <a:pt x="2420" y="264"/>
                  </a:lnTo>
                  <a:lnTo>
                    <a:pt x="242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4082775" y="718125"/>
              <a:ext cx="152775" cy="6250"/>
            </a:xfrm>
            <a:custGeom>
              <a:avLst/>
              <a:gdLst/>
              <a:ahLst/>
              <a:cxnLst/>
              <a:rect l="l" t="t" r="r" b="b"/>
              <a:pathLst>
                <a:path w="6111" h="250" extrusionOk="0">
                  <a:moveTo>
                    <a:pt x="0" y="1"/>
                  </a:moveTo>
                  <a:lnTo>
                    <a:pt x="0" y="249"/>
                  </a:lnTo>
                  <a:lnTo>
                    <a:pt x="6111" y="249"/>
                  </a:lnTo>
                  <a:lnTo>
                    <a:pt x="611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4102925" y="656875"/>
              <a:ext cx="107425" cy="6225"/>
            </a:xfrm>
            <a:custGeom>
              <a:avLst/>
              <a:gdLst/>
              <a:ahLst/>
              <a:cxnLst/>
              <a:rect l="l" t="t" r="r" b="b"/>
              <a:pathLst>
                <a:path w="4297" h="249" extrusionOk="0">
                  <a:moveTo>
                    <a:pt x="0" y="0"/>
                  </a:moveTo>
                  <a:lnTo>
                    <a:pt x="0" y="249"/>
                  </a:lnTo>
                  <a:lnTo>
                    <a:pt x="4297" y="249"/>
                  </a:lnTo>
                  <a:lnTo>
                    <a:pt x="4297"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4221950" y="656875"/>
              <a:ext cx="397475" cy="6225"/>
            </a:xfrm>
            <a:custGeom>
              <a:avLst/>
              <a:gdLst/>
              <a:ahLst/>
              <a:cxnLst/>
              <a:rect l="l" t="t" r="r" b="b"/>
              <a:pathLst>
                <a:path w="15899" h="249" extrusionOk="0">
                  <a:moveTo>
                    <a:pt x="1" y="0"/>
                  </a:moveTo>
                  <a:lnTo>
                    <a:pt x="1" y="249"/>
                  </a:lnTo>
                  <a:lnTo>
                    <a:pt x="15898" y="249"/>
                  </a:lnTo>
                  <a:lnTo>
                    <a:pt x="1589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4082775" y="748375"/>
              <a:ext cx="463750" cy="6625"/>
            </a:xfrm>
            <a:custGeom>
              <a:avLst/>
              <a:gdLst/>
              <a:ahLst/>
              <a:cxnLst/>
              <a:rect l="l" t="t" r="r" b="b"/>
              <a:pathLst>
                <a:path w="18550" h="265" extrusionOk="0">
                  <a:moveTo>
                    <a:pt x="0" y="1"/>
                  </a:moveTo>
                  <a:lnTo>
                    <a:pt x="0" y="264"/>
                  </a:lnTo>
                  <a:lnTo>
                    <a:pt x="18549" y="264"/>
                  </a:lnTo>
                  <a:lnTo>
                    <a:pt x="18549"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4272750" y="626625"/>
              <a:ext cx="328450" cy="6625"/>
            </a:xfrm>
            <a:custGeom>
              <a:avLst/>
              <a:gdLst/>
              <a:ahLst/>
              <a:cxnLst/>
              <a:rect l="l" t="t" r="r" b="b"/>
              <a:pathLst>
                <a:path w="13138" h="265" extrusionOk="0">
                  <a:moveTo>
                    <a:pt x="1" y="1"/>
                  </a:moveTo>
                  <a:lnTo>
                    <a:pt x="1" y="264"/>
                  </a:lnTo>
                  <a:lnTo>
                    <a:pt x="13137" y="264"/>
                  </a:lnTo>
                  <a:lnTo>
                    <a:pt x="13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4036225" y="656875"/>
              <a:ext cx="21350" cy="6225"/>
            </a:xfrm>
            <a:custGeom>
              <a:avLst/>
              <a:gdLst/>
              <a:ahLst/>
              <a:cxnLst/>
              <a:rect l="l" t="t" r="r" b="b"/>
              <a:pathLst>
                <a:path w="854" h="249" extrusionOk="0">
                  <a:moveTo>
                    <a:pt x="1" y="0"/>
                  </a:moveTo>
                  <a:lnTo>
                    <a:pt x="1" y="249"/>
                  </a:lnTo>
                  <a:lnTo>
                    <a:pt x="854" y="249"/>
                  </a:lnTo>
                  <a:lnTo>
                    <a:pt x="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4036225" y="687500"/>
              <a:ext cx="21350" cy="6225"/>
            </a:xfrm>
            <a:custGeom>
              <a:avLst/>
              <a:gdLst/>
              <a:ahLst/>
              <a:cxnLst/>
              <a:rect l="l" t="t" r="r" b="b"/>
              <a:pathLst>
                <a:path w="854" h="249" extrusionOk="0">
                  <a:moveTo>
                    <a:pt x="1" y="1"/>
                  </a:moveTo>
                  <a:lnTo>
                    <a:pt x="1" y="249"/>
                  </a:lnTo>
                  <a:lnTo>
                    <a:pt x="854" y="249"/>
                  </a:lnTo>
                  <a:lnTo>
                    <a:pt x="85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4082775" y="687500"/>
              <a:ext cx="125650" cy="6225"/>
            </a:xfrm>
            <a:custGeom>
              <a:avLst/>
              <a:gdLst/>
              <a:ahLst/>
              <a:cxnLst/>
              <a:rect l="l" t="t" r="r" b="b"/>
              <a:pathLst>
                <a:path w="5026" h="249" extrusionOk="0">
                  <a:moveTo>
                    <a:pt x="0" y="1"/>
                  </a:moveTo>
                  <a:lnTo>
                    <a:pt x="0" y="249"/>
                  </a:lnTo>
                  <a:lnTo>
                    <a:pt x="5025" y="249"/>
                  </a:lnTo>
                  <a:lnTo>
                    <a:pt x="5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4102925" y="779000"/>
              <a:ext cx="125650" cy="6250"/>
            </a:xfrm>
            <a:custGeom>
              <a:avLst/>
              <a:gdLst/>
              <a:ahLst/>
              <a:cxnLst/>
              <a:rect l="l" t="t" r="r" b="b"/>
              <a:pathLst>
                <a:path w="5026" h="250" extrusionOk="0">
                  <a:moveTo>
                    <a:pt x="0" y="1"/>
                  </a:moveTo>
                  <a:lnTo>
                    <a:pt x="0" y="249"/>
                  </a:lnTo>
                  <a:lnTo>
                    <a:pt x="5026" y="249"/>
                  </a:lnTo>
                  <a:lnTo>
                    <a:pt x="5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4216525" y="809650"/>
              <a:ext cx="336200" cy="6225"/>
            </a:xfrm>
            <a:custGeom>
              <a:avLst/>
              <a:gdLst/>
              <a:ahLst/>
              <a:cxnLst/>
              <a:rect l="l" t="t" r="r" b="b"/>
              <a:pathLst>
                <a:path w="13448" h="249" extrusionOk="0">
                  <a:moveTo>
                    <a:pt x="1" y="0"/>
                  </a:moveTo>
                  <a:lnTo>
                    <a:pt x="1" y="248"/>
                  </a:lnTo>
                  <a:lnTo>
                    <a:pt x="13448" y="248"/>
                  </a:lnTo>
                  <a:lnTo>
                    <a:pt x="134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4102925" y="809650"/>
              <a:ext cx="94250" cy="6225"/>
            </a:xfrm>
            <a:custGeom>
              <a:avLst/>
              <a:gdLst/>
              <a:ahLst/>
              <a:cxnLst/>
              <a:rect l="l" t="t" r="r" b="b"/>
              <a:pathLst>
                <a:path w="3770" h="249" extrusionOk="0">
                  <a:moveTo>
                    <a:pt x="0" y="0"/>
                  </a:moveTo>
                  <a:lnTo>
                    <a:pt x="0" y="248"/>
                  </a:lnTo>
                  <a:lnTo>
                    <a:pt x="3769" y="248"/>
                  </a:lnTo>
                  <a:lnTo>
                    <a:pt x="376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4243675" y="718125"/>
              <a:ext cx="362175" cy="6250"/>
            </a:xfrm>
            <a:custGeom>
              <a:avLst/>
              <a:gdLst/>
              <a:ahLst/>
              <a:cxnLst/>
              <a:rect l="l" t="t" r="r" b="b"/>
              <a:pathLst>
                <a:path w="14487" h="250" extrusionOk="0">
                  <a:moveTo>
                    <a:pt x="0" y="1"/>
                  </a:moveTo>
                  <a:lnTo>
                    <a:pt x="0" y="249"/>
                  </a:lnTo>
                  <a:lnTo>
                    <a:pt x="14486" y="249"/>
                  </a:lnTo>
                  <a:lnTo>
                    <a:pt x="144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4220400" y="687500"/>
              <a:ext cx="361800" cy="6225"/>
            </a:xfrm>
            <a:custGeom>
              <a:avLst/>
              <a:gdLst/>
              <a:ahLst/>
              <a:cxnLst/>
              <a:rect l="l" t="t" r="r" b="b"/>
              <a:pathLst>
                <a:path w="14472" h="249" extrusionOk="0">
                  <a:moveTo>
                    <a:pt x="1" y="1"/>
                  </a:moveTo>
                  <a:lnTo>
                    <a:pt x="1" y="249"/>
                  </a:lnTo>
                  <a:lnTo>
                    <a:pt x="14471" y="249"/>
                  </a:lnTo>
                  <a:lnTo>
                    <a:pt x="1447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4036225" y="718125"/>
              <a:ext cx="21350" cy="6250"/>
            </a:xfrm>
            <a:custGeom>
              <a:avLst/>
              <a:gdLst/>
              <a:ahLst/>
              <a:cxnLst/>
              <a:rect l="l" t="t" r="r" b="b"/>
              <a:pathLst>
                <a:path w="854" h="250" extrusionOk="0">
                  <a:moveTo>
                    <a:pt x="1" y="1"/>
                  </a:moveTo>
                  <a:lnTo>
                    <a:pt x="1" y="249"/>
                  </a:lnTo>
                  <a:lnTo>
                    <a:pt x="854" y="249"/>
                  </a:lnTo>
                  <a:lnTo>
                    <a:pt x="8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4036225" y="748375"/>
              <a:ext cx="21350" cy="6625"/>
            </a:xfrm>
            <a:custGeom>
              <a:avLst/>
              <a:gdLst/>
              <a:ahLst/>
              <a:cxnLst/>
              <a:rect l="l" t="t" r="r" b="b"/>
              <a:pathLst>
                <a:path w="854" h="265" extrusionOk="0">
                  <a:moveTo>
                    <a:pt x="1" y="1"/>
                  </a:moveTo>
                  <a:lnTo>
                    <a:pt x="1" y="264"/>
                  </a:lnTo>
                  <a:lnTo>
                    <a:pt x="854" y="264"/>
                  </a:lnTo>
                  <a:lnTo>
                    <a:pt x="8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036225" y="779000"/>
              <a:ext cx="21350" cy="6250"/>
            </a:xfrm>
            <a:custGeom>
              <a:avLst/>
              <a:gdLst/>
              <a:ahLst/>
              <a:cxnLst/>
              <a:rect l="l" t="t" r="r" b="b"/>
              <a:pathLst>
                <a:path w="854" h="250" extrusionOk="0">
                  <a:moveTo>
                    <a:pt x="1" y="1"/>
                  </a:moveTo>
                  <a:lnTo>
                    <a:pt x="1" y="249"/>
                  </a:lnTo>
                  <a:lnTo>
                    <a:pt x="854" y="249"/>
                  </a:lnTo>
                  <a:lnTo>
                    <a:pt x="85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4036225" y="809650"/>
              <a:ext cx="21350" cy="6225"/>
            </a:xfrm>
            <a:custGeom>
              <a:avLst/>
              <a:gdLst/>
              <a:ahLst/>
              <a:cxnLst/>
              <a:rect l="l" t="t" r="r" b="b"/>
              <a:pathLst>
                <a:path w="854" h="249" extrusionOk="0">
                  <a:moveTo>
                    <a:pt x="1" y="0"/>
                  </a:moveTo>
                  <a:lnTo>
                    <a:pt x="1" y="248"/>
                  </a:lnTo>
                  <a:lnTo>
                    <a:pt x="854" y="248"/>
                  </a:lnTo>
                  <a:lnTo>
                    <a:pt x="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4036225" y="837175"/>
              <a:ext cx="21350" cy="6225"/>
            </a:xfrm>
            <a:custGeom>
              <a:avLst/>
              <a:gdLst/>
              <a:ahLst/>
              <a:cxnLst/>
              <a:rect l="l" t="t" r="r" b="b"/>
              <a:pathLst>
                <a:path w="854" h="249" extrusionOk="0">
                  <a:moveTo>
                    <a:pt x="1" y="0"/>
                  </a:moveTo>
                  <a:lnTo>
                    <a:pt x="1" y="248"/>
                  </a:lnTo>
                  <a:lnTo>
                    <a:pt x="854" y="248"/>
                  </a:lnTo>
                  <a:lnTo>
                    <a:pt x="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4082775" y="837175"/>
              <a:ext cx="248550" cy="6225"/>
            </a:xfrm>
            <a:custGeom>
              <a:avLst/>
              <a:gdLst/>
              <a:ahLst/>
              <a:cxnLst/>
              <a:rect l="l" t="t" r="r" b="b"/>
              <a:pathLst>
                <a:path w="9942" h="249" extrusionOk="0">
                  <a:moveTo>
                    <a:pt x="0" y="0"/>
                  </a:moveTo>
                  <a:lnTo>
                    <a:pt x="0" y="248"/>
                  </a:lnTo>
                  <a:lnTo>
                    <a:pt x="9942" y="248"/>
                  </a:lnTo>
                  <a:lnTo>
                    <a:pt x="9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4037400" y="556150"/>
              <a:ext cx="8175" cy="11575"/>
            </a:xfrm>
            <a:custGeom>
              <a:avLst/>
              <a:gdLst/>
              <a:ahLst/>
              <a:cxnLst/>
              <a:rect l="l" t="t" r="r" b="b"/>
              <a:pathLst>
                <a:path w="327" h="463" extrusionOk="0">
                  <a:moveTo>
                    <a:pt x="249" y="1"/>
                  </a:moveTo>
                  <a:cubicBezTo>
                    <a:pt x="237" y="1"/>
                    <a:pt x="225" y="5"/>
                    <a:pt x="218" y="12"/>
                  </a:cubicBezTo>
                  <a:lnTo>
                    <a:pt x="0" y="230"/>
                  </a:lnTo>
                  <a:lnTo>
                    <a:pt x="218" y="447"/>
                  </a:lnTo>
                  <a:cubicBezTo>
                    <a:pt x="233" y="462"/>
                    <a:pt x="233" y="462"/>
                    <a:pt x="264" y="462"/>
                  </a:cubicBezTo>
                  <a:cubicBezTo>
                    <a:pt x="280" y="462"/>
                    <a:pt x="295" y="447"/>
                    <a:pt x="295" y="447"/>
                  </a:cubicBezTo>
                  <a:cubicBezTo>
                    <a:pt x="326" y="431"/>
                    <a:pt x="326" y="400"/>
                    <a:pt x="295" y="385"/>
                  </a:cubicBezTo>
                  <a:lnTo>
                    <a:pt x="109" y="245"/>
                  </a:lnTo>
                  <a:lnTo>
                    <a:pt x="280" y="74"/>
                  </a:lnTo>
                  <a:cubicBezTo>
                    <a:pt x="295" y="59"/>
                    <a:pt x="295" y="43"/>
                    <a:pt x="280" y="12"/>
                  </a:cubicBezTo>
                  <a:cubicBezTo>
                    <a:pt x="272" y="5"/>
                    <a:pt x="260" y="1"/>
                    <a:pt x="249"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4049025" y="554950"/>
              <a:ext cx="7000" cy="12775"/>
            </a:xfrm>
            <a:custGeom>
              <a:avLst/>
              <a:gdLst/>
              <a:ahLst/>
              <a:cxnLst/>
              <a:rect l="l" t="t" r="r" b="b"/>
              <a:pathLst>
                <a:path w="280" h="511" extrusionOk="0">
                  <a:moveTo>
                    <a:pt x="216" y="1"/>
                  </a:moveTo>
                  <a:cubicBezTo>
                    <a:pt x="202" y="1"/>
                    <a:pt x="187" y="19"/>
                    <a:pt x="187" y="29"/>
                  </a:cubicBezTo>
                  <a:lnTo>
                    <a:pt x="1" y="448"/>
                  </a:lnTo>
                  <a:cubicBezTo>
                    <a:pt x="1" y="479"/>
                    <a:pt x="1" y="510"/>
                    <a:pt x="32" y="510"/>
                  </a:cubicBezTo>
                  <a:lnTo>
                    <a:pt x="47" y="510"/>
                  </a:lnTo>
                  <a:cubicBezTo>
                    <a:pt x="63" y="510"/>
                    <a:pt x="78" y="510"/>
                    <a:pt x="78" y="495"/>
                  </a:cubicBezTo>
                  <a:lnTo>
                    <a:pt x="264" y="60"/>
                  </a:lnTo>
                  <a:cubicBezTo>
                    <a:pt x="280" y="45"/>
                    <a:pt x="264" y="14"/>
                    <a:pt x="233" y="14"/>
                  </a:cubicBezTo>
                  <a:cubicBezTo>
                    <a:pt x="229" y="4"/>
                    <a:pt x="222" y="1"/>
                    <a:pt x="216"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4057550" y="555100"/>
              <a:ext cx="7400" cy="12525"/>
            </a:xfrm>
            <a:custGeom>
              <a:avLst/>
              <a:gdLst/>
              <a:ahLst/>
              <a:cxnLst/>
              <a:rect l="l" t="t" r="r" b="b"/>
              <a:pathLst>
                <a:path w="296" h="501" extrusionOk="0">
                  <a:moveTo>
                    <a:pt x="47" y="0"/>
                  </a:moveTo>
                  <a:cubicBezTo>
                    <a:pt x="36" y="0"/>
                    <a:pt x="24" y="8"/>
                    <a:pt x="16" y="23"/>
                  </a:cubicBezTo>
                  <a:cubicBezTo>
                    <a:pt x="1" y="39"/>
                    <a:pt x="1" y="54"/>
                    <a:pt x="16" y="70"/>
                  </a:cubicBezTo>
                  <a:lnTo>
                    <a:pt x="187" y="256"/>
                  </a:lnTo>
                  <a:lnTo>
                    <a:pt x="16" y="427"/>
                  </a:lnTo>
                  <a:cubicBezTo>
                    <a:pt x="1" y="442"/>
                    <a:pt x="1" y="473"/>
                    <a:pt x="16" y="489"/>
                  </a:cubicBezTo>
                  <a:cubicBezTo>
                    <a:pt x="24" y="496"/>
                    <a:pt x="32" y="500"/>
                    <a:pt x="42" y="500"/>
                  </a:cubicBezTo>
                  <a:cubicBezTo>
                    <a:pt x="51" y="500"/>
                    <a:pt x="63" y="496"/>
                    <a:pt x="78" y="489"/>
                  </a:cubicBezTo>
                  <a:lnTo>
                    <a:pt x="296" y="272"/>
                  </a:lnTo>
                  <a:lnTo>
                    <a:pt x="296" y="225"/>
                  </a:lnTo>
                  <a:lnTo>
                    <a:pt x="78" y="23"/>
                  </a:lnTo>
                  <a:cubicBezTo>
                    <a:pt x="71" y="8"/>
                    <a:pt x="59" y="0"/>
                    <a:pt x="47"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4344875" y="823200"/>
              <a:ext cx="2750" cy="34925"/>
            </a:xfrm>
            <a:custGeom>
              <a:avLst/>
              <a:gdLst/>
              <a:ahLst/>
              <a:cxnLst/>
              <a:rect l="l" t="t" r="r" b="b"/>
              <a:pathLst>
                <a:path w="110" h="1397" extrusionOk="0">
                  <a:moveTo>
                    <a:pt x="0" y="1"/>
                  </a:moveTo>
                  <a:lnTo>
                    <a:pt x="0" y="1397"/>
                  </a:lnTo>
                  <a:lnTo>
                    <a:pt x="109" y="1397"/>
                  </a:lnTo>
                  <a:lnTo>
                    <a:pt x="1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3916025" y="923150"/>
              <a:ext cx="416475" cy="301400"/>
            </a:xfrm>
            <a:custGeom>
              <a:avLst/>
              <a:gdLst/>
              <a:ahLst/>
              <a:cxnLst/>
              <a:rect l="l" t="t" r="r" b="b"/>
              <a:pathLst>
                <a:path w="16659" h="12056" extrusionOk="0">
                  <a:moveTo>
                    <a:pt x="12268" y="1"/>
                  </a:moveTo>
                  <a:cubicBezTo>
                    <a:pt x="11621" y="1"/>
                    <a:pt x="10494" y="388"/>
                    <a:pt x="9865" y="749"/>
                  </a:cubicBezTo>
                  <a:cubicBezTo>
                    <a:pt x="9746" y="817"/>
                    <a:pt x="9604" y="906"/>
                    <a:pt x="9443" y="1008"/>
                  </a:cubicBezTo>
                  <a:lnTo>
                    <a:pt x="9443" y="1008"/>
                  </a:lnTo>
                  <a:cubicBezTo>
                    <a:pt x="9354" y="973"/>
                    <a:pt x="9196" y="932"/>
                    <a:pt x="8941" y="932"/>
                  </a:cubicBezTo>
                  <a:cubicBezTo>
                    <a:pt x="8743" y="932"/>
                    <a:pt x="8487" y="957"/>
                    <a:pt x="8159" y="1028"/>
                  </a:cubicBezTo>
                  <a:cubicBezTo>
                    <a:pt x="7539" y="1152"/>
                    <a:pt x="4964" y="2688"/>
                    <a:pt x="4545" y="2998"/>
                  </a:cubicBezTo>
                  <a:cubicBezTo>
                    <a:pt x="3320" y="3928"/>
                    <a:pt x="1" y="7976"/>
                    <a:pt x="1" y="7976"/>
                  </a:cubicBezTo>
                  <a:lnTo>
                    <a:pt x="2715" y="11466"/>
                  </a:lnTo>
                  <a:lnTo>
                    <a:pt x="7383" y="12055"/>
                  </a:lnTo>
                  <a:cubicBezTo>
                    <a:pt x="7383" y="12055"/>
                    <a:pt x="10315" y="10753"/>
                    <a:pt x="10796" y="10535"/>
                  </a:cubicBezTo>
                  <a:cubicBezTo>
                    <a:pt x="11773" y="10086"/>
                    <a:pt x="13494" y="8736"/>
                    <a:pt x="14223" y="8271"/>
                  </a:cubicBezTo>
                  <a:cubicBezTo>
                    <a:pt x="14625" y="8027"/>
                    <a:pt x="14349" y="7184"/>
                    <a:pt x="13284" y="7184"/>
                  </a:cubicBezTo>
                  <a:cubicBezTo>
                    <a:pt x="13199" y="7184"/>
                    <a:pt x="13109" y="7189"/>
                    <a:pt x="13013" y="7201"/>
                  </a:cubicBezTo>
                  <a:cubicBezTo>
                    <a:pt x="11823" y="7341"/>
                    <a:pt x="9711" y="8404"/>
                    <a:pt x="9151" y="8404"/>
                  </a:cubicBezTo>
                  <a:cubicBezTo>
                    <a:pt x="9091" y="8404"/>
                    <a:pt x="9049" y="8391"/>
                    <a:pt x="9027" y="8364"/>
                  </a:cubicBezTo>
                  <a:cubicBezTo>
                    <a:pt x="8826" y="8100"/>
                    <a:pt x="12238" y="6038"/>
                    <a:pt x="12703" y="5883"/>
                  </a:cubicBezTo>
                  <a:cubicBezTo>
                    <a:pt x="12754" y="5866"/>
                    <a:pt x="12819" y="5858"/>
                    <a:pt x="12894" y="5858"/>
                  </a:cubicBezTo>
                  <a:cubicBezTo>
                    <a:pt x="13361" y="5858"/>
                    <a:pt x="14252" y="6138"/>
                    <a:pt x="15022" y="6138"/>
                  </a:cubicBezTo>
                  <a:cubicBezTo>
                    <a:pt x="15265" y="6138"/>
                    <a:pt x="15495" y="6110"/>
                    <a:pt x="15697" y="6038"/>
                  </a:cubicBezTo>
                  <a:cubicBezTo>
                    <a:pt x="16658" y="5712"/>
                    <a:pt x="16162" y="4859"/>
                    <a:pt x="15386" y="4549"/>
                  </a:cubicBezTo>
                  <a:cubicBezTo>
                    <a:pt x="14692" y="4261"/>
                    <a:pt x="13572" y="4038"/>
                    <a:pt x="12714" y="3928"/>
                  </a:cubicBezTo>
                  <a:lnTo>
                    <a:pt x="12714" y="3928"/>
                  </a:lnTo>
                  <a:cubicBezTo>
                    <a:pt x="13409" y="3811"/>
                    <a:pt x="14569" y="3720"/>
                    <a:pt x="15386" y="3432"/>
                  </a:cubicBezTo>
                  <a:cubicBezTo>
                    <a:pt x="16496" y="3047"/>
                    <a:pt x="15784" y="1912"/>
                    <a:pt x="13981" y="1912"/>
                  </a:cubicBezTo>
                  <a:cubicBezTo>
                    <a:pt x="13968" y="1912"/>
                    <a:pt x="13956" y="1912"/>
                    <a:pt x="13944" y="1912"/>
                  </a:cubicBezTo>
                  <a:cubicBezTo>
                    <a:pt x="13067" y="1912"/>
                    <a:pt x="12191" y="1973"/>
                    <a:pt x="11322" y="2094"/>
                  </a:cubicBezTo>
                  <a:lnTo>
                    <a:pt x="11322" y="2094"/>
                  </a:lnTo>
                  <a:cubicBezTo>
                    <a:pt x="12384" y="1448"/>
                    <a:pt x="13080" y="672"/>
                    <a:pt x="12719" y="144"/>
                  </a:cubicBezTo>
                  <a:cubicBezTo>
                    <a:pt x="12645" y="43"/>
                    <a:pt x="12483" y="1"/>
                    <a:pt x="1226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4059725" y="948075"/>
              <a:ext cx="92850" cy="65875"/>
            </a:xfrm>
            <a:custGeom>
              <a:avLst/>
              <a:gdLst/>
              <a:ahLst/>
              <a:cxnLst/>
              <a:rect l="l" t="t" r="r" b="b"/>
              <a:pathLst>
                <a:path w="3714" h="2635" extrusionOk="0">
                  <a:moveTo>
                    <a:pt x="3714" y="0"/>
                  </a:moveTo>
                  <a:cubicBezTo>
                    <a:pt x="2302" y="372"/>
                    <a:pt x="953" y="1520"/>
                    <a:pt x="22" y="2590"/>
                  </a:cubicBezTo>
                  <a:cubicBezTo>
                    <a:pt x="1" y="2612"/>
                    <a:pt x="10" y="2634"/>
                    <a:pt x="28" y="2634"/>
                  </a:cubicBezTo>
                  <a:cubicBezTo>
                    <a:pt x="35" y="2634"/>
                    <a:pt x="44" y="2630"/>
                    <a:pt x="53" y="2621"/>
                  </a:cubicBezTo>
                  <a:cubicBezTo>
                    <a:pt x="984" y="1846"/>
                    <a:pt x="1728" y="977"/>
                    <a:pt x="3714" y="31"/>
                  </a:cubicBezTo>
                  <a:lnTo>
                    <a:pt x="3714"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4094525" y="975200"/>
              <a:ext cx="104575" cy="56350"/>
            </a:xfrm>
            <a:custGeom>
              <a:avLst/>
              <a:gdLst/>
              <a:ahLst/>
              <a:cxnLst/>
              <a:rect l="l" t="t" r="r" b="b"/>
              <a:pathLst>
                <a:path w="4183" h="2254" extrusionOk="0">
                  <a:moveTo>
                    <a:pt x="4183" y="1"/>
                  </a:moveTo>
                  <a:cubicBezTo>
                    <a:pt x="3562" y="156"/>
                    <a:pt x="3438" y="140"/>
                    <a:pt x="2787" y="388"/>
                  </a:cubicBezTo>
                  <a:cubicBezTo>
                    <a:pt x="1918" y="714"/>
                    <a:pt x="476" y="1784"/>
                    <a:pt x="11" y="2203"/>
                  </a:cubicBezTo>
                  <a:cubicBezTo>
                    <a:pt x="0" y="2225"/>
                    <a:pt x="4" y="2254"/>
                    <a:pt x="24" y="2254"/>
                  </a:cubicBezTo>
                  <a:cubicBezTo>
                    <a:pt x="32" y="2254"/>
                    <a:pt x="43" y="2248"/>
                    <a:pt x="57" y="2234"/>
                  </a:cubicBezTo>
                  <a:cubicBezTo>
                    <a:pt x="864" y="1753"/>
                    <a:pt x="1841" y="1086"/>
                    <a:pt x="2803" y="606"/>
                  </a:cubicBezTo>
                  <a:cubicBezTo>
                    <a:pt x="3283" y="373"/>
                    <a:pt x="3500" y="311"/>
                    <a:pt x="4183" y="16"/>
                  </a:cubicBezTo>
                  <a:lnTo>
                    <a:pt x="4183"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4132475" y="1019125"/>
              <a:ext cx="102700" cy="37875"/>
            </a:xfrm>
            <a:custGeom>
              <a:avLst/>
              <a:gdLst/>
              <a:ahLst/>
              <a:cxnLst/>
              <a:rect l="l" t="t" r="r" b="b"/>
              <a:pathLst>
                <a:path w="4108" h="1515" extrusionOk="0">
                  <a:moveTo>
                    <a:pt x="3409" y="0"/>
                  </a:moveTo>
                  <a:cubicBezTo>
                    <a:pt x="3208" y="0"/>
                    <a:pt x="3029" y="20"/>
                    <a:pt x="2898" y="58"/>
                  </a:cubicBezTo>
                  <a:cubicBezTo>
                    <a:pt x="1982" y="306"/>
                    <a:pt x="540" y="1144"/>
                    <a:pt x="44" y="1485"/>
                  </a:cubicBezTo>
                  <a:cubicBezTo>
                    <a:pt x="1" y="1496"/>
                    <a:pt x="2" y="1514"/>
                    <a:pt x="23" y="1514"/>
                  </a:cubicBezTo>
                  <a:cubicBezTo>
                    <a:pt x="32" y="1514"/>
                    <a:pt x="45" y="1510"/>
                    <a:pt x="59" y="1501"/>
                  </a:cubicBezTo>
                  <a:cubicBezTo>
                    <a:pt x="959" y="1144"/>
                    <a:pt x="2044" y="493"/>
                    <a:pt x="2944" y="213"/>
                  </a:cubicBezTo>
                  <a:cubicBezTo>
                    <a:pt x="3192" y="136"/>
                    <a:pt x="3533" y="89"/>
                    <a:pt x="4061" y="89"/>
                  </a:cubicBezTo>
                  <a:cubicBezTo>
                    <a:pt x="4076" y="89"/>
                    <a:pt x="4107" y="58"/>
                    <a:pt x="4061" y="58"/>
                  </a:cubicBezTo>
                  <a:cubicBezTo>
                    <a:pt x="3836" y="20"/>
                    <a:pt x="3611" y="0"/>
                    <a:pt x="340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3720225" y="1104325"/>
              <a:ext cx="380400" cy="192725"/>
            </a:xfrm>
            <a:custGeom>
              <a:avLst/>
              <a:gdLst/>
              <a:ahLst/>
              <a:cxnLst/>
              <a:rect l="l" t="t" r="r" b="b"/>
              <a:pathLst>
                <a:path w="15216" h="7709" extrusionOk="0">
                  <a:moveTo>
                    <a:pt x="14580" y="0"/>
                  </a:moveTo>
                  <a:lnTo>
                    <a:pt x="7864" y="760"/>
                  </a:lnTo>
                  <a:lnTo>
                    <a:pt x="1" y="7709"/>
                  </a:lnTo>
                  <a:lnTo>
                    <a:pt x="13416" y="7709"/>
                  </a:lnTo>
                  <a:lnTo>
                    <a:pt x="15215" y="4808"/>
                  </a:lnTo>
                  <a:lnTo>
                    <a:pt x="14580"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3720225" y="1211725"/>
              <a:ext cx="347050" cy="85325"/>
            </a:xfrm>
            <a:custGeom>
              <a:avLst/>
              <a:gdLst/>
              <a:ahLst/>
              <a:cxnLst/>
              <a:rect l="l" t="t" r="r" b="b"/>
              <a:pathLst>
                <a:path w="13882" h="3413" extrusionOk="0">
                  <a:moveTo>
                    <a:pt x="3847" y="1"/>
                  </a:moveTo>
                  <a:lnTo>
                    <a:pt x="1" y="3413"/>
                  </a:lnTo>
                  <a:lnTo>
                    <a:pt x="13416" y="3413"/>
                  </a:lnTo>
                  <a:lnTo>
                    <a:pt x="13882" y="2637"/>
                  </a:lnTo>
                  <a:lnTo>
                    <a:pt x="3847"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3720225" y="1211725"/>
              <a:ext cx="347050" cy="85325"/>
            </a:xfrm>
            <a:custGeom>
              <a:avLst/>
              <a:gdLst/>
              <a:ahLst/>
              <a:cxnLst/>
              <a:rect l="l" t="t" r="r" b="b"/>
              <a:pathLst>
                <a:path w="13882" h="3413" extrusionOk="0">
                  <a:moveTo>
                    <a:pt x="3847" y="1"/>
                  </a:moveTo>
                  <a:lnTo>
                    <a:pt x="1" y="3413"/>
                  </a:lnTo>
                  <a:lnTo>
                    <a:pt x="13416" y="3413"/>
                  </a:lnTo>
                  <a:lnTo>
                    <a:pt x="13882" y="2637"/>
                  </a:lnTo>
                  <a:lnTo>
                    <a:pt x="384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3722175" y="1286950"/>
              <a:ext cx="9700" cy="10100"/>
            </a:xfrm>
            <a:custGeom>
              <a:avLst/>
              <a:gdLst/>
              <a:ahLst/>
              <a:cxnLst/>
              <a:rect l="l" t="t" r="r" b="b"/>
              <a:pathLst>
                <a:path w="388" h="404" extrusionOk="0">
                  <a:moveTo>
                    <a:pt x="388" y="0"/>
                  </a:moveTo>
                  <a:lnTo>
                    <a:pt x="0" y="326"/>
                  </a:lnTo>
                  <a:lnTo>
                    <a:pt x="0" y="404"/>
                  </a:lnTo>
                  <a:lnTo>
                    <a:pt x="388" y="404"/>
                  </a:lnTo>
                  <a:lnTo>
                    <a:pt x="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4043600" y="1271450"/>
              <a:ext cx="9725" cy="25600"/>
            </a:xfrm>
            <a:custGeom>
              <a:avLst/>
              <a:gdLst/>
              <a:ahLst/>
              <a:cxnLst/>
              <a:rect l="l" t="t" r="r" b="b"/>
              <a:pathLst>
                <a:path w="389" h="1024" extrusionOk="0">
                  <a:moveTo>
                    <a:pt x="1" y="0"/>
                  </a:moveTo>
                  <a:lnTo>
                    <a:pt x="1" y="1024"/>
                  </a:lnTo>
                  <a:lnTo>
                    <a:pt x="388" y="1024"/>
                  </a:lnTo>
                  <a:lnTo>
                    <a:pt x="388" y="93"/>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3755900" y="1220650"/>
              <a:ext cx="263300" cy="76400"/>
            </a:xfrm>
            <a:custGeom>
              <a:avLst/>
              <a:gdLst/>
              <a:ahLst/>
              <a:cxnLst/>
              <a:rect l="l" t="t" r="r" b="b"/>
              <a:pathLst>
                <a:path w="10532" h="3056" extrusionOk="0">
                  <a:moveTo>
                    <a:pt x="3785" y="0"/>
                  </a:moveTo>
                  <a:lnTo>
                    <a:pt x="3785" y="1412"/>
                  </a:lnTo>
                  <a:lnTo>
                    <a:pt x="1598" y="1412"/>
                  </a:lnTo>
                  <a:lnTo>
                    <a:pt x="1598" y="373"/>
                  </a:lnTo>
                  <a:lnTo>
                    <a:pt x="1226" y="698"/>
                  </a:lnTo>
                  <a:lnTo>
                    <a:pt x="1226" y="1412"/>
                  </a:lnTo>
                  <a:lnTo>
                    <a:pt x="435" y="1412"/>
                  </a:lnTo>
                  <a:lnTo>
                    <a:pt x="0" y="1784"/>
                  </a:lnTo>
                  <a:lnTo>
                    <a:pt x="1226" y="1784"/>
                  </a:lnTo>
                  <a:lnTo>
                    <a:pt x="1226" y="3056"/>
                  </a:lnTo>
                  <a:lnTo>
                    <a:pt x="1598" y="3056"/>
                  </a:lnTo>
                  <a:lnTo>
                    <a:pt x="1598" y="1784"/>
                  </a:lnTo>
                  <a:lnTo>
                    <a:pt x="3785" y="1784"/>
                  </a:lnTo>
                  <a:lnTo>
                    <a:pt x="3785" y="3056"/>
                  </a:lnTo>
                  <a:lnTo>
                    <a:pt x="4172" y="3056"/>
                  </a:lnTo>
                  <a:lnTo>
                    <a:pt x="4172" y="1784"/>
                  </a:lnTo>
                  <a:lnTo>
                    <a:pt x="6359" y="1784"/>
                  </a:lnTo>
                  <a:lnTo>
                    <a:pt x="6359" y="3056"/>
                  </a:lnTo>
                  <a:lnTo>
                    <a:pt x="6732" y="3056"/>
                  </a:lnTo>
                  <a:lnTo>
                    <a:pt x="6732" y="1784"/>
                  </a:lnTo>
                  <a:lnTo>
                    <a:pt x="8949" y="1784"/>
                  </a:lnTo>
                  <a:lnTo>
                    <a:pt x="8949" y="3056"/>
                  </a:lnTo>
                  <a:lnTo>
                    <a:pt x="9306" y="3056"/>
                  </a:lnTo>
                  <a:lnTo>
                    <a:pt x="9306" y="1784"/>
                  </a:lnTo>
                  <a:lnTo>
                    <a:pt x="10531" y="1784"/>
                  </a:lnTo>
                  <a:lnTo>
                    <a:pt x="9306" y="1458"/>
                  </a:lnTo>
                  <a:lnTo>
                    <a:pt x="9306" y="1412"/>
                  </a:lnTo>
                  <a:lnTo>
                    <a:pt x="9120" y="1412"/>
                  </a:lnTo>
                  <a:lnTo>
                    <a:pt x="8949" y="1350"/>
                  </a:lnTo>
                  <a:lnTo>
                    <a:pt x="8949" y="1412"/>
                  </a:lnTo>
                  <a:lnTo>
                    <a:pt x="6732" y="1412"/>
                  </a:lnTo>
                  <a:lnTo>
                    <a:pt x="6732" y="776"/>
                  </a:lnTo>
                  <a:lnTo>
                    <a:pt x="6359" y="683"/>
                  </a:lnTo>
                  <a:lnTo>
                    <a:pt x="6359" y="1412"/>
                  </a:lnTo>
                  <a:lnTo>
                    <a:pt x="4172" y="1412"/>
                  </a:lnTo>
                  <a:lnTo>
                    <a:pt x="4172" y="93"/>
                  </a:lnTo>
                  <a:lnTo>
                    <a:pt x="3785"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3772575" y="1188075"/>
              <a:ext cx="322225" cy="100450"/>
            </a:xfrm>
            <a:custGeom>
              <a:avLst/>
              <a:gdLst/>
              <a:ahLst/>
              <a:cxnLst/>
              <a:rect l="l" t="t" r="r" b="b"/>
              <a:pathLst>
                <a:path w="12889" h="4018" extrusionOk="0">
                  <a:moveTo>
                    <a:pt x="2358" y="0"/>
                  </a:moveTo>
                  <a:lnTo>
                    <a:pt x="0" y="2141"/>
                  </a:lnTo>
                  <a:lnTo>
                    <a:pt x="11788" y="4017"/>
                  </a:lnTo>
                  <a:lnTo>
                    <a:pt x="12889" y="2342"/>
                  </a:lnTo>
                  <a:lnTo>
                    <a:pt x="2358" y="0"/>
                  </a:ln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4351075" y="898500"/>
              <a:ext cx="421900" cy="287650"/>
            </a:xfrm>
            <a:custGeom>
              <a:avLst/>
              <a:gdLst/>
              <a:ahLst/>
              <a:cxnLst/>
              <a:rect l="l" t="t" r="r" b="b"/>
              <a:pathLst>
                <a:path w="16876" h="11506" extrusionOk="0">
                  <a:moveTo>
                    <a:pt x="4116" y="1"/>
                  </a:moveTo>
                  <a:cubicBezTo>
                    <a:pt x="3797" y="1"/>
                    <a:pt x="3556" y="58"/>
                    <a:pt x="3475" y="199"/>
                  </a:cubicBezTo>
                  <a:cubicBezTo>
                    <a:pt x="3146" y="734"/>
                    <a:pt x="3894" y="1438"/>
                    <a:pt x="5004" y="1979"/>
                  </a:cubicBezTo>
                  <a:lnTo>
                    <a:pt x="5004" y="1979"/>
                  </a:lnTo>
                  <a:cubicBezTo>
                    <a:pt x="4751" y="1967"/>
                    <a:pt x="4497" y="1961"/>
                    <a:pt x="4243" y="1961"/>
                  </a:cubicBezTo>
                  <a:cubicBezTo>
                    <a:pt x="3644" y="1961"/>
                    <a:pt x="3040" y="1993"/>
                    <a:pt x="2436" y="2045"/>
                  </a:cubicBezTo>
                  <a:cubicBezTo>
                    <a:pt x="606" y="2216"/>
                    <a:pt x="1" y="3394"/>
                    <a:pt x="1133" y="3689"/>
                  </a:cubicBezTo>
                  <a:cubicBezTo>
                    <a:pt x="1760" y="3850"/>
                    <a:pt x="2559" y="3882"/>
                    <a:pt x="3218" y="3905"/>
                  </a:cubicBezTo>
                  <a:lnTo>
                    <a:pt x="3218" y="3905"/>
                  </a:lnTo>
                  <a:cubicBezTo>
                    <a:pt x="2505" y="3992"/>
                    <a:pt x="1739" y="4141"/>
                    <a:pt x="1226" y="4418"/>
                  </a:cubicBezTo>
                  <a:cubicBezTo>
                    <a:pt x="512" y="4806"/>
                    <a:pt x="78" y="5690"/>
                    <a:pt x="1071" y="5922"/>
                  </a:cubicBezTo>
                  <a:cubicBezTo>
                    <a:pt x="1314" y="5983"/>
                    <a:pt x="1589" y="6005"/>
                    <a:pt x="1873" y="6005"/>
                  </a:cubicBezTo>
                  <a:cubicBezTo>
                    <a:pt x="2589" y="6005"/>
                    <a:pt x="3363" y="5867"/>
                    <a:pt x="3822" y="5867"/>
                  </a:cubicBezTo>
                  <a:cubicBezTo>
                    <a:pt x="3925" y="5867"/>
                    <a:pt x="4013" y="5874"/>
                    <a:pt x="4080" y="5891"/>
                  </a:cubicBezTo>
                  <a:cubicBezTo>
                    <a:pt x="4560" y="6000"/>
                    <a:pt x="7631" y="7380"/>
                    <a:pt x="7445" y="7675"/>
                  </a:cubicBezTo>
                  <a:cubicBezTo>
                    <a:pt x="7443" y="7679"/>
                    <a:pt x="7439" y="7681"/>
                    <a:pt x="7432" y="7681"/>
                  </a:cubicBezTo>
                  <a:cubicBezTo>
                    <a:pt x="7277" y="7681"/>
                    <a:pt x="5856" y="6681"/>
                    <a:pt x="4607" y="6636"/>
                  </a:cubicBezTo>
                  <a:cubicBezTo>
                    <a:pt x="4597" y="6636"/>
                    <a:pt x="4586" y="6636"/>
                    <a:pt x="4576" y="6636"/>
                  </a:cubicBezTo>
                  <a:cubicBezTo>
                    <a:pt x="3284" y="6636"/>
                    <a:pt x="3013" y="7599"/>
                    <a:pt x="3475" y="7830"/>
                  </a:cubicBezTo>
                  <a:cubicBezTo>
                    <a:pt x="4250" y="8233"/>
                    <a:pt x="5786" y="9660"/>
                    <a:pt x="6794" y="10017"/>
                  </a:cubicBezTo>
                  <a:cubicBezTo>
                    <a:pt x="7290" y="10188"/>
                    <a:pt x="9958" y="11506"/>
                    <a:pt x="9958" y="11506"/>
                  </a:cubicBezTo>
                  <a:lnTo>
                    <a:pt x="14564" y="10312"/>
                  </a:lnTo>
                  <a:lnTo>
                    <a:pt x="16875" y="6760"/>
                  </a:lnTo>
                  <a:cubicBezTo>
                    <a:pt x="16875" y="6760"/>
                    <a:pt x="13184" y="3053"/>
                    <a:pt x="11865" y="2247"/>
                  </a:cubicBezTo>
                  <a:cubicBezTo>
                    <a:pt x="11416" y="1968"/>
                    <a:pt x="9555" y="541"/>
                    <a:pt x="7275" y="324"/>
                  </a:cubicBezTo>
                  <a:cubicBezTo>
                    <a:pt x="7232" y="319"/>
                    <a:pt x="7192" y="317"/>
                    <a:pt x="7153" y="317"/>
                  </a:cubicBezTo>
                  <a:cubicBezTo>
                    <a:pt x="6811" y="317"/>
                    <a:pt x="6610" y="468"/>
                    <a:pt x="6507" y="579"/>
                  </a:cubicBezTo>
                  <a:lnTo>
                    <a:pt x="6507" y="579"/>
                  </a:lnTo>
                  <a:cubicBezTo>
                    <a:pt x="6455" y="554"/>
                    <a:pt x="6406" y="530"/>
                    <a:pt x="6360" y="510"/>
                  </a:cubicBezTo>
                  <a:cubicBezTo>
                    <a:pt x="5774" y="248"/>
                    <a:pt x="4778" y="1"/>
                    <a:pt x="4116"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4514700" y="912400"/>
              <a:ext cx="111475" cy="55400"/>
            </a:xfrm>
            <a:custGeom>
              <a:avLst/>
              <a:gdLst/>
              <a:ahLst/>
              <a:cxnLst/>
              <a:rect l="l" t="t" r="r" b="b"/>
              <a:pathLst>
                <a:path w="4459" h="2216" extrusionOk="0">
                  <a:moveTo>
                    <a:pt x="1" y="0"/>
                  </a:moveTo>
                  <a:lnTo>
                    <a:pt x="1" y="16"/>
                  </a:lnTo>
                  <a:cubicBezTo>
                    <a:pt x="2063" y="776"/>
                    <a:pt x="3382" y="1582"/>
                    <a:pt x="4421" y="2203"/>
                  </a:cubicBezTo>
                  <a:cubicBezTo>
                    <a:pt x="4430" y="2212"/>
                    <a:pt x="4438" y="2215"/>
                    <a:pt x="4443" y="2215"/>
                  </a:cubicBezTo>
                  <a:cubicBezTo>
                    <a:pt x="4457" y="2215"/>
                    <a:pt x="4458" y="2193"/>
                    <a:pt x="4436" y="2172"/>
                  </a:cubicBezTo>
                  <a:cubicBezTo>
                    <a:pt x="3335" y="1225"/>
                    <a:pt x="1412" y="310"/>
                    <a:pt x="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4477875" y="947675"/>
              <a:ext cx="109550" cy="45925"/>
            </a:xfrm>
            <a:custGeom>
              <a:avLst/>
              <a:gdLst/>
              <a:ahLst/>
              <a:cxnLst/>
              <a:rect l="l" t="t" r="r" b="b"/>
              <a:pathLst>
                <a:path w="4382" h="1837" extrusionOk="0">
                  <a:moveTo>
                    <a:pt x="0" y="1"/>
                  </a:moveTo>
                  <a:lnTo>
                    <a:pt x="0" y="16"/>
                  </a:lnTo>
                  <a:cubicBezTo>
                    <a:pt x="714" y="249"/>
                    <a:pt x="931" y="280"/>
                    <a:pt x="1427" y="466"/>
                  </a:cubicBezTo>
                  <a:cubicBezTo>
                    <a:pt x="2451" y="854"/>
                    <a:pt x="3459" y="1412"/>
                    <a:pt x="4343" y="1831"/>
                  </a:cubicBezTo>
                  <a:cubicBezTo>
                    <a:pt x="4351" y="1835"/>
                    <a:pt x="4357" y="1836"/>
                    <a:pt x="4363" y="1836"/>
                  </a:cubicBezTo>
                  <a:cubicBezTo>
                    <a:pt x="4379" y="1836"/>
                    <a:pt x="4382" y="1819"/>
                    <a:pt x="4358" y="1784"/>
                  </a:cubicBezTo>
                  <a:cubicBezTo>
                    <a:pt x="3878" y="1412"/>
                    <a:pt x="2342" y="512"/>
                    <a:pt x="1427" y="249"/>
                  </a:cubicBezTo>
                  <a:cubicBezTo>
                    <a:pt x="729" y="78"/>
                    <a:pt x="636" y="94"/>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4432125" y="991925"/>
              <a:ext cx="120150" cy="30675"/>
            </a:xfrm>
            <a:custGeom>
              <a:avLst/>
              <a:gdLst/>
              <a:ahLst/>
              <a:cxnLst/>
              <a:rect l="l" t="t" r="r" b="b"/>
              <a:pathLst>
                <a:path w="4806" h="1227" extrusionOk="0">
                  <a:moveTo>
                    <a:pt x="1392" y="0"/>
                  </a:moveTo>
                  <a:cubicBezTo>
                    <a:pt x="966" y="0"/>
                    <a:pt x="370" y="30"/>
                    <a:pt x="62" y="107"/>
                  </a:cubicBezTo>
                  <a:cubicBezTo>
                    <a:pt x="0" y="138"/>
                    <a:pt x="31" y="154"/>
                    <a:pt x="62" y="154"/>
                  </a:cubicBezTo>
                  <a:cubicBezTo>
                    <a:pt x="264" y="130"/>
                    <a:pt x="522" y="120"/>
                    <a:pt x="777" y="120"/>
                  </a:cubicBezTo>
                  <a:cubicBezTo>
                    <a:pt x="1191" y="120"/>
                    <a:pt x="1599" y="146"/>
                    <a:pt x="1753" y="185"/>
                  </a:cubicBezTo>
                  <a:cubicBezTo>
                    <a:pt x="2699" y="402"/>
                    <a:pt x="3831" y="945"/>
                    <a:pt x="4746" y="1224"/>
                  </a:cubicBezTo>
                  <a:cubicBezTo>
                    <a:pt x="4752" y="1226"/>
                    <a:pt x="4758" y="1227"/>
                    <a:pt x="4763" y="1227"/>
                  </a:cubicBezTo>
                  <a:cubicBezTo>
                    <a:pt x="4796" y="1227"/>
                    <a:pt x="4806" y="1189"/>
                    <a:pt x="4793" y="1162"/>
                  </a:cubicBezTo>
                  <a:cubicBezTo>
                    <a:pt x="4250" y="867"/>
                    <a:pt x="2730" y="169"/>
                    <a:pt x="1799" y="14"/>
                  </a:cubicBezTo>
                  <a:cubicBezTo>
                    <a:pt x="1713" y="5"/>
                    <a:pt x="1567" y="0"/>
                    <a:pt x="139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4600000" y="1067500"/>
              <a:ext cx="409875" cy="229550"/>
            </a:xfrm>
            <a:custGeom>
              <a:avLst/>
              <a:gdLst/>
              <a:ahLst/>
              <a:cxnLst/>
              <a:rect l="l" t="t" r="r" b="b"/>
              <a:pathLst>
                <a:path w="16395" h="9182" extrusionOk="0">
                  <a:moveTo>
                    <a:pt x="6934" y="0"/>
                  </a:moveTo>
                  <a:lnTo>
                    <a:pt x="978" y="264"/>
                  </a:lnTo>
                  <a:lnTo>
                    <a:pt x="1" y="4746"/>
                  </a:lnTo>
                  <a:lnTo>
                    <a:pt x="2684" y="9182"/>
                  </a:lnTo>
                  <a:lnTo>
                    <a:pt x="16394" y="9182"/>
                  </a:lnTo>
                  <a:lnTo>
                    <a:pt x="6934"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4627150" y="1126025"/>
              <a:ext cx="382725" cy="171025"/>
            </a:xfrm>
            <a:custGeom>
              <a:avLst/>
              <a:gdLst/>
              <a:ahLst/>
              <a:cxnLst/>
              <a:rect l="l" t="t" r="r" b="b"/>
              <a:pathLst>
                <a:path w="15309" h="6841" extrusionOk="0">
                  <a:moveTo>
                    <a:pt x="8252" y="1"/>
                  </a:moveTo>
                  <a:lnTo>
                    <a:pt x="0" y="4204"/>
                  </a:lnTo>
                  <a:lnTo>
                    <a:pt x="1598" y="6841"/>
                  </a:lnTo>
                  <a:lnTo>
                    <a:pt x="15308" y="6841"/>
                  </a:lnTo>
                  <a:lnTo>
                    <a:pt x="8252"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4627150" y="1126025"/>
              <a:ext cx="382725" cy="171025"/>
            </a:xfrm>
            <a:custGeom>
              <a:avLst/>
              <a:gdLst/>
              <a:ahLst/>
              <a:cxnLst/>
              <a:rect l="l" t="t" r="r" b="b"/>
              <a:pathLst>
                <a:path w="15309" h="6841" extrusionOk="0">
                  <a:moveTo>
                    <a:pt x="8252" y="1"/>
                  </a:moveTo>
                  <a:lnTo>
                    <a:pt x="0" y="4204"/>
                  </a:lnTo>
                  <a:lnTo>
                    <a:pt x="1598" y="6841"/>
                  </a:lnTo>
                  <a:lnTo>
                    <a:pt x="15308" y="6841"/>
                  </a:lnTo>
                  <a:lnTo>
                    <a:pt x="825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4639950" y="1126025"/>
              <a:ext cx="336975" cy="171800"/>
            </a:xfrm>
            <a:custGeom>
              <a:avLst/>
              <a:gdLst/>
              <a:ahLst/>
              <a:cxnLst/>
              <a:rect l="l" t="t" r="r" b="b"/>
              <a:pathLst>
                <a:path w="13479" h="6872" extrusionOk="0">
                  <a:moveTo>
                    <a:pt x="7740" y="1"/>
                  </a:moveTo>
                  <a:lnTo>
                    <a:pt x="7740" y="63"/>
                  </a:lnTo>
                  <a:lnTo>
                    <a:pt x="7802" y="63"/>
                  </a:lnTo>
                  <a:lnTo>
                    <a:pt x="8112" y="358"/>
                  </a:lnTo>
                  <a:lnTo>
                    <a:pt x="8127" y="373"/>
                  </a:lnTo>
                  <a:lnTo>
                    <a:pt x="8127" y="358"/>
                  </a:lnTo>
                  <a:lnTo>
                    <a:pt x="7802" y="47"/>
                  </a:lnTo>
                  <a:lnTo>
                    <a:pt x="7755" y="1"/>
                  </a:lnTo>
                  <a:close/>
                  <a:moveTo>
                    <a:pt x="7662" y="63"/>
                  </a:moveTo>
                  <a:lnTo>
                    <a:pt x="6933" y="435"/>
                  </a:lnTo>
                  <a:lnTo>
                    <a:pt x="7740" y="435"/>
                  </a:lnTo>
                  <a:lnTo>
                    <a:pt x="7740" y="63"/>
                  </a:lnTo>
                  <a:close/>
                  <a:moveTo>
                    <a:pt x="8127" y="373"/>
                  </a:moveTo>
                  <a:lnTo>
                    <a:pt x="8127" y="435"/>
                  </a:lnTo>
                  <a:lnTo>
                    <a:pt x="8189" y="435"/>
                  </a:lnTo>
                  <a:lnTo>
                    <a:pt x="8127" y="373"/>
                  </a:lnTo>
                  <a:close/>
                  <a:moveTo>
                    <a:pt x="5165" y="2994"/>
                  </a:moveTo>
                  <a:lnTo>
                    <a:pt x="5165" y="5197"/>
                  </a:lnTo>
                  <a:lnTo>
                    <a:pt x="2947" y="5197"/>
                  </a:lnTo>
                  <a:lnTo>
                    <a:pt x="2947" y="2994"/>
                  </a:lnTo>
                  <a:close/>
                  <a:moveTo>
                    <a:pt x="7740" y="2994"/>
                  </a:moveTo>
                  <a:lnTo>
                    <a:pt x="7740" y="5197"/>
                  </a:lnTo>
                  <a:lnTo>
                    <a:pt x="5537" y="5197"/>
                  </a:lnTo>
                  <a:lnTo>
                    <a:pt x="5537" y="2994"/>
                  </a:lnTo>
                  <a:close/>
                  <a:moveTo>
                    <a:pt x="10283" y="2994"/>
                  </a:moveTo>
                  <a:lnTo>
                    <a:pt x="10283" y="5197"/>
                  </a:lnTo>
                  <a:lnTo>
                    <a:pt x="8127" y="5197"/>
                  </a:lnTo>
                  <a:lnTo>
                    <a:pt x="8127" y="2994"/>
                  </a:lnTo>
                  <a:close/>
                  <a:moveTo>
                    <a:pt x="7740" y="435"/>
                  </a:moveTo>
                  <a:lnTo>
                    <a:pt x="7740" y="2622"/>
                  </a:lnTo>
                  <a:lnTo>
                    <a:pt x="5537" y="2622"/>
                  </a:lnTo>
                  <a:lnTo>
                    <a:pt x="5537" y="1133"/>
                  </a:lnTo>
                  <a:lnTo>
                    <a:pt x="5165" y="1319"/>
                  </a:lnTo>
                  <a:lnTo>
                    <a:pt x="5165" y="2622"/>
                  </a:lnTo>
                  <a:lnTo>
                    <a:pt x="2947" y="2622"/>
                  </a:lnTo>
                  <a:lnTo>
                    <a:pt x="2947" y="2420"/>
                  </a:lnTo>
                  <a:lnTo>
                    <a:pt x="2606" y="2622"/>
                  </a:lnTo>
                  <a:lnTo>
                    <a:pt x="2590" y="2622"/>
                  </a:lnTo>
                  <a:lnTo>
                    <a:pt x="1846" y="2994"/>
                  </a:lnTo>
                  <a:lnTo>
                    <a:pt x="2605" y="2994"/>
                  </a:lnTo>
                  <a:lnTo>
                    <a:pt x="2596" y="5197"/>
                  </a:lnTo>
                  <a:lnTo>
                    <a:pt x="373" y="5197"/>
                  </a:lnTo>
                  <a:lnTo>
                    <a:pt x="373" y="3739"/>
                  </a:lnTo>
                  <a:lnTo>
                    <a:pt x="0" y="3940"/>
                  </a:lnTo>
                  <a:lnTo>
                    <a:pt x="0" y="5088"/>
                  </a:lnTo>
                  <a:lnTo>
                    <a:pt x="62" y="5197"/>
                  </a:lnTo>
                  <a:lnTo>
                    <a:pt x="295" y="5569"/>
                  </a:lnTo>
                  <a:lnTo>
                    <a:pt x="373" y="5708"/>
                  </a:lnTo>
                  <a:lnTo>
                    <a:pt x="373" y="5569"/>
                  </a:lnTo>
                  <a:lnTo>
                    <a:pt x="2595" y="5569"/>
                  </a:lnTo>
                  <a:lnTo>
                    <a:pt x="2590" y="6841"/>
                  </a:lnTo>
                  <a:lnTo>
                    <a:pt x="2947" y="6841"/>
                  </a:lnTo>
                  <a:lnTo>
                    <a:pt x="2947" y="5569"/>
                  </a:lnTo>
                  <a:lnTo>
                    <a:pt x="5165" y="5569"/>
                  </a:lnTo>
                  <a:lnTo>
                    <a:pt x="5165" y="6841"/>
                  </a:lnTo>
                  <a:lnTo>
                    <a:pt x="5537" y="6841"/>
                  </a:lnTo>
                  <a:lnTo>
                    <a:pt x="5537" y="5569"/>
                  </a:lnTo>
                  <a:lnTo>
                    <a:pt x="7740" y="5569"/>
                  </a:lnTo>
                  <a:lnTo>
                    <a:pt x="7740" y="6841"/>
                  </a:lnTo>
                  <a:lnTo>
                    <a:pt x="8127" y="6841"/>
                  </a:lnTo>
                  <a:lnTo>
                    <a:pt x="8127" y="5569"/>
                  </a:lnTo>
                  <a:lnTo>
                    <a:pt x="10283" y="5569"/>
                  </a:lnTo>
                  <a:lnTo>
                    <a:pt x="10283" y="6872"/>
                  </a:lnTo>
                  <a:lnTo>
                    <a:pt x="10655" y="6872"/>
                  </a:lnTo>
                  <a:lnTo>
                    <a:pt x="10655" y="5569"/>
                  </a:lnTo>
                  <a:lnTo>
                    <a:pt x="12873" y="5569"/>
                  </a:lnTo>
                  <a:lnTo>
                    <a:pt x="12873" y="6872"/>
                  </a:lnTo>
                  <a:lnTo>
                    <a:pt x="13245" y="6872"/>
                  </a:lnTo>
                  <a:lnTo>
                    <a:pt x="13245" y="5569"/>
                  </a:lnTo>
                  <a:lnTo>
                    <a:pt x="13478" y="5569"/>
                  </a:lnTo>
                  <a:lnTo>
                    <a:pt x="13245" y="5352"/>
                  </a:lnTo>
                  <a:lnTo>
                    <a:pt x="13090" y="5197"/>
                  </a:lnTo>
                  <a:lnTo>
                    <a:pt x="12873" y="4980"/>
                  </a:lnTo>
                  <a:lnTo>
                    <a:pt x="12873" y="5197"/>
                  </a:lnTo>
                  <a:lnTo>
                    <a:pt x="10655" y="5197"/>
                  </a:lnTo>
                  <a:lnTo>
                    <a:pt x="10655" y="2994"/>
                  </a:lnTo>
                  <a:lnTo>
                    <a:pt x="10826" y="2994"/>
                  </a:lnTo>
                  <a:lnTo>
                    <a:pt x="10671" y="2839"/>
                  </a:lnTo>
                  <a:lnTo>
                    <a:pt x="10438" y="2622"/>
                  </a:lnTo>
                  <a:lnTo>
                    <a:pt x="10283" y="2482"/>
                  </a:lnTo>
                  <a:lnTo>
                    <a:pt x="10283" y="2622"/>
                  </a:lnTo>
                  <a:lnTo>
                    <a:pt x="8127" y="2622"/>
                  </a:lnTo>
                  <a:lnTo>
                    <a:pt x="8127" y="435"/>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4610875" y="1115575"/>
              <a:ext cx="286550" cy="162100"/>
            </a:xfrm>
            <a:custGeom>
              <a:avLst/>
              <a:gdLst/>
              <a:ahLst/>
              <a:cxnLst/>
              <a:rect l="l" t="t" r="r" b="b"/>
              <a:pathLst>
                <a:path w="11462" h="6484" extrusionOk="0">
                  <a:moveTo>
                    <a:pt x="8747" y="0"/>
                  </a:moveTo>
                  <a:lnTo>
                    <a:pt x="0" y="4374"/>
                  </a:lnTo>
                  <a:lnTo>
                    <a:pt x="1442" y="6483"/>
                  </a:lnTo>
                  <a:lnTo>
                    <a:pt x="11462" y="2420"/>
                  </a:lnTo>
                  <a:lnTo>
                    <a:pt x="8747" y="0"/>
                  </a:lnTo>
                  <a:close/>
                </a:path>
              </a:pathLst>
            </a:custGeom>
            <a:solidFill>
              <a:srgbClr val="700909">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9"/>
          <p:cNvSpPr/>
          <p:nvPr/>
        </p:nvSpPr>
        <p:spPr>
          <a:xfrm rot="-5941422">
            <a:off x="1040814" y="-1661256"/>
            <a:ext cx="3923086" cy="7093606"/>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980000"/>
              </a:solidFill>
              <a:latin typeface="Georgia"/>
              <a:ea typeface="Georgia"/>
              <a:cs typeface="Georgia"/>
              <a:sym typeface="Georgia"/>
            </a:endParaRPr>
          </a:p>
        </p:txBody>
      </p:sp>
      <p:sp>
        <p:nvSpPr>
          <p:cNvPr id="288" name="Google Shape;288;p19"/>
          <p:cNvSpPr txBox="1"/>
          <p:nvPr/>
        </p:nvSpPr>
        <p:spPr>
          <a:xfrm>
            <a:off x="2134525" y="981075"/>
            <a:ext cx="318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980000"/>
                </a:solidFill>
                <a:latin typeface="Georgia"/>
                <a:ea typeface="Georgia"/>
                <a:cs typeface="Georgia"/>
                <a:sym typeface="Georgia"/>
              </a:rPr>
              <a:t>Profit per time</a:t>
            </a:r>
            <a:endParaRPr sz="2800" b="1">
              <a:solidFill>
                <a:srgbClr val="980000"/>
              </a:solidFill>
              <a:latin typeface="Georgia"/>
              <a:ea typeface="Georgia"/>
              <a:cs typeface="Georgia"/>
              <a:sym typeface="Georgia"/>
            </a:endParaRPr>
          </a:p>
        </p:txBody>
      </p:sp>
      <p:grpSp>
        <p:nvGrpSpPr>
          <p:cNvPr id="289" name="Google Shape;289;p19"/>
          <p:cNvGrpSpPr/>
          <p:nvPr/>
        </p:nvGrpSpPr>
        <p:grpSpPr>
          <a:xfrm rot="-5400000">
            <a:off x="5706029" y="582296"/>
            <a:ext cx="5253816" cy="1622108"/>
            <a:chOff x="5092229" y="-180802"/>
            <a:chExt cx="5253816" cy="1622108"/>
          </a:xfrm>
        </p:grpSpPr>
        <p:sp>
          <p:nvSpPr>
            <p:cNvPr id="290" name="Google Shape;290;p1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9"/>
          <p:cNvSpPr txBox="1"/>
          <p:nvPr/>
        </p:nvSpPr>
        <p:spPr>
          <a:xfrm>
            <a:off x="1598900" y="3330275"/>
            <a:ext cx="13314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274E13"/>
                </a:solidFill>
                <a:latin typeface="Amatic SC"/>
                <a:ea typeface="Amatic SC"/>
                <a:cs typeface="Amatic SC"/>
                <a:sym typeface="Amatic SC"/>
              </a:rPr>
              <a:t> Monthly</a:t>
            </a:r>
            <a:endParaRPr sz="3400">
              <a:latin typeface="Amatic SC"/>
              <a:ea typeface="Amatic SC"/>
              <a:cs typeface="Amatic SC"/>
              <a:sym typeface="Amatic SC"/>
            </a:endParaRPr>
          </a:p>
        </p:txBody>
      </p:sp>
      <p:sp>
        <p:nvSpPr>
          <p:cNvPr id="301" name="Google Shape;301;p19"/>
          <p:cNvSpPr/>
          <p:nvPr/>
        </p:nvSpPr>
        <p:spPr>
          <a:xfrm rot="-407853" flipH="1">
            <a:off x="1369750" y="1883241"/>
            <a:ext cx="664068" cy="548169"/>
          </a:xfrm>
          <a:prstGeom prst="pie">
            <a:avLst>
              <a:gd name="adj1" fmla="val 23553"/>
              <a:gd name="adj2" fmla="val 16200000"/>
            </a:avLst>
          </a:prstGeom>
          <a:solidFill>
            <a:srgbClr val="700909">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rot="8910521">
            <a:off x="1391649" y="1867173"/>
            <a:ext cx="620251" cy="620507"/>
          </a:xfrm>
          <a:prstGeom prst="ellipse">
            <a:avLst/>
          </a:prstGeom>
          <a:solidFill>
            <a:srgbClr val="700909">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txBox="1"/>
          <p:nvPr/>
        </p:nvSpPr>
        <p:spPr>
          <a:xfrm>
            <a:off x="2730850" y="3379625"/>
            <a:ext cx="1024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274E13"/>
                </a:solidFill>
                <a:latin typeface="Georgia"/>
                <a:ea typeface="Georgia"/>
                <a:cs typeface="Georgia"/>
                <a:sym typeface="Georgia"/>
              </a:rPr>
              <a:t>10193</a:t>
            </a:r>
            <a:endParaRPr sz="2400"/>
          </a:p>
        </p:txBody>
      </p:sp>
      <p:sp>
        <p:nvSpPr>
          <p:cNvPr id="304" name="Google Shape;304;p19"/>
          <p:cNvSpPr txBox="1"/>
          <p:nvPr/>
        </p:nvSpPr>
        <p:spPr>
          <a:xfrm>
            <a:off x="1598900" y="1806475"/>
            <a:ext cx="13314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274E13"/>
                </a:solidFill>
                <a:latin typeface="Amatic SC"/>
                <a:ea typeface="Amatic SC"/>
                <a:cs typeface="Amatic SC"/>
                <a:sym typeface="Amatic SC"/>
              </a:rPr>
              <a:t>Daily  </a:t>
            </a:r>
            <a:endParaRPr/>
          </a:p>
        </p:txBody>
      </p:sp>
      <p:sp>
        <p:nvSpPr>
          <p:cNvPr id="305" name="Google Shape;305;p19"/>
          <p:cNvSpPr txBox="1"/>
          <p:nvPr/>
        </p:nvSpPr>
        <p:spPr>
          <a:xfrm>
            <a:off x="2197075" y="1883425"/>
            <a:ext cx="887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rgbClr val="274E13"/>
                </a:solidFill>
                <a:latin typeface="Georgia"/>
                <a:ea typeface="Georgia"/>
                <a:cs typeface="Georgia"/>
                <a:sym typeface="Georgia"/>
              </a:rPr>
              <a:t>342</a:t>
            </a:r>
            <a:endParaRPr/>
          </a:p>
        </p:txBody>
      </p:sp>
      <p:sp>
        <p:nvSpPr>
          <p:cNvPr id="306" name="Google Shape;306;p19"/>
          <p:cNvSpPr/>
          <p:nvPr/>
        </p:nvSpPr>
        <p:spPr>
          <a:xfrm rot="-407853" flipH="1">
            <a:off x="1369750" y="2625191"/>
            <a:ext cx="664068" cy="548169"/>
          </a:xfrm>
          <a:prstGeom prst="pie">
            <a:avLst>
              <a:gd name="adj1" fmla="val 23553"/>
              <a:gd name="adj2" fmla="val 16200000"/>
            </a:avLst>
          </a:prstGeom>
          <a:solidFill>
            <a:srgbClr val="700909">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407853" flipH="1">
            <a:off x="1369750" y="3367141"/>
            <a:ext cx="664068" cy="548169"/>
          </a:xfrm>
          <a:prstGeom prst="pie">
            <a:avLst>
              <a:gd name="adj1" fmla="val 23553"/>
              <a:gd name="adj2" fmla="val 16200000"/>
            </a:avLst>
          </a:prstGeom>
          <a:solidFill>
            <a:srgbClr val="700909">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rot="8910521">
            <a:off x="1391649" y="2589023"/>
            <a:ext cx="620251" cy="620507"/>
          </a:xfrm>
          <a:prstGeom prst="ellipse">
            <a:avLst/>
          </a:prstGeom>
          <a:solidFill>
            <a:srgbClr val="700909">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rot="8910521">
            <a:off x="1391649" y="3330973"/>
            <a:ext cx="620251" cy="620507"/>
          </a:xfrm>
          <a:prstGeom prst="ellipse">
            <a:avLst/>
          </a:prstGeom>
          <a:solidFill>
            <a:srgbClr val="700909">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txBox="1"/>
          <p:nvPr/>
        </p:nvSpPr>
        <p:spPr>
          <a:xfrm>
            <a:off x="1598900" y="2552825"/>
            <a:ext cx="10248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274E13"/>
                </a:solidFill>
                <a:latin typeface="Amatic SC"/>
                <a:ea typeface="Amatic SC"/>
                <a:cs typeface="Amatic SC"/>
                <a:sym typeface="Amatic SC"/>
              </a:rPr>
              <a:t>Weekly</a:t>
            </a:r>
            <a:endParaRPr dirty="0"/>
          </a:p>
        </p:txBody>
      </p:sp>
      <p:sp>
        <p:nvSpPr>
          <p:cNvPr id="311" name="Google Shape;311;p19"/>
          <p:cNvSpPr txBox="1"/>
          <p:nvPr/>
        </p:nvSpPr>
        <p:spPr>
          <a:xfrm>
            <a:off x="2422525" y="2556750"/>
            <a:ext cx="1024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274E13"/>
                </a:solidFill>
                <a:latin typeface="Georgia"/>
                <a:ea typeface="Georgia"/>
                <a:cs typeface="Georgia"/>
                <a:sym typeface="Georgia"/>
              </a:rPr>
              <a:t>2388</a:t>
            </a:r>
            <a:endParaRPr/>
          </a:p>
        </p:txBody>
      </p:sp>
      <p:sp>
        <p:nvSpPr>
          <p:cNvPr id="312" name="Google Shape;312;p19"/>
          <p:cNvSpPr txBox="1"/>
          <p:nvPr/>
        </p:nvSpPr>
        <p:spPr>
          <a:xfrm>
            <a:off x="192100" y="4463675"/>
            <a:ext cx="51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9E9E9E"/>
                </a:solidFill>
              </a:rPr>
              <a:t> ___ ___ ___ ___ ___ ____ ____ ____ ____</a:t>
            </a:r>
            <a:endParaRPr>
              <a:solidFill>
                <a:srgbClr val="9E9E9E"/>
              </a:solidFill>
            </a:endParaRPr>
          </a:p>
        </p:txBody>
      </p:sp>
      <p:sp>
        <p:nvSpPr>
          <p:cNvPr id="313" name="Google Shape;313;p19"/>
          <p:cNvSpPr/>
          <p:nvPr/>
        </p:nvSpPr>
        <p:spPr>
          <a:xfrm>
            <a:off x="6666218" y="4590319"/>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txBox="1"/>
          <p:nvPr/>
        </p:nvSpPr>
        <p:spPr>
          <a:xfrm>
            <a:off x="1167775" y="4293100"/>
            <a:ext cx="51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9E9E9E"/>
                </a:solidFill>
              </a:rPr>
              <a:t> ___ ___ ___ ___ ___ ____ ____ ____ ____</a:t>
            </a:r>
            <a:endParaRPr>
              <a:solidFill>
                <a:srgbClr val="9E9E9E"/>
              </a:solidFill>
            </a:endParaRPr>
          </a:p>
        </p:txBody>
      </p:sp>
      <p:pic>
        <p:nvPicPr>
          <p:cNvPr id="315" name="Google Shape;315;p19"/>
          <p:cNvPicPr preferRelativeResize="0"/>
          <p:nvPr/>
        </p:nvPicPr>
        <p:blipFill>
          <a:blip r:embed="rId3">
            <a:alphaModFix/>
          </a:blip>
          <a:stretch>
            <a:fillRect/>
          </a:stretch>
        </p:blipFill>
        <p:spPr>
          <a:xfrm>
            <a:off x="3911800" y="1559750"/>
            <a:ext cx="3943350"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20"/>
          <p:cNvPicPr preferRelativeResize="0"/>
          <p:nvPr/>
        </p:nvPicPr>
        <p:blipFill>
          <a:blip r:embed="rId3">
            <a:alphaModFix/>
          </a:blip>
          <a:stretch>
            <a:fillRect/>
          </a:stretch>
        </p:blipFill>
        <p:spPr>
          <a:xfrm>
            <a:off x="45425" y="292125"/>
            <a:ext cx="4943000" cy="4715750"/>
          </a:xfrm>
          <a:prstGeom prst="rect">
            <a:avLst/>
          </a:prstGeom>
          <a:noFill/>
          <a:ln>
            <a:noFill/>
          </a:ln>
        </p:spPr>
      </p:pic>
      <p:sp>
        <p:nvSpPr>
          <p:cNvPr id="321" name="Google Shape;321;p20"/>
          <p:cNvSpPr txBox="1"/>
          <p:nvPr/>
        </p:nvSpPr>
        <p:spPr>
          <a:xfrm>
            <a:off x="5539950" y="761625"/>
            <a:ext cx="3369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Total sales is comparable in the first seven month of 2019.</a:t>
            </a:r>
            <a:endParaRPr b="1"/>
          </a:p>
          <a:p>
            <a:pPr marL="457200" lvl="0" indent="0" algn="l" rtl="0">
              <a:spcBef>
                <a:spcPts val="0"/>
              </a:spcBef>
              <a:spcAft>
                <a:spcPts val="0"/>
              </a:spcAft>
              <a:buNone/>
            </a:pPr>
            <a:endParaRPr b="1"/>
          </a:p>
          <a:p>
            <a:pPr marL="457200" lvl="0" indent="-317500" algn="l" rtl="0">
              <a:spcBef>
                <a:spcPts val="0"/>
              </a:spcBef>
              <a:spcAft>
                <a:spcPts val="0"/>
              </a:spcAft>
              <a:buSzPts val="1400"/>
              <a:buChar char="●"/>
            </a:pPr>
            <a:r>
              <a:rPr lang="en" b="1"/>
              <a:t>But In August 2019, there is major decline in total sales</a:t>
            </a:r>
            <a:endParaRPr b="1"/>
          </a:p>
          <a:p>
            <a:pPr marL="0" lvl="0" indent="0" algn="l" rtl="0">
              <a:spcBef>
                <a:spcPts val="0"/>
              </a:spcBef>
              <a:spcAft>
                <a:spcPts val="0"/>
              </a:spcAft>
              <a:buNone/>
            </a:pPr>
            <a:endParaRPr b="1"/>
          </a:p>
        </p:txBody>
      </p:sp>
      <p:sp>
        <p:nvSpPr>
          <p:cNvPr id="322" name="Google Shape;322;p20"/>
          <p:cNvSpPr/>
          <p:nvPr/>
        </p:nvSpPr>
        <p:spPr>
          <a:xfrm rot="-5264871">
            <a:off x="7755486" y="-2187056"/>
            <a:ext cx="1749790" cy="7093630"/>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980000"/>
              </a:solidFill>
              <a:latin typeface="Georgia"/>
              <a:ea typeface="Georgia"/>
              <a:cs typeface="Georgia"/>
              <a:sym typeface="Georgia"/>
            </a:endParaRPr>
          </a:p>
        </p:txBody>
      </p:sp>
      <p:grpSp>
        <p:nvGrpSpPr>
          <p:cNvPr id="323" name="Google Shape;323;p20"/>
          <p:cNvGrpSpPr/>
          <p:nvPr/>
        </p:nvGrpSpPr>
        <p:grpSpPr>
          <a:xfrm>
            <a:off x="5343929" y="2571752"/>
            <a:ext cx="5253816" cy="1622108"/>
            <a:chOff x="5092229" y="-180802"/>
            <a:chExt cx="5253816" cy="1622108"/>
          </a:xfrm>
        </p:grpSpPr>
        <p:sp>
          <p:nvSpPr>
            <p:cNvPr id="324" name="Google Shape;324;p2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1"/>
          <p:cNvGrpSpPr/>
          <p:nvPr/>
        </p:nvGrpSpPr>
        <p:grpSpPr>
          <a:xfrm flipH="1">
            <a:off x="2157681" y="3819393"/>
            <a:ext cx="7209287" cy="1571661"/>
            <a:chOff x="5092229" y="-180802"/>
            <a:chExt cx="5253816" cy="1622108"/>
          </a:xfrm>
        </p:grpSpPr>
        <p:sp>
          <p:nvSpPr>
            <p:cNvPr id="339" name="Google Shape;339;p2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a:p>
        </p:txBody>
      </p:sp>
      <p:sp>
        <p:nvSpPr>
          <p:cNvPr id="350" name="Google Shape;350;p21"/>
          <p:cNvSpPr txBox="1"/>
          <p:nvPr/>
        </p:nvSpPr>
        <p:spPr>
          <a:xfrm>
            <a:off x="2293050" y="748963"/>
            <a:ext cx="48363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rgbClr val="980000"/>
                </a:solidFill>
                <a:latin typeface="Georgia"/>
                <a:ea typeface="Georgia"/>
                <a:cs typeface="Georgia"/>
                <a:sym typeface="Georgia"/>
              </a:rPr>
              <a:t>Raise profit by using role of association </a:t>
            </a:r>
            <a:endParaRPr sz="2800" b="1">
              <a:solidFill>
                <a:srgbClr val="980000"/>
              </a:solidFill>
              <a:latin typeface="Georgia"/>
              <a:ea typeface="Georgia"/>
              <a:cs typeface="Georgia"/>
              <a:sym typeface="Georgia"/>
            </a:endParaRPr>
          </a:p>
        </p:txBody>
      </p:sp>
      <p:sp>
        <p:nvSpPr>
          <p:cNvPr id="351" name="Google Shape;351;p21"/>
          <p:cNvSpPr txBox="1"/>
          <p:nvPr/>
        </p:nvSpPr>
        <p:spPr>
          <a:xfrm>
            <a:off x="3000012" y="2774950"/>
            <a:ext cx="1886700" cy="392100"/>
          </a:xfrm>
          <a:prstGeom prst="rect">
            <a:avLst/>
          </a:prstGeom>
          <a:solidFill>
            <a:srgbClr val="F0C458">
              <a:alpha val="553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302F2F"/>
                </a:solidFill>
                <a:latin typeface="Teko"/>
                <a:ea typeface="Teko"/>
                <a:cs typeface="Teko"/>
                <a:sym typeface="Teko"/>
              </a:rPr>
              <a:t>Grouping items</a:t>
            </a:r>
            <a:endParaRPr sz="2500">
              <a:solidFill>
                <a:srgbClr val="302F2F"/>
              </a:solidFill>
              <a:latin typeface="Teko"/>
              <a:ea typeface="Teko"/>
              <a:cs typeface="Teko"/>
              <a:sym typeface="Teko"/>
            </a:endParaRPr>
          </a:p>
        </p:txBody>
      </p:sp>
      <p:sp>
        <p:nvSpPr>
          <p:cNvPr id="352" name="Google Shape;352;p21"/>
          <p:cNvSpPr txBox="1"/>
          <p:nvPr/>
        </p:nvSpPr>
        <p:spPr>
          <a:xfrm>
            <a:off x="3826101" y="2247250"/>
            <a:ext cx="4410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302F2F"/>
                </a:solidFill>
                <a:latin typeface="Teko"/>
                <a:ea typeface="Teko"/>
                <a:cs typeface="Teko"/>
                <a:sym typeface="Teko"/>
              </a:rPr>
              <a:t>1</a:t>
            </a:r>
            <a:endParaRPr sz="3500">
              <a:solidFill>
                <a:srgbClr val="302F2F"/>
              </a:solidFill>
              <a:latin typeface="Teko"/>
              <a:ea typeface="Teko"/>
              <a:cs typeface="Teko"/>
              <a:sym typeface="Teko"/>
            </a:endParaRPr>
          </a:p>
        </p:txBody>
      </p:sp>
      <p:cxnSp>
        <p:nvCxnSpPr>
          <p:cNvPr id="353" name="Google Shape;353;p21"/>
          <p:cNvCxnSpPr>
            <a:stCxn id="352" idx="3"/>
          </p:cNvCxnSpPr>
          <p:nvPr/>
        </p:nvCxnSpPr>
        <p:spPr>
          <a:xfrm rot="10800000" flipH="1">
            <a:off x="4267101" y="2410600"/>
            <a:ext cx="5767500" cy="100500"/>
          </a:xfrm>
          <a:prstGeom prst="bentConnector3">
            <a:avLst>
              <a:gd name="adj1" fmla="val 50000"/>
            </a:avLst>
          </a:prstGeom>
          <a:noFill/>
          <a:ln w="19050" cap="flat" cmpd="sng">
            <a:solidFill>
              <a:srgbClr val="302F2F"/>
            </a:solidFill>
            <a:prstDash val="solid"/>
            <a:round/>
            <a:headEnd type="none" w="med" len="med"/>
            <a:tailEnd type="none" w="med" len="med"/>
          </a:ln>
        </p:spPr>
      </p:cxnSp>
      <p:grpSp>
        <p:nvGrpSpPr>
          <p:cNvPr id="354" name="Google Shape;354;p21"/>
          <p:cNvGrpSpPr/>
          <p:nvPr/>
        </p:nvGrpSpPr>
        <p:grpSpPr>
          <a:xfrm>
            <a:off x="1147128" y="3096981"/>
            <a:ext cx="1641990" cy="1571600"/>
            <a:chOff x="720129" y="534980"/>
            <a:chExt cx="3940460" cy="4073614"/>
          </a:xfrm>
        </p:grpSpPr>
        <p:sp>
          <p:nvSpPr>
            <p:cNvPr id="355" name="Google Shape;355;p21"/>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rgbClr val="302F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21"/>
            <p:cNvGrpSpPr/>
            <p:nvPr/>
          </p:nvGrpSpPr>
          <p:grpSpPr>
            <a:xfrm>
              <a:off x="1970341" y="2490644"/>
              <a:ext cx="2142883" cy="1548249"/>
              <a:chOff x="2198941" y="2490644"/>
              <a:chExt cx="2142883" cy="1548249"/>
            </a:xfrm>
          </p:grpSpPr>
          <p:sp>
            <p:nvSpPr>
              <p:cNvPr id="643" name="Google Shape;643;p21"/>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3" name="Google Shape;673;p21"/>
          <p:cNvSpPr/>
          <p:nvPr/>
        </p:nvSpPr>
        <p:spPr>
          <a:xfrm rot="-4252270">
            <a:off x="1955920" y="1465746"/>
            <a:ext cx="1420491" cy="1288122"/>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F0C45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921</Words>
  <Application>Microsoft Office PowerPoint</Application>
  <PresentationFormat>On-screen Show (16:9)</PresentationFormat>
  <Paragraphs>141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Georgia</vt:lpstr>
      <vt:lpstr>Teko</vt:lpstr>
      <vt:lpstr>Amatic SC</vt:lpstr>
      <vt:lpstr>Arial</vt:lpstr>
      <vt:lpstr>Times New Roman</vt:lpstr>
      <vt:lpstr>Electrolize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legion-pc</dc:creator>
  <cp:lastModifiedBy>Sai Narayana Murthy</cp:lastModifiedBy>
  <cp:revision>2</cp:revision>
  <dcterms:modified xsi:type="dcterms:W3CDTF">2022-12-12T20:15:47Z</dcterms:modified>
</cp:coreProperties>
</file>