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8" autoAdjust="0"/>
  </p:normalViewPr>
  <p:slideViewPr>
    <p:cSldViewPr snapToGrid="0">
      <p:cViewPr varScale="1">
        <p:scale>
          <a:sx n="77" d="100"/>
          <a:sy n="77" d="100"/>
        </p:scale>
        <p:origin x="594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Hello, I’m Amajd. I wonder How many times you found a data, and you thought perfect! exactly what you wanted it, it has all the information you need.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it’s a </a:t>
            </a:r>
            <a:r>
              <a:rPr lang="en" dirty="0">
                <a:solidFill>
                  <a:schemeClr val="dk1"/>
                </a:solidFill>
              </a:rPr>
              <a:t>chaotic mess, Columns misaligned, empty cells, multiple languages, confusing data types.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excitement fade, just let’s find another one.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fff4a6e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fff4a6e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found this data from thee Saudi Arabian Statistical Authority, it is </a:t>
            </a:r>
            <a:r>
              <a:rPr lang="en" sz="1800" b="1">
                <a:solidFill>
                  <a:srgbClr val="CC0000"/>
                </a:solidFill>
              </a:rPr>
              <a:t>Monthly </a:t>
            </a:r>
            <a:r>
              <a:rPr lang="en" sz="1800" b="1">
                <a:solidFill>
                  <a:srgbClr val="4285F4"/>
                </a:solidFill>
              </a:rPr>
              <a:t>average prices of goods and services</a:t>
            </a:r>
            <a:r>
              <a:rPr lang="en" sz="1800">
                <a:solidFill>
                  <a:srgbClr val="595959"/>
                </a:solidFill>
              </a:rPr>
              <a:t> in the Kingdom of Saudi Arabia  for the </a:t>
            </a:r>
            <a:r>
              <a:rPr lang="en" sz="1800" b="1">
                <a:solidFill>
                  <a:srgbClr val="0097A7"/>
                </a:solidFill>
              </a:rPr>
              <a:t>year from 2002 to 2022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so more than two decades each year in a file. </a:t>
            </a:r>
            <a:r>
              <a:rPr lang="en" sz="1800">
                <a:solidFill>
                  <a:srgbClr val="595959"/>
                </a:solidFill>
              </a:rPr>
              <a:t>The dataset includes a wide range of categories such as food and beverages </a:t>
            </a:r>
            <a:r>
              <a:rPr lang="en">
                <a:solidFill>
                  <a:schemeClr val="dk1"/>
                </a:solidFill>
              </a:rPr>
              <a:t>like the prices of rice, oil, meat and fish.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69f9f0f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69f9f0f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is </a:t>
            </a:r>
            <a:r>
              <a:rPr lang="en" sz="2550" b="1">
                <a:solidFill>
                  <a:srgbClr val="4285F4"/>
                </a:solidFill>
              </a:rPr>
              <a:t>Useful </a:t>
            </a:r>
            <a:r>
              <a:rPr lang="en" sz="2550">
                <a:solidFill>
                  <a:srgbClr val="595959"/>
                </a:solidFill>
              </a:rPr>
              <a:t>for </a:t>
            </a:r>
            <a:r>
              <a:rPr lang="en" sz="2550" b="1">
                <a:solidFill>
                  <a:srgbClr val="0097A7"/>
                </a:solidFill>
              </a:rPr>
              <a:t>researchers</a:t>
            </a:r>
            <a:r>
              <a:rPr lang="en" sz="2550">
                <a:solidFill>
                  <a:srgbClr val="595959"/>
                </a:solidFill>
              </a:rPr>
              <a:t>, </a:t>
            </a:r>
            <a:r>
              <a:rPr lang="en" sz="2550" b="1">
                <a:solidFill>
                  <a:srgbClr val="0097A7"/>
                </a:solidFill>
              </a:rPr>
              <a:t>policy-makers</a:t>
            </a:r>
            <a:r>
              <a:rPr lang="en" sz="2550">
                <a:solidFill>
                  <a:srgbClr val="595959"/>
                </a:solidFill>
              </a:rPr>
              <a:t>, and </a:t>
            </a:r>
            <a:r>
              <a:rPr lang="en" sz="2550" b="1">
                <a:solidFill>
                  <a:srgbClr val="0097A7"/>
                </a:solidFill>
              </a:rPr>
              <a:t>businesses</a:t>
            </a:r>
            <a:r>
              <a:rPr lang="en"/>
              <a:t> and really for anyone who is interested in socio-economic landscape, cultural dynamics, and developmental progress in Saudi Arabia.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ff4a6e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ff4a6e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I’m proposing here is.. We through all these files with all their difference into a cleaning pipeline that is organized and flexible.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we have this gigantic data that is cleaned, accurate, and useable.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put it in a package and we upload it so everyone can download it into theri laptops.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the next year 2024 when they have the new data, we pass it through the pipeline we have it in the package and upload 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everyone has the recent updated information, no downloading needed, no spending 80 percent in cleaning, it just theare ready to use.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ff4a6e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ff4a6e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my project, consumer price data package, 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31650" y="1139850"/>
            <a:ext cx="66807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Steve Lohr of 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New York Times </a:t>
            </a:r>
            <a:r>
              <a:rPr lang="en" sz="2300">
                <a:solidFill>
                  <a:schemeClr val="dk1"/>
                </a:solidFill>
              </a:rPr>
              <a:t>said: 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2300" b="1" i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 scientists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according to interviews and expert estimates, </a:t>
            </a:r>
            <a:r>
              <a:rPr lang="en" sz="2300" b="1" i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spend 50 percent to 80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 of their time mired in the mundane labor of </a:t>
            </a:r>
            <a:r>
              <a:rPr lang="en" sz="2300" b="1" i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collecting 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300" b="1" i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preparing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unruly digital data, before it can be explored for useful nuggets."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367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8" b="1"/>
              <a:t>Summary of the data:</a:t>
            </a:r>
            <a:endParaRPr sz="2058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Monthly </a:t>
            </a:r>
            <a:r>
              <a:rPr lang="en" b="1">
                <a:solidFill>
                  <a:schemeClr val="accent1"/>
                </a:solidFill>
              </a:rPr>
              <a:t>average prices of goods and services</a:t>
            </a:r>
            <a:r>
              <a:rPr lang="en"/>
              <a:t> in the Kingdom of Saudi Arabia  for the </a:t>
            </a:r>
            <a:r>
              <a:rPr lang="en" b="1">
                <a:solidFill>
                  <a:schemeClr val="accent5"/>
                </a:solidFill>
              </a:rPr>
              <a:t>year from 2002 to 2022</a:t>
            </a:r>
            <a:r>
              <a:rPr lang="en"/>
              <a:t>. The dataset includes a wide range of categories such as food and beverages, along with other categories extending to construction materials, personal care, and services.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50" y="298820"/>
            <a:ext cx="3443950" cy="11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606175"/>
            <a:ext cx="85206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b="1"/>
              <a:t>Potential:</a:t>
            </a:r>
            <a:endParaRPr sz="255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 b="1">
                <a:solidFill>
                  <a:schemeClr val="accent1"/>
                </a:solidFill>
              </a:rPr>
              <a:t>Useful </a:t>
            </a:r>
            <a:r>
              <a:rPr lang="en" sz="2050"/>
              <a:t>for </a:t>
            </a:r>
            <a:r>
              <a:rPr lang="en" sz="2050" b="1">
                <a:solidFill>
                  <a:schemeClr val="accent5"/>
                </a:solidFill>
              </a:rPr>
              <a:t>researchers</a:t>
            </a:r>
            <a:r>
              <a:rPr lang="en" sz="2050"/>
              <a:t>, </a:t>
            </a:r>
            <a:r>
              <a:rPr lang="en" sz="2050" b="1">
                <a:solidFill>
                  <a:schemeClr val="accent5"/>
                </a:solidFill>
              </a:rPr>
              <a:t>policy-makers</a:t>
            </a:r>
            <a:r>
              <a:rPr lang="en" sz="2050"/>
              <a:t>, and </a:t>
            </a:r>
            <a:r>
              <a:rPr lang="en" sz="2050" b="1">
                <a:solidFill>
                  <a:schemeClr val="accent5"/>
                </a:solidFill>
              </a:rPr>
              <a:t>businesses</a:t>
            </a:r>
            <a:r>
              <a:rPr lang="en" sz="2050"/>
              <a:t>, thereby fostering </a:t>
            </a:r>
            <a:r>
              <a:rPr lang="en" sz="2050" b="1">
                <a:solidFill>
                  <a:srgbClr val="CC0000"/>
                </a:solidFill>
              </a:rPr>
              <a:t>data-driven decision-making</a:t>
            </a:r>
            <a:r>
              <a:rPr lang="en" sz="2050"/>
              <a:t> and innovation.</a:t>
            </a:r>
            <a:endParaRPr sz="2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 b="1"/>
              <a:t>Lacks and challenges:</a:t>
            </a:r>
            <a:endParaRPr sz="255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accent1"/>
                </a:solidFill>
              </a:rPr>
              <a:t>PDF</a:t>
            </a:r>
            <a:r>
              <a:rPr lang="en" sz="2250"/>
              <a:t> and </a:t>
            </a:r>
            <a:r>
              <a:rPr lang="en" sz="2250" b="1">
                <a:solidFill>
                  <a:schemeClr val="accent1"/>
                </a:solidFill>
              </a:rPr>
              <a:t>Excel </a:t>
            </a:r>
            <a:r>
              <a:rPr lang="en" sz="2250"/>
              <a:t>sheets          presence of</a:t>
            </a:r>
            <a:r>
              <a:rPr lang="en" sz="2250" b="1">
                <a:solidFill>
                  <a:schemeClr val="accent1"/>
                </a:solidFill>
              </a:rPr>
              <a:t> Arabic </a:t>
            </a:r>
            <a:r>
              <a:rPr lang="en" sz="2250"/>
              <a:t>letters              empty </a:t>
            </a:r>
            <a:r>
              <a:rPr lang="en" sz="2250" b="1">
                <a:solidFill>
                  <a:schemeClr val="accent1"/>
                </a:solidFill>
              </a:rPr>
              <a:t>columns</a:t>
            </a:r>
            <a:r>
              <a:rPr lang="en" sz="2250"/>
              <a:t> </a:t>
            </a:r>
            <a:endParaRPr sz="22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50"/>
              <a:t>non-organized </a:t>
            </a:r>
            <a:r>
              <a:rPr lang="en" sz="2250" b="1">
                <a:solidFill>
                  <a:schemeClr val="accent1"/>
                </a:solidFill>
              </a:rPr>
              <a:t>rows </a:t>
            </a:r>
            <a:r>
              <a:rPr lang="en" sz="2250"/>
              <a:t>            </a:t>
            </a:r>
            <a:r>
              <a:rPr lang="en" sz="2250" b="1">
                <a:solidFill>
                  <a:schemeClr val="accent1"/>
                </a:solidFill>
              </a:rPr>
              <a:t> non-tidy</a:t>
            </a:r>
            <a:r>
              <a:rPr lang="en" sz="2250"/>
              <a:t> data mapping                  different </a:t>
            </a:r>
            <a:r>
              <a:rPr lang="en" sz="2250" b="1">
                <a:solidFill>
                  <a:schemeClr val="accent1"/>
                </a:solidFill>
              </a:rPr>
              <a:t>patterns</a:t>
            </a:r>
            <a:r>
              <a:rPr lang="en" sz="2250"/>
              <a:t> </a:t>
            </a:r>
            <a:endParaRPr sz="22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625" y="280145"/>
            <a:ext cx="3443950" cy="11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10" y="592024"/>
            <a:ext cx="801609" cy="67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4233">
            <a:off x="3323275" y="857748"/>
            <a:ext cx="801088" cy="6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27615">
            <a:off x="3687055" y="312614"/>
            <a:ext cx="800679" cy="67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4957">
            <a:off x="4311198" y="591909"/>
            <a:ext cx="801316" cy="67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6007">
            <a:off x="5284408" y="592008"/>
            <a:ext cx="801572" cy="67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93696">
            <a:off x="4606488" y="857368"/>
            <a:ext cx="800191" cy="67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6">
            <a:off x="3953589" y="1038427"/>
            <a:ext cx="795946" cy="67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643887" y="1965389"/>
            <a:ext cx="1541175" cy="13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l="-25960" b="-8471"/>
          <a:stretch/>
        </p:blipFill>
        <p:spPr>
          <a:xfrm>
            <a:off x="2444200" y="2571738"/>
            <a:ext cx="3078600" cy="265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74" y="3687725"/>
            <a:ext cx="675975" cy="56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1775" y="1099800"/>
            <a:ext cx="7676100" cy="29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we make this comprehensive, carefully </a:t>
            </a:r>
            <a:r>
              <a:rPr lang="en" sz="2300" b="1" i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cleaned dataset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widely available,  we're not just solving a technical problem—we're </a:t>
            </a:r>
            <a:r>
              <a:rPr lang="en" sz="2300" b="1" i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opening the door</a:t>
            </a:r>
            <a:r>
              <a:rPr lang="en" sz="23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opportunities previously obscured by disorganized data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amjad altwuijri</cp:lastModifiedBy>
  <cp:revision>1</cp:revision>
  <dcterms:modified xsi:type="dcterms:W3CDTF">2024-02-05T21:14:29Z</dcterms:modified>
</cp:coreProperties>
</file>