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63" r:id="rId3"/>
    <p:sldId id="270" r:id="rId4"/>
    <p:sldId id="264" r:id="rId5"/>
    <p:sldId id="272" r:id="rId6"/>
    <p:sldId id="271" r:id="rId7"/>
    <p:sldId id="281" r:id="rId8"/>
    <p:sldId id="282" r:id="rId9"/>
    <p:sldId id="274" r:id="rId10"/>
    <p:sldId id="275" r:id="rId11"/>
    <p:sldId id="276" r:id="rId12"/>
    <p:sldId id="278" r:id="rId13"/>
    <p:sldId id="273" r:id="rId14"/>
    <p:sldId id="277" r:id="rId15"/>
    <p:sldId id="280" r:id="rId16"/>
    <p:sldId id="279" r:id="rId17"/>
    <p:sldId id="283" r:id="rId18"/>
    <p:sldId id="287" r:id="rId19"/>
    <p:sldId id="289" r:id="rId20"/>
    <p:sldId id="291" r:id="rId21"/>
    <p:sldId id="285" r:id="rId22"/>
    <p:sldId id="290" r:id="rId23"/>
    <p:sldId id="293" r:id="rId24"/>
    <p:sldId id="292" r:id="rId25"/>
    <p:sldId id="26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72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4028B-509C-0188-A8CD-44DD2B7E9E38}" v="831" dt="2023-05-01T00:11:03.855"/>
    <p1510:client id="{37FA5C09-2A45-9FDC-C89A-28445F17BDFF}" v="2" dt="2023-05-01T16:01:32.141"/>
    <p1510:client id="{3ACF99FE-4F20-4CC6-BABE-EE37E82031E4}" v="1" dt="2023-05-01T19:59:16.031"/>
    <p1510:client id="{79D93F25-F5F3-6F0D-77F6-20D08421EE0A}" v="1177" dt="2023-05-01T15:54:01.154"/>
    <p1510:client id="{9DC07BC3-BA08-B2B5-A7FD-FECD22B30810}" v="549" dt="2023-05-01T18:07:44.345"/>
    <p1510:client id="{C6A85036-6681-8FF2-5C5E-CA97CF0C878C}" v="559" dt="2023-05-01T19:58:58.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31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FFADFA-FC50-4892-8617-EA25D79F5292}" type="doc">
      <dgm:prSet loTypeId="urn:microsoft.com/office/officeart/2018/2/layout/IconVerticalSolidList" loCatId="icon" qsTypeId="urn:microsoft.com/office/officeart/2005/8/quickstyle/simple1" qsCatId="simple" csTypeId="urn:microsoft.com/office/officeart/2005/8/colors/accent1_5" csCatId="accent1" phldr="1"/>
      <dgm:spPr/>
      <dgm:t>
        <a:bodyPr/>
        <a:lstStyle/>
        <a:p>
          <a:endParaRPr lang="en-US"/>
        </a:p>
      </dgm:t>
    </dgm:pt>
    <dgm:pt modelId="{0743AF68-0DC6-42D4-8E29-2EA02C5266E1}">
      <dgm:prSet/>
      <dgm:spPr/>
      <dgm:t>
        <a:bodyPr/>
        <a:lstStyle/>
        <a:p>
          <a:pPr>
            <a:lnSpc>
              <a:spcPct val="100000"/>
            </a:lnSpc>
          </a:pPr>
          <a:r>
            <a:rPr lang="en-US" b="0">
              <a:solidFill>
                <a:schemeClr val="accent1">
                  <a:lumMod val="50000"/>
                </a:schemeClr>
              </a:solidFill>
              <a:latin typeface="Avenir Next LT Pro"/>
            </a:rPr>
            <a:t>MLP achieved highest accuracy of 94% </a:t>
          </a:r>
          <a:r>
            <a:rPr lang="en-US" b="0">
              <a:solidFill>
                <a:schemeClr val="accent1">
                  <a:lumMod val="50000"/>
                </a:schemeClr>
              </a:solidFill>
              <a:latin typeface="Avenir Next LT Pro"/>
              <a:cs typeface="Calibri"/>
            </a:rPr>
            <a:t>, then LVQ 92%, and SVM 91%.</a:t>
          </a:r>
        </a:p>
      </dgm:t>
    </dgm:pt>
    <dgm:pt modelId="{1E6D76F5-9CE7-4BED-B9C4-94D18E81F282}" type="parTrans" cxnId="{4FAD3AD6-815E-4FDC-B9A3-5D208960E4B6}">
      <dgm:prSet/>
      <dgm:spPr/>
      <dgm:t>
        <a:bodyPr/>
        <a:lstStyle/>
        <a:p>
          <a:endParaRPr lang="en-US"/>
        </a:p>
      </dgm:t>
    </dgm:pt>
    <dgm:pt modelId="{FE659CFC-9DD2-4281-BDBE-D2654878DA52}" type="sibTrans" cxnId="{4FAD3AD6-815E-4FDC-B9A3-5D208960E4B6}">
      <dgm:prSet/>
      <dgm:spPr/>
      <dgm:t>
        <a:bodyPr/>
        <a:lstStyle/>
        <a:p>
          <a:endParaRPr lang="en-US"/>
        </a:p>
      </dgm:t>
    </dgm:pt>
    <dgm:pt modelId="{ABD08268-8EDC-4F56-B037-D2FF4C636522}">
      <dgm:prSet/>
      <dgm:spPr/>
      <dgm:t>
        <a:bodyPr/>
        <a:lstStyle/>
        <a:p>
          <a:pPr>
            <a:lnSpc>
              <a:spcPct val="100000"/>
            </a:lnSpc>
          </a:pPr>
          <a:r>
            <a:rPr lang="en-US" b="0">
              <a:solidFill>
                <a:schemeClr val="accent1">
                  <a:lumMod val="50000"/>
                </a:schemeClr>
              </a:solidFill>
              <a:latin typeface="Avenir Next LT Pro"/>
              <a:cs typeface="Times New Roman"/>
            </a:rPr>
            <a:t>Expand the dataset to include a wider range of individuals with different health records to further validate the effectiveness of this approach</a:t>
          </a:r>
        </a:p>
      </dgm:t>
    </dgm:pt>
    <dgm:pt modelId="{5C2A6457-C6EC-4B83-A3F5-97BF5A8A461B}" type="parTrans" cxnId="{72BB8450-CE03-4FAF-B8AD-A374CF0C86C3}">
      <dgm:prSet/>
      <dgm:spPr/>
      <dgm:t>
        <a:bodyPr/>
        <a:lstStyle/>
        <a:p>
          <a:endParaRPr lang="en-US"/>
        </a:p>
      </dgm:t>
    </dgm:pt>
    <dgm:pt modelId="{6BFDC313-6536-4C31-9E80-A8E44181DCA2}" type="sibTrans" cxnId="{72BB8450-CE03-4FAF-B8AD-A374CF0C86C3}">
      <dgm:prSet/>
      <dgm:spPr/>
      <dgm:t>
        <a:bodyPr/>
        <a:lstStyle/>
        <a:p>
          <a:endParaRPr lang="en-US"/>
        </a:p>
      </dgm:t>
    </dgm:pt>
    <dgm:pt modelId="{EA30719F-9BC6-4CC4-9530-F7F3BD12A858}">
      <dgm:prSet/>
      <dgm:spPr/>
      <dgm:t>
        <a:bodyPr/>
        <a:lstStyle/>
        <a:p>
          <a:pPr>
            <a:lnSpc>
              <a:spcPct val="100000"/>
            </a:lnSpc>
          </a:pPr>
          <a:r>
            <a:rPr lang="en-US" b="0">
              <a:solidFill>
                <a:schemeClr val="accent1">
                  <a:lumMod val="50000"/>
                </a:schemeClr>
              </a:solidFill>
              <a:latin typeface="Avenir Next LT Pro"/>
              <a:cs typeface="Calibri"/>
            </a:rPr>
            <a:t>Human activities can be accurately classified using </a:t>
          </a:r>
          <a:r>
            <a:rPr lang="en-US" b="0">
              <a:solidFill>
                <a:schemeClr val="accent1">
                  <a:lumMod val="50000"/>
                </a:schemeClr>
              </a:solidFill>
              <a:latin typeface="Avenir Next LT Pro"/>
            </a:rPr>
            <a:t>accelerometer and gyroscope </a:t>
          </a:r>
        </a:p>
      </dgm:t>
    </dgm:pt>
    <dgm:pt modelId="{6027809E-585B-47EA-8415-00E80B773DD3}" type="parTrans" cxnId="{4E9AA6FB-4629-4F59-91E4-510817241F58}">
      <dgm:prSet/>
      <dgm:spPr/>
      <dgm:t>
        <a:bodyPr/>
        <a:lstStyle/>
        <a:p>
          <a:endParaRPr lang="en-US"/>
        </a:p>
      </dgm:t>
    </dgm:pt>
    <dgm:pt modelId="{AA642E03-BE4B-4112-8F8E-8CC148B5F789}" type="sibTrans" cxnId="{4E9AA6FB-4629-4F59-91E4-510817241F58}">
      <dgm:prSet/>
      <dgm:spPr/>
      <dgm:t>
        <a:bodyPr/>
        <a:lstStyle/>
        <a:p>
          <a:endParaRPr lang="en-US"/>
        </a:p>
      </dgm:t>
    </dgm:pt>
    <dgm:pt modelId="{FF02A9DA-AF52-4860-956A-B7F1B9E3450F}" type="pres">
      <dgm:prSet presAssocID="{71FFADFA-FC50-4892-8617-EA25D79F5292}" presName="root" presStyleCnt="0">
        <dgm:presLayoutVars>
          <dgm:dir/>
          <dgm:resizeHandles val="exact"/>
        </dgm:presLayoutVars>
      </dgm:prSet>
      <dgm:spPr/>
    </dgm:pt>
    <dgm:pt modelId="{42C8CF42-E3E0-46A0-B0A7-0FA1C1E65699}" type="pres">
      <dgm:prSet presAssocID="{0743AF68-0DC6-42D4-8E29-2EA02C5266E1}" presName="compNode" presStyleCnt="0"/>
      <dgm:spPr/>
    </dgm:pt>
    <dgm:pt modelId="{A5B20A70-91D2-4F33-9986-14A96E7E1F18}" type="pres">
      <dgm:prSet presAssocID="{0743AF68-0DC6-42D4-8E29-2EA02C5266E1}" presName="bgRect" presStyleLbl="bgShp" presStyleIdx="0" presStyleCnt="3"/>
      <dgm:spPr/>
    </dgm:pt>
    <dgm:pt modelId="{6A20DA79-CE47-420B-898C-9C33541D5567}" type="pres">
      <dgm:prSet presAssocID="{0743AF68-0DC6-42D4-8E29-2EA02C5266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3BDABFD6-FA53-4183-852F-13A139DB3844}" type="pres">
      <dgm:prSet presAssocID="{0743AF68-0DC6-42D4-8E29-2EA02C5266E1}" presName="spaceRect" presStyleCnt="0"/>
      <dgm:spPr/>
    </dgm:pt>
    <dgm:pt modelId="{4291BE6D-10FA-47D7-9828-16D44356726E}" type="pres">
      <dgm:prSet presAssocID="{0743AF68-0DC6-42D4-8E29-2EA02C5266E1}" presName="parTx" presStyleLbl="revTx" presStyleIdx="0" presStyleCnt="3">
        <dgm:presLayoutVars>
          <dgm:chMax val="0"/>
          <dgm:chPref val="0"/>
        </dgm:presLayoutVars>
      </dgm:prSet>
      <dgm:spPr/>
    </dgm:pt>
    <dgm:pt modelId="{3BE4E8C9-EF12-4839-83FD-F7FB7E0659ED}" type="pres">
      <dgm:prSet presAssocID="{FE659CFC-9DD2-4281-BDBE-D2654878DA52}" presName="sibTrans" presStyleCnt="0"/>
      <dgm:spPr/>
    </dgm:pt>
    <dgm:pt modelId="{D9CD2D0A-0B72-489E-8E3C-B591ED2F8020}" type="pres">
      <dgm:prSet presAssocID="{EA30719F-9BC6-4CC4-9530-F7F3BD12A858}" presName="compNode" presStyleCnt="0"/>
      <dgm:spPr/>
    </dgm:pt>
    <dgm:pt modelId="{D44B4AEB-D8EE-4C46-9202-67505E702D0F}" type="pres">
      <dgm:prSet presAssocID="{EA30719F-9BC6-4CC4-9530-F7F3BD12A858}" presName="bgRect" presStyleLbl="bgShp" presStyleIdx="1" presStyleCnt="3"/>
      <dgm:spPr/>
    </dgm:pt>
    <dgm:pt modelId="{46358943-E027-470F-9F8B-A835C8561DE5}" type="pres">
      <dgm:prSet presAssocID="{EA30719F-9BC6-4CC4-9530-F7F3BD12A8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677289E2-0DBB-402C-B386-01BEA0A6D614}" type="pres">
      <dgm:prSet presAssocID="{EA30719F-9BC6-4CC4-9530-F7F3BD12A858}" presName="spaceRect" presStyleCnt="0"/>
      <dgm:spPr/>
    </dgm:pt>
    <dgm:pt modelId="{1C0F2E18-94EE-481B-B700-642145EF3065}" type="pres">
      <dgm:prSet presAssocID="{EA30719F-9BC6-4CC4-9530-F7F3BD12A858}" presName="parTx" presStyleLbl="revTx" presStyleIdx="1" presStyleCnt="3">
        <dgm:presLayoutVars>
          <dgm:chMax val="0"/>
          <dgm:chPref val="0"/>
        </dgm:presLayoutVars>
      </dgm:prSet>
      <dgm:spPr/>
    </dgm:pt>
    <dgm:pt modelId="{3861BAE6-9B79-4AE5-ADC9-280EEE071024}" type="pres">
      <dgm:prSet presAssocID="{AA642E03-BE4B-4112-8F8E-8CC148B5F789}" presName="sibTrans" presStyleCnt="0"/>
      <dgm:spPr/>
    </dgm:pt>
    <dgm:pt modelId="{BE1F3751-1845-4F6A-A6B1-36EA307C8D3A}" type="pres">
      <dgm:prSet presAssocID="{ABD08268-8EDC-4F56-B037-D2FF4C636522}" presName="compNode" presStyleCnt="0"/>
      <dgm:spPr/>
    </dgm:pt>
    <dgm:pt modelId="{71F63FBB-B154-4729-84AD-7D2A81FF4C7A}" type="pres">
      <dgm:prSet presAssocID="{ABD08268-8EDC-4F56-B037-D2FF4C636522}" presName="bgRect" presStyleLbl="bgShp" presStyleIdx="2" presStyleCnt="3"/>
      <dgm:spPr/>
    </dgm:pt>
    <dgm:pt modelId="{518915BF-32EC-4CCB-AA0C-CABFEC81FC1E}" type="pres">
      <dgm:prSet presAssocID="{ABD08268-8EDC-4F56-B037-D2FF4C6365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6100B402-7D8B-4180-93FA-4CC7614E6D91}" type="pres">
      <dgm:prSet presAssocID="{ABD08268-8EDC-4F56-B037-D2FF4C636522}" presName="spaceRect" presStyleCnt="0"/>
      <dgm:spPr/>
    </dgm:pt>
    <dgm:pt modelId="{075E29DE-5BE1-47DE-AB9B-C8060839D30E}" type="pres">
      <dgm:prSet presAssocID="{ABD08268-8EDC-4F56-B037-D2FF4C636522}" presName="parTx" presStyleLbl="revTx" presStyleIdx="2" presStyleCnt="3">
        <dgm:presLayoutVars>
          <dgm:chMax val="0"/>
          <dgm:chPref val="0"/>
        </dgm:presLayoutVars>
      </dgm:prSet>
      <dgm:spPr/>
    </dgm:pt>
  </dgm:ptLst>
  <dgm:cxnLst>
    <dgm:cxn modelId="{F4058330-52F1-4279-ABAC-3EAD2DD0EBC8}" type="presOf" srcId="{EA30719F-9BC6-4CC4-9530-F7F3BD12A858}" destId="{1C0F2E18-94EE-481B-B700-642145EF3065}" srcOrd="0" destOrd="0" presId="urn:microsoft.com/office/officeart/2018/2/layout/IconVerticalSolidList"/>
    <dgm:cxn modelId="{64568F62-EE2C-4C01-ADD1-FD050853C392}" type="presOf" srcId="{ABD08268-8EDC-4F56-B037-D2FF4C636522}" destId="{075E29DE-5BE1-47DE-AB9B-C8060839D30E}" srcOrd="0" destOrd="0" presId="urn:microsoft.com/office/officeart/2018/2/layout/IconVerticalSolidList"/>
    <dgm:cxn modelId="{72BB8450-CE03-4FAF-B8AD-A374CF0C86C3}" srcId="{71FFADFA-FC50-4892-8617-EA25D79F5292}" destId="{ABD08268-8EDC-4F56-B037-D2FF4C636522}" srcOrd="2" destOrd="0" parTransId="{5C2A6457-C6EC-4B83-A3F5-97BF5A8A461B}" sibTransId="{6BFDC313-6536-4C31-9E80-A8E44181DCA2}"/>
    <dgm:cxn modelId="{C8E691B3-4604-4D33-9F67-08C78AFCA99D}" type="presOf" srcId="{71FFADFA-FC50-4892-8617-EA25D79F5292}" destId="{FF02A9DA-AF52-4860-956A-B7F1B9E3450F}" srcOrd="0" destOrd="0" presId="urn:microsoft.com/office/officeart/2018/2/layout/IconVerticalSolidList"/>
    <dgm:cxn modelId="{CED8D6C1-6664-4171-B200-463E8B3FC326}" type="presOf" srcId="{0743AF68-0DC6-42D4-8E29-2EA02C5266E1}" destId="{4291BE6D-10FA-47D7-9828-16D44356726E}" srcOrd="0" destOrd="0" presId="urn:microsoft.com/office/officeart/2018/2/layout/IconVerticalSolidList"/>
    <dgm:cxn modelId="{4FAD3AD6-815E-4FDC-B9A3-5D208960E4B6}" srcId="{71FFADFA-FC50-4892-8617-EA25D79F5292}" destId="{0743AF68-0DC6-42D4-8E29-2EA02C5266E1}" srcOrd="0" destOrd="0" parTransId="{1E6D76F5-9CE7-4BED-B9C4-94D18E81F282}" sibTransId="{FE659CFC-9DD2-4281-BDBE-D2654878DA52}"/>
    <dgm:cxn modelId="{4E9AA6FB-4629-4F59-91E4-510817241F58}" srcId="{71FFADFA-FC50-4892-8617-EA25D79F5292}" destId="{EA30719F-9BC6-4CC4-9530-F7F3BD12A858}" srcOrd="1" destOrd="0" parTransId="{6027809E-585B-47EA-8415-00E80B773DD3}" sibTransId="{AA642E03-BE4B-4112-8F8E-8CC148B5F789}"/>
    <dgm:cxn modelId="{5B65F277-A6F4-472E-BEA0-2E593C75DF68}" type="presParOf" srcId="{FF02A9DA-AF52-4860-956A-B7F1B9E3450F}" destId="{42C8CF42-E3E0-46A0-B0A7-0FA1C1E65699}" srcOrd="0" destOrd="0" presId="urn:microsoft.com/office/officeart/2018/2/layout/IconVerticalSolidList"/>
    <dgm:cxn modelId="{85C5AA29-E060-4138-984A-B2D2CC175C07}" type="presParOf" srcId="{42C8CF42-E3E0-46A0-B0A7-0FA1C1E65699}" destId="{A5B20A70-91D2-4F33-9986-14A96E7E1F18}" srcOrd="0" destOrd="0" presId="urn:microsoft.com/office/officeart/2018/2/layout/IconVerticalSolidList"/>
    <dgm:cxn modelId="{6C1DF9F9-500E-46BD-A946-04B3D04FEEBA}" type="presParOf" srcId="{42C8CF42-E3E0-46A0-B0A7-0FA1C1E65699}" destId="{6A20DA79-CE47-420B-898C-9C33541D5567}" srcOrd="1" destOrd="0" presId="urn:microsoft.com/office/officeart/2018/2/layout/IconVerticalSolidList"/>
    <dgm:cxn modelId="{CC5ACD39-C84F-4572-B74C-B452778D2DAA}" type="presParOf" srcId="{42C8CF42-E3E0-46A0-B0A7-0FA1C1E65699}" destId="{3BDABFD6-FA53-4183-852F-13A139DB3844}" srcOrd="2" destOrd="0" presId="urn:microsoft.com/office/officeart/2018/2/layout/IconVerticalSolidList"/>
    <dgm:cxn modelId="{70F75588-E405-4B79-A363-C08FF8D4CC31}" type="presParOf" srcId="{42C8CF42-E3E0-46A0-B0A7-0FA1C1E65699}" destId="{4291BE6D-10FA-47D7-9828-16D44356726E}" srcOrd="3" destOrd="0" presId="urn:microsoft.com/office/officeart/2018/2/layout/IconVerticalSolidList"/>
    <dgm:cxn modelId="{62F5C022-391F-4F0B-A83F-25FFF410A96E}" type="presParOf" srcId="{FF02A9DA-AF52-4860-956A-B7F1B9E3450F}" destId="{3BE4E8C9-EF12-4839-83FD-F7FB7E0659ED}" srcOrd="1" destOrd="0" presId="urn:microsoft.com/office/officeart/2018/2/layout/IconVerticalSolidList"/>
    <dgm:cxn modelId="{AA026F29-4FF2-40AE-BF93-B7989FD2044D}" type="presParOf" srcId="{FF02A9DA-AF52-4860-956A-B7F1B9E3450F}" destId="{D9CD2D0A-0B72-489E-8E3C-B591ED2F8020}" srcOrd="2" destOrd="0" presId="urn:microsoft.com/office/officeart/2018/2/layout/IconVerticalSolidList"/>
    <dgm:cxn modelId="{2FA857DD-935C-4D61-AA7C-0B7CACE5F803}" type="presParOf" srcId="{D9CD2D0A-0B72-489E-8E3C-B591ED2F8020}" destId="{D44B4AEB-D8EE-4C46-9202-67505E702D0F}" srcOrd="0" destOrd="0" presId="urn:microsoft.com/office/officeart/2018/2/layout/IconVerticalSolidList"/>
    <dgm:cxn modelId="{C4008985-C064-4527-8BCC-F6272A4B52D5}" type="presParOf" srcId="{D9CD2D0A-0B72-489E-8E3C-B591ED2F8020}" destId="{46358943-E027-470F-9F8B-A835C8561DE5}" srcOrd="1" destOrd="0" presId="urn:microsoft.com/office/officeart/2018/2/layout/IconVerticalSolidList"/>
    <dgm:cxn modelId="{55E973AD-79E2-4365-9084-200FD363EF85}" type="presParOf" srcId="{D9CD2D0A-0B72-489E-8E3C-B591ED2F8020}" destId="{677289E2-0DBB-402C-B386-01BEA0A6D614}" srcOrd="2" destOrd="0" presId="urn:microsoft.com/office/officeart/2018/2/layout/IconVerticalSolidList"/>
    <dgm:cxn modelId="{FE32F652-7CFD-47C3-976D-18E4C9676663}" type="presParOf" srcId="{D9CD2D0A-0B72-489E-8E3C-B591ED2F8020}" destId="{1C0F2E18-94EE-481B-B700-642145EF3065}" srcOrd="3" destOrd="0" presId="urn:microsoft.com/office/officeart/2018/2/layout/IconVerticalSolidList"/>
    <dgm:cxn modelId="{6769937A-8204-42D9-AA23-B900638BC1BF}" type="presParOf" srcId="{FF02A9DA-AF52-4860-956A-B7F1B9E3450F}" destId="{3861BAE6-9B79-4AE5-ADC9-280EEE071024}" srcOrd="3" destOrd="0" presId="urn:microsoft.com/office/officeart/2018/2/layout/IconVerticalSolidList"/>
    <dgm:cxn modelId="{2F8E32E6-A297-4132-89FC-A0801DF38EA0}" type="presParOf" srcId="{FF02A9DA-AF52-4860-956A-B7F1B9E3450F}" destId="{BE1F3751-1845-4F6A-A6B1-36EA307C8D3A}" srcOrd="4" destOrd="0" presId="urn:microsoft.com/office/officeart/2018/2/layout/IconVerticalSolidList"/>
    <dgm:cxn modelId="{DE6CC23E-92DB-4166-94D1-1050DE5C0256}" type="presParOf" srcId="{BE1F3751-1845-4F6A-A6B1-36EA307C8D3A}" destId="{71F63FBB-B154-4729-84AD-7D2A81FF4C7A}" srcOrd="0" destOrd="0" presId="urn:microsoft.com/office/officeart/2018/2/layout/IconVerticalSolidList"/>
    <dgm:cxn modelId="{8929CA8B-5617-4FA0-8942-395A805D1081}" type="presParOf" srcId="{BE1F3751-1845-4F6A-A6B1-36EA307C8D3A}" destId="{518915BF-32EC-4CCB-AA0C-CABFEC81FC1E}" srcOrd="1" destOrd="0" presId="urn:microsoft.com/office/officeart/2018/2/layout/IconVerticalSolidList"/>
    <dgm:cxn modelId="{B44AC69E-7AB5-4457-A9DA-D66C515FC3A1}" type="presParOf" srcId="{BE1F3751-1845-4F6A-A6B1-36EA307C8D3A}" destId="{6100B402-7D8B-4180-93FA-4CC7614E6D91}" srcOrd="2" destOrd="0" presId="urn:microsoft.com/office/officeart/2018/2/layout/IconVerticalSolidList"/>
    <dgm:cxn modelId="{85C52D76-49C2-4334-A59C-7150F7CD7F21}" type="presParOf" srcId="{BE1F3751-1845-4F6A-A6B1-36EA307C8D3A}" destId="{075E29DE-5BE1-47DE-AB9B-C8060839D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20A70-91D2-4F33-9986-14A96E7E1F18}">
      <dsp:nvSpPr>
        <dsp:cNvPr id="0" name=""/>
        <dsp:cNvSpPr/>
      </dsp:nvSpPr>
      <dsp:spPr>
        <a:xfrm>
          <a:off x="0" y="477"/>
          <a:ext cx="7627089" cy="11169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0DA79-CE47-420B-898C-9C33541D5567}">
      <dsp:nvSpPr>
        <dsp:cNvPr id="0" name=""/>
        <dsp:cNvSpPr/>
      </dsp:nvSpPr>
      <dsp:spPr>
        <a:xfrm>
          <a:off x="337873" y="251788"/>
          <a:ext cx="614315" cy="614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91BE6D-10FA-47D7-9828-16D44356726E}">
      <dsp:nvSpPr>
        <dsp:cNvPr id="0" name=""/>
        <dsp:cNvSpPr/>
      </dsp:nvSpPr>
      <dsp:spPr>
        <a:xfrm>
          <a:off x="1290062" y="477"/>
          <a:ext cx="6337026" cy="1116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09" tIns="118209" rIns="118209" bIns="118209" numCol="1" spcCol="1270" anchor="ctr" anchorCtr="0">
          <a:noAutofit/>
        </a:bodyPr>
        <a:lstStyle/>
        <a:p>
          <a:pPr marL="0" lvl="0" indent="0" algn="l" defTabSz="844550">
            <a:lnSpc>
              <a:spcPct val="100000"/>
            </a:lnSpc>
            <a:spcBef>
              <a:spcPct val="0"/>
            </a:spcBef>
            <a:spcAft>
              <a:spcPct val="35000"/>
            </a:spcAft>
            <a:buNone/>
          </a:pPr>
          <a:r>
            <a:rPr lang="en-US" sz="1900" b="0" kern="1200">
              <a:solidFill>
                <a:schemeClr val="accent1">
                  <a:lumMod val="50000"/>
                </a:schemeClr>
              </a:solidFill>
              <a:latin typeface="Avenir Next LT Pro"/>
            </a:rPr>
            <a:t>MLP achieved highest accuracy of 94% </a:t>
          </a:r>
          <a:r>
            <a:rPr lang="en-US" sz="1900" b="0" kern="1200">
              <a:solidFill>
                <a:schemeClr val="accent1">
                  <a:lumMod val="50000"/>
                </a:schemeClr>
              </a:solidFill>
              <a:latin typeface="Avenir Next LT Pro"/>
              <a:cs typeface="Calibri"/>
            </a:rPr>
            <a:t>, then LVQ 92%, and SVM 91%.</a:t>
          </a:r>
        </a:p>
      </dsp:txBody>
      <dsp:txXfrm>
        <a:off x="1290062" y="477"/>
        <a:ext cx="6337026" cy="1116936"/>
      </dsp:txXfrm>
    </dsp:sp>
    <dsp:sp modelId="{D44B4AEB-D8EE-4C46-9202-67505E702D0F}">
      <dsp:nvSpPr>
        <dsp:cNvPr id="0" name=""/>
        <dsp:cNvSpPr/>
      </dsp:nvSpPr>
      <dsp:spPr>
        <a:xfrm>
          <a:off x="0" y="1396648"/>
          <a:ext cx="7627089" cy="11169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58943-E027-470F-9F8B-A835C8561DE5}">
      <dsp:nvSpPr>
        <dsp:cNvPr id="0" name=""/>
        <dsp:cNvSpPr/>
      </dsp:nvSpPr>
      <dsp:spPr>
        <a:xfrm>
          <a:off x="337873" y="1647959"/>
          <a:ext cx="614315" cy="614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F2E18-94EE-481B-B700-642145EF3065}">
      <dsp:nvSpPr>
        <dsp:cNvPr id="0" name=""/>
        <dsp:cNvSpPr/>
      </dsp:nvSpPr>
      <dsp:spPr>
        <a:xfrm>
          <a:off x="1290062" y="1396648"/>
          <a:ext cx="6337026" cy="1116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09" tIns="118209" rIns="118209" bIns="118209" numCol="1" spcCol="1270" anchor="ctr" anchorCtr="0">
          <a:noAutofit/>
        </a:bodyPr>
        <a:lstStyle/>
        <a:p>
          <a:pPr marL="0" lvl="0" indent="0" algn="l" defTabSz="844550">
            <a:lnSpc>
              <a:spcPct val="100000"/>
            </a:lnSpc>
            <a:spcBef>
              <a:spcPct val="0"/>
            </a:spcBef>
            <a:spcAft>
              <a:spcPct val="35000"/>
            </a:spcAft>
            <a:buNone/>
          </a:pPr>
          <a:r>
            <a:rPr lang="en-US" sz="1900" b="0" kern="1200">
              <a:solidFill>
                <a:schemeClr val="accent1">
                  <a:lumMod val="50000"/>
                </a:schemeClr>
              </a:solidFill>
              <a:latin typeface="Avenir Next LT Pro"/>
              <a:cs typeface="Calibri"/>
            </a:rPr>
            <a:t>Human activities can be accurately classified using </a:t>
          </a:r>
          <a:r>
            <a:rPr lang="en-US" sz="1900" b="0" kern="1200">
              <a:solidFill>
                <a:schemeClr val="accent1">
                  <a:lumMod val="50000"/>
                </a:schemeClr>
              </a:solidFill>
              <a:latin typeface="Avenir Next LT Pro"/>
            </a:rPr>
            <a:t>accelerometer and gyroscope </a:t>
          </a:r>
        </a:p>
      </dsp:txBody>
      <dsp:txXfrm>
        <a:off x="1290062" y="1396648"/>
        <a:ext cx="6337026" cy="1116936"/>
      </dsp:txXfrm>
    </dsp:sp>
    <dsp:sp modelId="{71F63FBB-B154-4729-84AD-7D2A81FF4C7A}">
      <dsp:nvSpPr>
        <dsp:cNvPr id="0" name=""/>
        <dsp:cNvSpPr/>
      </dsp:nvSpPr>
      <dsp:spPr>
        <a:xfrm>
          <a:off x="0" y="2792819"/>
          <a:ext cx="7627089" cy="11169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915BF-32EC-4CCB-AA0C-CABFEC81FC1E}">
      <dsp:nvSpPr>
        <dsp:cNvPr id="0" name=""/>
        <dsp:cNvSpPr/>
      </dsp:nvSpPr>
      <dsp:spPr>
        <a:xfrm>
          <a:off x="337873" y="3044130"/>
          <a:ext cx="614315" cy="614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5E29DE-5BE1-47DE-AB9B-C8060839D30E}">
      <dsp:nvSpPr>
        <dsp:cNvPr id="0" name=""/>
        <dsp:cNvSpPr/>
      </dsp:nvSpPr>
      <dsp:spPr>
        <a:xfrm>
          <a:off x="1290062" y="2792819"/>
          <a:ext cx="6337026" cy="1116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09" tIns="118209" rIns="118209" bIns="118209" numCol="1" spcCol="1270" anchor="ctr" anchorCtr="0">
          <a:noAutofit/>
        </a:bodyPr>
        <a:lstStyle/>
        <a:p>
          <a:pPr marL="0" lvl="0" indent="0" algn="l" defTabSz="844550">
            <a:lnSpc>
              <a:spcPct val="100000"/>
            </a:lnSpc>
            <a:spcBef>
              <a:spcPct val="0"/>
            </a:spcBef>
            <a:spcAft>
              <a:spcPct val="35000"/>
            </a:spcAft>
            <a:buNone/>
          </a:pPr>
          <a:r>
            <a:rPr lang="en-US" sz="1900" b="0" kern="1200">
              <a:solidFill>
                <a:schemeClr val="accent1">
                  <a:lumMod val="50000"/>
                </a:schemeClr>
              </a:solidFill>
              <a:latin typeface="Avenir Next LT Pro"/>
              <a:cs typeface="Times New Roman"/>
            </a:rPr>
            <a:t>Expand the dataset to include a wider range of individuals with different health records to further validate the effectiveness of this approach</a:t>
          </a:r>
        </a:p>
      </dsp:txBody>
      <dsp:txXfrm>
        <a:off x="1290062" y="2792819"/>
        <a:ext cx="6337026" cy="11169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18911-6A63-4694-B1CE-8C5BB74914AC}" type="datetimeFigureOut">
              <a:t>5/1/2023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1862C-D379-4D9A-84A3-E90610D347A4}" type="slidenum">
              <a:t>‹#›</a:t>
            </a:fld>
            <a:endParaRPr lang="zh-CN" altLang="en-US"/>
          </a:p>
        </p:txBody>
      </p:sp>
    </p:spTree>
    <p:extLst>
      <p:ext uri="{BB962C8B-B14F-4D97-AF65-F5344CB8AC3E}">
        <p14:creationId xmlns:p14="http://schemas.microsoft.com/office/powerpoint/2010/main" val="3127271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ea typeface="等线"/>
              </a:rPr>
              <a:t>What is the project about</a:t>
            </a:r>
          </a:p>
          <a:p>
            <a:r>
              <a:rPr lang="en-US">
                <a:ea typeface="等线"/>
              </a:rPr>
              <a:t>So this project is about a data that is collected from you smartphone or could be electronic watch and by applying machine learning and NN </a:t>
            </a:r>
            <a:r>
              <a:rPr lang="en-US" err="1">
                <a:ea typeface="等线"/>
              </a:rPr>
              <a:t>algorithems</a:t>
            </a:r>
            <a:r>
              <a:rPr lang="en-US">
                <a:ea typeface="等线"/>
              </a:rPr>
              <a:t> we can detect what type of activity your doing at the moment!</a:t>
            </a:r>
          </a:p>
          <a:p>
            <a:pPr marL="285750" indent="-285750">
              <a:buFont typeface="Calibri"/>
              <a:buChar char="-"/>
            </a:pPr>
            <a:r>
              <a:rPr lang="en-US">
                <a:ea typeface="等线"/>
              </a:rPr>
              <a:t>What is its importance</a:t>
            </a:r>
          </a:p>
          <a:p>
            <a:r>
              <a:rPr lang="en-US">
                <a:ea typeface="等线"/>
              </a:rPr>
              <a:t>The importance of this project come from.. If we could track your daily activity we could tell you about your fitness and how much exercises you do, or monitor your sleeping and hell you about your sleeping </a:t>
            </a:r>
            <a:r>
              <a:rPr lang="en-US" err="1">
                <a:ea typeface="等线"/>
              </a:rPr>
              <a:t>happit</a:t>
            </a:r>
            <a:r>
              <a:rPr lang="en-US">
                <a:ea typeface="等线"/>
              </a:rPr>
              <a:t> </a:t>
            </a:r>
          </a:p>
          <a:p>
            <a:pPr marL="285750" indent="-285750">
              <a:buFont typeface="Calibri"/>
              <a:buChar char="-"/>
            </a:pPr>
            <a:endParaRPr lang="en-US">
              <a:ea typeface="等线"/>
            </a:endParaRPr>
          </a:p>
          <a:p>
            <a:pPr marL="285750" indent="-285750">
              <a:buFont typeface="Calibri"/>
              <a:buChar char="-"/>
            </a:pPr>
            <a:endParaRPr lang="en-US">
              <a:ea typeface="等线"/>
            </a:endParaRPr>
          </a:p>
        </p:txBody>
      </p:sp>
      <p:sp>
        <p:nvSpPr>
          <p:cNvPr id="4" name="Slide Number Placeholder 3"/>
          <p:cNvSpPr>
            <a:spLocks noGrp="1"/>
          </p:cNvSpPr>
          <p:nvPr>
            <p:ph type="sldNum" sz="quarter" idx="5"/>
          </p:nvPr>
        </p:nvSpPr>
        <p:spPr/>
        <p:txBody>
          <a:bodyPr/>
          <a:lstStyle/>
          <a:p>
            <a:fld id="{0B81862C-D379-4D9A-84A3-E90610D347A4}" type="slidenum">
              <a:rPr lang="en-US"/>
              <a:t>2</a:t>
            </a:fld>
            <a:endParaRPr lang="en-US" altLang="zh-CN"/>
          </a:p>
        </p:txBody>
      </p:sp>
    </p:spTree>
    <p:extLst>
      <p:ext uri="{BB962C8B-B14F-4D97-AF65-F5344CB8AC3E}">
        <p14:creationId xmlns:p14="http://schemas.microsoft.com/office/powerpoint/2010/main" val="381503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However when we plotted the learning curve we </a:t>
            </a:r>
          </a:p>
        </p:txBody>
      </p:sp>
      <p:sp>
        <p:nvSpPr>
          <p:cNvPr id="4" name="Slide Number Placeholder 3"/>
          <p:cNvSpPr>
            <a:spLocks noGrp="1"/>
          </p:cNvSpPr>
          <p:nvPr>
            <p:ph type="sldNum" sz="quarter" idx="5"/>
          </p:nvPr>
        </p:nvSpPr>
        <p:spPr/>
        <p:txBody>
          <a:bodyPr/>
          <a:lstStyle/>
          <a:p>
            <a:fld id="{0B81862C-D379-4D9A-84A3-E90610D347A4}" type="slidenum">
              <a:rPr lang="en-US"/>
              <a:t>11</a:t>
            </a:fld>
            <a:endParaRPr lang="en-US" altLang="zh-CN"/>
          </a:p>
        </p:txBody>
      </p:sp>
    </p:spTree>
    <p:extLst>
      <p:ext uri="{BB962C8B-B14F-4D97-AF65-F5344CB8AC3E}">
        <p14:creationId xmlns:p14="http://schemas.microsoft.com/office/powerpoint/2010/main" val="106454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alibri"/>
                <a:cs typeface="Calibri"/>
              </a:rPr>
              <a:t>We built SVM model and tried to find the support vectors. The red dots are support vectors we found. As you can see, there are too many. And I will discuss it later. </a:t>
            </a:r>
          </a:p>
          <a:p>
            <a:endParaRPr lang="en-US" dirty="0">
              <a:latin typeface="Calibri"/>
              <a:cs typeface="Calibri"/>
            </a:endParaRPr>
          </a:p>
        </p:txBody>
      </p:sp>
      <p:sp>
        <p:nvSpPr>
          <p:cNvPr id="4" name="灯片编号占位符 3"/>
          <p:cNvSpPr>
            <a:spLocks noGrp="1"/>
          </p:cNvSpPr>
          <p:nvPr>
            <p:ph type="sldNum" sz="quarter" idx="5"/>
          </p:nvPr>
        </p:nvSpPr>
        <p:spPr/>
        <p:txBody>
          <a:bodyPr/>
          <a:lstStyle/>
          <a:p>
            <a:fld id="{0B81862C-D379-4D9A-84A3-E90610D347A4}" type="slidenum">
              <a:rPr lang="en-US" altLang="zh-CN"/>
              <a:t>16</a:t>
            </a:fld>
            <a:endParaRPr lang="zh-CN" altLang="en-US"/>
          </a:p>
        </p:txBody>
      </p:sp>
    </p:spTree>
    <p:extLst>
      <p:ext uri="{BB962C8B-B14F-4D97-AF65-F5344CB8AC3E}">
        <p14:creationId xmlns:p14="http://schemas.microsoft.com/office/powerpoint/2010/main" val="2656451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latin typeface="等线"/>
              <a:ea typeface="等线"/>
              <a:cs typeface="Calibri"/>
            </a:endParaRPr>
          </a:p>
        </p:txBody>
      </p:sp>
      <p:sp>
        <p:nvSpPr>
          <p:cNvPr id="4" name="灯片编号占位符 3"/>
          <p:cNvSpPr>
            <a:spLocks noGrp="1"/>
          </p:cNvSpPr>
          <p:nvPr>
            <p:ph type="sldNum" sz="quarter" idx="5"/>
          </p:nvPr>
        </p:nvSpPr>
        <p:spPr/>
        <p:txBody>
          <a:bodyPr/>
          <a:lstStyle/>
          <a:p>
            <a:fld id="{0B81862C-D379-4D9A-84A3-E90610D347A4}" type="slidenum">
              <a:rPr lang="en-US" altLang="zh-CN"/>
              <a:t>20</a:t>
            </a:fld>
            <a:endParaRPr lang="zh-CN" altLang="en-US"/>
          </a:p>
        </p:txBody>
      </p:sp>
    </p:spTree>
    <p:extLst>
      <p:ext uri="{BB962C8B-B14F-4D97-AF65-F5344CB8AC3E}">
        <p14:creationId xmlns:p14="http://schemas.microsoft.com/office/powerpoint/2010/main" val="4001582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Calibri"/>
                <a:ea typeface="等线"/>
                <a:cs typeface="Calibri"/>
              </a:rPr>
              <a:t>From this learning curve, we can see the acc will decrease if training </a:t>
            </a:r>
            <a:r>
              <a:rPr lang="en-US" altLang="zh-CN" dirty="0" err="1">
                <a:latin typeface="Calibri"/>
                <a:ea typeface="等线"/>
                <a:cs typeface="Calibri"/>
              </a:rPr>
              <a:t>epoches</a:t>
            </a:r>
            <a:r>
              <a:rPr lang="en-US" altLang="zh-CN" dirty="0">
                <a:latin typeface="Calibri"/>
                <a:ea typeface="等线"/>
                <a:cs typeface="Calibri"/>
              </a:rPr>
              <a:t> are too many. </a:t>
            </a:r>
            <a:r>
              <a:rPr lang="en-US" altLang="zh-CN" dirty="0">
                <a:ea typeface="等线"/>
              </a:rPr>
              <a:t>It</a:t>
            </a:r>
            <a:r>
              <a:rPr lang="zh-CN" altLang="en-US" dirty="0">
                <a:ea typeface="等线"/>
              </a:rPr>
              <a:t> </a:t>
            </a:r>
            <a:r>
              <a:rPr lang="en-US" altLang="zh-CN" dirty="0">
                <a:ea typeface="等线"/>
              </a:rPr>
              <a:t>is</a:t>
            </a:r>
            <a:r>
              <a:rPr lang="zh-CN" altLang="en-US" dirty="0">
                <a:ea typeface="等线"/>
              </a:rPr>
              <a:t> </a:t>
            </a:r>
            <a:r>
              <a:rPr lang="en-US" altLang="zh-CN" dirty="0">
                <a:ea typeface="等线"/>
              </a:rPr>
              <a:t>overfitting,</a:t>
            </a:r>
            <a:r>
              <a:rPr lang="zh-CN" altLang="en-US" dirty="0">
                <a:ea typeface="等线"/>
              </a:rPr>
              <a:t> </a:t>
            </a:r>
            <a:r>
              <a:rPr lang="en-US" altLang="zh-CN" dirty="0">
                <a:ea typeface="等线"/>
              </a:rPr>
              <a:t>so</a:t>
            </a:r>
            <a:r>
              <a:rPr lang="zh-CN" altLang="en-US" dirty="0">
                <a:ea typeface="等线"/>
              </a:rPr>
              <a:t> </a:t>
            </a:r>
            <a:r>
              <a:rPr lang="en-US" altLang="zh-CN" dirty="0">
                <a:ea typeface="等线"/>
              </a:rPr>
              <a:t>we</a:t>
            </a:r>
            <a:r>
              <a:rPr lang="zh-CN" altLang="en-US" dirty="0">
                <a:ea typeface="等线"/>
              </a:rPr>
              <a:t> </a:t>
            </a:r>
            <a:r>
              <a:rPr lang="en-US" altLang="zh-CN" dirty="0">
                <a:ea typeface="等线"/>
              </a:rPr>
              <a:t>tried</a:t>
            </a:r>
            <a:r>
              <a:rPr lang="zh-CN" altLang="en-US" dirty="0">
                <a:ea typeface="等线"/>
              </a:rPr>
              <a:t> </a:t>
            </a:r>
            <a:r>
              <a:rPr lang="en-US" altLang="zh-CN" dirty="0">
                <a:ea typeface="等线"/>
              </a:rPr>
              <a:t>early</a:t>
            </a:r>
            <a:r>
              <a:rPr lang="zh-CN" altLang="en-US" dirty="0">
                <a:ea typeface="等线"/>
              </a:rPr>
              <a:t> </a:t>
            </a:r>
            <a:r>
              <a:rPr lang="en-US" altLang="zh-CN" dirty="0">
                <a:ea typeface="等线"/>
              </a:rPr>
              <a:t>stopping</a:t>
            </a:r>
            <a:r>
              <a:rPr lang="zh-CN" altLang="en-US" dirty="0">
                <a:ea typeface="等线"/>
              </a:rPr>
              <a:t> </a:t>
            </a:r>
            <a:r>
              <a:rPr lang="en-US" altLang="zh-CN" dirty="0">
                <a:ea typeface="等线"/>
              </a:rPr>
              <a:t>to</a:t>
            </a:r>
            <a:r>
              <a:rPr lang="zh-CN" altLang="en-US" dirty="0">
                <a:ea typeface="等线"/>
              </a:rPr>
              <a:t> </a:t>
            </a:r>
            <a:r>
              <a:rPr lang="en-US" altLang="zh-CN" dirty="0">
                <a:ea typeface="等线"/>
              </a:rPr>
              <a:t>control</a:t>
            </a:r>
            <a:r>
              <a:rPr lang="zh-CN" altLang="en-US" dirty="0">
                <a:ea typeface="等线"/>
              </a:rPr>
              <a:t> </a:t>
            </a:r>
            <a:r>
              <a:rPr lang="en-US" altLang="zh-CN" dirty="0">
                <a:ea typeface="等线"/>
              </a:rPr>
              <a:t>this</a:t>
            </a:r>
            <a:r>
              <a:rPr lang="zh-CN" altLang="en-US" dirty="0">
                <a:ea typeface="等线"/>
              </a:rPr>
              <a:t> </a:t>
            </a:r>
            <a:r>
              <a:rPr lang="en-US" altLang="zh-CN" dirty="0">
                <a:ea typeface="等线"/>
              </a:rPr>
              <a:t>problem.</a:t>
            </a:r>
            <a:r>
              <a:rPr lang="en-US" altLang="zh-CN" dirty="0">
                <a:latin typeface="Calibri"/>
                <a:ea typeface="等线"/>
                <a:cs typeface="Calibri"/>
              </a:rPr>
              <a:t> So, I did artificial neural network with customizing early stop stepping. The codes are shown.</a:t>
            </a:r>
            <a:endParaRPr lang="en-US" dirty="0">
              <a:latin typeface="等线" panose="020F0502020204030204"/>
              <a:ea typeface="等线"/>
              <a:cs typeface="Calibri"/>
            </a:endParaRPr>
          </a:p>
        </p:txBody>
      </p:sp>
      <p:sp>
        <p:nvSpPr>
          <p:cNvPr id="4" name="灯片编号占位符 3"/>
          <p:cNvSpPr>
            <a:spLocks noGrp="1"/>
          </p:cNvSpPr>
          <p:nvPr>
            <p:ph type="sldNum" sz="quarter" idx="5"/>
          </p:nvPr>
        </p:nvSpPr>
        <p:spPr/>
        <p:txBody>
          <a:bodyPr/>
          <a:lstStyle/>
          <a:p>
            <a:fld id="{0B81862C-D379-4D9A-84A3-E90610D347A4}" type="slidenum">
              <a:rPr lang="en-US" altLang="zh-CN"/>
              <a:t>21</a:t>
            </a:fld>
            <a:endParaRPr lang="zh-CN" altLang="en-US"/>
          </a:p>
        </p:txBody>
      </p:sp>
    </p:spTree>
    <p:extLst>
      <p:ext uri="{BB962C8B-B14F-4D97-AF65-F5344CB8AC3E}">
        <p14:creationId xmlns:p14="http://schemas.microsoft.com/office/powerpoint/2010/main" val="213589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ea typeface="等线"/>
              </a:rPr>
              <a:t>By</a:t>
            </a:r>
            <a:r>
              <a:rPr lang="zh-CN" altLang="en-US" dirty="0">
                <a:ea typeface="等线"/>
              </a:rPr>
              <a:t> </a:t>
            </a:r>
            <a:r>
              <a:rPr lang="en-US" altLang="zh-CN" dirty="0">
                <a:ea typeface="等线"/>
              </a:rPr>
              <a:t>customizing</a:t>
            </a:r>
            <a:r>
              <a:rPr lang="zh-CN" altLang="en-US" dirty="0">
                <a:ea typeface="等线"/>
              </a:rPr>
              <a:t> </a:t>
            </a:r>
            <a:r>
              <a:rPr lang="en-US" altLang="zh-CN" dirty="0">
                <a:ea typeface="等线"/>
              </a:rPr>
              <a:t>early</a:t>
            </a:r>
            <a:r>
              <a:rPr lang="zh-CN" altLang="en-US" dirty="0">
                <a:ea typeface="等线"/>
              </a:rPr>
              <a:t> </a:t>
            </a:r>
            <a:r>
              <a:rPr lang="en-US" altLang="zh-CN" dirty="0">
                <a:ea typeface="等线"/>
              </a:rPr>
              <a:t>stopping,</a:t>
            </a:r>
            <a:r>
              <a:rPr lang="zh-CN" altLang="en-US" dirty="0">
                <a:ea typeface="等线"/>
              </a:rPr>
              <a:t> </a:t>
            </a:r>
            <a:r>
              <a:rPr lang="en-US" altLang="zh-CN" dirty="0">
                <a:ea typeface="等线"/>
              </a:rPr>
              <a:t>and</a:t>
            </a:r>
            <a:r>
              <a:rPr lang="zh-CN" altLang="en-US" dirty="0">
                <a:ea typeface="等线"/>
              </a:rPr>
              <a:t> </a:t>
            </a:r>
            <a:r>
              <a:rPr lang="en-US" altLang="zh-CN" dirty="0">
                <a:ea typeface="等线"/>
              </a:rPr>
              <a:t>setting</a:t>
            </a:r>
            <a:r>
              <a:rPr lang="zh-CN" altLang="en-US" dirty="0">
                <a:ea typeface="等线"/>
              </a:rPr>
              <a:t> </a:t>
            </a:r>
            <a:r>
              <a:rPr lang="en-US" altLang="zh-CN" dirty="0">
                <a:ea typeface="等线"/>
              </a:rPr>
              <a:t>training</a:t>
            </a:r>
            <a:r>
              <a:rPr lang="zh-CN" altLang="en-US" dirty="0">
                <a:ea typeface="等线"/>
              </a:rPr>
              <a:t> </a:t>
            </a:r>
            <a:r>
              <a:rPr lang="en-US" altLang="zh-CN" dirty="0" err="1">
                <a:ea typeface="等线"/>
              </a:rPr>
              <a:t>epoches</a:t>
            </a:r>
            <a:r>
              <a:rPr lang="zh-CN" altLang="en-US" dirty="0">
                <a:ea typeface="等线"/>
              </a:rPr>
              <a:t> </a:t>
            </a:r>
            <a:r>
              <a:rPr lang="en-US" altLang="zh-CN" dirty="0">
                <a:ea typeface="等线"/>
              </a:rPr>
              <a:t>to</a:t>
            </a:r>
            <a:r>
              <a:rPr lang="zh-CN" altLang="en-US" dirty="0">
                <a:ea typeface="等线"/>
              </a:rPr>
              <a:t> </a:t>
            </a:r>
            <a:r>
              <a:rPr lang="en-US" altLang="zh-CN" dirty="0">
                <a:ea typeface="等线"/>
              </a:rPr>
              <a:t>be</a:t>
            </a:r>
            <a:r>
              <a:rPr lang="zh-CN" altLang="en-US" dirty="0">
                <a:ea typeface="等线"/>
              </a:rPr>
              <a:t> </a:t>
            </a:r>
            <a:r>
              <a:rPr lang="en-US" altLang="zh-CN" dirty="0">
                <a:ea typeface="等线"/>
              </a:rPr>
              <a:t>42,</a:t>
            </a:r>
            <a:r>
              <a:rPr lang="zh-CN" altLang="en-US" dirty="0">
                <a:ea typeface="等线"/>
              </a:rPr>
              <a:t> </a:t>
            </a:r>
            <a:r>
              <a:rPr lang="en-US" altLang="zh-CN" dirty="0">
                <a:ea typeface="等线"/>
              </a:rPr>
              <a:t>the</a:t>
            </a:r>
            <a:r>
              <a:rPr lang="zh-CN" altLang="en-US" dirty="0">
                <a:ea typeface="等线"/>
              </a:rPr>
              <a:t> </a:t>
            </a:r>
            <a:r>
              <a:rPr lang="en-US" altLang="zh-CN" dirty="0">
                <a:ea typeface="等线"/>
              </a:rPr>
              <a:t>loss</a:t>
            </a:r>
            <a:r>
              <a:rPr lang="zh-CN" altLang="en-US" dirty="0">
                <a:ea typeface="等线"/>
              </a:rPr>
              <a:t> </a:t>
            </a:r>
            <a:r>
              <a:rPr lang="en-US" altLang="zh-CN" dirty="0">
                <a:ea typeface="等线"/>
              </a:rPr>
              <a:t>is</a:t>
            </a:r>
            <a:r>
              <a:rPr lang="zh-CN" altLang="en-US" dirty="0">
                <a:ea typeface="等线"/>
              </a:rPr>
              <a:t> </a:t>
            </a:r>
            <a:r>
              <a:rPr lang="en-US" altLang="zh-CN" dirty="0">
                <a:ea typeface="等线"/>
              </a:rPr>
              <a:t>0.</a:t>
            </a:r>
            <a:r>
              <a:rPr lang="zh-CN" altLang="en-US" dirty="0">
                <a:ea typeface="等线"/>
              </a:rPr>
              <a:t> </a:t>
            </a:r>
            <a:r>
              <a:rPr lang="en-US" dirty="0"/>
              <a:t>That is because the early stopping monitors the loss rather than the accuracy. </a:t>
            </a:r>
            <a:endParaRPr lang="en-US" dirty="0">
              <a:latin typeface="Calibri"/>
              <a:cs typeface="Calibri"/>
            </a:endParaRPr>
          </a:p>
        </p:txBody>
      </p:sp>
      <p:sp>
        <p:nvSpPr>
          <p:cNvPr id="4" name="灯片编号占位符 3"/>
          <p:cNvSpPr>
            <a:spLocks noGrp="1"/>
          </p:cNvSpPr>
          <p:nvPr>
            <p:ph type="sldNum" sz="quarter" idx="5"/>
          </p:nvPr>
        </p:nvSpPr>
        <p:spPr/>
        <p:txBody>
          <a:bodyPr/>
          <a:lstStyle/>
          <a:p>
            <a:fld id="{0B81862C-D379-4D9A-84A3-E90610D347A4}" type="slidenum">
              <a:rPr lang="en-US" altLang="zh-CN"/>
              <a:t>22</a:t>
            </a:fld>
            <a:endParaRPr lang="zh-CN" altLang="en-US"/>
          </a:p>
        </p:txBody>
      </p:sp>
    </p:spTree>
    <p:extLst>
      <p:ext uri="{BB962C8B-B14F-4D97-AF65-F5344CB8AC3E}">
        <p14:creationId xmlns:p14="http://schemas.microsoft.com/office/powerpoint/2010/main" val="1029969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create a sequential model in </a:t>
            </a:r>
            <a:r>
              <a:rPr lang="en-US" dirty="0" err="1"/>
              <a:t>Keras</a:t>
            </a:r>
            <a:r>
              <a:rPr lang="en-US" dirty="0"/>
              <a:t>, using activation functions 're linear unit' and '</a:t>
            </a:r>
            <a:r>
              <a:rPr lang="en-US" dirty="0" err="1"/>
              <a:t>softmax</a:t>
            </a:r>
            <a:r>
              <a:rPr lang="en-US" dirty="0"/>
              <a:t>'. And we also customized the early stopping setting.</a:t>
            </a:r>
            <a:endParaRPr lang="en-US" dirty="0">
              <a:latin typeface="Calibri"/>
              <a:cs typeface="Calibri"/>
            </a:endParaRPr>
          </a:p>
        </p:txBody>
      </p:sp>
      <p:sp>
        <p:nvSpPr>
          <p:cNvPr id="4" name="灯片编号占位符 3"/>
          <p:cNvSpPr>
            <a:spLocks noGrp="1"/>
          </p:cNvSpPr>
          <p:nvPr>
            <p:ph type="sldNum" sz="quarter" idx="5"/>
          </p:nvPr>
        </p:nvSpPr>
        <p:spPr/>
        <p:txBody>
          <a:bodyPr/>
          <a:lstStyle/>
          <a:p>
            <a:fld id="{0B81862C-D379-4D9A-84A3-E90610D347A4}" type="slidenum">
              <a:rPr lang="en-US" altLang="zh-CN"/>
              <a:t>23</a:t>
            </a:fld>
            <a:endParaRPr lang="zh-CN" altLang="en-US"/>
          </a:p>
        </p:txBody>
      </p:sp>
    </p:spTree>
    <p:extLst>
      <p:ext uri="{BB962C8B-B14F-4D97-AF65-F5344CB8AC3E}">
        <p14:creationId xmlns:p14="http://schemas.microsoft.com/office/powerpoint/2010/main" val="1025158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take two hyperparameters optimization methods, grid-search and Bayes search to improve SVM model's performance. </a:t>
            </a:r>
            <a:r>
              <a:rPr lang="en-US" altLang="zh-CN" dirty="0">
                <a:ea typeface="等线"/>
              </a:rPr>
              <a:t>Both</a:t>
            </a:r>
            <a:r>
              <a:rPr lang="zh-CN" altLang="en-US" dirty="0">
                <a:ea typeface="等线"/>
              </a:rPr>
              <a:t> </a:t>
            </a:r>
            <a:r>
              <a:rPr lang="en-US" altLang="zh-CN" dirty="0">
                <a:ea typeface="等线"/>
              </a:rPr>
              <a:t>of</a:t>
            </a:r>
            <a:r>
              <a:rPr lang="zh-CN" altLang="en-US" dirty="0">
                <a:ea typeface="等线"/>
              </a:rPr>
              <a:t> </a:t>
            </a:r>
            <a:r>
              <a:rPr lang="en-US" altLang="zh-CN" dirty="0">
                <a:ea typeface="等线"/>
              </a:rPr>
              <a:t>the</a:t>
            </a:r>
            <a:r>
              <a:rPr lang="zh-CN" altLang="en-US" dirty="0">
                <a:ea typeface="等线"/>
              </a:rPr>
              <a:t> </a:t>
            </a:r>
            <a:r>
              <a:rPr lang="en-US" altLang="zh-CN" dirty="0">
                <a:ea typeface="等线"/>
              </a:rPr>
              <a:t>accuracy</a:t>
            </a:r>
            <a:r>
              <a:rPr lang="zh-CN" altLang="en-US" dirty="0">
                <a:ea typeface="等线"/>
              </a:rPr>
              <a:t> </a:t>
            </a:r>
            <a:r>
              <a:rPr lang="en-US" altLang="zh-CN" dirty="0">
                <a:ea typeface="等线"/>
              </a:rPr>
              <a:t>are</a:t>
            </a:r>
            <a:r>
              <a:rPr lang="zh-CN" altLang="en-US" dirty="0">
                <a:ea typeface="等线"/>
              </a:rPr>
              <a:t> </a:t>
            </a:r>
            <a:r>
              <a:rPr lang="en-US" altLang="zh-CN" dirty="0">
                <a:ea typeface="等线"/>
              </a:rPr>
              <a:t>improve</a:t>
            </a:r>
            <a:r>
              <a:rPr lang="zh-CN" altLang="en-US" dirty="0">
                <a:ea typeface="等线"/>
              </a:rPr>
              <a:t> </a:t>
            </a:r>
            <a:r>
              <a:rPr lang="en-US" altLang="zh-CN" dirty="0">
                <a:ea typeface="等线"/>
              </a:rPr>
              <a:t>from</a:t>
            </a:r>
            <a:r>
              <a:rPr lang="zh-CN" altLang="en-US" dirty="0">
                <a:ea typeface="等线"/>
              </a:rPr>
              <a:t> </a:t>
            </a:r>
            <a:r>
              <a:rPr lang="en-US" altLang="zh-CN" dirty="0">
                <a:ea typeface="等线"/>
              </a:rPr>
              <a:t>0.90</a:t>
            </a:r>
            <a:r>
              <a:rPr lang="zh-CN" altLang="en-US" dirty="0">
                <a:ea typeface="等线"/>
              </a:rPr>
              <a:t> </a:t>
            </a:r>
            <a:r>
              <a:rPr lang="en-US" altLang="zh-CN" dirty="0">
                <a:ea typeface="等线"/>
              </a:rPr>
              <a:t>to</a:t>
            </a:r>
            <a:r>
              <a:rPr lang="zh-CN" altLang="en-US" dirty="0">
                <a:ea typeface="等线"/>
              </a:rPr>
              <a:t> </a:t>
            </a:r>
            <a:r>
              <a:rPr lang="en-US" altLang="zh-CN" dirty="0">
                <a:ea typeface="等线"/>
              </a:rPr>
              <a:t>0.93.</a:t>
            </a:r>
            <a:endParaRPr lang="en-US" dirty="0">
              <a:latin typeface="等线"/>
              <a:ea typeface="等线"/>
              <a:cs typeface="Calibri"/>
            </a:endParaRPr>
          </a:p>
        </p:txBody>
      </p:sp>
      <p:sp>
        <p:nvSpPr>
          <p:cNvPr id="4" name="灯片编号占位符 3"/>
          <p:cNvSpPr>
            <a:spLocks noGrp="1"/>
          </p:cNvSpPr>
          <p:nvPr>
            <p:ph type="sldNum" sz="quarter" idx="5"/>
          </p:nvPr>
        </p:nvSpPr>
        <p:spPr/>
        <p:txBody>
          <a:bodyPr/>
          <a:lstStyle/>
          <a:p>
            <a:fld id="{0B81862C-D379-4D9A-84A3-E90610D347A4}" type="slidenum">
              <a:rPr lang="en-US" altLang="zh-CN"/>
              <a:t>24</a:t>
            </a:fld>
            <a:endParaRPr lang="zh-CN" altLang="en-US"/>
          </a:p>
        </p:txBody>
      </p:sp>
    </p:spTree>
    <p:extLst>
      <p:ext uri="{BB962C8B-B14F-4D97-AF65-F5344CB8AC3E}">
        <p14:creationId xmlns:p14="http://schemas.microsoft.com/office/powerpoint/2010/main" val="38542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The dataset come from "…" don’t ask me about that! So from the two </a:t>
            </a:r>
            <a:r>
              <a:rPr lang="en-US" err="1">
                <a:latin typeface="Calibri"/>
                <a:ea typeface="Calibri"/>
                <a:cs typeface="Calibri"/>
              </a:rPr>
              <a:t>sencesrs</a:t>
            </a:r>
            <a:r>
              <a:rPr lang="en-US">
                <a:latin typeface="Calibri"/>
                <a:ea typeface="Calibri"/>
                <a:cs typeface="Calibri"/>
              </a:rPr>
              <a:t> they got those two features </a:t>
            </a:r>
            <a:r>
              <a:rPr lang="en-US" err="1">
                <a:latin typeface="Calibri"/>
                <a:ea typeface="Calibri"/>
                <a:cs typeface="Calibri"/>
              </a:rPr>
              <a:t>xyz</a:t>
            </a:r>
            <a:r>
              <a:rPr lang="en-US">
                <a:latin typeface="Calibri"/>
                <a:ea typeface="Calibri"/>
                <a:cs typeface="Calibri"/>
              </a:rPr>
              <a:t> and </a:t>
            </a:r>
            <a:r>
              <a:rPr lang="en-US" err="1">
                <a:latin typeface="Calibri"/>
                <a:ea typeface="Calibri"/>
                <a:cs typeface="Calibri"/>
              </a:rPr>
              <a:t>xyz</a:t>
            </a:r>
            <a:r>
              <a:rPr lang="en-US">
                <a:latin typeface="Calibri"/>
                <a:ea typeface="Calibri"/>
                <a:cs typeface="Calibri"/>
              </a:rPr>
              <a:t>, then they done feature engineering by doing mean, coefficient and all that they created 561 columns. The data has more than 10 thousands rows from 30 subjects</a:t>
            </a:r>
          </a:p>
        </p:txBody>
      </p:sp>
      <p:sp>
        <p:nvSpPr>
          <p:cNvPr id="4" name="Slide Number Placeholder 3"/>
          <p:cNvSpPr>
            <a:spLocks noGrp="1"/>
          </p:cNvSpPr>
          <p:nvPr>
            <p:ph type="sldNum" sz="quarter" idx="5"/>
          </p:nvPr>
        </p:nvSpPr>
        <p:spPr/>
        <p:txBody>
          <a:bodyPr/>
          <a:lstStyle/>
          <a:p>
            <a:fld id="{0B81862C-D379-4D9A-84A3-E90610D347A4}" type="slidenum">
              <a:rPr lang="en-US"/>
              <a:t>3</a:t>
            </a:fld>
            <a:endParaRPr lang="en-US" altLang="zh-CN"/>
          </a:p>
        </p:txBody>
      </p:sp>
    </p:spTree>
    <p:extLst>
      <p:ext uri="{BB962C8B-B14F-4D97-AF65-F5344CB8AC3E}">
        <p14:creationId xmlns:p14="http://schemas.microsoft.com/office/powerpoint/2010/main" val="2012811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This is a graph of the main dataset the .. two main features the </a:t>
            </a:r>
            <a:r>
              <a:rPr lang="en-US" err="1">
                <a:latin typeface="Calibri"/>
                <a:ea typeface="Calibri"/>
                <a:cs typeface="Calibri"/>
              </a:rPr>
              <a:t>xyz</a:t>
            </a:r>
            <a:r>
              <a:rPr lang="en-US">
                <a:latin typeface="Calibri"/>
                <a:ea typeface="Calibri"/>
                <a:cs typeface="Calibri"/>
              </a:rPr>
              <a:t>, </a:t>
            </a:r>
            <a:r>
              <a:rPr lang="en-US" err="1">
                <a:latin typeface="Calibri"/>
                <a:ea typeface="Calibri"/>
                <a:cs typeface="Calibri"/>
              </a:rPr>
              <a:t>xyz</a:t>
            </a:r>
            <a:r>
              <a:rPr lang="en-US">
                <a:latin typeface="Calibri"/>
                <a:ea typeface="Calibri"/>
                <a:cs typeface="Calibri"/>
              </a:rPr>
              <a:t>! And me and you we can tell that this part probably sitting, maybe standing or laying and this part is walking, maybe going on the stairs or something!</a:t>
            </a:r>
          </a:p>
        </p:txBody>
      </p:sp>
      <p:sp>
        <p:nvSpPr>
          <p:cNvPr id="4" name="Slide Number Placeholder 3"/>
          <p:cNvSpPr>
            <a:spLocks noGrp="1"/>
          </p:cNvSpPr>
          <p:nvPr>
            <p:ph type="sldNum" sz="quarter" idx="5"/>
          </p:nvPr>
        </p:nvSpPr>
        <p:spPr/>
        <p:txBody>
          <a:bodyPr/>
          <a:lstStyle/>
          <a:p>
            <a:fld id="{0B81862C-D379-4D9A-84A3-E90610D347A4}" type="slidenum">
              <a:rPr lang="en-US"/>
              <a:t>4</a:t>
            </a:fld>
            <a:endParaRPr lang="en-US" altLang="zh-CN"/>
          </a:p>
        </p:txBody>
      </p:sp>
    </p:spTree>
    <p:extLst>
      <p:ext uri="{BB962C8B-B14F-4D97-AF65-F5344CB8AC3E}">
        <p14:creationId xmlns:p14="http://schemas.microsoft.com/office/powerpoint/2010/main" val="1255217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So these are the type of activities we're trying to predict. They are six "…" and as we can see in the graph the distribution of these activities are pretty good that we're not having imbalanced data</a:t>
            </a:r>
          </a:p>
        </p:txBody>
      </p:sp>
      <p:sp>
        <p:nvSpPr>
          <p:cNvPr id="4" name="Slide Number Placeholder 3"/>
          <p:cNvSpPr>
            <a:spLocks noGrp="1"/>
          </p:cNvSpPr>
          <p:nvPr>
            <p:ph type="sldNum" sz="quarter" idx="5"/>
          </p:nvPr>
        </p:nvSpPr>
        <p:spPr/>
        <p:txBody>
          <a:bodyPr/>
          <a:lstStyle/>
          <a:p>
            <a:fld id="{0B81862C-D379-4D9A-84A3-E90610D347A4}" type="slidenum">
              <a:rPr lang="en-US"/>
              <a:t>5</a:t>
            </a:fld>
            <a:endParaRPr lang="en-US" altLang="zh-CN"/>
          </a:p>
        </p:txBody>
      </p:sp>
    </p:spTree>
    <p:extLst>
      <p:ext uri="{BB962C8B-B14F-4D97-AF65-F5344CB8AC3E}">
        <p14:creationId xmlns:p14="http://schemas.microsoft.com/office/powerpoint/2010/main" val="206146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After drawing graphs, separating independent X and dependent y, we scaled X variables into 0 and 1. Finishing this process of basic preprocessing, we built a PCA model and drew a graph about correlation among key components and y targets. From this graph, we can see the cumulative explained variance are over 400 and it </a:t>
            </a:r>
            <a:r>
              <a:rPr lang="en-US" dirty="0" err="1"/>
              <a:t>soothmly</a:t>
            </a:r>
            <a:r>
              <a:rPr lang="en-US" dirty="0"/>
              <a:t> changes after components equals 20.</a:t>
            </a:r>
            <a:endParaRPr lang="en-US" altLang="zh-CN" dirty="0">
              <a:ea typeface="等线"/>
            </a:endParaRPr>
          </a:p>
        </p:txBody>
      </p:sp>
      <p:sp>
        <p:nvSpPr>
          <p:cNvPr id="4" name="灯片编号占位符 3"/>
          <p:cNvSpPr>
            <a:spLocks noGrp="1"/>
          </p:cNvSpPr>
          <p:nvPr>
            <p:ph type="sldNum" sz="quarter" idx="5"/>
          </p:nvPr>
        </p:nvSpPr>
        <p:spPr/>
        <p:txBody>
          <a:bodyPr/>
          <a:lstStyle/>
          <a:p>
            <a:fld id="{0B81862C-D379-4D9A-84A3-E90610D347A4}" type="slidenum">
              <a:rPr lang="en-US" altLang="zh-CN"/>
              <a:t>6</a:t>
            </a:fld>
            <a:endParaRPr lang="zh-CN" altLang="en-US"/>
          </a:p>
        </p:txBody>
      </p:sp>
    </p:spTree>
    <p:extLst>
      <p:ext uri="{BB962C8B-B14F-4D97-AF65-F5344CB8AC3E}">
        <p14:creationId xmlns:p14="http://schemas.microsoft.com/office/powerpoint/2010/main" val="363598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Calibri"/>
                <a:ea typeface="等线"/>
                <a:cs typeface="Calibri"/>
              </a:rPr>
              <a:t>This is correlation matrix among key components and y target. Some have medium correlation with each other but some' correlation is weak. </a:t>
            </a:r>
          </a:p>
        </p:txBody>
      </p:sp>
      <p:sp>
        <p:nvSpPr>
          <p:cNvPr id="4" name="灯片编号占位符 3"/>
          <p:cNvSpPr>
            <a:spLocks noGrp="1"/>
          </p:cNvSpPr>
          <p:nvPr>
            <p:ph type="sldNum" sz="quarter" idx="5"/>
          </p:nvPr>
        </p:nvSpPr>
        <p:spPr/>
        <p:txBody>
          <a:bodyPr/>
          <a:lstStyle/>
          <a:p>
            <a:fld id="{0B81862C-D379-4D9A-84A3-E90610D347A4}" type="slidenum">
              <a:t>7</a:t>
            </a:fld>
            <a:endParaRPr lang="zh-CN" altLang="en-US"/>
          </a:p>
        </p:txBody>
      </p:sp>
    </p:spTree>
    <p:extLst>
      <p:ext uri="{BB962C8B-B14F-4D97-AF65-F5344CB8AC3E}">
        <p14:creationId xmlns:p14="http://schemas.microsoft.com/office/powerpoint/2010/main" val="794602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Calibri"/>
                <a:ea typeface="等线"/>
                <a:cs typeface="Calibri"/>
              </a:rPr>
              <a:t>We chose the first two key components and show their activities by colors. And the distribution of these two components are shown as this graph. As we can see, it also linearly separable.</a:t>
            </a:r>
          </a:p>
        </p:txBody>
      </p:sp>
      <p:sp>
        <p:nvSpPr>
          <p:cNvPr id="4" name="灯片编号占位符 3"/>
          <p:cNvSpPr>
            <a:spLocks noGrp="1"/>
          </p:cNvSpPr>
          <p:nvPr>
            <p:ph type="sldNum" sz="quarter" idx="5"/>
          </p:nvPr>
        </p:nvSpPr>
        <p:spPr/>
        <p:txBody>
          <a:bodyPr/>
          <a:lstStyle/>
          <a:p>
            <a:fld id="{0B81862C-D379-4D9A-84A3-E90610D347A4}" type="slidenum">
              <a:t>8</a:t>
            </a:fld>
            <a:endParaRPr lang="zh-CN" altLang="en-US"/>
          </a:p>
        </p:txBody>
      </p:sp>
    </p:spTree>
    <p:extLst>
      <p:ext uri="{BB962C8B-B14F-4D97-AF65-F5344CB8AC3E}">
        <p14:creationId xmlns:p14="http://schemas.microsoft.com/office/powerpoint/2010/main" val="1168726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So we're doing three models MLP, LVQ, and SVM. And in </a:t>
            </a:r>
            <a:r>
              <a:rPr lang="en-US" err="1">
                <a:latin typeface="Calibri"/>
                <a:ea typeface="Calibri"/>
                <a:cs typeface="Calibri"/>
              </a:rPr>
              <a:t>analysing</a:t>
            </a:r>
            <a:r>
              <a:rPr lang="en-US">
                <a:latin typeface="Calibri"/>
                <a:ea typeface="Calibri"/>
                <a:cs typeface="Calibri"/>
              </a:rPr>
              <a:t> the MLP model it got 94% </a:t>
            </a:r>
            <a:r>
              <a:rPr lang="en-US" err="1">
                <a:latin typeface="Calibri"/>
                <a:ea typeface="Calibri"/>
                <a:cs typeface="Calibri"/>
              </a:rPr>
              <a:t>accurcy</a:t>
            </a:r>
            <a:r>
              <a:rPr lang="en-US">
                <a:latin typeface="Calibri"/>
                <a:ea typeface="Calibri"/>
                <a:cs typeface="Calibri"/>
              </a:rPr>
              <a:t> and did well in most of the parts precision, recall, f1score</a:t>
            </a:r>
          </a:p>
        </p:txBody>
      </p:sp>
      <p:sp>
        <p:nvSpPr>
          <p:cNvPr id="4" name="Slide Number Placeholder 3"/>
          <p:cNvSpPr>
            <a:spLocks noGrp="1"/>
          </p:cNvSpPr>
          <p:nvPr>
            <p:ph type="sldNum" sz="quarter" idx="5"/>
          </p:nvPr>
        </p:nvSpPr>
        <p:spPr/>
        <p:txBody>
          <a:bodyPr/>
          <a:lstStyle/>
          <a:p>
            <a:fld id="{0B81862C-D379-4D9A-84A3-E90610D347A4}" type="slidenum">
              <a:rPr lang="en-US"/>
              <a:t>9</a:t>
            </a:fld>
            <a:endParaRPr lang="en-US" altLang="zh-CN"/>
          </a:p>
        </p:txBody>
      </p:sp>
    </p:spTree>
    <p:extLst>
      <p:ext uri="{BB962C8B-B14F-4D97-AF65-F5344CB8AC3E}">
        <p14:creationId xmlns:p14="http://schemas.microsoft.com/office/powerpoint/2010/main" val="340166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The confusion matrix shows us that the model did pretty good in predicting most of the classes. However it got a little confused in 1 and 2 that is standing and sitting. It got 59 standing activities as sitting and the same with sitting, t got 48 sitting to be predicted as standing</a:t>
            </a:r>
          </a:p>
        </p:txBody>
      </p:sp>
      <p:sp>
        <p:nvSpPr>
          <p:cNvPr id="4" name="Slide Number Placeholder 3"/>
          <p:cNvSpPr>
            <a:spLocks noGrp="1"/>
          </p:cNvSpPr>
          <p:nvPr>
            <p:ph type="sldNum" sz="quarter" idx="5"/>
          </p:nvPr>
        </p:nvSpPr>
        <p:spPr/>
        <p:txBody>
          <a:bodyPr/>
          <a:lstStyle/>
          <a:p>
            <a:fld id="{0B81862C-D379-4D9A-84A3-E90610D347A4}" type="slidenum">
              <a:rPr lang="en-US"/>
              <a:t>10</a:t>
            </a:fld>
            <a:endParaRPr lang="en-US" altLang="zh-CN"/>
          </a:p>
        </p:txBody>
      </p:sp>
    </p:spTree>
    <p:extLst>
      <p:ext uri="{BB962C8B-B14F-4D97-AF65-F5344CB8AC3E}">
        <p14:creationId xmlns:p14="http://schemas.microsoft.com/office/powerpoint/2010/main" val="376608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9757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189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8019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2697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01692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6224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1744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5625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4912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7695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5/1/2023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7739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5/1/2023</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15065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1C0F61F-480E-4A40-8E0E-4670E3B8369C}"/>
              </a:ext>
            </a:extLst>
          </p:cNvPr>
          <p:cNvPicPr>
            <a:picLocks noChangeAspect="1"/>
          </p:cNvPicPr>
          <p:nvPr/>
        </p:nvPicPr>
        <p:blipFill rotWithShape="1">
          <a:blip r:embed="rId2">
            <a:alphaModFix amt="20000"/>
          </a:blip>
          <a:srcRect t="22851" r="6" b="1245"/>
          <a:stretch/>
        </p:blipFill>
        <p:spPr>
          <a:xfrm>
            <a:off x="-2" y="10"/>
            <a:ext cx="12188952" cy="6857990"/>
          </a:xfrm>
          <a:prstGeom prst="rect">
            <a:avLst/>
          </a:prstGeom>
        </p:spPr>
      </p:pic>
      <p:sp>
        <p:nvSpPr>
          <p:cNvPr id="2" name="Title"/>
          <p:cNvSpPr>
            <a:spLocks noGrp="1"/>
          </p:cNvSpPr>
          <p:nvPr>
            <p:ph type="ctrTitle"/>
          </p:nvPr>
        </p:nvSpPr>
        <p:spPr>
          <a:xfrm>
            <a:off x="867103" y="1717948"/>
            <a:ext cx="10615448" cy="2186152"/>
          </a:xfrm>
        </p:spPr>
        <p:txBody>
          <a:bodyPr>
            <a:normAutofit fontScale="90000"/>
          </a:bodyPr>
          <a:lstStyle/>
          <a:p>
            <a:r>
              <a:rPr lang="en-US" sz="4200">
                <a:solidFill>
                  <a:schemeClr val="accent1">
                    <a:lumMod val="50000"/>
                  </a:schemeClr>
                </a:solidFill>
                <a:ea typeface="+mj-lt"/>
                <a:cs typeface="Angsana New"/>
              </a:rPr>
              <a:t>Classification of Human Activities using Smartphone Sensors through Machine Learning </a:t>
            </a:r>
            <a:br>
              <a:rPr lang="en-US" sz="4200">
                <a:solidFill>
                  <a:schemeClr val="accent1">
                    <a:lumMod val="50000"/>
                  </a:schemeClr>
                </a:solidFill>
                <a:ea typeface="+mj-lt"/>
                <a:cs typeface="Angsana New"/>
              </a:rPr>
            </a:br>
            <a:r>
              <a:rPr lang="en-US" sz="4200">
                <a:solidFill>
                  <a:schemeClr val="accent1">
                    <a:lumMod val="50000"/>
                  </a:schemeClr>
                </a:solidFill>
                <a:ea typeface="+mj-lt"/>
                <a:cs typeface="Angsana New"/>
              </a:rPr>
              <a:t>and Neural Network Algorithms</a:t>
            </a:r>
          </a:p>
        </p:txBody>
      </p:sp>
    </p:spTree>
    <p:extLst>
      <p:ext uri="{BB962C8B-B14F-4D97-AF65-F5344CB8AC3E}">
        <p14:creationId xmlns:p14="http://schemas.microsoft.com/office/powerpoint/2010/main" val="3869531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6232249" y="1051892"/>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LVQ</a:t>
            </a:r>
          </a:p>
        </p:txBody>
      </p:sp>
      <p:sp>
        <p:nvSpPr>
          <p:cNvPr id="207" name="Oval 206">
            <a:extLst>
              <a:ext uri="{FF2B5EF4-FFF2-40B4-BE49-F238E27FC236}">
                <a16:creationId xmlns:a16="http://schemas.microsoft.com/office/drawing/2014/main" id="{8F9096C2-C1B0-63FE-CD69-ABCBD8FAEEA8}"/>
              </a:ext>
            </a:extLst>
          </p:cNvPr>
          <p:cNvSpPr/>
          <p:nvPr/>
        </p:nvSpPr>
        <p:spPr>
          <a:xfrm>
            <a:off x="8102981" y="470038"/>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3670747" y="555969"/>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3899141" y="1001677"/>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MLP</a:t>
            </a:r>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8495990" y="1051374"/>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SVM</a:t>
            </a:r>
          </a:p>
        </p:txBody>
      </p:sp>
      <p:pic>
        <p:nvPicPr>
          <p:cNvPr id="3" name="Picture 4" descr="A picture containing graphical user interface&#10;&#10;Description automatically generated">
            <a:extLst>
              <a:ext uri="{FF2B5EF4-FFF2-40B4-BE49-F238E27FC236}">
                <a16:creationId xmlns:a16="http://schemas.microsoft.com/office/drawing/2014/main" id="{303CE345-1CEB-1273-93C4-9467522BCBFD}"/>
              </a:ext>
            </a:extLst>
          </p:cNvPr>
          <p:cNvPicPr>
            <a:picLocks noChangeAspect="1"/>
          </p:cNvPicPr>
          <p:nvPr/>
        </p:nvPicPr>
        <p:blipFill>
          <a:blip r:embed="rId3"/>
          <a:stretch>
            <a:fillRect/>
          </a:stretch>
        </p:blipFill>
        <p:spPr>
          <a:xfrm>
            <a:off x="4724400" y="2191495"/>
            <a:ext cx="4424569" cy="3965879"/>
          </a:xfrm>
          <a:prstGeom prst="rect">
            <a:avLst/>
          </a:prstGeom>
        </p:spPr>
      </p:pic>
      <p:sp>
        <p:nvSpPr>
          <p:cNvPr id="12" name="Title">
            <a:extLst>
              <a:ext uri="{FF2B5EF4-FFF2-40B4-BE49-F238E27FC236}">
                <a16:creationId xmlns:a16="http://schemas.microsoft.com/office/drawing/2014/main" id="{D8F3792B-8685-5E0D-CC81-019B2F7E1A1E}"/>
              </a:ext>
            </a:extLst>
          </p:cNvPr>
          <p:cNvSpPr txBox="1">
            <a:spLocks/>
          </p:cNvSpPr>
          <p:nvPr/>
        </p:nvSpPr>
        <p:spPr>
          <a:xfrm>
            <a:off x="268772" y="1790907"/>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Tree>
    <p:extLst>
      <p:ext uri="{BB962C8B-B14F-4D97-AF65-F5344CB8AC3E}">
        <p14:creationId xmlns:p14="http://schemas.microsoft.com/office/powerpoint/2010/main" val="30400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6232249" y="1051892"/>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LVQ</a:t>
            </a:r>
          </a:p>
        </p:txBody>
      </p:sp>
      <p:sp>
        <p:nvSpPr>
          <p:cNvPr id="207" name="Oval 206">
            <a:extLst>
              <a:ext uri="{FF2B5EF4-FFF2-40B4-BE49-F238E27FC236}">
                <a16:creationId xmlns:a16="http://schemas.microsoft.com/office/drawing/2014/main" id="{8F9096C2-C1B0-63FE-CD69-ABCBD8FAEEA8}"/>
              </a:ext>
            </a:extLst>
          </p:cNvPr>
          <p:cNvSpPr/>
          <p:nvPr/>
        </p:nvSpPr>
        <p:spPr>
          <a:xfrm>
            <a:off x="8102981" y="470038"/>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3670747" y="555969"/>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3899141" y="1001677"/>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MLP</a:t>
            </a:r>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8495990" y="1051374"/>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SVM</a:t>
            </a:r>
          </a:p>
        </p:txBody>
      </p:sp>
      <p:pic>
        <p:nvPicPr>
          <p:cNvPr id="3" name="Picture 4" descr="Chart, line chart&#10;&#10;Description automatically generated">
            <a:extLst>
              <a:ext uri="{FF2B5EF4-FFF2-40B4-BE49-F238E27FC236}">
                <a16:creationId xmlns:a16="http://schemas.microsoft.com/office/drawing/2014/main" id="{AEA8D3BB-FC6E-6FA8-BE96-065B4C5C1D03}"/>
              </a:ext>
            </a:extLst>
          </p:cNvPr>
          <p:cNvPicPr>
            <a:picLocks noChangeAspect="1"/>
          </p:cNvPicPr>
          <p:nvPr/>
        </p:nvPicPr>
        <p:blipFill>
          <a:blip r:embed="rId3"/>
          <a:stretch>
            <a:fillRect/>
          </a:stretch>
        </p:blipFill>
        <p:spPr>
          <a:xfrm>
            <a:off x="4045226" y="2356184"/>
            <a:ext cx="5418482" cy="3495697"/>
          </a:xfrm>
          <a:prstGeom prst="rect">
            <a:avLst/>
          </a:prstGeom>
        </p:spPr>
      </p:pic>
      <p:sp>
        <p:nvSpPr>
          <p:cNvPr id="8" name="Title">
            <a:extLst>
              <a:ext uri="{FF2B5EF4-FFF2-40B4-BE49-F238E27FC236}">
                <a16:creationId xmlns:a16="http://schemas.microsoft.com/office/drawing/2014/main" id="{A0CFF00E-8CE5-7031-A7C2-8648CA206061}"/>
              </a:ext>
            </a:extLst>
          </p:cNvPr>
          <p:cNvSpPr txBox="1">
            <a:spLocks/>
          </p:cNvSpPr>
          <p:nvPr/>
        </p:nvSpPr>
        <p:spPr>
          <a:xfrm>
            <a:off x="268772" y="1790907"/>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Tree>
    <p:extLst>
      <p:ext uri="{BB962C8B-B14F-4D97-AF65-F5344CB8AC3E}">
        <p14:creationId xmlns:p14="http://schemas.microsoft.com/office/powerpoint/2010/main" val="119392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8543097" y="1010479"/>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SVM</a:t>
            </a:r>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5998161"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6218272" y="993394"/>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LVQ</a:t>
            </a:r>
          </a:p>
        </p:txBody>
      </p:sp>
      <p:pic>
        <p:nvPicPr>
          <p:cNvPr id="3" name="Picture 4">
            <a:extLst>
              <a:ext uri="{FF2B5EF4-FFF2-40B4-BE49-F238E27FC236}">
                <a16:creationId xmlns:a16="http://schemas.microsoft.com/office/drawing/2014/main" id="{76F4E92E-50A4-59A2-A29B-5896CF2A190D}"/>
              </a:ext>
            </a:extLst>
          </p:cNvPr>
          <p:cNvPicPr>
            <a:picLocks noChangeAspect="1"/>
          </p:cNvPicPr>
          <p:nvPr/>
        </p:nvPicPr>
        <p:blipFill>
          <a:blip r:embed="rId2"/>
          <a:stretch>
            <a:fillRect/>
          </a:stretch>
        </p:blipFill>
        <p:spPr>
          <a:xfrm>
            <a:off x="4012096" y="2408559"/>
            <a:ext cx="5700091" cy="3175600"/>
          </a:xfrm>
          <a:prstGeom prst="rect">
            <a:avLst/>
          </a:prstGeom>
        </p:spPr>
      </p:pic>
      <p:sp>
        <p:nvSpPr>
          <p:cNvPr id="8" name="Title">
            <a:extLst>
              <a:ext uri="{FF2B5EF4-FFF2-40B4-BE49-F238E27FC236}">
                <a16:creationId xmlns:a16="http://schemas.microsoft.com/office/drawing/2014/main" id="{3763EB81-5598-D9A8-080F-65E048228C6F}"/>
              </a:ext>
            </a:extLst>
          </p:cNvPr>
          <p:cNvSpPr txBox="1">
            <a:spLocks/>
          </p:cNvSpPr>
          <p:nvPr/>
        </p:nvSpPr>
        <p:spPr>
          <a:xfrm>
            <a:off x="268772" y="1790907"/>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Tree>
    <p:extLst>
      <p:ext uri="{BB962C8B-B14F-4D97-AF65-F5344CB8AC3E}">
        <p14:creationId xmlns:p14="http://schemas.microsoft.com/office/powerpoint/2010/main" val="293673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8543097" y="1010479"/>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SVM</a:t>
            </a:r>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5998161"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6218272" y="993394"/>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LVQ</a:t>
            </a:r>
          </a:p>
        </p:txBody>
      </p:sp>
      <p:pic>
        <p:nvPicPr>
          <p:cNvPr id="7" name="Picture 7" descr="A picture containing graphical user interface&#10;&#10;Description automatically generated">
            <a:extLst>
              <a:ext uri="{FF2B5EF4-FFF2-40B4-BE49-F238E27FC236}">
                <a16:creationId xmlns:a16="http://schemas.microsoft.com/office/drawing/2014/main" id="{BF91CE25-E48A-2413-D011-3FFAA92BC6FA}"/>
              </a:ext>
            </a:extLst>
          </p:cNvPr>
          <p:cNvPicPr>
            <a:picLocks noChangeAspect="1"/>
          </p:cNvPicPr>
          <p:nvPr/>
        </p:nvPicPr>
        <p:blipFill>
          <a:blip r:embed="rId2"/>
          <a:stretch>
            <a:fillRect/>
          </a:stretch>
        </p:blipFill>
        <p:spPr>
          <a:xfrm>
            <a:off x="4674704" y="2191763"/>
            <a:ext cx="4581939" cy="4089580"/>
          </a:xfrm>
          <a:prstGeom prst="rect">
            <a:avLst/>
          </a:prstGeom>
        </p:spPr>
      </p:pic>
      <p:sp>
        <p:nvSpPr>
          <p:cNvPr id="11" name="Title">
            <a:extLst>
              <a:ext uri="{FF2B5EF4-FFF2-40B4-BE49-F238E27FC236}">
                <a16:creationId xmlns:a16="http://schemas.microsoft.com/office/drawing/2014/main" id="{41240F63-5B11-CD52-11A0-A83B916A7907}"/>
              </a:ext>
            </a:extLst>
          </p:cNvPr>
          <p:cNvSpPr txBox="1">
            <a:spLocks/>
          </p:cNvSpPr>
          <p:nvPr/>
        </p:nvSpPr>
        <p:spPr>
          <a:xfrm>
            <a:off x="268772" y="1790907"/>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Tree>
    <p:extLst>
      <p:ext uri="{BB962C8B-B14F-4D97-AF65-F5344CB8AC3E}">
        <p14:creationId xmlns:p14="http://schemas.microsoft.com/office/powerpoint/2010/main" val="359910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8543097" y="1010479"/>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SVM</a:t>
            </a:r>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5998161"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6218272" y="993394"/>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LVQ</a:t>
            </a:r>
          </a:p>
        </p:txBody>
      </p:sp>
      <p:pic>
        <p:nvPicPr>
          <p:cNvPr id="3" name="Picture 4" descr="Chart, line chart&#10;&#10;Description automatically generated">
            <a:extLst>
              <a:ext uri="{FF2B5EF4-FFF2-40B4-BE49-F238E27FC236}">
                <a16:creationId xmlns:a16="http://schemas.microsoft.com/office/drawing/2014/main" id="{A8D3A99D-0A3B-791F-46F3-E219D64A83BA}"/>
              </a:ext>
            </a:extLst>
          </p:cNvPr>
          <p:cNvPicPr>
            <a:picLocks noChangeAspect="1"/>
          </p:cNvPicPr>
          <p:nvPr/>
        </p:nvPicPr>
        <p:blipFill>
          <a:blip r:embed="rId2"/>
          <a:stretch>
            <a:fillRect/>
          </a:stretch>
        </p:blipFill>
        <p:spPr>
          <a:xfrm>
            <a:off x="4094922" y="2428028"/>
            <a:ext cx="5642113" cy="3600487"/>
          </a:xfrm>
          <a:prstGeom prst="rect">
            <a:avLst/>
          </a:prstGeom>
        </p:spPr>
      </p:pic>
      <p:sp>
        <p:nvSpPr>
          <p:cNvPr id="9" name="Title">
            <a:extLst>
              <a:ext uri="{FF2B5EF4-FFF2-40B4-BE49-F238E27FC236}">
                <a16:creationId xmlns:a16="http://schemas.microsoft.com/office/drawing/2014/main" id="{BC6BB04E-D2C4-BF58-5543-1983DD729660}"/>
              </a:ext>
            </a:extLst>
          </p:cNvPr>
          <p:cNvSpPr txBox="1">
            <a:spLocks/>
          </p:cNvSpPr>
          <p:nvPr/>
        </p:nvSpPr>
        <p:spPr>
          <a:xfrm>
            <a:off x="268772" y="1790907"/>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Tree>
    <p:extLst>
      <p:ext uri="{BB962C8B-B14F-4D97-AF65-F5344CB8AC3E}">
        <p14:creationId xmlns:p14="http://schemas.microsoft.com/office/powerpoint/2010/main" val="1358270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8543097" y="1010479"/>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SVM</a:t>
            </a:r>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5998161"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6218272" y="993394"/>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LVQ</a:t>
            </a:r>
          </a:p>
        </p:txBody>
      </p:sp>
      <p:sp>
        <p:nvSpPr>
          <p:cNvPr id="9" name="Title">
            <a:extLst>
              <a:ext uri="{FF2B5EF4-FFF2-40B4-BE49-F238E27FC236}">
                <a16:creationId xmlns:a16="http://schemas.microsoft.com/office/drawing/2014/main" id="{BC6BB04E-D2C4-BF58-5543-1983DD729660}"/>
              </a:ext>
            </a:extLst>
          </p:cNvPr>
          <p:cNvSpPr txBox="1">
            <a:spLocks/>
          </p:cNvSpPr>
          <p:nvPr/>
        </p:nvSpPr>
        <p:spPr>
          <a:xfrm>
            <a:off x="268772" y="1790907"/>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pic>
        <p:nvPicPr>
          <p:cNvPr id="2" name="Picture 4" descr="A picture containing qr code&#10;&#10;Description automatically generated">
            <a:extLst>
              <a:ext uri="{FF2B5EF4-FFF2-40B4-BE49-F238E27FC236}">
                <a16:creationId xmlns:a16="http://schemas.microsoft.com/office/drawing/2014/main" id="{E94D8D15-408D-1A71-7414-BD1E453B197D}"/>
              </a:ext>
            </a:extLst>
          </p:cNvPr>
          <p:cNvPicPr>
            <a:picLocks noChangeAspect="1"/>
          </p:cNvPicPr>
          <p:nvPr/>
        </p:nvPicPr>
        <p:blipFill>
          <a:blip r:embed="rId2"/>
          <a:stretch>
            <a:fillRect/>
          </a:stretch>
        </p:blipFill>
        <p:spPr>
          <a:xfrm>
            <a:off x="4470400" y="2083511"/>
            <a:ext cx="4661337" cy="4206218"/>
          </a:xfrm>
          <a:prstGeom prst="rect">
            <a:avLst/>
          </a:prstGeom>
        </p:spPr>
      </p:pic>
    </p:spTree>
    <p:extLst>
      <p:ext uri="{BB962C8B-B14F-4D97-AF65-F5344CB8AC3E}">
        <p14:creationId xmlns:p14="http://schemas.microsoft.com/office/powerpoint/2010/main" val="271967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8358704"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8553967" y="1001676"/>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SVM</a:t>
            </a:r>
          </a:p>
        </p:txBody>
      </p:sp>
      <p:sp>
        <p:nvSpPr>
          <p:cNvPr id="5" name="Content Placeholder">
            <a:extLst>
              <a:ext uri="{FF2B5EF4-FFF2-40B4-BE49-F238E27FC236}">
                <a16:creationId xmlns:a16="http://schemas.microsoft.com/office/drawing/2014/main" id="{EBEC1875-D0DB-9129-4D58-B4CFD2956234}"/>
              </a:ext>
            </a:extLst>
          </p:cNvPr>
          <p:cNvSpPr txBox="1">
            <a:spLocks/>
          </p:cNvSpPr>
          <p:nvPr/>
        </p:nvSpPr>
        <p:spPr>
          <a:xfrm>
            <a:off x="6276250"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LVQ</a:t>
            </a:r>
          </a:p>
        </p:txBody>
      </p:sp>
      <p:sp>
        <p:nvSpPr>
          <p:cNvPr id="9" name="Title">
            <a:extLst>
              <a:ext uri="{FF2B5EF4-FFF2-40B4-BE49-F238E27FC236}">
                <a16:creationId xmlns:a16="http://schemas.microsoft.com/office/drawing/2014/main" id="{7E2B06F6-D2A7-FEC6-15AA-C80522604267}"/>
              </a:ext>
            </a:extLst>
          </p:cNvPr>
          <p:cNvSpPr txBox="1">
            <a:spLocks/>
          </p:cNvSpPr>
          <p:nvPr/>
        </p:nvSpPr>
        <p:spPr>
          <a:xfrm>
            <a:off x="234653" y="-517839"/>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pic>
        <p:nvPicPr>
          <p:cNvPr id="2" name="图片 2" descr="图表, 散点图&#10;&#10;已自动生成说明">
            <a:extLst>
              <a:ext uri="{FF2B5EF4-FFF2-40B4-BE49-F238E27FC236}">
                <a16:creationId xmlns:a16="http://schemas.microsoft.com/office/drawing/2014/main" id="{2C94F6D1-5735-E775-5C85-895D2BF195A8}"/>
              </a:ext>
            </a:extLst>
          </p:cNvPr>
          <p:cNvPicPr>
            <a:picLocks noChangeAspect="1"/>
          </p:cNvPicPr>
          <p:nvPr/>
        </p:nvPicPr>
        <p:blipFill>
          <a:blip r:embed="rId3"/>
          <a:stretch>
            <a:fillRect/>
          </a:stretch>
        </p:blipFill>
        <p:spPr>
          <a:xfrm>
            <a:off x="6058503" y="2231092"/>
            <a:ext cx="5121563" cy="4016315"/>
          </a:xfrm>
          <a:prstGeom prst="rect">
            <a:avLst/>
          </a:prstGeom>
        </p:spPr>
      </p:pic>
      <p:sp>
        <p:nvSpPr>
          <p:cNvPr id="3" name="文本框 2">
            <a:extLst>
              <a:ext uri="{FF2B5EF4-FFF2-40B4-BE49-F238E27FC236}">
                <a16:creationId xmlns:a16="http://schemas.microsoft.com/office/drawing/2014/main" id="{455C1366-8FBA-6CED-4D9E-BF527E32D295}"/>
              </a:ext>
            </a:extLst>
          </p:cNvPr>
          <p:cNvSpPr txBox="1"/>
          <p:nvPr/>
        </p:nvSpPr>
        <p:spPr>
          <a:xfrm>
            <a:off x="2286688" y="2655455"/>
            <a:ext cx="46932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a:latin typeface="Arial Nova"/>
              </a:rPr>
              <a:t>Finding support vectors</a:t>
            </a:r>
          </a:p>
        </p:txBody>
      </p:sp>
    </p:spTree>
    <p:extLst>
      <p:ext uri="{BB962C8B-B14F-4D97-AF65-F5344CB8AC3E}">
        <p14:creationId xmlns:p14="http://schemas.microsoft.com/office/powerpoint/2010/main" val="30653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8358704"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8553967" y="1001676"/>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SVM</a:t>
            </a:r>
          </a:p>
        </p:txBody>
      </p:sp>
      <p:sp>
        <p:nvSpPr>
          <p:cNvPr id="5" name="Content Placeholder">
            <a:extLst>
              <a:ext uri="{FF2B5EF4-FFF2-40B4-BE49-F238E27FC236}">
                <a16:creationId xmlns:a16="http://schemas.microsoft.com/office/drawing/2014/main" id="{EBEC1875-D0DB-9129-4D58-B4CFD2956234}"/>
              </a:ext>
            </a:extLst>
          </p:cNvPr>
          <p:cNvSpPr txBox="1">
            <a:spLocks/>
          </p:cNvSpPr>
          <p:nvPr/>
        </p:nvSpPr>
        <p:spPr>
          <a:xfrm>
            <a:off x="6276250"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LVQ</a:t>
            </a:r>
          </a:p>
        </p:txBody>
      </p:sp>
      <p:sp>
        <p:nvSpPr>
          <p:cNvPr id="9" name="Title">
            <a:extLst>
              <a:ext uri="{FF2B5EF4-FFF2-40B4-BE49-F238E27FC236}">
                <a16:creationId xmlns:a16="http://schemas.microsoft.com/office/drawing/2014/main" id="{7E2B06F6-D2A7-FEC6-15AA-C80522604267}"/>
              </a:ext>
            </a:extLst>
          </p:cNvPr>
          <p:cNvSpPr txBox="1">
            <a:spLocks/>
          </p:cNvSpPr>
          <p:nvPr/>
        </p:nvSpPr>
        <p:spPr>
          <a:xfrm>
            <a:off x="220391" y="-386236"/>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graphicFrame>
        <p:nvGraphicFramePr>
          <p:cNvPr id="6" name="表格 5">
            <a:extLst>
              <a:ext uri="{FF2B5EF4-FFF2-40B4-BE49-F238E27FC236}">
                <a16:creationId xmlns:a16="http://schemas.microsoft.com/office/drawing/2014/main" id="{F4DB6193-EFAA-CC45-34D1-87329A240906}"/>
              </a:ext>
            </a:extLst>
          </p:cNvPr>
          <p:cNvGraphicFramePr>
            <a:graphicFrameLocks noGrp="1"/>
          </p:cNvGraphicFramePr>
          <p:nvPr>
            <p:extLst>
              <p:ext uri="{D42A27DB-BD31-4B8C-83A1-F6EECF244321}">
                <p14:modId xmlns:p14="http://schemas.microsoft.com/office/powerpoint/2010/main" val="1138634727"/>
              </p:ext>
            </p:extLst>
          </p:nvPr>
        </p:nvGraphicFramePr>
        <p:xfrm>
          <a:off x="2610636" y="3770608"/>
          <a:ext cx="8652092" cy="1355272"/>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val="1909032129"/>
                    </a:ext>
                  </a:extLst>
                </a:gridCol>
                <a:gridCol w="1451468">
                  <a:extLst>
                    <a:ext uri="{9D8B030D-6E8A-4147-A177-3AD203B41FA5}">
                      <a16:colId xmlns:a16="http://schemas.microsoft.com/office/drawing/2014/main" val="2906746582"/>
                    </a:ext>
                  </a:extLst>
                </a:gridCol>
                <a:gridCol w="1442016">
                  <a:extLst>
                    <a:ext uri="{9D8B030D-6E8A-4147-A177-3AD203B41FA5}">
                      <a16:colId xmlns:a16="http://schemas.microsoft.com/office/drawing/2014/main" val="1282683612"/>
                    </a:ext>
                  </a:extLst>
                </a:gridCol>
                <a:gridCol w="1442016">
                  <a:extLst>
                    <a:ext uri="{9D8B030D-6E8A-4147-A177-3AD203B41FA5}">
                      <a16:colId xmlns:a16="http://schemas.microsoft.com/office/drawing/2014/main" val="2170892214"/>
                    </a:ext>
                  </a:extLst>
                </a:gridCol>
                <a:gridCol w="1442016">
                  <a:extLst>
                    <a:ext uri="{9D8B030D-6E8A-4147-A177-3AD203B41FA5}">
                      <a16:colId xmlns:a16="http://schemas.microsoft.com/office/drawing/2014/main" val="3634927280"/>
                    </a:ext>
                  </a:extLst>
                </a:gridCol>
                <a:gridCol w="1442016">
                  <a:extLst>
                    <a:ext uri="{9D8B030D-6E8A-4147-A177-3AD203B41FA5}">
                      <a16:colId xmlns:a16="http://schemas.microsoft.com/office/drawing/2014/main" val="4068390136"/>
                    </a:ext>
                  </a:extLst>
                </a:gridCol>
              </a:tblGrid>
              <a:tr h="437597">
                <a:tc>
                  <a:txBody>
                    <a:bodyPr/>
                    <a:lstStyle/>
                    <a:p>
                      <a:pPr marR="88900" algn="ctr" rtl="0" fontAlgn="t">
                        <a:spcBef>
                          <a:spcPts val="1200"/>
                        </a:spcBef>
                        <a:spcAft>
                          <a:spcPts val="0"/>
                        </a:spcAft>
                      </a:pPr>
                      <a:r>
                        <a:rPr lang="af-ZA" sz="2000" err="1">
                          <a:effectLst/>
                          <a:latin typeface="Arial Nova"/>
                        </a:rPr>
                        <a:t>Algorithm</a:t>
                      </a:r>
                      <a:endParaRPr lang="af-ZA" sz="2000">
                        <a:effectLst/>
                        <a:latin typeface="Arial Nova"/>
                      </a:endParaRPr>
                    </a:p>
                  </a:txBody>
                  <a:tcPr marL="63500" marR="63500" marT="63500" marB="63500"/>
                </a:tc>
                <a:tc>
                  <a:txBody>
                    <a:bodyPr/>
                    <a:lstStyle/>
                    <a:p>
                      <a:pPr marR="88900" algn="ctr" rtl="0" fontAlgn="t">
                        <a:spcBef>
                          <a:spcPts val="1200"/>
                        </a:spcBef>
                        <a:spcAft>
                          <a:spcPts val="0"/>
                        </a:spcAft>
                      </a:pPr>
                      <a:r>
                        <a:rPr lang="af-ZA" sz="2000" err="1">
                          <a:effectLst/>
                          <a:latin typeface="Arial Nova"/>
                        </a:rPr>
                        <a:t>Accuracy</a:t>
                      </a:r>
                      <a:endParaRPr lang="af-ZA" sz="2000">
                        <a:effectLst/>
                        <a:latin typeface="Arial Nova"/>
                      </a:endParaRPr>
                    </a:p>
                  </a:txBody>
                  <a:tcPr marL="63500" marR="63500" marT="63500" marB="63500"/>
                </a:tc>
                <a:tc>
                  <a:txBody>
                    <a:bodyPr/>
                    <a:lstStyle/>
                    <a:p>
                      <a:pPr marR="88900" algn="ctr" rtl="0" fontAlgn="t">
                        <a:spcBef>
                          <a:spcPts val="1200"/>
                        </a:spcBef>
                        <a:spcAft>
                          <a:spcPts val="0"/>
                        </a:spcAft>
                      </a:pPr>
                      <a:r>
                        <a:rPr lang="af-ZA" sz="2000" err="1">
                          <a:effectLst/>
                          <a:latin typeface="Arial Nova"/>
                        </a:rPr>
                        <a:t>Precision</a:t>
                      </a:r>
                      <a:endParaRPr lang="af-ZA" sz="2000">
                        <a:effectLst/>
                        <a:latin typeface="Arial Nova"/>
                      </a:endParaRPr>
                    </a:p>
                  </a:txBody>
                  <a:tcPr marL="63500" marR="63500" marT="63500" marB="63500"/>
                </a:tc>
                <a:tc>
                  <a:txBody>
                    <a:bodyPr/>
                    <a:lstStyle/>
                    <a:p>
                      <a:pPr marR="88900" algn="ctr" rtl="0" fontAlgn="t">
                        <a:spcBef>
                          <a:spcPts val="1200"/>
                        </a:spcBef>
                        <a:spcAft>
                          <a:spcPts val="0"/>
                        </a:spcAft>
                      </a:pPr>
                      <a:r>
                        <a:rPr lang="af-ZA" sz="2000" err="1">
                          <a:effectLst/>
                          <a:latin typeface="Arial Nova"/>
                        </a:rPr>
                        <a:t>Recall</a:t>
                      </a:r>
                      <a:endParaRPr lang="af-ZA" sz="2000">
                        <a:effectLst/>
                        <a:latin typeface="Arial Nova"/>
                      </a:endParaRPr>
                    </a:p>
                  </a:txBody>
                  <a:tcPr marL="63500" marR="63500" marT="63500" marB="63500"/>
                </a:tc>
                <a:tc>
                  <a:txBody>
                    <a:bodyPr/>
                    <a:lstStyle/>
                    <a:p>
                      <a:pPr marR="88900" algn="ctr" rtl="0" fontAlgn="t">
                        <a:spcBef>
                          <a:spcPts val="1200"/>
                        </a:spcBef>
                        <a:spcAft>
                          <a:spcPts val="0"/>
                        </a:spcAft>
                      </a:pPr>
                      <a:r>
                        <a:rPr lang="af-ZA" sz="2000">
                          <a:effectLst/>
                          <a:latin typeface="Arial Nova"/>
                        </a:rPr>
                        <a:t>F1-score</a:t>
                      </a:r>
                    </a:p>
                  </a:txBody>
                  <a:tcPr marL="63500" marR="63500" marT="63500" marB="63500"/>
                </a:tc>
                <a:tc>
                  <a:txBody>
                    <a:bodyPr/>
                    <a:lstStyle/>
                    <a:p>
                      <a:pPr marR="88900" algn="ctr" rtl="0" fontAlgn="t">
                        <a:spcBef>
                          <a:spcPts val="1200"/>
                        </a:spcBef>
                        <a:spcAft>
                          <a:spcPts val="0"/>
                        </a:spcAft>
                      </a:pPr>
                      <a:r>
                        <a:rPr lang="af-ZA" sz="2000">
                          <a:effectLst/>
                          <a:latin typeface="Arial Nova"/>
                        </a:rPr>
                        <a:t>K-</a:t>
                      </a:r>
                      <a:r>
                        <a:rPr lang="af-ZA" sz="2000" err="1">
                          <a:effectLst/>
                          <a:latin typeface="Arial Nova"/>
                        </a:rPr>
                        <a:t>fold</a:t>
                      </a:r>
                      <a:r>
                        <a:rPr lang="af-ZA" sz="2000">
                          <a:effectLst/>
                          <a:latin typeface="Arial Nova"/>
                        </a:rPr>
                        <a:t> </a:t>
                      </a:r>
                      <a:r>
                        <a:rPr lang="af-ZA" sz="2000" err="1">
                          <a:effectLst/>
                          <a:latin typeface="Arial Nova"/>
                        </a:rPr>
                        <a:t>validation</a:t>
                      </a:r>
                      <a:endParaRPr lang="af-ZA" sz="2000">
                        <a:effectLst/>
                        <a:latin typeface="Arial Nova"/>
                      </a:endParaRPr>
                    </a:p>
                  </a:txBody>
                  <a:tcPr marL="63500" marR="63500" marT="63500" marB="63500"/>
                </a:tc>
                <a:extLst>
                  <a:ext uri="{0D108BD9-81ED-4DB2-BD59-A6C34878D82A}">
                    <a16:rowId xmlns:a16="http://schemas.microsoft.com/office/drawing/2014/main" val="4237837120"/>
                  </a:ext>
                </a:extLst>
              </a:tr>
              <a:tr h="618672">
                <a:tc>
                  <a:txBody>
                    <a:bodyPr/>
                    <a:lstStyle/>
                    <a:p>
                      <a:pPr marR="88900" algn="ctr" rtl="0" fontAlgn="t">
                        <a:spcBef>
                          <a:spcPts val="1200"/>
                        </a:spcBef>
                        <a:spcAft>
                          <a:spcPts val="0"/>
                        </a:spcAft>
                      </a:pPr>
                      <a:r>
                        <a:rPr lang="af-ZA" sz="2000">
                          <a:effectLst/>
                          <a:latin typeface="Arial Nova"/>
                        </a:rPr>
                        <a:t>SVM</a:t>
                      </a:r>
                    </a:p>
                  </a:txBody>
                  <a:tcPr marL="63500" marR="63500" marT="63500" marB="63500"/>
                </a:tc>
                <a:tc>
                  <a:txBody>
                    <a:bodyPr/>
                    <a:lstStyle/>
                    <a:p>
                      <a:pPr marR="88900" algn="ctr" rtl="0" fontAlgn="t">
                        <a:spcBef>
                          <a:spcPts val="1200"/>
                        </a:spcBef>
                        <a:spcAft>
                          <a:spcPts val="0"/>
                        </a:spcAft>
                      </a:pPr>
                      <a:r>
                        <a:rPr lang="en-US" altLang="zh-CN" sz="2000">
                          <a:effectLst/>
                          <a:latin typeface="Arial Nova"/>
                        </a:rPr>
                        <a:t>90.92%</a:t>
                      </a:r>
                      <a:endParaRPr lang="zh-CN" altLang="en-US" sz="2000">
                        <a:effectLst/>
                        <a:latin typeface="Arial Nova"/>
                      </a:endParaRPr>
                    </a:p>
                  </a:txBody>
                  <a:tcPr marL="63500" marR="63500" marT="63500" marB="63500"/>
                </a:tc>
                <a:tc>
                  <a:txBody>
                    <a:bodyPr/>
                    <a:lstStyle/>
                    <a:p>
                      <a:pPr marR="88900" algn="ctr" rtl="0" fontAlgn="t">
                        <a:spcBef>
                          <a:spcPts val="1200"/>
                        </a:spcBef>
                        <a:spcAft>
                          <a:spcPts val="0"/>
                        </a:spcAft>
                      </a:pPr>
                      <a:r>
                        <a:rPr lang="en-US" altLang="zh-CN" sz="2000">
                          <a:effectLst/>
                          <a:latin typeface="Arial Nova"/>
                        </a:rPr>
                        <a:t>0.9114</a:t>
                      </a:r>
                      <a:endParaRPr lang="zh-CN" altLang="en-US" sz="2000">
                        <a:effectLst/>
                        <a:latin typeface="Arial Nova"/>
                      </a:endParaRPr>
                    </a:p>
                  </a:txBody>
                  <a:tcPr marL="63500" marR="63500" marT="63500" marB="63500"/>
                </a:tc>
                <a:tc>
                  <a:txBody>
                    <a:bodyPr/>
                    <a:lstStyle/>
                    <a:p>
                      <a:pPr marR="88900" algn="ctr" rtl="0" fontAlgn="t">
                        <a:spcBef>
                          <a:spcPts val="1200"/>
                        </a:spcBef>
                        <a:spcAft>
                          <a:spcPts val="0"/>
                        </a:spcAft>
                      </a:pPr>
                      <a:r>
                        <a:rPr lang="en-US" altLang="zh-CN" sz="2000">
                          <a:effectLst/>
                          <a:latin typeface="Arial Nova"/>
                        </a:rPr>
                        <a:t>0.9112</a:t>
                      </a:r>
                      <a:endParaRPr lang="zh-CN" altLang="en-US" sz="2000">
                        <a:effectLst/>
                        <a:latin typeface="Arial Nova"/>
                      </a:endParaRPr>
                    </a:p>
                  </a:txBody>
                  <a:tcPr marL="63500" marR="63500" marT="63500" marB="63500"/>
                </a:tc>
                <a:tc>
                  <a:txBody>
                    <a:bodyPr/>
                    <a:lstStyle/>
                    <a:p>
                      <a:pPr marR="88900" algn="ctr" rtl="0" fontAlgn="t">
                        <a:spcBef>
                          <a:spcPts val="1200"/>
                        </a:spcBef>
                        <a:spcAft>
                          <a:spcPts val="0"/>
                        </a:spcAft>
                      </a:pPr>
                      <a:r>
                        <a:rPr lang="en-US" altLang="zh-CN" sz="2000">
                          <a:effectLst/>
                          <a:latin typeface="Arial Nova"/>
                        </a:rPr>
                        <a:t>0.9111</a:t>
                      </a:r>
                      <a:endParaRPr lang="zh-CN" altLang="en-US" sz="2000">
                        <a:effectLst/>
                        <a:latin typeface="Arial Nova"/>
                      </a:endParaRPr>
                    </a:p>
                  </a:txBody>
                  <a:tcPr marL="63500" marR="63500" marT="63500" marB="63500"/>
                </a:tc>
                <a:tc>
                  <a:txBody>
                    <a:bodyPr/>
                    <a:lstStyle/>
                    <a:p>
                      <a:pPr marR="88900" algn="ctr" rtl="0" fontAlgn="t">
                        <a:spcBef>
                          <a:spcPts val="1200"/>
                        </a:spcBef>
                        <a:spcAft>
                          <a:spcPts val="0"/>
                        </a:spcAft>
                      </a:pPr>
                      <a:r>
                        <a:rPr lang="en-US" altLang="zh-CN" sz="2000">
                          <a:effectLst/>
                          <a:latin typeface="Arial Nova"/>
                        </a:rPr>
                        <a:t>0.9092</a:t>
                      </a:r>
                      <a:endParaRPr lang="zh-CN" altLang="en-US" sz="2000">
                        <a:effectLst/>
                        <a:latin typeface="Arial Nova"/>
                      </a:endParaRPr>
                    </a:p>
                  </a:txBody>
                  <a:tcPr marL="63500" marR="63500" marT="63500" marB="63500"/>
                </a:tc>
                <a:extLst>
                  <a:ext uri="{0D108BD9-81ED-4DB2-BD59-A6C34878D82A}">
                    <a16:rowId xmlns:a16="http://schemas.microsoft.com/office/drawing/2014/main" val="788267883"/>
                  </a:ext>
                </a:extLst>
              </a:tr>
            </a:tbl>
          </a:graphicData>
        </a:graphic>
      </p:graphicFrame>
      <p:sp>
        <p:nvSpPr>
          <p:cNvPr id="2" name="文本框 1">
            <a:extLst>
              <a:ext uri="{FF2B5EF4-FFF2-40B4-BE49-F238E27FC236}">
                <a16:creationId xmlns:a16="http://schemas.microsoft.com/office/drawing/2014/main" id="{2639A0A5-F644-05D6-DC4A-1FA17ABD79A3}"/>
              </a:ext>
            </a:extLst>
          </p:cNvPr>
          <p:cNvSpPr txBox="1"/>
          <p:nvPr/>
        </p:nvSpPr>
        <p:spPr>
          <a:xfrm>
            <a:off x="3054047" y="2358571"/>
            <a:ext cx="7472437" cy="1136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a:latin typeface="Arial Nova"/>
              </a:rPr>
              <a:t>As we can see, the data can be linearly separable.  </a:t>
            </a:r>
            <a:endParaRPr lang="zh-CN"/>
          </a:p>
          <a:p>
            <a:pPr>
              <a:lnSpc>
                <a:spcPct val="150000"/>
              </a:lnSpc>
            </a:pPr>
            <a:r>
              <a:rPr lang="zh-CN" altLang="en-US" sz="2400">
                <a:latin typeface="Arial Nova"/>
              </a:rPr>
              <a:t>So setting</a:t>
            </a:r>
            <a:r>
              <a:rPr lang="zh-CN" altLang="en-US" sz="2400" dirty="0">
                <a:latin typeface="Arial Nova"/>
                <a:ea typeface="+mn-lt"/>
                <a:cs typeface="+mn-lt"/>
              </a:rPr>
              <a:t> </a:t>
            </a:r>
            <a:r>
              <a:rPr lang="zh-CN" altLang="en-US" sz="2400">
                <a:latin typeface="Arial Nova"/>
              </a:rPr>
              <a:t>SVM</a:t>
            </a:r>
            <a:r>
              <a:rPr lang="zh-CN" sz="2400" dirty="0">
                <a:latin typeface="Avenir Next LT Pro"/>
              </a:rPr>
              <a:t> </a:t>
            </a:r>
            <a:r>
              <a:rPr lang="zh-CN" altLang="en-US" sz="2400">
                <a:latin typeface="Arial Nova"/>
              </a:rPr>
              <a:t>kernel to 'linear'.</a:t>
            </a:r>
            <a:endParaRPr lang="zh-CN" dirty="0"/>
          </a:p>
        </p:txBody>
      </p:sp>
    </p:spTree>
    <p:extLst>
      <p:ext uri="{BB962C8B-B14F-4D97-AF65-F5344CB8AC3E}">
        <p14:creationId xmlns:p14="http://schemas.microsoft.com/office/powerpoint/2010/main" val="1085146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8358704"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8553967" y="1001676"/>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SVM</a:t>
            </a:r>
          </a:p>
        </p:txBody>
      </p:sp>
      <p:sp>
        <p:nvSpPr>
          <p:cNvPr id="5" name="Content Placeholder">
            <a:extLst>
              <a:ext uri="{FF2B5EF4-FFF2-40B4-BE49-F238E27FC236}">
                <a16:creationId xmlns:a16="http://schemas.microsoft.com/office/drawing/2014/main" id="{EBEC1875-D0DB-9129-4D58-B4CFD2956234}"/>
              </a:ext>
            </a:extLst>
          </p:cNvPr>
          <p:cNvSpPr txBox="1">
            <a:spLocks/>
          </p:cNvSpPr>
          <p:nvPr/>
        </p:nvSpPr>
        <p:spPr>
          <a:xfrm>
            <a:off x="6276250"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LVQ</a:t>
            </a:r>
          </a:p>
        </p:txBody>
      </p:sp>
      <p:sp>
        <p:nvSpPr>
          <p:cNvPr id="9" name="Title">
            <a:extLst>
              <a:ext uri="{FF2B5EF4-FFF2-40B4-BE49-F238E27FC236}">
                <a16:creationId xmlns:a16="http://schemas.microsoft.com/office/drawing/2014/main" id="{7E2B06F6-D2A7-FEC6-15AA-C80522604267}"/>
              </a:ext>
            </a:extLst>
          </p:cNvPr>
          <p:cNvSpPr txBox="1">
            <a:spLocks/>
          </p:cNvSpPr>
          <p:nvPr/>
        </p:nvSpPr>
        <p:spPr>
          <a:xfrm>
            <a:off x="268772" y="1790907"/>
            <a:ext cx="4520347"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
        <p:nvSpPr>
          <p:cNvPr id="3" name="文本框 2">
            <a:extLst>
              <a:ext uri="{FF2B5EF4-FFF2-40B4-BE49-F238E27FC236}">
                <a16:creationId xmlns:a16="http://schemas.microsoft.com/office/drawing/2014/main" id="{455C1366-8FBA-6CED-4D9E-BF527E32D295}"/>
              </a:ext>
            </a:extLst>
          </p:cNvPr>
          <p:cNvSpPr txBox="1"/>
          <p:nvPr/>
        </p:nvSpPr>
        <p:spPr>
          <a:xfrm>
            <a:off x="3532909" y="2078183"/>
            <a:ext cx="46932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a:latin typeface="Arial Nova"/>
              </a:rPr>
              <a:t>Correlation Matrix of SVM</a:t>
            </a:r>
            <a:endParaRPr lang="zh-CN"/>
          </a:p>
        </p:txBody>
      </p:sp>
      <p:pic>
        <p:nvPicPr>
          <p:cNvPr id="7" name="图片 7" descr="图表, 树状图&#10;&#10;已自动生成说明">
            <a:extLst>
              <a:ext uri="{FF2B5EF4-FFF2-40B4-BE49-F238E27FC236}">
                <a16:creationId xmlns:a16="http://schemas.microsoft.com/office/drawing/2014/main" id="{A21B42A1-89CC-71DF-0EEB-2C4465D128BE}"/>
              </a:ext>
            </a:extLst>
          </p:cNvPr>
          <p:cNvPicPr>
            <a:picLocks noChangeAspect="1"/>
          </p:cNvPicPr>
          <p:nvPr/>
        </p:nvPicPr>
        <p:blipFill>
          <a:blip r:embed="rId2"/>
          <a:stretch>
            <a:fillRect/>
          </a:stretch>
        </p:blipFill>
        <p:spPr>
          <a:xfrm>
            <a:off x="3165765" y="2489725"/>
            <a:ext cx="4879109" cy="3899005"/>
          </a:xfrm>
          <a:prstGeom prst="rect">
            <a:avLst/>
          </a:prstGeom>
        </p:spPr>
      </p:pic>
      <p:pic>
        <p:nvPicPr>
          <p:cNvPr id="2" name="图片 5" descr="图形用户界面, 应用程序&#10;&#10;已自动生成说明">
            <a:extLst>
              <a:ext uri="{FF2B5EF4-FFF2-40B4-BE49-F238E27FC236}">
                <a16:creationId xmlns:a16="http://schemas.microsoft.com/office/drawing/2014/main" id="{775E73A9-61C6-0D58-36D3-7B1C7D60EAA8}"/>
              </a:ext>
            </a:extLst>
          </p:cNvPr>
          <p:cNvPicPr>
            <a:picLocks noChangeAspect="1"/>
          </p:cNvPicPr>
          <p:nvPr/>
        </p:nvPicPr>
        <p:blipFill>
          <a:blip r:embed="rId3"/>
          <a:stretch>
            <a:fillRect/>
          </a:stretch>
        </p:blipFill>
        <p:spPr>
          <a:xfrm>
            <a:off x="8436263" y="3800043"/>
            <a:ext cx="2362200" cy="1266825"/>
          </a:xfrm>
          <a:prstGeom prst="rect">
            <a:avLst/>
          </a:prstGeom>
        </p:spPr>
      </p:pic>
      <p:sp>
        <p:nvSpPr>
          <p:cNvPr id="6" name="文本框 5">
            <a:extLst>
              <a:ext uri="{FF2B5EF4-FFF2-40B4-BE49-F238E27FC236}">
                <a16:creationId xmlns:a16="http://schemas.microsoft.com/office/drawing/2014/main" id="{BA4D4CCC-5D4A-CB9C-F3DA-18B4496ABB7F}"/>
              </a:ext>
            </a:extLst>
          </p:cNvPr>
          <p:cNvSpPr txBox="1"/>
          <p:nvPr/>
        </p:nvSpPr>
        <p:spPr>
          <a:xfrm>
            <a:off x="8433954" y="3134590"/>
            <a:ext cx="23552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a:latin typeface="Arial Nova"/>
              </a:rPr>
              <a:t>K-fold validation: </a:t>
            </a:r>
          </a:p>
        </p:txBody>
      </p:sp>
    </p:spTree>
    <p:extLst>
      <p:ext uri="{BB962C8B-B14F-4D97-AF65-F5344CB8AC3E}">
        <p14:creationId xmlns:p14="http://schemas.microsoft.com/office/powerpoint/2010/main" val="220823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8358704"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8553967" y="1001676"/>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SVM</a:t>
            </a:r>
          </a:p>
        </p:txBody>
      </p:sp>
      <p:sp>
        <p:nvSpPr>
          <p:cNvPr id="5" name="Content Placeholder">
            <a:extLst>
              <a:ext uri="{FF2B5EF4-FFF2-40B4-BE49-F238E27FC236}">
                <a16:creationId xmlns:a16="http://schemas.microsoft.com/office/drawing/2014/main" id="{EBEC1875-D0DB-9129-4D58-B4CFD2956234}"/>
              </a:ext>
            </a:extLst>
          </p:cNvPr>
          <p:cNvSpPr txBox="1">
            <a:spLocks/>
          </p:cNvSpPr>
          <p:nvPr/>
        </p:nvSpPr>
        <p:spPr>
          <a:xfrm>
            <a:off x="6276250"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LVQ</a:t>
            </a:r>
          </a:p>
        </p:txBody>
      </p:sp>
      <p:sp>
        <p:nvSpPr>
          <p:cNvPr id="9" name="Title">
            <a:extLst>
              <a:ext uri="{FF2B5EF4-FFF2-40B4-BE49-F238E27FC236}">
                <a16:creationId xmlns:a16="http://schemas.microsoft.com/office/drawing/2014/main" id="{7E2B06F6-D2A7-FEC6-15AA-C80522604267}"/>
              </a:ext>
            </a:extLst>
          </p:cNvPr>
          <p:cNvSpPr txBox="1">
            <a:spLocks/>
          </p:cNvSpPr>
          <p:nvPr/>
        </p:nvSpPr>
        <p:spPr>
          <a:xfrm>
            <a:off x="111534" y="-724903"/>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pic>
        <p:nvPicPr>
          <p:cNvPr id="2" name="图片 2" descr="图表, 散点图&#10;&#10;已自动生成说明">
            <a:extLst>
              <a:ext uri="{FF2B5EF4-FFF2-40B4-BE49-F238E27FC236}">
                <a16:creationId xmlns:a16="http://schemas.microsoft.com/office/drawing/2014/main" id="{2C94F6D1-5735-E775-5C85-895D2BF195A8}"/>
              </a:ext>
            </a:extLst>
          </p:cNvPr>
          <p:cNvPicPr>
            <a:picLocks noChangeAspect="1"/>
          </p:cNvPicPr>
          <p:nvPr/>
        </p:nvPicPr>
        <p:blipFill>
          <a:blip r:embed="rId2"/>
          <a:stretch>
            <a:fillRect/>
          </a:stretch>
        </p:blipFill>
        <p:spPr>
          <a:xfrm>
            <a:off x="7726768" y="3224133"/>
            <a:ext cx="3516745" cy="2711679"/>
          </a:xfrm>
          <a:prstGeom prst="rect">
            <a:avLst/>
          </a:prstGeom>
        </p:spPr>
      </p:pic>
      <p:sp>
        <p:nvSpPr>
          <p:cNvPr id="6" name="文本框 5">
            <a:extLst>
              <a:ext uri="{FF2B5EF4-FFF2-40B4-BE49-F238E27FC236}">
                <a16:creationId xmlns:a16="http://schemas.microsoft.com/office/drawing/2014/main" id="{AE5CC6D1-B1F0-B059-BC20-D6E064ABA9B2}"/>
              </a:ext>
            </a:extLst>
          </p:cNvPr>
          <p:cNvSpPr txBox="1"/>
          <p:nvPr/>
        </p:nvSpPr>
        <p:spPr>
          <a:xfrm>
            <a:off x="2286000" y="2501240"/>
            <a:ext cx="6437139" cy="2239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a:latin typeface="Arial Nova"/>
              </a:rPr>
              <a:t>It is overfitting, so we see so many red dots.</a:t>
            </a:r>
            <a:endParaRPr lang="zh-CN"/>
          </a:p>
          <a:p>
            <a:pPr>
              <a:lnSpc>
                <a:spcPct val="150000"/>
              </a:lnSpc>
            </a:pPr>
            <a:r>
              <a:rPr lang="zh-CN" altLang="en-US" sz="2400">
                <a:latin typeface="Arial Nova"/>
              </a:rPr>
              <a:t>Two ways solving this problem:</a:t>
            </a:r>
          </a:p>
          <a:p>
            <a:pPr marL="342900" indent="-342900">
              <a:lnSpc>
                <a:spcPct val="150000"/>
              </a:lnSpc>
              <a:buFont typeface="Arial"/>
              <a:buChar char="•"/>
            </a:pPr>
            <a:r>
              <a:rPr lang="zh-CN" altLang="en-US" sz="2400">
                <a:latin typeface="Arial Nova"/>
              </a:rPr>
              <a:t>Soft margin </a:t>
            </a:r>
          </a:p>
          <a:p>
            <a:pPr marL="342900" indent="-342900">
              <a:lnSpc>
                <a:spcPct val="150000"/>
              </a:lnSpc>
              <a:buFont typeface="Arial"/>
              <a:buChar char="•"/>
            </a:pPr>
            <a:r>
              <a:rPr lang="zh-CN" altLang="en-US" sz="2400">
                <a:latin typeface="Arial Nova"/>
              </a:rPr>
              <a:t>Early stop</a:t>
            </a:r>
            <a:endParaRPr lang="zh-CN" altLang="en-US" sz="2400" dirty="0">
              <a:latin typeface="Arial Nova"/>
            </a:endParaRPr>
          </a:p>
        </p:txBody>
      </p:sp>
    </p:spTree>
    <p:extLst>
      <p:ext uri="{BB962C8B-B14F-4D97-AF65-F5344CB8AC3E}">
        <p14:creationId xmlns:p14="http://schemas.microsoft.com/office/powerpoint/2010/main" val="243841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857251"/>
            <a:ext cx="5796580" cy="2076450"/>
          </a:xfrm>
        </p:spPr>
        <p:txBody>
          <a:bodyPr anchor="b">
            <a:normAutofit/>
          </a:bodyPr>
          <a:lstStyle/>
          <a:p>
            <a:r>
              <a:rPr lang="en-US" sz="4400">
                <a:solidFill>
                  <a:schemeClr val="accent1">
                    <a:lumMod val="50000"/>
                  </a:schemeClr>
                </a:solidFill>
                <a:cs typeface="Angsana New"/>
              </a:rPr>
              <a:t>I. Introduction</a:t>
            </a:r>
          </a:p>
        </p:txBody>
      </p:sp>
      <p:sp>
        <p:nvSpPr>
          <p:cNvPr id="3" name="Content Placeholder"/>
          <p:cNvSpPr>
            <a:spLocks noGrp="1"/>
          </p:cNvSpPr>
          <p:nvPr>
            <p:ph idx="1"/>
          </p:nvPr>
        </p:nvSpPr>
        <p:spPr>
          <a:xfrm>
            <a:off x="838200" y="3190875"/>
            <a:ext cx="5796580" cy="2986087"/>
          </a:xfrm>
        </p:spPr>
        <p:txBody>
          <a:bodyPr vert="horz" lIns="91440" tIns="45720" rIns="91440" bIns="45720" rtlCol="0" anchor="t">
            <a:normAutofit/>
          </a:bodyPr>
          <a:lstStyle/>
          <a:p>
            <a:pPr lvl="0"/>
            <a:r>
              <a:rPr lang="en-US" sz="2000">
                <a:solidFill>
                  <a:schemeClr val="accent1">
                    <a:lumMod val="50000"/>
                  </a:schemeClr>
                </a:solidFill>
              </a:rPr>
              <a:t>Human activity recognition using smartphones is a growing area of research with potential applications in health monitoring, sleep observation, and fitness tracking</a:t>
            </a:r>
          </a:p>
        </p:txBody>
      </p:sp>
      <p:sp>
        <p:nvSpPr>
          <p:cNvPr id="22" name="Rectangle 21">
            <a:extLst>
              <a:ext uri="{FF2B5EF4-FFF2-40B4-BE49-F238E27FC236}">
                <a16:creationId xmlns:a16="http://schemas.microsoft.com/office/drawing/2014/main" id="{2EDB7FB2-4012-481D-B3D1-7301CCF6E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4982" y="-1328"/>
            <a:ext cx="440701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obile device with apps">
            <a:extLst>
              <a:ext uri="{FF2B5EF4-FFF2-40B4-BE49-F238E27FC236}">
                <a16:creationId xmlns:a16="http://schemas.microsoft.com/office/drawing/2014/main" id="{BFB4240A-AD09-AC5E-F378-9F913126E551}"/>
              </a:ext>
            </a:extLst>
          </p:cNvPr>
          <p:cNvPicPr>
            <a:picLocks noChangeAspect="1"/>
          </p:cNvPicPr>
          <p:nvPr/>
        </p:nvPicPr>
        <p:blipFill rotWithShape="1">
          <a:blip r:embed="rId3">
            <a:alphaModFix amt="60000"/>
          </a:blip>
          <a:srcRect l="51729" r="12123" b="-2"/>
          <a:stretch/>
        </p:blipFill>
        <p:spPr>
          <a:xfrm>
            <a:off x="7784982" y="-1328"/>
            <a:ext cx="4407017" cy="6858000"/>
          </a:xfrm>
          <a:prstGeom prst="rect">
            <a:avLst/>
          </a:prstGeom>
        </p:spPr>
      </p:pic>
    </p:spTree>
    <p:extLst>
      <p:ext uri="{BB962C8B-B14F-4D97-AF65-F5344CB8AC3E}">
        <p14:creationId xmlns:p14="http://schemas.microsoft.com/office/powerpoint/2010/main" val="734414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78970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8358704"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8553967" y="1001676"/>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SVM</a:t>
            </a:r>
          </a:p>
        </p:txBody>
      </p:sp>
      <p:sp>
        <p:nvSpPr>
          <p:cNvPr id="5" name="Content Placeholder">
            <a:extLst>
              <a:ext uri="{FF2B5EF4-FFF2-40B4-BE49-F238E27FC236}">
                <a16:creationId xmlns:a16="http://schemas.microsoft.com/office/drawing/2014/main" id="{EBEC1875-D0DB-9129-4D58-B4CFD2956234}"/>
              </a:ext>
            </a:extLst>
          </p:cNvPr>
          <p:cNvSpPr txBox="1">
            <a:spLocks/>
          </p:cNvSpPr>
          <p:nvPr/>
        </p:nvSpPr>
        <p:spPr>
          <a:xfrm>
            <a:off x="6276250"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LVQ</a:t>
            </a:r>
          </a:p>
        </p:txBody>
      </p:sp>
      <p:sp>
        <p:nvSpPr>
          <p:cNvPr id="9" name="Title">
            <a:extLst>
              <a:ext uri="{FF2B5EF4-FFF2-40B4-BE49-F238E27FC236}">
                <a16:creationId xmlns:a16="http://schemas.microsoft.com/office/drawing/2014/main" id="{7E2B06F6-D2A7-FEC6-15AA-C80522604267}"/>
              </a:ext>
            </a:extLst>
          </p:cNvPr>
          <p:cNvSpPr txBox="1">
            <a:spLocks/>
          </p:cNvSpPr>
          <p:nvPr/>
        </p:nvSpPr>
        <p:spPr>
          <a:xfrm>
            <a:off x="233053" y="-423655"/>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
        <p:nvSpPr>
          <p:cNvPr id="6" name="文本框 5">
            <a:extLst>
              <a:ext uri="{FF2B5EF4-FFF2-40B4-BE49-F238E27FC236}">
                <a16:creationId xmlns:a16="http://schemas.microsoft.com/office/drawing/2014/main" id="{47699DCB-65BA-0C3E-D388-54FD420BAE65}"/>
              </a:ext>
            </a:extLst>
          </p:cNvPr>
          <p:cNvSpPr txBox="1"/>
          <p:nvPr/>
        </p:nvSpPr>
        <p:spPr>
          <a:xfrm>
            <a:off x="2765686" y="2534227"/>
            <a:ext cx="8415810" cy="35434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800" b="1">
                <a:latin typeface="Arial Nova"/>
              </a:rPr>
              <a:t>Adopting soft margin</a:t>
            </a:r>
            <a:endParaRPr lang="zh-CN" sz="2800" b="1">
              <a:latin typeface="Avenir Next LT Pro"/>
            </a:endParaRPr>
          </a:p>
          <a:p>
            <a:pPr>
              <a:lnSpc>
                <a:spcPct val="150000"/>
              </a:lnSpc>
            </a:pPr>
            <a:endParaRPr lang="zh-CN" altLang="en-US" sz="2400" dirty="0">
              <a:latin typeface="Arial Nova"/>
            </a:endParaRPr>
          </a:p>
          <a:p>
            <a:pPr>
              <a:lnSpc>
                <a:spcPct val="150000"/>
              </a:lnSpc>
            </a:pPr>
            <a:r>
              <a:rPr lang="zh-CN" altLang="en-US" sz="2000">
                <a:latin typeface="Arial Nova"/>
              </a:rPr>
              <a:t>That means the width is larger and</a:t>
            </a:r>
            <a:endParaRPr lang="zh-CN"/>
          </a:p>
          <a:p>
            <a:pPr>
              <a:lnSpc>
                <a:spcPct val="150000"/>
              </a:lnSpc>
            </a:pPr>
            <a:r>
              <a:rPr lang="zh-CN" altLang="en-US" sz="2000">
                <a:latin typeface="Arial Nova"/>
              </a:rPr>
              <a:t>it can tolerate more errors.</a:t>
            </a:r>
            <a:endParaRPr lang="zh-CN" altLang="en-US" sz="2000" dirty="0">
              <a:latin typeface="Arial Nova"/>
            </a:endParaRPr>
          </a:p>
          <a:p>
            <a:pPr>
              <a:lnSpc>
                <a:spcPct val="150000"/>
              </a:lnSpc>
            </a:pPr>
            <a:r>
              <a:rPr lang="zh-CN" altLang="en-US" sz="2000">
                <a:latin typeface="Arial Nova"/>
              </a:rPr>
              <a:t>So all of the regulaztion parameters C we set </a:t>
            </a:r>
            <a:endParaRPr lang="zh-CN" altLang="en-US" sz="2000" dirty="0">
              <a:latin typeface="Arial Nova"/>
            </a:endParaRPr>
          </a:p>
          <a:p>
            <a:pPr>
              <a:lnSpc>
                <a:spcPct val="150000"/>
              </a:lnSpc>
            </a:pPr>
            <a:r>
              <a:rPr lang="zh-CN" altLang="en-US" sz="2000">
                <a:latin typeface="Arial Nova"/>
              </a:rPr>
              <a:t>are smaller than 50.</a:t>
            </a:r>
          </a:p>
          <a:p>
            <a:pPr>
              <a:lnSpc>
                <a:spcPct val="150000"/>
              </a:lnSpc>
            </a:pPr>
            <a:endParaRPr lang="zh-CN" altLang="en-US" sz="2000">
              <a:latin typeface="Arial Nova"/>
            </a:endParaRPr>
          </a:p>
        </p:txBody>
      </p:sp>
      <p:pic>
        <p:nvPicPr>
          <p:cNvPr id="3" name="图片 6" descr="图片包含 天线, 户外, 物体, 照片&#10;&#10;已自动生成说明">
            <a:extLst>
              <a:ext uri="{FF2B5EF4-FFF2-40B4-BE49-F238E27FC236}">
                <a16:creationId xmlns:a16="http://schemas.microsoft.com/office/drawing/2014/main" id="{3054149A-AD4B-4E7F-6DC1-F660A5751D76}"/>
              </a:ext>
            </a:extLst>
          </p:cNvPr>
          <p:cNvPicPr>
            <a:picLocks noChangeAspect="1"/>
          </p:cNvPicPr>
          <p:nvPr/>
        </p:nvPicPr>
        <p:blipFill>
          <a:blip r:embed="rId3"/>
          <a:stretch>
            <a:fillRect/>
          </a:stretch>
        </p:blipFill>
        <p:spPr>
          <a:xfrm>
            <a:off x="8359485" y="3946670"/>
            <a:ext cx="2654299" cy="2151206"/>
          </a:xfrm>
          <a:prstGeom prst="rect">
            <a:avLst/>
          </a:prstGeom>
        </p:spPr>
      </p:pic>
      <p:cxnSp>
        <p:nvCxnSpPr>
          <p:cNvPr id="10" name="直接箭头连接符 9">
            <a:extLst>
              <a:ext uri="{FF2B5EF4-FFF2-40B4-BE49-F238E27FC236}">
                <a16:creationId xmlns:a16="http://schemas.microsoft.com/office/drawing/2014/main" id="{92A8B704-650E-670D-2577-43C804C6609E}"/>
              </a:ext>
            </a:extLst>
          </p:cNvPr>
          <p:cNvCxnSpPr/>
          <p:nvPr/>
        </p:nvCxnSpPr>
        <p:spPr>
          <a:xfrm flipH="1">
            <a:off x="8882495" y="4354368"/>
            <a:ext cx="390236" cy="475672"/>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1" name="文本框 10">
            <a:extLst>
              <a:ext uri="{FF2B5EF4-FFF2-40B4-BE49-F238E27FC236}">
                <a16:creationId xmlns:a16="http://schemas.microsoft.com/office/drawing/2014/main" id="{ACA7E1F7-BEE8-7BFE-5BD4-DD59025DC864}"/>
              </a:ext>
            </a:extLst>
          </p:cNvPr>
          <p:cNvSpPr txBox="1"/>
          <p:nvPr/>
        </p:nvSpPr>
        <p:spPr>
          <a:xfrm>
            <a:off x="9018923" y="4592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latin typeface="Arial Nova"/>
              </a:rPr>
              <a:t>Width</a:t>
            </a:r>
          </a:p>
        </p:txBody>
      </p:sp>
    </p:spTree>
    <p:extLst>
      <p:ext uri="{BB962C8B-B14F-4D97-AF65-F5344CB8AC3E}">
        <p14:creationId xmlns:p14="http://schemas.microsoft.com/office/powerpoint/2010/main" val="18336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8358704"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8553967" y="1001676"/>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SVM</a:t>
            </a:r>
          </a:p>
        </p:txBody>
      </p:sp>
      <p:sp>
        <p:nvSpPr>
          <p:cNvPr id="5" name="Content Placeholder">
            <a:extLst>
              <a:ext uri="{FF2B5EF4-FFF2-40B4-BE49-F238E27FC236}">
                <a16:creationId xmlns:a16="http://schemas.microsoft.com/office/drawing/2014/main" id="{EBEC1875-D0DB-9129-4D58-B4CFD2956234}"/>
              </a:ext>
            </a:extLst>
          </p:cNvPr>
          <p:cNvSpPr txBox="1">
            <a:spLocks/>
          </p:cNvSpPr>
          <p:nvPr/>
        </p:nvSpPr>
        <p:spPr>
          <a:xfrm>
            <a:off x="6276250"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LVQ</a:t>
            </a:r>
          </a:p>
        </p:txBody>
      </p:sp>
      <p:sp>
        <p:nvSpPr>
          <p:cNvPr id="9" name="Title">
            <a:extLst>
              <a:ext uri="{FF2B5EF4-FFF2-40B4-BE49-F238E27FC236}">
                <a16:creationId xmlns:a16="http://schemas.microsoft.com/office/drawing/2014/main" id="{7E2B06F6-D2A7-FEC6-15AA-C80522604267}"/>
              </a:ext>
            </a:extLst>
          </p:cNvPr>
          <p:cNvSpPr txBox="1">
            <a:spLocks/>
          </p:cNvSpPr>
          <p:nvPr/>
        </p:nvSpPr>
        <p:spPr>
          <a:xfrm>
            <a:off x="268772" y="1790907"/>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pic>
        <p:nvPicPr>
          <p:cNvPr id="2" name="图片 5" descr="图表, 折线图&#10;&#10;已自动生成说明">
            <a:extLst>
              <a:ext uri="{FF2B5EF4-FFF2-40B4-BE49-F238E27FC236}">
                <a16:creationId xmlns:a16="http://schemas.microsoft.com/office/drawing/2014/main" id="{D1538C9B-3CC0-445E-9539-C4990D5250A8}"/>
              </a:ext>
            </a:extLst>
          </p:cNvPr>
          <p:cNvPicPr>
            <a:picLocks noChangeAspect="1"/>
          </p:cNvPicPr>
          <p:nvPr/>
        </p:nvPicPr>
        <p:blipFill>
          <a:blip r:embed="rId3"/>
          <a:stretch>
            <a:fillRect/>
          </a:stretch>
        </p:blipFill>
        <p:spPr>
          <a:xfrm>
            <a:off x="3581400" y="2439781"/>
            <a:ext cx="4371108" cy="3398529"/>
          </a:xfrm>
          <a:prstGeom prst="rect">
            <a:avLst/>
          </a:prstGeom>
        </p:spPr>
      </p:pic>
      <p:sp>
        <p:nvSpPr>
          <p:cNvPr id="6" name="文本框 5">
            <a:extLst>
              <a:ext uri="{FF2B5EF4-FFF2-40B4-BE49-F238E27FC236}">
                <a16:creationId xmlns:a16="http://schemas.microsoft.com/office/drawing/2014/main" id="{47699DCB-65BA-0C3E-D388-54FD420BAE65}"/>
              </a:ext>
            </a:extLst>
          </p:cNvPr>
          <p:cNvSpPr txBox="1"/>
          <p:nvPr/>
        </p:nvSpPr>
        <p:spPr>
          <a:xfrm>
            <a:off x="8226137" y="2615045"/>
            <a:ext cx="2949862" cy="28048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000">
                <a:latin typeface="Arial Nova"/>
              </a:rPr>
              <a:t>As we can see, the acc will decrease if training epoches are too many. It is overfitting, so we tried early stopping to control this problem.</a:t>
            </a:r>
            <a:endParaRPr lang="zh-CN" altLang="en-US">
              <a:latin typeface="Arial Nova"/>
            </a:endParaRPr>
          </a:p>
        </p:txBody>
      </p:sp>
    </p:spTree>
    <p:extLst>
      <p:ext uri="{BB962C8B-B14F-4D97-AF65-F5344CB8AC3E}">
        <p14:creationId xmlns:p14="http://schemas.microsoft.com/office/powerpoint/2010/main" val="12720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8358704"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8553967" y="1001676"/>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SVM</a:t>
            </a:r>
          </a:p>
        </p:txBody>
      </p:sp>
      <p:sp>
        <p:nvSpPr>
          <p:cNvPr id="5" name="Content Placeholder">
            <a:extLst>
              <a:ext uri="{FF2B5EF4-FFF2-40B4-BE49-F238E27FC236}">
                <a16:creationId xmlns:a16="http://schemas.microsoft.com/office/drawing/2014/main" id="{EBEC1875-D0DB-9129-4D58-B4CFD2956234}"/>
              </a:ext>
            </a:extLst>
          </p:cNvPr>
          <p:cNvSpPr txBox="1">
            <a:spLocks/>
          </p:cNvSpPr>
          <p:nvPr/>
        </p:nvSpPr>
        <p:spPr>
          <a:xfrm>
            <a:off x="6276250"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LVQ</a:t>
            </a:r>
          </a:p>
        </p:txBody>
      </p:sp>
      <p:sp>
        <p:nvSpPr>
          <p:cNvPr id="9" name="Title">
            <a:extLst>
              <a:ext uri="{FF2B5EF4-FFF2-40B4-BE49-F238E27FC236}">
                <a16:creationId xmlns:a16="http://schemas.microsoft.com/office/drawing/2014/main" id="{7E2B06F6-D2A7-FEC6-15AA-C80522604267}"/>
              </a:ext>
            </a:extLst>
          </p:cNvPr>
          <p:cNvSpPr txBox="1">
            <a:spLocks/>
          </p:cNvSpPr>
          <p:nvPr/>
        </p:nvSpPr>
        <p:spPr>
          <a:xfrm>
            <a:off x="220391" y="-519284"/>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pic>
        <p:nvPicPr>
          <p:cNvPr id="2" name="图片 5" descr="图表, 折线图&#10;&#10;已自动生成说明">
            <a:extLst>
              <a:ext uri="{FF2B5EF4-FFF2-40B4-BE49-F238E27FC236}">
                <a16:creationId xmlns:a16="http://schemas.microsoft.com/office/drawing/2014/main" id="{D1538C9B-3CC0-445E-9539-C4990D5250A8}"/>
              </a:ext>
            </a:extLst>
          </p:cNvPr>
          <p:cNvPicPr>
            <a:picLocks noChangeAspect="1"/>
          </p:cNvPicPr>
          <p:nvPr/>
        </p:nvPicPr>
        <p:blipFill>
          <a:blip r:embed="rId3"/>
          <a:stretch>
            <a:fillRect/>
          </a:stretch>
        </p:blipFill>
        <p:spPr>
          <a:xfrm>
            <a:off x="6617304" y="2463972"/>
            <a:ext cx="4371108" cy="3398529"/>
          </a:xfrm>
          <a:prstGeom prst="rect">
            <a:avLst/>
          </a:prstGeom>
        </p:spPr>
      </p:pic>
      <p:sp>
        <p:nvSpPr>
          <p:cNvPr id="6" name="文本框 5">
            <a:extLst>
              <a:ext uri="{FF2B5EF4-FFF2-40B4-BE49-F238E27FC236}">
                <a16:creationId xmlns:a16="http://schemas.microsoft.com/office/drawing/2014/main" id="{47699DCB-65BA-0C3E-D388-54FD420BAE65}"/>
              </a:ext>
            </a:extLst>
          </p:cNvPr>
          <p:cNvSpPr txBox="1"/>
          <p:nvPr/>
        </p:nvSpPr>
        <p:spPr>
          <a:xfrm>
            <a:off x="2533766" y="3433497"/>
            <a:ext cx="4162596" cy="18814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000">
                <a:latin typeface="Arial Nova"/>
              </a:rPr>
              <a:t>By customizing early stopping, and </a:t>
            </a:r>
          </a:p>
          <a:p>
            <a:pPr>
              <a:lnSpc>
                <a:spcPct val="150000"/>
              </a:lnSpc>
            </a:pPr>
            <a:r>
              <a:rPr lang="zh-CN" altLang="en-US" sz="2000">
                <a:latin typeface="Arial Nova"/>
              </a:rPr>
              <a:t>setting training epoches to be 42, the loss is 0. </a:t>
            </a:r>
            <a:endParaRPr lang="zh-CN"/>
          </a:p>
          <a:p>
            <a:pPr>
              <a:lnSpc>
                <a:spcPct val="150000"/>
              </a:lnSpc>
            </a:pPr>
            <a:endParaRPr lang="zh-CN" altLang="en-US" sz="2000">
              <a:latin typeface="Arial Nova"/>
            </a:endParaRPr>
          </a:p>
        </p:txBody>
      </p:sp>
      <p:sp>
        <p:nvSpPr>
          <p:cNvPr id="3" name="文本框 2">
            <a:extLst>
              <a:ext uri="{FF2B5EF4-FFF2-40B4-BE49-F238E27FC236}">
                <a16:creationId xmlns:a16="http://schemas.microsoft.com/office/drawing/2014/main" id="{07D0F9B0-E9B6-3F00-FE5A-C7649E9FCFE6}"/>
              </a:ext>
            </a:extLst>
          </p:cNvPr>
          <p:cNvSpPr txBox="1"/>
          <p:nvPr/>
        </p:nvSpPr>
        <p:spPr>
          <a:xfrm>
            <a:off x="2539244" y="2365186"/>
            <a:ext cx="29572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b="1">
                <a:latin typeface="Arial Nova"/>
              </a:rPr>
              <a:t>Early Stop</a:t>
            </a:r>
          </a:p>
        </p:txBody>
      </p:sp>
    </p:spTree>
    <p:extLst>
      <p:ext uri="{BB962C8B-B14F-4D97-AF65-F5344CB8AC3E}">
        <p14:creationId xmlns:p14="http://schemas.microsoft.com/office/powerpoint/2010/main" val="73869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8358704"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8553967" y="1001676"/>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SVM</a:t>
            </a:r>
          </a:p>
        </p:txBody>
      </p:sp>
      <p:sp>
        <p:nvSpPr>
          <p:cNvPr id="5" name="Content Placeholder">
            <a:extLst>
              <a:ext uri="{FF2B5EF4-FFF2-40B4-BE49-F238E27FC236}">
                <a16:creationId xmlns:a16="http://schemas.microsoft.com/office/drawing/2014/main" id="{EBEC1875-D0DB-9129-4D58-B4CFD2956234}"/>
              </a:ext>
            </a:extLst>
          </p:cNvPr>
          <p:cNvSpPr txBox="1">
            <a:spLocks/>
          </p:cNvSpPr>
          <p:nvPr/>
        </p:nvSpPr>
        <p:spPr>
          <a:xfrm>
            <a:off x="6276250"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LVQ</a:t>
            </a:r>
          </a:p>
        </p:txBody>
      </p:sp>
      <p:sp>
        <p:nvSpPr>
          <p:cNvPr id="9" name="Title">
            <a:extLst>
              <a:ext uri="{FF2B5EF4-FFF2-40B4-BE49-F238E27FC236}">
                <a16:creationId xmlns:a16="http://schemas.microsoft.com/office/drawing/2014/main" id="{7E2B06F6-D2A7-FEC6-15AA-C80522604267}"/>
              </a:ext>
            </a:extLst>
          </p:cNvPr>
          <p:cNvSpPr txBox="1">
            <a:spLocks/>
          </p:cNvSpPr>
          <p:nvPr/>
        </p:nvSpPr>
        <p:spPr>
          <a:xfrm>
            <a:off x="220391" y="-519284"/>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
        <p:nvSpPr>
          <p:cNvPr id="3" name="文本框 2">
            <a:extLst>
              <a:ext uri="{FF2B5EF4-FFF2-40B4-BE49-F238E27FC236}">
                <a16:creationId xmlns:a16="http://schemas.microsoft.com/office/drawing/2014/main" id="{07D0F9B0-E9B6-3F00-FE5A-C7649E9FCFE6}"/>
              </a:ext>
            </a:extLst>
          </p:cNvPr>
          <p:cNvSpPr txBox="1"/>
          <p:nvPr/>
        </p:nvSpPr>
        <p:spPr>
          <a:xfrm>
            <a:off x="2527338" y="2079436"/>
            <a:ext cx="29572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b="1">
                <a:latin typeface="Arial Nova"/>
              </a:rPr>
              <a:t>Early Stop</a:t>
            </a:r>
          </a:p>
        </p:txBody>
      </p:sp>
      <p:pic>
        <p:nvPicPr>
          <p:cNvPr id="7" name="图片 7" descr="文本&#10;&#10;已自动生成说明">
            <a:extLst>
              <a:ext uri="{FF2B5EF4-FFF2-40B4-BE49-F238E27FC236}">
                <a16:creationId xmlns:a16="http://schemas.microsoft.com/office/drawing/2014/main" id="{00C00D96-0677-DD71-EBF3-1B4EC3C8A2B1}"/>
              </a:ext>
            </a:extLst>
          </p:cNvPr>
          <p:cNvPicPr>
            <a:picLocks noChangeAspect="1"/>
          </p:cNvPicPr>
          <p:nvPr/>
        </p:nvPicPr>
        <p:blipFill>
          <a:blip r:embed="rId3"/>
          <a:stretch>
            <a:fillRect/>
          </a:stretch>
        </p:blipFill>
        <p:spPr>
          <a:xfrm>
            <a:off x="6796088" y="4187526"/>
            <a:ext cx="4541044" cy="1983381"/>
          </a:xfrm>
          <a:prstGeom prst="rect">
            <a:avLst/>
          </a:prstGeom>
        </p:spPr>
      </p:pic>
      <p:pic>
        <p:nvPicPr>
          <p:cNvPr id="8" name="图片 9" descr="文本&#10;&#10;已自动生成说明">
            <a:extLst>
              <a:ext uri="{FF2B5EF4-FFF2-40B4-BE49-F238E27FC236}">
                <a16:creationId xmlns:a16="http://schemas.microsoft.com/office/drawing/2014/main" id="{97E83C9E-FAA7-7B10-66D2-2B251BA8B85C}"/>
              </a:ext>
            </a:extLst>
          </p:cNvPr>
          <p:cNvPicPr>
            <a:picLocks noChangeAspect="1"/>
          </p:cNvPicPr>
          <p:nvPr/>
        </p:nvPicPr>
        <p:blipFill>
          <a:blip r:embed="rId4"/>
          <a:stretch>
            <a:fillRect/>
          </a:stretch>
        </p:blipFill>
        <p:spPr>
          <a:xfrm>
            <a:off x="2581275" y="2596351"/>
            <a:ext cx="5183979" cy="1593862"/>
          </a:xfrm>
          <a:prstGeom prst="rect">
            <a:avLst/>
          </a:prstGeom>
        </p:spPr>
      </p:pic>
    </p:spTree>
    <p:extLst>
      <p:ext uri="{BB962C8B-B14F-4D97-AF65-F5344CB8AC3E}">
        <p14:creationId xmlns:p14="http://schemas.microsoft.com/office/powerpoint/2010/main" val="269250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816316"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MLP</a:t>
            </a:r>
            <a:r>
              <a:rPr lang="en-US" sz="2000" b="1">
                <a:solidFill>
                  <a:schemeClr val="accent1">
                    <a:lumMod val="50000"/>
                  </a:schemeClr>
                </a:solidFill>
                <a:latin typeface="Arial Nova"/>
              </a:rPr>
              <a:t> </a:t>
            </a:r>
            <a:endParaRPr lang="en-US" sz="2000" b="1">
              <a:solidFill>
                <a:schemeClr val="accent1">
                  <a:lumMod val="50000"/>
                </a:schemeClr>
              </a:solidFill>
              <a:latin typeface="Avenir Next LT Pro"/>
            </a:endParaRPr>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8218937" y="46175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8358704" y="56425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8553967" y="1001676"/>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SVM</a:t>
            </a:r>
          </a:p>
        </p:txBody>
      </p:sp>
      <p:sp>
        <p:nvSpPr>
          <p:cNvPr id="5" name="Content Placeholder">
            <a:extLst>
              <a:ext uri="{FF2B5EF4-FFF2-40B4-BE49-F238E27FC236}">
                <a16:creationId xmlns:a16="http://schemas.microsoft.com/office/drawing/2014/main" id="{EBEC1875-D0DB-9129-4D58-B4CFD2956234}"/>
              </a:ext>
            </a:extLst>
          </p:cNvPr>
          <p:cNvSpPr txBox="1">
            <a:spLocks/>
          </p:cNvSpPr>
          <p:nvPr/>
        </p:nvSpPr>
        <p:spPr>
          <a:xfrm>
            <a:off x="6276250" y="1051373"/>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LVQ</a:t>
            </a:r>
          </a:p>
        </p:txBody>
      </p:sp>
      <p:sp>
        <p:nvSpPr>
          <p:cNvPr id="9" name="Title">
            <a:extLst>
              <a:ext uri="{FF2B5EF4-FFF2-40B4-BE49-F238E27FC236}">
                <a16:creationId xmlns:a16="http://schemas.microsoft.com/office/drawing/2014/main" id="{7E2B06F6-D2A7-FEC6-15AA-C80522604267}"/>
              </a:ext>
            </a:extLst>
          </p:cNvPr>
          <p:cNvSpPr txBox="1">
            <a:spLocks/>
          </p:cNvSpPr>
          <p:nvPr/>
        </p:nvSpPr>
        <p:spPr>
          <a:xfrm>
            <a:off x="220391" y="-519284"/>
            <a:ext cx="3308075" cy="379074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
        <p:nvSpPr>
          <p:cNvPr id="6" name="文本框 5">
            <a:extLst>
              <a:ext uri="{FF2B5EF4-FFF2-40B4-BE49-F238E27FC236}">
                <a16:creationId xmlns:a16="http://schemas.microsoft.com/office/drawing/2014/main" id="{47699DCB-65BA-0C3E-D388-54FD420BAE65}"/>
              </a:ext>
            </a:extLst>
          </p:cNvPr>
          <p:cNvSpPr txBox="1"/>
          <p:nvPr/>
        </p:nvSpPr>
        <p:spPr>
          <a:xfrm>
            <a:off x="2748078" y="2766747"/>
            <a:ext cx="7698752" cy="18814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000">
                <a:latin typeface="Arial Nova"/>
              </a:rPr>
              <a:t>We optimize our SVM model, using grid search and Bayes search. Both of the accuracy are improve from 0.90 to 0.93, by choosing regulation parameter to be 42 and kernel to be rbf.</a:t>
            </a:r>
          </a:p>
          <a:p>
            <a:pPr>
              <a:lnSpc>
                <a:spcPct val="150000"/>
              </a:lnSpc>
            </a:pPr>
            <a:endParaRPr lang="zh-CN" altLang="en-US" sz="2000">
              <a:latin typeface="Arial Nova"/>
            </a:endParaRPr>
          </a:p>
        </p:txBody>
      </p:sp>
      <p:sp>
        <p:nvSpPr>
          <p:cNvPr id="3" name="文本框 2">
            <a:extLst>
              <a:ext uri="{FF2B5EF4-FFF2-40B4-BE49-F238E27FC236}">
                <a16:creationId xmlns:a16="http://schemas.microsoft.com/office/drawing/2014/main" id="{07D0F9B0-E9B6-3F00-FE5A-C7649E9FCFE6}"/>
              </a:ext>
            </a:extLst>
          </p:cNvPr>
          <p:cNvSpPr txBox="1"/>
          <p:nvPr/>
        </p:nvSpPr>
        <p:spPr>
          <a:xfrm>
            <a:off x="2646401" y="2246123"/>
            <a:ext cx="29572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b="1">
                <a:latin typeface="Arial Nova"/>
              </a:rPr>
              <a:t>Optimization</a:t>
            </a:r>
          </a:p>
        </p:txBody>
      </p:sp>
      <p:pic>
        <p:nvPicPr>
          <p:cNvPr id="8" name="图片 9" descr="文本&#10;&#10;已自动生成说明">
            <a:extLst>
              <a:ext uri="{FF2B5EF4-FFF2-40B4-BE49-F238E27FC236}">
                <a16:creationId xmlns:a16="http://schemas.microsoft.com/office/drawing/2014/main" id="{210809BC-50D2-C8F2-D836-3A579D19398B}"/>
              </a:ext>
            </a:extLst>
          </p:cNvPr>
          <p:cNvPicPr>
            <a:picLocks noChangeAspect="1"/>
          </p:cNvPicPr>
          <p:nvPr/>
        </p:nvPicPr>
        <p:blipFill>
          <a:blip r:embed="rId3"/>
          <a:stretch>
            <a:fillRect/>
          </a:stretch>
        </p:blipFill>
        <p:spPr>
          <a:xfrm>
            <a:off x="3319462" y="5500151"/>
            <a:ext cx="6160293" cy="644010"/>
          </a:xfrm>
          <a:prstGeom prst="rect">
            <a:avLst/>
          </a:prstGeom>
        </p:spPr>
      </p:pic>
      <p:graphicFrame>
        <p:nvGraphicFramePr>
          <p:cNvPr id="10" name="表格 10">
            <a:extLst>
              <a:ext uri="{FF2B5EF4-FFF2-40B4-BE49-F238E27FC236}">
                <a16:creationId xmlns:a16="http://schemas.microsoft.com/office/drawing/2014/main" id="{50E8BFD6-9CC3-FA98-33A2-9FCD87127AF0}"/>
              </a:ext>
            </a:extLst>
          </p:cNvPr>
          <p:cNvGraphicFramePr>
            <a:graphicFrameLocks noGrp="1"/>
          </p:cNvGraphicFramePr>
          <p:nvPr>
            <p:extLst>
              <p:ext uri="{D42A27DB-BD31-4B8C-83A1-F6EECF244321}">
                <p14:modId xmlns:p14="http://schemas.microsoft.com/office/powerpoint/2010/main" val="3864206758"/>
              </p:ext>
            </p:extLst>
          </p:nvPr>
        </p:nvGraphicFramePr>
        <p:xfrm>
          <a:off x="2333149" y="4377594"/>
          <a:ext cx="8811589" cy="792480"/>
        </p:xfrm>
        <a:graphic>
          <a:graphicData uri="http://schemas.openxmlformats.org/drawingml/2006/table">
            <a:tbl>
              <a:tblPr firstRow="1" bandRow="1">
                <a:tableStyleId>{5C22544A-7EE6-4342-B048-85BDC9FD1C3A}</a:tableStyleId>
              </a:tblPr>
              <a:tblGrid>
                <a:gridCol w="2375296">
                  <a:extLst>
                    <a:ext uri="{9D8B030D-6E8A-4147-A177-3AD203B41FA5}">
                      <a16:colId xmlns:a16="http://schemas.microsoft.com/office/drawing/2014/main" val="3945482204"/>
                    </a:ext>
                  </a:extLst>
                </a:gridCol>
                <a:gridCol w="3268265">
                  <a:extLst>
                    <a:ext uri="{9D8B030D-6E8A-4147-A177-3AD203B41FA5}">
                      <a16:colId xmlns:a16="http://schemas.microsoft.com/office/drawing/2014/main" val="2675627951"/>
                    </a:ext>
                  </a:extLst>
                </a:gridCol>
                <a:gridCol w="3168028">
                  <a:extLst>
                    <a:ext uri="{9D8B030D-6E8A-4147-A177-3AD203B41FA5}">
                      <a16:colId xmlns:a16="http://schemas.microsoft.com/office/drawing/2014/main" val="2144954009"/>
                    </a:ext>
                  </a:extLst>
                </a:gridCol>
              </a:tblGrid>
              <a:tr h="370840">
                <a:tc>
                  <a:txBody>
                    <a:bodyPr/>
                    <a:lstStyle/>
                    <a:p>
                      <a:pPr algn="ctr"/>
                      <a:r>
                        <a:rPr lang="zh-CN" altLang="en-US" sz="2000">
                          <a:latin typeface="Arial Nova"/>
                        </a:rPr>
                        <a:t>Original SVM </a:t>
                      </a:r>
                      <a:endParaRPr lang="zh-CN" altLang="en-US" sz="2000" dirty="0">
                        <a:latin typeface="Arial Nova"/>
                      </a:endParaRPr>
                    </a:p>
                  </a:txBody>
                  <a:tcPr/>
                </a:tc>
                <a:tc>
                  <a:txBody>
                    <a:bodyPr/>
                    <a:lstStyle/>
                    <a:p>
                      <a:pPr algn="ctr"/>
                      <a:r>
                        <a:rPr lang="zh-CN" altLang="en-US" sz="2000">
                          <a:latin typeface="Arial Nova"/>
                        </a:rPr>
                        <a:t>SVM with grid search</a:t>
                      </a:r>
                      <a:endParaRPr lang="zh-CN" altLang="en-US" sz="2000" dirty="0">
                        <a:latin typeface="Arial Nova"/>
                      </a:endParaRPr>
                    </a:p>
                  </a:txBody>
                  <a:tcPr/>
                </a:tc>
                <a:tc>
                  <a:txBody>
                    <a:bodyPr/>
                    <a:lstStyle/>
                    <a:p>
                      <a:pPr algn="ctr"/>
                      <a:r>
                        <a:rPr lang="zh-CN" altLang="en-US" sz="2000">
                          <a:latin typeface="Arial Nova"/>
                        </a:rPr>
                        <a:t>SVM with Bayes search</a:t>
                      </a:r>
                      <a:endParaRPr lang="zh-CN" altLang="en-US" sz="2000" dirty="0">
                        <a:latin typeface="Arial Nova"/>
                      </a:endParaRPr>
                    </a:p>
                  </a:txBody>
                  <a:tcPr/>
                </a:tc>
                <a:extLst>
                  <a:ext uri="{0D108BD9-81ED-4DB2-BD59-A6C34878D82A}">
                    <a16:rowId xmlns:a16="http://schemas.microsoft.com/office/drawing/2014/main" val="231803594"/>
                  </a:ext>
                </a:extLst>
              </a:tr>
              <a:tr h="357187">
                <a:tc>
                  <a:txBody>
                    <a:bodyPr/>
                    <a:lstStyle/>
                    <a:p>
                      <a:pPr algn="ctr"/>
                      <a:r>
                        <a:rPr lang="zh-CN" altLang="en-US" sz="2000" dirty="0">
                          <a:latin typeface="Arial Nova"/>
                        </a:rPr>
                        <a:t>0.91</a:t>
                      </a:r>
                    </a:p>
                  </a:txBody>
                  <a:tcPr/>
                </a:tc>
                <a:tc>
                  <a:txBody>
                    <a:bodyPr/>
                    <a:lstStyle/>
                    <a:p>
                      <a:pPr algn="ctr"/>
                      <a:r>
                        <a:rPr lang="zh-CN" altLang="en-US" sz="2000" dirty="0">
                          <a:latin typeface="Arial Nova"/>
                        </a:rPr>
                        <a:t>0.93</a:t>
                      </a:r>
                    </a:p>
                  </a:txBody>
                  <a:tcPr/>
                </a:tc>
                <a:tc>
                  <a:txBody>
                    <a:bodyPr/>
                    <a:lstStyle/>
                    <a:p>
                      <a:pPr algn="ctr"/>
                      <a:r>
                        <a:rPr lang="zh-CN" altLang="en-US" sz="2000" dirty="0">
                          <a:latin typeface="Arial Nova"/>
                        </a:rPr>
                        <a:t>0.93</a:t>
                      </a:r>
                    </a:p>
                  </a:txBody>
                  <a:tcPr/>
                </a:tc>
                <a:extLst>
                  <a:ext uri="{0D108BD9-81ED-4DB2-BD59-A6C34878D82A}">
                    <a16:rowId xmlns:a16="http://schemas.microsoft.com/office/drawing/2014/main" val="1244195674"/>
                  </a:ext>
                </a:extLst>
              </a:tr>
            </a:tbl>
          </a:graphicData>
        </a:graphic>
      </p:graphicFrame>
    </p:spTree>
    <p:extLst>
      <p:ext uri="{BB962C8B-B14F-4D97-AF65-F5344CB8AC3E}">
        <p14:creationId xmlns:p14="http://schemas.microsoft.com/office/powerpoint/2010/main" val="509580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8809CA7B-7C72-EE7B-A2CB-3C23AB9E2756}"/>
              </a:ext>
            </a:extLst>
          </p:cNvPr>
          <p:cNvGraphicFramePr>
            <a:graphicFrameLocks noGrp="1"/>
          </p:cNvGraphicFramePr>
          <p:nvPr>
            <p:ph idx="1"/>
            <p:extLst>
              <p:ext uri="{D42A27DB-BD31-4B8C-83A1-F6EECF244321}">
                <p14:modId xmlns:p14="http://schemas.microsoft.com/office/powerpoint/2010/main" val="1634170530"/>
              </p:ext>
            </p:extLst>
          </p:nvPr>
        </p:nvGraphicFramePr>
        <p:xfrm>
          <a:off x="3875460" y="2146889"/>
          <a:ext cx="7627089" cy="3910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39" name="Picture 639" descr="Background pattern&#10;&#10;Description automatically generated">
            <a:extLst>
              <a:ext uri="{FF2B5EF4-FFF2-40B4-BE49-F238E27FC236}">
                <a16:creationId xmlns:a16="http://schemas.microsoft.com/office/drawing/2014/main" id="{3AF1E503-8934-3BD5-0383-1B24928D5121}"/>
              </a:ext>
            </a:extLst>
          </p:cNvPr>
          <p:cNvPicPr>
            <a:picLocks noChangeAspect="1"/>
          </p:cNvPicPr>
          <p:nvPr/>
        </p:nvPicPr>
        <p:blipFill>
          <a:blip r:embed="rId7"/>
          <a:stretch>
            <a:fillRect/>
          </a:stretch>
        </p:blipFill>
        <p:spPr>
          <a:xfrm>
            <a:off x="-1765472" y="8338"/>
            <a:ext cx="5314518" cy="6851146"/>
          </a:xfrm>
          <a:prstGeom prst="rect">
            <a:avLst/>
          </a:prstGeom>
        </p:spPr>
      </p:pic>
      <p:sp>
        <p:nvSpPr>
          <p:cNvPr id="428" name="Title">
            <a:extLst>
              <a:ext uri="{FF2B5EF4-FFF2-40B4-BE49-F238E27FC236}">
                <a16:creationId xmlns:a16="http://schemas.microsoft.com/office/drawing/2014/main" id="{9127D688-D280-AFDB-375D-776A31756570}"/>
              </a:ext>
            </a:extLst>
          </p:cNvPr>
          <p:cNvSpPr txBox="1">
            <a:spLocks/>
          </p:cNvSpPr>
          <p:nvPr/>
        </p:nvSpPr>
        <p:spPr>
          <a:xfrm>
            <a:off x="1487852" y="1055978"/>
            <a:ext cx="6709144" cy="793789"/>
          </a:xfrm>
          <a:prstGeom prst="rect">
            <a:avLst/>
          </a:prstGeo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br>
              <a:rPr lang="en-US" sz="4800">
                <a:cs typeface="Angsana New"/>
              </a:rPr>
            </a:br>
            <a:r>
              <a:rPr lang="en-US" sz="3700">
                <a:solidFill>
                  <a:schemeClr val="accent1">
                    <a:lumMod val="50000"/>
                  </a:schemeClr>
                </a:solidFill>
                <a:cs typeface="Angsana New"/>
              </a:rPr>
              <a:t>V. Result</a:t>
            </a:r>
          </a:p>
        </p:txBody>
      </p:sp>
    </p:spTree>
    <p:extLst>
      <p:ext uri="{BB962C8B-B14F-4D97-AF65-F5344CB8AC3E}">
        <p14:creationId xmlns:p14="http://schemas.microsoft.com/office/powerpoint/2010/main" val="2922332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857251"/>
            <a:ext cx="5796580" cy="2076450"/>
          </a:xfrm>
        </p:spPr>
        <p:txBody>
          <a:bodyPr anchor="b">
            <a:normAutofit/>
          </a:bodyPr>
          <a:lstStyle/>
          <a:p>
            <a:r>
              <a:rPr lang="en-US" sz="4400">
                <a:solidFill>
                  <a:srgbClr val="FFFFFF"/>
                </a:solidFill>
                <a:cs typeface="Angsana New"/>
              </a:rPr>
              <a:t>Thank you</a:t>
            </a:r>
          </a:p>
        </p:txBody>
      </p:sp>
      <p:sp>
        <p:nvSpPr>
          <p:cNvPr id="3" name="Content Placeholder"/>
          <p:cNvSpPr>
            <a:spLocks noGrp="1"/>
          </p:cNvSpPr>
          <p:nvPr>
            <p:ph idx="1"/>
          </p:nvPr>
        </p:nvSpPr>
        <p:spPr>
          <a:xfrm>
            <a:off x="652130" y="3190875"/>
            <a:ext cx="5796580" cy="2986087"/>
          </a:xfrm>
        </p:spPr>
        <p:txBody>
          <a:bodyPr vert="horz" lIns="91440" tIns="45720" rIns="91440" bIns="45720" rtlCol="0" anchor="t">
            <a:normAutofit/>
          </a:bodyPr>
          <a:lstStyle/>
          <a:p>
            <a:pPr marL="228600" indent="0">
              <a:buNone/>
            </a:pPr>
            <a:r>
              <a:rPr lang="en-US" sz="2000">
                <a:solidFill>
                  <a:schemeClr val="accent1">
                    <a:lumMod val="50000"/>
                  </a:schemeClr>
                </a:solidFill>
              </a:rPr>
              <a:t>Amjad </a:t>
            </a:r>
            <a:r>
              <a:rPr lang="en-US" sz="2000" err="1">
                <a:solidFill>
                  <a:schemeClr val="accent1">
                    <a:lumMod val="50000"/>
                  </a:schemeClr>
                </a:solidFill>
              </a:rPr>
              <a:t>Altuwayjiri</a:t>
            </a:r>
            <a:r>
              <a:rPr lang="en-US" sz="2000">
                <a:solidFill>
                  <a:schemeClr val="accent1">
                    <a:lumMod val="50000"/>
                  </a:schemeClr>
                </a:solidFill>
              </a:rPr>
              <a:t> &amp; Yongxin Luo</a:t>
            </a:r>
          </a:p>
        </p:txBody>
      </p:sp>
      <p:sp>
        <p:nvSpPr>
          <p:cNvPr id="22" name="Rectangle 21">
            <a:extLst>
              <a:ext uri="{FF2B5EF4-FFF2-40B4-BE49-F238E27FC236}">
                <a16:creationId xmlns:a16="http://schemas.microsoft.com/office/drawing/2014/main" id="{2EDB7FB2-4012-481D-B3D1-7301CCF6E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4982" y="-1328"/>
            <a:ext cx="440701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20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a:t>
            </a:r>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4310062" y="833437"/>
            <a:ext cx="7238999" cy="5548312"/>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81076" y="1633537"/>
            <a:ext cx="3200400" cy="1662114"/>
          </a:xfrm>
        </p:spPr>
        <p:txBody>
          <a:bodyPr anchor="ctr">
            <a:normAutofit/>
          </a:bodyPr>
          <a:lstStyle/>
          <a:p>
            <a:r>
              <a:rPr lang="en-US" sz="4400">
                <a:solidFill>
                  <a:schemeClr val="accent1">
                    <a:lumMod val="50000"/>
                  </a:schemeClr>
                </a:solidFill>
                <a:ea typeface="+mj-lt"/>
                <a:cs typeface="+mj-lt"/>
              </a:rPr>
              <a:t>II.</a:t>
            </a:r>
            <a:r>
              <a:rPr lang="en-US" sz="4400">
                <a:solidFill>
                  <a:schemeClr val="accent1">
                    <a:lumMod val="50000"/>
                  </a:schemeClr>
                </a:solidFill>
                <a:cs typeface="Sabon Next LT"/>
              </a:rPr>
              <a:t> </a:t>
            </a:r>
            <a:r>
              <a:rPr lang="en-US" sz="4400">
                <a:solidFill>
                  <a:schemeClr val="accent1">
                    <a:lumMod val="50000"/>
                  </a:schemeClr>
                </a:solidFill>
                <a:cs typeface="Angsana New"/>
              </a:rPr>
              <a:t>Dataset</a:t>
            </a:r>
            <a:endParaRPr lang="en-US">
              <a:solidFill>
                <a:schemeClr val="accent1">
                  <a:lumMod val="50000"/>
                </a:schemeClr>
              </a:solidFill>
            </a:endParaRPr>
          </a:p>
        </p:txBody>
      </p:sp>
      <p:sp>
        <p:nvSpPr>
          <p:cNvPr id="157" name="Oval 156">
            <a:extLst>
              <a:ext uri="{FF2B5EF4-FFF2-40B4-BE49-F238E27FC236}">
                <a16:creationId xmlns:a16="http://schemas.microsoft.com/office/drawing/2014/main" id="{10DA97DF-7D49-1355-C2BB-1AE4C0DA36E6}"/>
              </a:ext>
            </a:extLst>
          </p:cNvPr>
          <p:cNvSpPr/>
          <p:nvPr/>
        </p:nvSpPr>
        <p:spPr>
          <a:xfrm>
            <a:off x="3869531" y="1119187"/>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3457575" y="3429001"/>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ea typeface="+mn-lt"/>
                <a:cs typeface="+mn-lt"/>
              </a:rPr>
              <a:t>Analyze  Columns</a:t>
            </a:r>
            <a:endParaRPr lang="en-US">
              <a:solidFill>
                <a:schemeClr val="accent1">
                  <a:lumMod val="50000"/>
                </a:schemeClr>
              </a:solidFill>
              <a:latin typeface="Arial Nova"/>
            </a:endParaRPr>
          </a:p>
          <a:p>
            <a:pPr marL="228600" indent="0">
              <a:buNone/>
            </a:pPr>
            <a:endParaRPr lang="en-US" sz="1600" b="1">
              <a:solidFill>
                <a:schemeClr val="accent1">
                  <a:lumMod val="50000"/>
                </a:schemeClr>
              </a:solidFill>
              <a:ea typeface="+mn-lt"/>
              <a:cs typeface="+mn-lt"/>
            </a:endParaRPr>
          </a:p>
        </p:txBody>
      </p:sp>
      <p:sp>
        <p:nvSpPr>
          <p:cNvPr id="202" name="Content Placeholder 201">
            <a:extLst>
              <a:ext uri="{FF2B5EF4-FFF2-40B4-BE49-F238E27FC236}">
                <a16:creationId xmlns:a16="http://schemas.microsoft.com/office/drawing/2014/main" id="{C99CA78F-A602-5A20-BADF-3F2691284BB2}"/>
              </a:ext>
            </a:extLst>
          </p:cNvPr>
          <p:cNvSpPr>
            <a:spLocks noGrp="1"/>
          </p:cNvSpPr>
          <p:nvPr>
            <p:ph idx="1"/>
          </p:nvPr>
        </p:nvSpPr>
        <p:spPr>
          <a:xfrm>
            <a:off x="6008102" y="2194186"/>
            <a:ext cx="5347251" cy="2822176"/>
          </a:xfrm>
        </p:spPr>
        <p:txBody>
          <a:bodyPr vert="horz" lIns="91440" tIns="45720" rIns="91440" bIns="45720" rtlCol="0" anchor="t">
            <a:normAutofit/>
          </a:bodyPr>
          <a:lstStyle/>
          <a:p>
            <a:pPr marL="228600" indent="0">
              <a:buNone/>
            </a:pPr>
            <a:r>
              <a:rPr lang="en-US" sz="2000">
                <a:ea typeface="+mn-lt"/>
                <a:cs typeface="+mn-lt"/>
              </a:rPr>
              <a:t>. UCI Human Activity Recognition with Smartphones dataset that collected accelerometer and gyroscope data from a Samsung Galaxy S II smartphone</a:t>
            </a:r>
          </a:p>
          <a:p>
            <a:pPr marL="228600" indent="0">
              <a:buNone/>
            </a:pPr>
            <a:r>
              <a:rPr lang="en-US" sz="2000">
                <a:ea typeface="+mn-lt"/>
                <a:cs typeface="+mn-lt"/>
              </a:rPr>
              <a:t>. Contains 10,299 instances of 6 different activities performed by 30 subjects and 561 different features</a:t>
            </a:r>
          </a:p>
          <a:p>
            <a:pPr>
              <a:buClr>
                <a:srgbClr val="F0E4E8"/>
              </a:buClr>
            </a:pPr>
            <a:endParaRPr lang="en-US" sz="1100">
              <a:solidFill>
                <a:srgbClr val="000000"/>
              </a:solidFill>
              <a:latin typeface="Calibri"/>
              <a:ea typeface="+mn-lt"/>
              <a:cs typeface="Calibri"/>
            </a:endParaRPr>
          </a:p>
          <a:p>
            <a:pPr>
              <a:buClr>
                <a:srgbClr val="F0E4E8"/>
              </a:buClr>
            </a:pPr>
            <a:endParaRPr lang="en-US" sz="2000" b="1">
              <a:solidFill>
                <a:srgbClr val="5B5010"/>
              </a:solidFill>
              <a:latin typeface="Avenir Next LT Pro"/>
              <a:cs typeface="Calibri"/>
            </a:endParaRPr>
          </a:p>
          <a:p>
            <a:pPr>
              <a:buClr>
                <a:srgbClr val="F0E4E8"/>
              </a:buClr>
            </a:pPr>
            <a:endParaRPr lang="en-US" sz="1100">
              <a:solidFill>
                <a:srgbClr val="000000"/>
              </a:solidFill>
              <a:latin typeface="Calibri"/>
              <a:cs typeface="Calibri"/>
            </a:endParaRPr>
          </a:p>
        </p:txBody>
      </p:sp>
      <p:sp>
        <p:nvSpPr>
          <p:cNvPr id="206" name="Oval 205">
            <a:extLst>
              <a:ext uri="{FF2B5EF4-FFF2-40B4-BE49-F238E27FC236}">
                <a16:creationId xmlns:a16="http://schemas.microsoft.com/office/drawing/2014/main" id="{0D434F5B-F4B6-3804-E5CA-C6BDF28A8131}"/>
              </a:ext>
            </a:extLst>
          </p:cNvPr>
          <p:cNvSpPr/>
          <p:nvPr/>
        </p:nvSpPr>
        <p:spPr>
          <a:xfrm>
            <a:off x="3845718" y="2881313"/>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3845719" y="461962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3385619" y="5151264"/>
            <a:ext cx="2626413" cy="553072"/>
          </a:xfrm>
          <a:prstGeom prst="rect">
            <a:avLst/>
          </a:prstGeom>
        </p:spPr>
        <p:txBody>
          <a:bodyPr vert="horz" lIns="91440" tIns="45720" rIns="91440" bIns="45720" rtlCol="0" anchor="t">
            <a:normAutofit fontScale="92500"/>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accent1">
                    <a:lumMod val="50000"/>
                  </a:schemeClr>
                </a:solidFill>
                <a:latin typeface="Arial Nova"/>
              </a:rPr>
              <a:t>Feature reduction </a:t>
            </a:r>
            <a:endParaRPr lang="en-US" sz="2000" b="1">
              <a:solidFill>
                <a:schemeClr val="accent1">
                  <a:lumMod val="50000"/>
                </a:schemeClr>
              </a:solidFill>
              <a:latin typeface="Arial Nova"/>
            </a:endParaRPr>
          </a:p>
        </p:txBody>
      </p:sp>
      <p:sp>
        <p:nvSpPr>
          <p:cNvPr id="3" name="Oval 2">
            <a:extLst>
              <a:ext uri="{FF2B5EF4-FFF2-40B4-BE49-F238E27FC236}">
                <a16:creationId xmlns:a16="http://schemas.microsoft.com/office/drawing/2014/main" id="{453640C7-596E-9E59-3637-ECFB762D7CB9}"/>
              </a:ext>
            </a:extLst>
          </p:cNvPr>
          <p:cNvSpPr/>
          <p:nvPr/>
        </p:nvSpPr>
        <p:spPr>
          <a:xfrm>
            <a:off x="3985486" y="1218579"/>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567837" y="1713982"/>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bg2"/>
                </a:solidFill>
                <a:latin typeface="Arial Nova"/>
              </a:rPr>
              <a:t>Uploading Data</a:t>
            </a:r>
            <a:endParaRPr lang="en-US" b="1">
              <a:solidFill>
                <a:schemeClr val="bg2"/>
              </a:solidFill>
              <a:latin typeface="Arial Nova"/>
            </a:endParaRPr>
          </a:p>
        </p:txBody>
      </p:sp>
    </p:spTree>
    <p:extLst>
      <p:ext uri="{BB962C8B-B14F-4D97-AF65-F5344CB8AC3E}">
        <p14:creationId xmlns:p14="http://schemas.microsoft.com/office/powerpoint/2010/main" val="310595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4310062" y="833437"/>
            <a:ext cx="7238999" cy="5548312"/>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81076" y="1633537"/>
            <a:ext cx="3200400" cy="1662114"/>
          </a:xfrm>
        </p:spPr>
        <p:txBody>
          <a:bodyPr anchor="ctr">
            <a:normAutofit/>
          </a:bodyPr>
          <a:lstStyle/>
          <a:p>
            <a:r>
              <a:rPr lang="en-US" sz="4400">
                <a:solidFill>
                  <a:schemeClr val="accent1">
                    <a:lumMod val="50000"/>
                  </a:schemeClr>
                </a:solidFill>
                <a:ea typeface="+mj-lt"/>
                <a:cs typeface="+mj-lt"/>
              </a:rPr>
              <a:t>II.</a:t>
            </a:r>
            <a:r>
              <a:rPr lang="en-US" sz="4400">
                <a:solidFill>
                  <a:schemeClr val="accent1">
                    <a:lumMod val="50000"/>
                  </a:schemeClr>
                </a:solidFill>
                <a:cs typeface="Sabon Next LT"/>
              </a:rPr>
              <a:t> </a:t>
            </a:r>
            <a:r>
              <a:rPr lang="en-US" sz="4400">
                <a:solidFill>
                  <a:schemeClr val="accent1">
                    <a:lumMod val="50000"/>
                  </a:schemeClr>
                </a:solidFill>
                <a:cs typeface="Angsana New"/>
              </a:rPr>
              <a:t>Dataset</a:t>
            </a:r>
            <a:endParaRPr lang="en-US">
              <a:solidFill>
                <a:schemeClr val="accent1">
                  <a:lumMod val="50000"/>
                </a:schemeClr>
              </a:solidFill>
            </a:endParaRPr>
          </a:p>
        </p:txBody>
      </p:sp>
      <p:sp>
        <p:nvSpPr>
          <p:cNvPr id="157" name="Oval 156">
            <a:extLst>
              <a:ext uri="{FF2B5EF4-FFF2-40B4-BE49-F238E27FC236}">
                <a16:creationId xmlns:a16="http://schemas.microsoft.com/office/drawing/2014/main" id="{10DA97DF-7D49-1355-C2BB-1AE4C0DA36E6}"/>
              </a:ext>
            </a:extLst>
          </p:cNvPr>
          <p:cNvSpPr/>
          <p:nvPr/>
        </p:nvSpPr>
        <p:spPr>
          <a:xfrm>
            <a:off x="3869531" y="1119187"/>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567837" y="1713982"/>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Uploading Data</a:t>
            </a:r>
            <a:endParaRPr lang="en-US" b="1">
              <a:solidFill>
                <a:schemeClr val="accent1">
                  <a:lumMod val="50000"/>
                </a:schemeClr>
              </a:solidFill>
              <a:latin typeface="Arial Nova"/>
            </a:endParaRPr>
          </a:p>
        </p:txBody>
      </p:sp>
      <p:sp>
        <p:nvSpPr>
          <p:cNvPr id="202" name="Content Placeholder 201">
            <a:extLst>
              <a:ext uri="{FF2B5EF4-FFF2-40B4-BE49-F238E27FC236}">
                <a16:creationId xmlns:a16="http://schemas.microsoft.com/office/drawing/2014/main" id="{C99CA78F-A602-5A20-BADF-3F2691284BB2}"/>
              </a:ext>
            </a:extLst>
          </p:cNvPr>
          <p:cNvSpPr>
            <a:spLocks noGrp="1"/>
          </p:cNvSpPr>
          <p:nvPr>
            <p:ph idx="1"/>
          </p:nvPr>
        </p:nvSpPr>
        <p:spPr>
          <a:xfrm>
            <a:off x="-1388269" y="-2369531"/>
            <a:ext cx="10515600" cy="3998306"/>
          </a:xfrm>
        </p:spPr>
        <p:txBody>
          <a:bodyPr vert="horz" lIns="91440" tIns="45720" rIns="91440" bIns="45720" rtlCol="0" anchor="t">
            <a:normAutofit/>
          </a:bodyPr>
          <a:lstStyle/>
          <a:p>
            <a:r>
              <a:rPr lang="en-US" sz="1100">
                <a:solidFill>
                  <a:srgbClr val="000000"/>
                </a:solidFill>
                <a:latin typeface="Calibri"/>
                <a:cs typeface="Calibri"/>
              </a:rPr>
              <a:t>UCI Human Activity Recognition with Smartphones dataset. Collected accelerometer and gyroscope data from a Samsung Galaxy S II smartphone</a:t>
            </a:r>
            <a:endParaRPr lang="en-US"/>
          </a:p>
        </p:txBody>
      </p:sp>
      <p:sp>
        <p:nvSpPr>
          <p:cNvPr id="206" name="Oval 205">
            <a:extLst>
              <a:ext uri="{FF2B5EF4-FFF2-40B4-BE49-F238E27FC236}">
                <a16:creationId xmlns:a16="http://schemas.microsoft.com/office/drawing/2014/main" id="{0D434F5B-F4B6-3804-E5CA-C6BDF28A8131}"/>
              </a:ext>
            </a:extLst>
          </p:cNvPr>
          <p:cNvSpPr/>
          <p:nvPr/>
        </p:nvSpPr>
        <p:spPr>
          <a:xfrm>
            <a:off x="3845718" y="2881313"/>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3845719" y="461962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3385619" y="5151264"/>
            <a:ext cx="2626413" cy="553072"/>
          </a:xfrm>
          <a:prstGeom prst="rect">
            <a:avLst/>
          </a:prstGeom>
        </p:spPr>
        <p:txBody>
          <a:bodyPr vert="horz" lIns="91440" tIns="45720" rIns="91440" bIns="45720" rtlCol="0" anchor="t">
            <a:normAutofit fontScale="92500"/>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accent1">
                    <a:lumMod val="50000"/>
                  </a:schemeClr>
                </a:solidFill>
                <a:latin typeface="Arial Nova"/>
              </a:rPr>
              <a:t>Feature reduction </a:t>
            </a:r>
            <a:endParaRPr lang="en-US" sz="2000" b="1">
              <a:solidFill>
                <a:schemeClr val="accent1">
                  <a:lumMod val="50000"/>
                </a:schemeClr>
              </a:solidFill>
              <a:latin typeface="Arial Nova"/>
            </a:endParaRPr>
          </a:p>
        </p:txBody>
      </p:sp>
      <p:sp>
        <p:nvSpPr>
          <p:cNvPr id="210" name="Oval 209">
            <a:extLst>
              <a:ext uri="{FF2B5EF4-FFF2-40B4-BE49-F238E27FC236}">
                <a16:creationId xmlns:a16="http://schemas.microsoft.com/office/drawing/2014/main" id="{D6680090-CEE0-78DE-D13A-FB1D676E455D}"/>
              </a:ext>
            </a:extLst>
          </p:cNvPr>
          <p:cNvSpPr/>
          <p:nvPr/>
        </p:nvSpPr>
        <p:spPr>
          <a:xfrm>
            <a:off x="4010334" y="2982775"/>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3457575" y="3429001"/>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bg2"/>
                </a:solidFill>
                <a:latin typeface="Arial Nova"/>
                <a:ea typeface="+mn-lt"/>
                <a:cs typeface="+mn-lt"/>
              </a:rPr>
              <a:t>Analyze  Columns</a:t>
            </a:r>
            <a:endParaRPr lang="en-US">
              <a:solidFill>
                <a:schemeClr val="bg2"/>
              </a:solidFill>
              <a:latin typeface="Arial Nova"/>
            </a:endParaRPr>
          </a:p>
          <a:p>
            <a:pPr marL="228600" indent="0">
              <a:buNone/>
            </a:pPr>
            <a:endParaRPr lang="en-US" sz="1600" b="1">
              <a:solidFill>
                <a:schemeClr val="accent1">
                  <a:lumMod val="50000"/>
                </a:schemeClr>
              </a:solidFill>
              <a:ea typeface="+mn-lt"/>
              <a:cs typeface="+mn-lt"/>
            </a:endParaRPr>
          </a:p>
        </p:txBody>
      </p:sp>
      <p:pic>
        <p:nvPicPr>
          <p:cNvPr id="211" name="Picture 211" descr="Chart, histogram&#10;&#10;Description automatically generated">
            <a:extLst>
              <a:ext uri="{FF2B5EF4-FFF2-40B4-BE49-F238E27FC236}">
                <a16:creationId xmlns:a16="http://schemas.microsoft.com/office/drawing/2014/main" id="{6F3547BC-AA0D-8517-20D3-F97A349BBAB5}"/>
              </a:ext>
            </a:extLst>
          </p:cNvPr>
          <p:cNvPicPr>
            <a:picLocks noChangeAspect="1"/>
          </p:cNvPicPr>
          <p:nvPr/>
        </p:nvPicPr>
        <p:blipFill rotWithShape="1">
          <a:blip r:embed="rId3"/>
          <a:srcRect t="8401" r="-306" b="144"/>
          <a:stretch/>
        </p:blipFill>
        <p:spPr>
          <a:xfrm>
            <a:off x="7010434" y="969666"/>
            <a:ext cx="2718291" cy="5270600"/>
          </a:xfrm>
          <a:prstGeom prst="rect">
            <a:avLst/>
          </a:prstGeom>
        </p:spPr>
      </p:pic>
    </p:spTree>
    <p:extLst>
      <p:ext uri="{BB962C8B-B14F-4D97-AF65-F5344CB8AC3E}">
        <p14:creationId xmlns:p14="http://schemas.microsoft.com/office/powerpoint/2010/main" val="4573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4310062" y="833437"/>
            <a:ext cx="7238999" cy="5548312"/>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81076" y="1633537"/>
            <a:ext cx="3200400" cy="1662114"/>
          </a:xfrm>
        </p:spPr>
        <p:txBody>
          <a:bodyPr anchor="ctr">
            <a:normAutofit/>
          </a:bodyPr>
          <a:lstStyle/>
          <a:p>
            <a:r>
              <a:rPr lang="en-US" sz="4400">
                <a:solidFill>
                  <a:schemeClr val="accent1">
                    <a:lumMod val="50000"/>
                  </a:schemeClr>
                </a:solidFill>
                <a:ea typeface="+mj-lt"/>
                <a:cs typeface="+mj-lt"/>
              </a:rPr>
              <a:t>II.</a:t>
            </a:r>
            <a:r>
              <a:rPr lang="en-US" sz="4400">
                <a:solidFill>
                  <a:schemeClr val="accent1">
                    <a:lumMod val="50000"/>
                  </a:schemeClr>
                </a:solidFill>
                <a:cs typeface="Sabon Next LT"/>
              </a:rPr>
              <a:t> </a:t>
            </a:r>
            <a:r>
              <a:rPr lang="en-US" sz="4400">
                <a:solidFill>
                  <a:schemeClr val="accent1">
                    <a:lumMod val="50000"/>
                  </a:schemeClr>
                </a:solidFill>
                <a:cs typeface="Angsana New"/>
              </a:rPr>
              <a:t>Dataset</a:t>
            </a:r>
            <a:endParaRPr lang="en-US">
              <a:solidFill>
                <a:schemeClr val="accent1">
                  <a:lumMod val="50000"/>
                </a:schemeClr>
              </a:solidFill>
            </a:endParaRPr>
          </a:p>
        </p:txBody>
      </p:sp>
      <p:sp>
        <p:nvSpPr>
          <p:cNvPr id="157" name="Oval 156">
            <a:extLst>
              <a:ext uri="{FF2B5EF4-FFF2-40B4-BE49-F238E27FC236}">
                <a16:creationId xmlns:a16="http://schemas.microsoft.com/office/drawing/2014/main" id="{10DA97DF-7D49-1355-C2BB-1AE4C0DA36E6}"/>
              </a:ext>
            </a:extLst>
          </p:cNvPr>
          <p:cNvSpPr/>
          <p:nvPr/>
        </p:nvSpPr>
        <p:spPr>
          <a:xfrm>
            <a:off x="3869531" y="1119187"/>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567837" y="1713982"/>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Uploading Data</a:t>
            </a:r>
            <a:endParaRPr lang="en-US" b="1">
              <a:solidFill>
                <a:schemeClr val="accent1">
                  <a:lumMod val="50000"/>
                </a:schemeClr>
              </a:solidFill>
              <a:latin typeface="Arial Nova"/>
            </a:endParaRPr>
          </a:p>
        </p:txBody>
      </p:sp>
      <p:sp>
        <p:nvSpPr>
          <p:cNvPr id="202" name="Content Placeholder 201">
            <a:extLst>
              <a:ext uri="{FF2B5EF4-FFF2-40B4-BE49-F238E27FC236}">
                <a16:creationId xmlns:a16="http://schemas.microsoft.com/office/drawing/2014/main" id="{C99CA78F-A602-5A20-BADF-3F2691284BB2}"/>
              </a:ext>
            </a:extLst>
          </p:cNvPr>
          <p:cNvSpPr>
            <a:spLocks noGrp="1"/>
          </p:cNvSpPr>
          <p:nvPr>
            <p:ph idx="1"/>
          </p:nvPr>
        </p:nvSpPr>
        <p:spPr>
          <a:xfrm>
            <a:off x="-1388269" y="-2369531"/>
            <a:ext cx="10515600" cy="3998306"/>
          </a:xfrm>
        </p:spPr>
        <p:txBody>
          <a:bodyPr vert="horz" lIns="91440" tIns="45720" rIns="91440" bIns="45720" rtlCol="0" anchor="t">
            <a:normAutofit/>
          </a:bodyPr>
          <a:lstStyle/>
          <a:p>
            <a:r>
              <a:rPr lang="en-US" sz="1100">
                <a:solidFill>
                  <a:srgbClr val="000000"/>
                </a:solidFill>
                <a:latin typeface="Calibri"/>
                <a:cs typeface="Calibri"/>
              </a:rPr>
              <a:t>UCI Human Activity Recognition with Smartphones dataset. Collected accelerometer and gyroscope data from a Samsung Galaxy S II smartphone</a:t>
            </a:r>
            <a:endParaRPr lang="en-US"/>
          </a:p>
        </p:txBody>
      </p:sp>
      <p:sp>
        <p:nvSpPr>
          <p:cNvPr id="206" name="Oval 205">
            <a:extLst>
              <a:ext uri="{FF2B5EF4-FFF2-40B4-BE49-F238E27FC236}">
                <a16:creationId xmlns:a16="http://schemas.microsoft.com/office/drawing/2014/main" id="{0D434F5B-F4B6-3804-E5CA-C6BDF28A8131}"/>
              </a:ext>
            </a:extLst>
          </p:cNvPr>
          <p:cNvSpPr/>
          <p:nvPr/>
        </p:nvSpPr>
        <p:spPr>
          <a:xfrm>
            <a:off x="3845718" y="2881313"/>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3845719" y="461962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3385619" y="5151264"/>
            <a:ext cx="2626413" cy="553072"/>
          </a:xfrm>
          <a:prstGeom prst="rect">
            <a:avLst/>
          </a:prstGeom>
        </p:spPr>
        <p:txBody>
          <a:bodyPr vert="horz" lIns="91440" tIns="45720" rIns="91440" bIns="45720" rtlCol="0" anchor="t">
            <a:normAutofit fontScale="92500"/>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accent1">
                    <a:lumMod val="50000"/>
                  </a:schemeClr>
                </a:solidFill>
                <a:latin typeface="Arial Nova"/>
              </a:rPr>
              <a:t>Feature reduction </a:t>
            </a:r>
            <a:endParaRPr lang="en-US" sz="2000" b="1">
              <a:solidFill>
                <a:schemeClr val="accent1">
                  <a:lumMod val="50000"/>
                </a:schemeClr>
              </a:solidFill>
              <a:latin typeface="Arial Nova"/>
            </a:endParaRPr>
          </a:p>
        </p:txBody>
      </p:sp>
      <p:sp>
        <p:nvSpPr>
          <p:cNvPr id="210" name="Oval 209">
            <a:extLst>
              <a:ext uri="{FF2B5EF4-FFF2-40B4-BE49-F238E27FC236}">
                <a16:creationId xmlns:a16="http://schemas.microsoft.com/office/drawing/2014/main" id="{D6680090-CEE0-78DE-D13A-FB1D676E455D}"/>
              </a:ext>
            </a:extLst>
          </p:cNvPr>
          <p:cNvSpPr/>
          <p:nvPr/>
        </p:nvSpPr>
        <p:spPr>
          <a:xfrm>
            <a:off x="4010334" y="2982775"/>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3457575" y="3429001"/>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bg2"/>
                </a:solidFill>
                <a:latin typeface="Arial Nova"/>
                <a:ea typeface="+mn-lt"/>
                <a:cs typeface="+mn-lt"/>
              </a:rPr>
              <a:t>Analyze  Columns</a:t>
            </a:r>
            <a:endParaRPr lang="en-US">
              <a:solidFill>
                <a:schemeClr val="bg2"/>
              </a:solidFill>
              <a:latin typeface="Arial Nova"/>
            </a:endParaRPr>
          </a:p>
          <a:p>
            <a:pPr marL="228600" indent="0">
              <a:buNone/>
            </a:pPr>
            <a:endParaRPr lang="en-US" sz="1600" b="1">
              <a:solidFill>
                <a:schemeClr val="accent1">
                  <a:lumMod val="50000"/>
                </a:schemeClr>
              </a:solidFill>
              <a:ea typeface="+mn-lt"/>
              <a:cs typeface="+mn-lt"/>
            </a:endParaRPr>
          </a:p>
        </p:txBody>
      </p:sp>
      <p:pic>
        <p:nvPicPr>
          <p:cNvPr id="3" name="Picture 3" descr="Chart, bar chart&#10;&#10;Description automatically generated">
            <a:extLst>
              <a:ext uri="{FF2B5EF4-FFF2-40B4-BE49-F238E27FC236}">
                <a16:creationId xmlns:a16="http://schemas.microsoft.com/office/drawing/2014/main" id="{8386D2B8-C399-E5E7-B8FE-7EFDC6A6B637}"/>
              </a:ext>
            </a:extLst>
          </p:cNvPr>
          <p:cNvPicPr>
            <a:picLocks noChangeAspect="1"/>
          </p:cNvPicPr>
          <p:nvPr/>
        </p:nvPicPr>
        <p:blipFill>
          <a:blip r:embed="rId3"/>
          <a:stretch>
            <a:fillRect/>
          </a:stretch>
        </p:blipFill>
        <p:spPr>
          <a:xfrm>
            <a:off x="5743482" y="2369031"/>
            <a:ext cx="5785105" cy="3158687"/>
          </a:xfrm>
          <a:prstGeom prst="rect">
            <a:avLst/>
          </a:prstGeom>
        </p:spPr>
      </p:pic>
      <p:sp>
        <p:nvSpPr>
          <p:cNvPr id="5" name="文本框 4">
            <a:extLst>
              <a:ext uri="{FF2B5EF4-FFF2-40B4-BE49-F238E27FC236}">
                <a16:creationId xmlns:a16="http://schemas.microsoft.com/office/drawing/2014/main" id="{019398A5-EDDC-311F-555F-F8D7CF265111}"/>
              </a:ext>
            </a:extLst>
          </p:cNvPr>
          <p:cNvSpPr txBox="1"/>
          <p:nvPr/>
        </p:nvSpPr>
        <p:spPr>
          <a:xfrm>
            <a:off x="6401954" y="1691407"/>
            <a:ext cx="61594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a:latin typeface="Arial Nova"/>
              </a:rPr>
              <a:t>The distribtion of 6 activities</a:t>
            </a:r>
          </a:p>
        </p:txBody>
      </p:sp>
    </p:spTree>
    <p:extLst>
      <p:ext uri="{BB962C8B-B14F-4D97-AF65-F5344CB8AC3E}">
        <p14:creationId xmlns:p14="http://schemas.microsoft.com/office/powerpoint/2010/main" val="173386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4310062" y="833437"/>
            <a:ext cx="7238999" cy="5548312"/>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81076" y="1633537"/>
            <a:ext cx="3200400" cy="1662114"/>
          </a:xfrm>
        </p:spPr>
        <p:txBody>
          <a:bodyPr anchor="ctr">
            <a:normAutofit/>
          </a:bodyPr>
          <a:lstStyle/>
          <a:p>
            <a:r>
              <a:rPr lang="en-US" sz="4400">
                <a:solidFill>
                  <a:schemeClr val="accent1">
                    <a:lumMod val="50000"/>
                  </a:schemeClr>
                </a:solidFill>
                <a:ea typeface="+mj-lt"/>
                <a:cs typeface="+mj-lt"/>
              </a:rPr>
              <a:t>II.</a:t>
            </a:r>
            <a:r>
              <a:rPr lang="en-US" sz="4400">
                <a:solidFill>
                  <a:schemeClr val="accent1">
                    <a:lumMod val="50000"/>
                  </a:schemeClr>
                </a:solidFill>
                <a:cs typeface="Sabon Next LT"/>
              </a:rPr>
              <a:t> </a:t>
            </a:r>
            <a:r>
              <a:rPr lang="en-US" sz="4400">
                <a:solidFill>
                  <a:schemeClr val="accent1">
                    <a:lumMod val="50000"/>
                  </a:schemeClr>
                </a:solidFill>
                <a:cs typeface="Angsana New"/>
              </a:rPr>
              <a:t>Dataset</a:t>
            </a:r>
            <a:endParaRPr lang="en-US">
              <a:solidFill>
                <a:schemeClr val="accent1">
                  <a:lumMod val="50000"/>
                </a:schemeClr>
              </a:solidFill>
            </a:endParaRPr>
          </a:p>
        </p:txBody>
      </p:sp>
      <p:sp>
        <p:nvSpPr>
          <p:cNvPr id="157" name="Oval 156">
            <a:extLst>
              <a:ext uri="{FF2B5EF4-FFF2-40B4-BE49-F238E27FC236}">
                <a16:creationId xmlns:a16="http://schemas.microsoft.com/office/drawing/2014/main" id="{10DA97DF-7D49-1355-C2BB-1AE4C0DA36E6}"/>
              </a:ext>
            </a:extLst>
          </p:cNvPr>
          <p:cNvSpPr/>
          <p:nvPr/>
        </p:nvSpPr>
        <p:spPr>
          <a:xfrm>
            <a:off x="3869531" y="1119187"/>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567837" y="1713982"/>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Uploading Data</a:t>
            </a:r>
            <a:endParaRPr lang="en-US" b="1">
              <a:solidFill>
                <a:schemeClr val="accent1">
                  <a:lumMod val="50000"/>
                </a:schemeClr>
              </a:solidFill>
              <a:latin typeface="Arial Nova"/>
            </a:endParaRPr>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3457575" y="3429001"/>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ea typeface="+mn-lt"/>
                <a:cs typeface="+mn-lt"/>
              </a:rPr>
              <a:t>Analyze  Columns</a:t>
            </a:r>
            <a:endParaRPr lang="en-US">
              <a:solidFill>
                <a:schemeClr val="accent1">
                  <a:lumMod val="50000"/>
                </a:schemeClr>
              </a:solidFill>
              <a:latin typeface="Arial Nova"/>
            </a:endParaRPr>
          </a:p>
          <a:p>
            <a:pPr marL="228600" indent="0">
              <a:buNone/>
            </a:pPr>
            <a:endParaRPr lang="en-US" sz="1600" b="1">
              <a:solidFill>
                <a:schemeClr val="accent1">
                  <a:lumMod val="50000"/>
                </a:schemeClr>
              </a:solidFill>
              <a:ea typeface="+mn-lt"/>
              <a:cs typeface="+mn-lt"/>
            </a:endParaRPr>
          </a:p>
        </p:txBody>
      </p:sp>
      <p:sp>
        <p:nvSpPr>
          <p:cNvPr id="202" name="Content Placeholder 201">
            <a:extLst>
              <a:ext uri="{FF2B5EF4-FFF2-40B4-BE49-F238E27FC236}">
                <a16:creationId xmlns:a16="http://schemas.microsoft.com/office/drawing/2014/main" id="{C99CA78F-A602-5A20-BADF-3F2691284BB2}"/>
              </a:ext>
            </a:extLst>
          </p:cNvPr>
          <p:cNvSpPr>
            <a:spLocks noGrp="1"/>
          </p:cNvSpPr>
          <p:nvPr>
            <p:ph idx="1"/>
          </p:nvPr>
        </p:nvSpPr>
        <p:spPr>
          <a:xfrm>
            <a:off x="-1388269" y="-2369531"/>
            <a:ext cx="10515600" cy="3998306"/>
          </a:xfrm>
        </p:spPr>
        <p:txBody>
          <a:bodyPr vert="horz" lIns="91440" tIns="45720" rIns="91440" bIns="45720" rtlCol="0" anchor="t">
            <a:normAutofit/>
          </a:bodyPr>
          <a:lstStyle/>
          <a:p>
            <a:r>
              <a:rPr lang="en-US" sz="1100">
                <a:solidFill>
                  <a:srgbClr val="000000"/>
                </a:solidFill>
                <a:latin typeface="Calibri"/>
                <a:cs typeface="Calibri"/>
              </a:rPr>
              <a:t>UCI Human Activity Recognition with Smartphones dataset. Collected accelerometer and gyroscope data from a Samsung Galaxy S II smartphone</a:t>
            </a:r>
            <a:endParaRPr lang="en-US"/>
          </a:p>
        </p:txBody>
      </p:sp>
      <p:sp>
        <p:nvSpPr>
          <p:cNvPr id="206" name="Oval 205">
            <a:extLst>
              <a:ext uri="{FF2B5EF4-FFF2-40B4-BE49-F238E27FC236}">
                <a16:creationId xmlns:a16="http://schemas.microsoft.com/office/drawing/2014/main" id="{0D434F5B-F4B6-3804-E5CA-C6BDF28A8131}"/>
              </a:ext>
            </a:extLst>
          </p:cNvPr>
          <p:cNvSpPr/>
          <p:nvPr/>
        </p:nvSpPr>
        <p:spPr>
          <a:xfrm>
            <a:off x="3845718" y="2881313"/>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3845719" y="461962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4010334" y="472212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3385619" y="5151264"/>
            <a:ext cx="2626413" cy="553072"/>
          </a:xfrm>
          <a:prstGeom prst="rect">
            <a:avLst/>
          </a:prstGeom>
        </p:spPr>
        <p:txBody>
          <a:bodyPr vert="horz" lIns="91440" tIns="45720" rIns="91440" bIns="45720" rtlCol="0" anchor="t">
            <a:normAutofit fontScale="92500"/>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Feature reduction </a:t>
            </a:r>
            <a:endParaRPr lang="en-US" sz="2000" b="1">
              <a:solidFill>
                <a:schemeClr val="bg2"/>
              </a:solidFill>
              <a:latin typeface="Arial Nova"/>
            </a:endParaRPr>
          </a:p>
        </p:txBody>
      </p:sp>
      <p:pic>
        <p:nvPicPr>
          <p:cNvPr id="5" name="Picture 5">
            <a:extLst>
              <a:ext uri="{FF2B5EF4-FFF2-40B4-BE49-F238E27FC236}">
                <a16:creationId xmlns:a16="http://schemas.microsoft.com/office/drawing/2014/main" id="{FED8537E-5C92-A2A3-464D-9BCF1B4E0F69}"/>
              </a:ext>
            </a:extLst>
          </p:cNvPr>
          <p:cNvPicPr>
            <a:picLocks noChangeAspect="1"/>
          </p:cNvPicPr>
          <p:nvPr/>
        </p:nvPicPr>
        <p:blipFill>
          <a:blip r:embed="rId3"/>
          <a:stretch>
            <a:fillRect/>
          </a:stretch>
        </p:blipFill>
        <p:spPr>
          <a:xfrm>
            <a:off x="5757297" y="1834444"/>
            <a:ext cx="5599926" cy="4244105"/>
          </a:xfrm>
          <a:prstGeom prst="rect">
            <a:avLst/>
          </a:prstGeom>
        </p:spPr>
      </p:pic>
      <p:sp>
        <p:nvSpPr>
          <p:cNvPr id="6" name="文本框 5">
            <a:extLst>
              <a:ext uri="{FF2B5EF4-FFF2-40B4-BE49-F238E27FC236}">
                <a16:creationId xmlns:a16="http://schemas.microsoft.com/office/drawing/2014/main" id="{488F3FFE-1B0A-4BCC-E5BD-EA8DBA56A2AE}"/>
              </a:ext>
            </a:extLst>
          </p:cNvPr>
          <p:cNvSpPr txBox="1"/>
          <p:nvPr/>
        </p:nvSpPr>
        <p:spPr>
          <a:xfrm>
            <a:off x="5836226" y="1275771"/>
            <a:ext cx="61594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a:latin typeface="Arial Nova"/>
              </a:rPr>
              <a:t>PCA key components' cumulative EV</a:t>
            </a:r>
          </a:p>
        </p:txBody>
      </p:sp>
    </p:spTree>
    <p:extLst>
      <p:ext uri="{BB962C8B-B14F-4D97-AF65-F5344CB8AC3E}">
        <p14:creationId xmlns:p14="http://schemas.microsoft.com/office/powerpoint/2010/main" val="234062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4310062" y="833437"/>
            <a:ext cx="7238999" cy="5548312"/>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81076" y="1633537"/>
            <a:ext cx="3200400" cy="1662114"/>
          </a:xfrm>
        </p:spPr>
        <p:txBody>
          <a:bodyPr anchor="ctr">
            <a:normAutofit/>
          </a:bodyPr>
          <a:lstStyle/>
          <a:p>
            <a:r>
              <a:rPr lang="en-US" sz="4400">
                <a:solidFill>
                  <a:schemeClr val="accent1">
                    <a:lumMod val="50000"/>
                  </a:schemeClr>
                </a:solidFill>
                <a:ea typeface="+mj-lt"/>
                <a:cs typeface="+mj-lt"/>
              </a:rPr>
              <a:t>II.</a:t>
            </a:r>
            <a:r>
              <a:rPr lang="en-US" sz="4400">
                <a:solidFill>
                  <a:schemeClr val="accent1">
                    <a:lumMod val="50000"/>
                  </a:schemeClr>
                </a:solidFill>
                <a:cs typeface="Sabon Next LT"/>
              </a:rPr>
              <a:t> </a:t>
            </a:r>
            <a:r>
              <a:rPr lang="en-US" sz="4400">
                <a:solidFill>
                  <a:schemeClr val="accent1">
                    <a:lumMod val="50000"/>
                  </a:schemeClr>
                </a:solidFill>
                <a:cs typeface="Angsana New"/>
              </a:rPr>
              <a:t>Dataset</a:t>
            </a:r>
            <a:endParaRPr lang="en-US">
              <a:solidFill>
                <a:schemeClr val="accent1">
                  <a:lumMod val="50000"/>
                </a:schemeClr>
              </a:solidFill>
            </a:endParaRPr>
          </a:p>
        </p:txBody>
      </p:sp>
      <p:sp>
        <p:nvSpPr>
          <p:cNvPr id="157" name="Oval 156">
            <a:extLst>
              <a:ext uri="{FF2B5EF4-FFF2-40B4-BE49-F238E27FC236}">
                <a16:creationId xmlns:a16="http://schemas.microsoft.com/office/drawing/2014/main" id="{10DA97DF-7D49-1355-C2BB-1AE4C0DA36E6}"/>
              </a:ext>
            </a:extLst>
          </p:cNvPr>
          <p:cNvSpPr/>
          <p:nvPr/>
        </p:nvSpPr>
        <p:spPr>
          <a:xfrm>
            <a:off x="3869531" y="1119187"/>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567837" y="1713982"/>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Uploading Data</a:t>
            </a:r>
            <a:endParaRPr lang="en-US" b="1">
              <a:solidFill>
                <a:schemeClr val="accent1">
                  <a:lumMod val="50000"/>
                </a:schemeClr>
              </a:solidFill>
              <a:latin typeface="Arial Nova"/>
            </a:endParaRPr>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3457575" y="3429001"/>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ea typeface="+mn-lt"/>
                <a:cs typeface="+mn-lt"/>
              </a:rPr>
              <a:t>Analyze  Columns</a:t>
            </a:r>
            <a:endParaRPr lang="en-US">
              <a:solidFill>
                <a:schemeClr val="accent1">
                  <a:lumMod val="50000"/>
                </a:schemeClr>
              </a:solidFill>
              <a:latin typeface="Arial Nova"/>
            </a:endParaRPr>
          </a:p>
          <a:p>
            <a:pPr marL="228600" indent="0">
              <a:buNone/>
            </a:pPr>
            <a:endParaRPr lang="en-US" sz="1600" b="1">
              <a:solidFill>
                <a:schemeClr val="accent1">
                  <a:lumMod val="50000"/>
                </a:schemeClr>
              </a:solidFill>
              <a:ea typeface="+mn-lt"/>
              <a:cs typeface="+mn-lt"/>
            </a:endParaRPr>
          </a:p>
        </p:txBody>
      </p:sp>
      <p:sp>
        <p:nvSpPr>
          <p:cNvPr id="202" name="Content Placeholder 201">
            <a:extLst>
              <a:ext uri="{FF2B5EF4-FFF2-40B4-BE49-F238E27FC236}">
                <a16:creationId xmlns:a16="http://schemas.microsoft.com/office/drawing/2014/main" id="{C99CA78F-A602-5A20-BADF-3F2691284BB2}"/>
              </a:ext>
            </a:extLst>
          </p:cNvPr>
          <p:cNvSpPr>
            <a:spLocks noGrp="1"/>
          </p:cNvSpPr>
          <p:nvPr>
            <p:ph idx="1"/>
          </p:nvPr>
        </p:nvSpPr>
        <p:spPr>
          <a:xfrm>
            <a:off x="-1388269" y="-2369531"/>
            <a:ext cx="10515600" cy="3998306"/>
          </a:xfrm>
        </p:spPr>
        <p:txBody>
          <a:bodyPr vert="horz" lIns="91440" tIns="45720" rIns="91440" bIns="45720" rtlCol="0" anchor="t">
            <a:normAutofit/>
          </a:bodyPr>
          <a:lstStyle/>
          <a:p>
            <a:r>
              <a:rPr lang="en-US" sz="1100">
                <a:solidFill>
                  <a:srgbClr val="000000"/>
                </a:solidFill>
                <a:latin typeface="Calibri"/>
                <a:cs typeface="Calibri"/>
              </a:rPr>
              <a:t>UCI Human Activity Recognition with Smartphones dataset. Collected accelerometer and gyroscope data from a Samsung Galaxy S II smartphone</a:t>
            </a:r>
            <a:endParaRPr lang="en-US"/>
          </a:p>
        </p:txBody>
      </p:sp>
      <p:sp>
        <p:nvSpPr>
          <p:cNvPr id="206" name="Oval 205">
            <a:extLst>
              <a:ext uri="{FF2B5EF4-FFF2-40B4-BE49-F238E27FC236}">
                <a16:creationId xmlns:a16="http://schemas.microsoft.com/office/drawing/2014/main" id="{0D434F5B-F4B6-3804-E5CA-C6BDF28A8131}"/>
              </a:ext>
            </a:extLst>
          </p:cNvPr>
          <p:cNvSpPr/>
          <p:nvPr/>
        </p:nvSpPr>
        <p:spPr>
          <a:xfrm>
            <a:off x="3845718" y="2881313"/>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3845719" y="461962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4010334" y="472212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3385619" y="5151264"/>
            <a:ext cx="2626413" cy="553072"/>
          </a:xfrm>
          <a:prstGeom prst="rect">
            <a:avLst/>
          </a:prstGeom>
        </p:spPr>
        <p:txBody>
          <a:bodyPr vert="horz" lIns="91440" tIns="45720" rIns="91440" bIns="45720" rtlCol="0" anchor="t">
            <a:normAutofit fontScale="92500"/>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Feature reduction </a:t>
            </a:r>
            <a:endParaRPr lang="en-US" sz="2000" b="1">
              <a:solidFill>
                <a:schemeClr val="bg2"/>
              </a:solidFill>
              <a:latin typeface="Arial Nova"/>
            </a:endParaRPr>
          </a:p>
        </p:txBody>
      </p:sp>
      <p:pic>
        <p:nvPicPr>
          <p:cNvPr id="3" name="图片 5" descr="图表, 直方图&#10;&#10;已自动生成说明">
            <a:extLst>
              <a:ext uri="{FF2B5EF4-FFF2-40B4-BE49-F238E27FC236}">
                <a16:creationId xmlns:a16="http://schemas.microsoft.com/office/drawing/2014/main" id="{94B0C42E-9EF4-11BF-3C67-8A5884DF7BA5}"/>
              </a:ext>
            </a:extLst>
          </p:cNvPr>
          <p:cNvPicPr>
            <a:picLocks noChangeAspect="1"/>
          </p:cNvPicPr>
          <p:nvPr/>
        </p:nvPicPr>
        <p:blipFill>
          <a:blip r:embed="rId3"/>
          <a:stretch>
            <a:fillRect/>
          </a:stretch>
        </p:blipFill>
        <p:spPr>
          <a:xfrm>
            <a:off x="5933902" y="1708991"/>
            <a:ext cx="5191760" cy="4601952"/>
          </a:xfrm>
          <a:prstGeom prst="rect">
            <a:avLst/>
          </a:prstGeom>
        </p:spPr>
      </p:pic>
      <p:sp>
        <p:nvSpPr>
          <p:cNvPr id="7" name="文本框 6">
            <a:extLst>
              <a:ext uri="{FF2B5EF4-FFF2-40B4-BE49-F238E27FC236}">
                <a16:creationId xmlns:a16="http://schemas.microsoft.com/office/drawing/2014/main" id="{E55A7B59-003C-6B31-1279-6318C3B520B9}"/>
              </a:ext>
            </a:extLst>
          </p:cNvPr>
          <p:cNvSpPr txBox="1"/>
          <p:nvPr/>
        </p:nvSpPr>
        <p:spPr>
          <a:xfrm>
            <a:off x="6979226" y="1114135"/>
            <a:ext cx="61594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a:latin typeface="Arial Nova"/>
              </a:rPr>
              <a:t>Correlation matrix </a:t>
            </a:r>
          </a:p>
        </p:txBody>
      </p:sp>
    </p:spTree>
    <p:extLst>
      <p:ext uri="{BB962C8B-B14F-4D97-AF65-F5344CB8AC3E}">
        <p14:creationId xmlns:p14="http://schemas.microsoft.com/office/powerpoint/2010/main" val="333130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4310062" y="833437"/>
            <a:ext cx="7238999" cy="5548312"/>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81076" y="1633537"/>
            <a:ext cx="3200400" cy="1662114"/>
          </a:xfrm>
        </p:spPr>
        <p:txBody>
          <a:bodyPr anchor="ctr">
            <a:normAutofit/>
          </a:bodyPr>
          <a:lstStyle/>
          <a:p>
            <a:r>
              <a:rPr lang="en-US" sz="4400">
                <a:solidFill>
                  <a:schemeClr val="accent1">
                    <a:lumMod val="50000"/>
                  </a:schemeClr>
                </a:solidFill>
                <a:ea typeface="+mj-lt"/>
                <a:cs typeface="+mj-lt"/>
              </a:rPr>
              <a:t>II.</a:t>
            </a:r>
            <a:r>
              <a:rPr lang="en-US" sz="4400">
                <a:solidFill>
                  <a:schemeClr val="accent1">
                    <a:lumMod val="50000"/>
                  </a:schemeClr>
                </a:solidFill>
                <a:cs typeface="Sabon Next LT"/>
              </a:rPr>
              <a:t> </a:t>
            </a:r>
            <a:r>
              <a:rPr lang="en-US" sz="4400">
                <a:solidFill>
                  <a:schemeClr val="accent1">
                    <a:lumMod val="50000"/>
                  </a:schemeClr>
                </a:solidFill>
                <a:cs typeface="Angsana New"/>
              </a:rPr>
              <a:t>Dataset</a:t>
            </a:r>
            <a:endParaRPr lang="en-US">
              <a:solidFill>
                <a:schemeClr val="accent1">
                  <a:lumMod val="50000"/>
                </a:schemeClr>
              </a:solidFill>
            </a:endParaRPr>
          </a:p>
        </p:txBody>
      </p:sp>
      <p:sp>
        <p:nvSpPr>
          <p:cNvPr id="157" name="Oval 156">
            <a:extLst>
              <a:ext uri="{FF2B5EF4-FFF2-40B4-BE49-F238E27FC236}">
                <a16:creationId xmlns:a16="http://schemas.microsoft.com/office/drawing/2014/main" id="{10DA97DF-7D49-1355-C2BB-1AE4C0DA36E6}"/>
              </a:ext>
            </a:extLst>
          </p:cNvPr>
          <p:cNvSpPr/>
          <p:nvPr/>
        </p:nvSpPr>
        <p:spPr>
          <a:xfrm>
            <a:off x="3869531" y="1119187"/>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3567837" y="1713982"/>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Uploading Data</a:t>
            </a:r>
            <a:endParaRPr lang="en-US" b="1">
              <a:solidFill>
                <a:schemeClr val="accent1">
                  <a:lumMod val="50000"/>
                </a:schemeClr>
              </a:solidFill>
              <a:latin typeface="Arial Nova"/>
            </a:endParaRPr>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3457575" y="3429001"/>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ea typeface="+mn-lt"/>
                <a:cs typeface="+mn-lt"/>
              </a:rPr>
              <a:t>Analyze  Columns</a:t>
            </a:r>
            <a:endParaRPr lang="en-US">
              <a:solidFill>
                <a:schemeClr val="accent1">
                  <a:lumMod val="50000"/>
                </a:schemeClr>
              </a:solidFill>
              <a:latin typeface="Arial Nova"/>
            </a:endParaRPr>
          </a:p>
          <a:p>
            <a:pPr marL="228600" indent="0">
              <a:buNone/>
            </a:pPr>
            <a:endParaRPr lang="en-US" sz="1600" b="1">
              <a:solidFill>
                <a:schemeClr val="accent1">
                  <a:lumMod val="50000"/>
                </a:schemeClr>
              </a:solidFill>
              <a:ea typeface="+mn-lt"/>
              <a:cs typeface="+mn-lt"/>
            </a:endParaRPr>
          </a:p>
        </p:txBody>
      </p:sp>
      <p:sp>
        <p:nvSpPr>
          <p:cNvPr id="202" name="Content Placeholder 201">
            <a:extLst>
              <a:ext uri="{FF2B5EF4-FFF2-40B4-BE49-F238E27FC236}">
                <a16:creationId xmlns:a16="http://schemas.microsoft.com/office/drawing/2014/main" id="{C99CA78F-A602-5A20-BADF-3F2691284BB2}"/>
              </a:ext>
            </a:extLst>
          </p:cNvPr>
          <p:cNvSpPr>
            <a:spLocks noGrp="1"/>
          </p:cNvSpPr>
          <p:nvPr>
            <p:ph idx="1"/>
          </p:nvPr>
        </p:nvSpPr>
        <p:spPr>
          <a:xfrm>
            <a:off x="-1388269" y="-2369531"/>
            <a:ext cx="10515600" cy="3998306"/>
          </a:xfrm>
        </p:spPr>
        <p:txBody>
          <a:bodyPr vert="horz" lIns="91440" tIns="45720" rIns="91440" bIns="45720" rtlCol="0" anchor="t">
            <a:normAutofit/>
          </a:bodyPr>
          <a:lstStyle/>
          <a:p>
            <a:r>
              <a:rPr lang="en-US" sz="1100">
                <a:solidFill>
                  <a:srgbClr val="000000"/>
                </a:solidFill>
                <a:latin typeface="Calibri"/>
                <a:cs typeface="Calibri"/>
              </a:rPr>
              <a:t>UCI Human Activity Recognition with Smartphones dataset. Collected accelerometer and gyroscope data from a Samsung Galaxy S II smartphone</a:t>
            </a:r>
            <a:endParaRPr lang="en-US"/>
          </a:p>
        </p:txBody>
      </p:sp>
      <p:sp>
        <p:nvSpPr>
          <p:cNvPr id="206" name="Oval 205">
            <a:extLst>
              <a:ext uri="{FF2B5EF4-FFF2-40B4-BE49-F238E27FC236}">
                <a16:creationId xmlns:a16="http://schemas.microsoft.com/office/drawing/2014/main" id="{0D434F5B-F4B6-3804-E5CA-C6BDF28A8131}"/>
              </a:ext>
            </a:extLst>
          </p:cNvPr>
          <p:cNvSpPr/>
          <p:nvPr/>
        </p:nvSpPr>
        <p:spPr>
          <a:xfrm>
            <a:off x="3845718" y="2881313"/>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F9096C2-C1B0-63FE-CD69-ABCBD8FAEEA8}"/>
              </a:ext>
            </a:extLst>
          </p:cNvPr>
          <p:cNvSpPr/>
          <p:nvPr/>
        </p:nvSpPr>
        <p:spPr>
          <a:xfrm>
            <a:off x="3845719" y="4619625"/>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4010334" y="4722122"/>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3385619" y="5151264"/>
            <a:ext cx="2626413" cy="553072"/>
          </a:xfrm>
          <a:prstGeom prst="rect">
            <a:avLst/>
          </a:prstGeom>
        </p:spPr>
        <p:txBody>
          <a:bodyPr vert="horz" lIns="91440" tIns="45720" rIns="91440" bIns="45720" rtlCol="0" anchor="t">
            <a:normAutofit fontScale="92500"/>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Feature reduction </a:t>
            </a:r>
            <a:endParaRPr lang="en-US" sz="2000" b="1">
              <a:solidFill>
                <a:schemeClr val="bg2"/>
              </a:solidFill>
              <a:latin typeface="Arial Nova"/>
            </a:endParaRPr>
          </a:p>
        </p:txBody>
      </p:sp>
      <p:pic>
        <p:nvPicPr>
          <p:cNvPr id="3" name="图片 6" descr="图表, 散点图&#10;&#10;已自动生成说明">
            <a:extLst>
              <a:ext uri="{FF2B5EF4-FFF2-40B4-BE49-F238E27FC236}">
                <a16:creationId xmlns:a16="http://schemas.microsoft.com/office/drawing/2014/main" id="{BF766EC5-9019-AFC6-FFBA-B8D77DC591C9}"/>
              </a:ext>
            </a:extLst>
          </p:cNvPr>
          <p:cNvPicPr>
            <a:picLocks noChangeAspect="1"/>
          </p:cNvPicPr>
          <p:nvPr/>
        </p:nvPicPr>
        <p:blipFill>
          <a:blip r:embed="rId3"/>
          <a:stretch>
            <a:fillRect/>
          </a:stretch>
        </p:blipFill>
        <p:spPr>
          <a:xfrm>
            <a:off x="5762299" y="1510864"/>
            <a:ext cx="5607265" cy="4637688"/>
          </a:xfrm>
          <a:prstGeom prst="rect">
            <a:avLst/>
          </a:prstGeom>
        </p:spPr>
      </p:pic>
      <p:sp>
        <p:nvSpPr>
          <p:cNvPr id="6" name="文本框 5">
            <a:extLst>
              <a:ext uri="{FF2B5EF4-FFF2-40B4-BE49-F238E27FC236}">
                <a16:creationId xmlns:a16="http://schemas.microsoft.com/office/drawing/2014/main" id="{5A118C46-86D5-EAE4-787E-30B060BB0114}"/>
              </a:ext>
            </a:extLst>
          </p:cNvPr>
          <p:cNvSpPr txBox="1"/>
          <p:nvPr/>
        </p:nvSpPr>
        <p:spPr>
          <a:xfrm>
            <a:off x="6096197" y="1630495"/>
            <a:ext cx="57653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a:latin typeface="Arial Nova"/>
              </a:rPr>
              <a:t>The distribtion of the first two components</a:t>
            </a:r>
          </a:p>
        </p:txBody>
      </p:sp>
    </p:spTree>
    <p:extLst>
      <p:ext uri="{BB962C8B-B14F-4D97-AF65-F5344CB8AC3E}">
        <p14:creationId xmlns:p14="http://schemas.microsoft.com/office/powerpoint/2010/main" val="164994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A2477EE-FBE5-4DB7-8438-DE1CAC61A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7912E0-7B70-4D65-A41A-20F748530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6B9D43-B85C-4BE1-B5D0-75845C578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5204B0-55EE-43DD-B2F3-3C09DC1B9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E8F944-5DE8-41DF-A94C-AD0EB2860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30000"/>
                </a:schemeClr>
              </a:gs>
              <a:gs pos="100000">
                <a:schemeClr val="accent5">
                  <a:alpha val="3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0E5B461-7974-4932-8439-DFC1B0AB2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30000"/>
                </a:schemeClr>
              </a:gs>
              <a:gs pos="99000">
                <a:schemeClr val="accent5">
                  <a:alpha val="3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202">
            <a:extLst>
              <a:ext uri="{FF2B5EF4-FFF2-40B4-BE49-F238E27FC236}">
                <a16:creationId xmlns:a16="http://schemas.microsoft.com/office/drawing/2014/main" id="{94E9074F-3AC0-ED5D-793F-6735619E8085}"/>
              </a:ext>
            </a:extLst>
          </p:cNvPr>
          <p:cNvSpPr/>
          <p:nvPr/>
        </p:nvSpPr>
        <p:spPr>
          <a:xfrm>
            <a:off x="2057193" y="1512610"/>
            <a:ext cx="9491868" cy="48691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68772" y="1790907"/>
            <a:ext cx="3308075" cy="3790743"/>
          </a:xfrm>
        </p:spPr>
        <p:txBody>
          <a:bodyPr anchor="ctr">
            <a:normAutofit/>
          </a:bodyPr>
          <a:lstStyle/>
          <a:p>
            <a:r>
              <a:rPr lang="en-US" sz="4400">
                <a:solidFill>
                  <a:schemeClr val="accent1">
                    <a:lumMod val="50000"/>
                  </a:schemeClr>
                </a:solidFill>
                <a:ea typeface="+mj-lt"/>
                <a:cs typeface="+mj-lt"/>
              </a:rPr>
              <a:t>III. Machine </a:t>
            </a:r>
            <a:br>
              <a:rPr lang="en-US" sz="4400">
                <a:solidFill>
                  <a:schemeClr val="accent1">
                    <a:lumMod val="50000"/>
                  </a:schemeClr>
                </a:solidFill>
                <a:ea typeface="+mj-lt"/>
                <a:cs typeface="+mj-lt"/>
              </a:rPr>
            </a:br>
            <a:r>
              <a:rPr lang="en-US" sz="4400">
                <a:solidFill>
                  <a:schemeClr val="accent1">
                    <a:lumMod val="50000"/>
                  </a:schemeClr>
                </a:solidFill>
                <a:ea typeface="+mj-lt"/>
                <a:cs typeface="+mj-lt"/>
              </a:rPr>
              <a:t>Learning </a:t>
            </a:r>
            <a:br>
              <a:rPr lang="en-US" sz="4400">
                <a:ea typeface="+mj-lt"/>
                <a:cs typeface="+mj-lt"/>
              </a:rPr>
            </a:br>
            <a:r>
              <a:rPr lang="en-US" sz="4400">
                <a:solidFill>
                  <a:schemeClr val="accent1">
                    <a:lumMod val="50000"/>
                  </a:schemeClr>
                </a:solidFill>
                <a:ea typeface="+mj-lt"/>
                <a:cs typeface="+mj-lt"/>
              </a:rPr>
              <a:t>Algorithms</a:t>
            </a:r>
            <a:endParaRPr lang="en-US">
              <a:solidFill>
                <a:schemeClr val="accent1">
                  <a:lumMod val="50000"/>
                </a:schemeClr>
              </a:solidFill>
            </a:endParaRPr>
          </a:p>
        </p:txBody>
      </p:sp>
      <p:sp>
        <p:nvSpPr>
          <p:cNvPr id="157" name="Oval 156">
            <a:extLst>
              <a:ext uri="{FF2B5EF4-FFF2-40B4-BE49-F238E27FC236}">
                <a16:creationId xmlns:a16="http://schemas.microsoft.com/office/drawing/2014/main" id="{10DA97DF-7D49-1355-C2BB-1AE4C0DA36E6}"/>
              </a:ext>
            </a:extLst>
          </p:cNvPr>
          <p:cNvSpPr/>
          <p:nvPr/>
        </p:nvSpPr>
        <p:spPr>
          <a:xfrm>
            <a:off x="3529944" y="464860"/>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0D434F5B-F4B6-3804-E5CA-C6BDF28A8131}"/>
              </a:ext>
            </a:extLst>
          </p:cNvPr>
          <p:cNvSpPr/>
          <p:nvPr/>
        </p:nvSpPr>
        <p:spPr>
          <a:xfrm>
            <a:off x="5858392" y="462791"/>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a:extLst>
              <a:ext uri="{FF2B5EF4-FFF2-40B4-BE49-F238E27FC236}">
                <a16:creationId xmlns:a16="http://schemas.microsoft.com/office/drawing/2014/main" id="{24AFB736-D081-B9E8-4687-676B2AF17EF0}"/>
              </a:ext>
            </a:extLst>
          </p:cNvPr>
          <p:cNvSpPr txBox="1">
            <a:spLocks/>
          </p:cNvSpPr>
          <p:nvPr/>
        </p:nvSpPr>
        <p:spPr>
          <a:xfrm>
            <a:off x="6232249" y="1051892"/>
            <a:ext cx="2937010" cy="735805"/>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ea typeface="+mn-lt"/>
                <a:cs typeface="+mn-lt"/>
              </a:rPr>
              <a:t>LVQ</a:t>
            </a:r>
          </a:p>
        </p:txBody>
      </p:sp>
      <p:sp>
        <p:nvSpPr>
          <p:cNvPr id="207" name="Oval 206">
            <a:extLst>
              <a:ext uri="{FF2B5EF4-FFF2-40B4-BE49-F238E27FC236}">
                <a16:creationId xmlns:a16="http://schemas.microsoft.com/office/drawing/2014/main" id="{8F9096C2-C1B0-63FE-CD69-ABCBD8FAEEA8}"/>
              </a:ext>
            </a:extLst>
          </p:cNvPr>
          <p:cNvSpPr/>
          <p:nvPr/>
        </p:nvSpPr>
        <p:spPr>
          <a:xfrm>
            <a:off x="8102981" y="470038"/>
            <a:ext cx="1893092" cy="1619248"/>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0A33AED-BF1D-E197-6C0B-C0247C56F748}"/>
              </a:ext>
            </a:extLst>
          </p:cNvPr>
          <p:cNvSpPr/>
          <p:nvPr/>
        </p:nvSpPr>
        <p:spPr>
          <a:xfrm>
            <a:off x="3670747" y="555969"/>
            <a:ext cx="1611484" cy="1412183"/>
          </a:xfrm>
          <a:prstGeom prst="ellipse">
            <a:avLst/>
          </a:prstGeom>
          <a:solidFill>
            <a:srgbClr val="857208">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ontent Placeholder">
            <a:extLst>
              <a:ext uri="{FF2B5EF4-FFF2-40B4-BE49-F238E27FC236}">
                <a16:creationId xmlns:a16="http://schemas.microsoft.com/office/drawing/2014/main" id="{26B8B15B-CDAF-7414-A510-906E3C2C30E8}"/>
              </a:ext>
            </a:extLst>
          </p:cNvPr>
          <p:cNvSpPr txBox="1">
            <a:spLocks/>
          </p:cNvSpPr>
          <p:nvPr/>
        </p:nvSpPr>
        <p:spPr>
          <a:xfrm>
            <a:off x="3899141" y="1001677"/>
            <a:ext cx="2626413" cy="553072"/>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200" b="1">
                <a:solidFill>
                  <a:schemeClr val="bg2"/>
                </a:solidFill>
                <a:latin typeface="Arial Nova"/>
              </a:rPr>
              <a:t>MLP</a:t>
            </a:r>
          </a:p>
        </p:txBody>
      </p:sp>
      <p:sp>
        <p:nvSpPr>
          <p:cNvPr id="188" name="Content Placeholder">
            <a:extLst>
              <a:ext uri="{FF2B5EF4-FFF2-40B4-BE49-F238E27FC236}">
                <a16:creationId xmlns:a16="http://schemas.microsoft.com/office/drawing/2014/main" id="{1F307AE0-F19B-F90D-C5CC-DF9A1C144A9B}"/>
              </a:ext>
            </a:extLst>
          </p:cNvPr>
          <p:cNvSpPr txBox="1">
            <a:spLocks/>
          </p:cNvSpPr>
          <p:nvPr/>
        </p:nvSpPr>
        <p:spPr>
          <a:xfrm>
            <a:off x="8495990" y="1051374"/>
            <a:ext cx="2891456" cy="652463"/>
          </a:xfrm>
          <a:prstGeom prst="rect">
            <a:avLst/>
          </a:prstGeom>
        </p:spPr>
        <p:txBody>
          <a:bodyPr vert="horz" lIns="91440" tIns="45720" rIns="91440" bIns="45720" rtlCol="0" anchor="t">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buNone/>
            </a:pPr>
            <a:r>
              <a:rPr lang="en-US" sz="2000" b="1">
                <a:solidFill>
                  <a:schemeClr val="accent1">
                    <a:lumMod val="50000"/>
                  </a:schemeClr>
                </a:solidFill>
                <a:latin typeface="Arial Nova"/>
              </a:rPr>
              <a:t>SVM</a:t>
            </a:r>
          </a:p>
        </p:txBody>
      </p:sp>
      <p:pic>
        <p:nvPicPr>
          <p:cNvPr id="3" name="Picture 4">
            <a:extLst>
              <a:ext uri="{FF2B5EF4-FFF2-40B4-BE49-F238E27FC236}">
                <a16:creationId xmlns:a16="http://schemas.microsoft.com/office/drawing/2014/main" id="{06F60AF3-3B19-85A8-E669-366ADFB42F44}"/>
              </a:ext>
            </a:extLst>
          </p:cNvPr>
          <p:cNvPicPr>
            <a:picLocks noChangeAspect="1"/>
          </p:cNvPicPr>
          <p:nvPr/>
        </p:nvPicPr>
        <p:blipFill>
          <a:blip r:embed="rId3"/>
          <a:stretch>
            <a:fillRect/>
          </a:stretch>
        </p:blipFill>
        <p:spPr>
          <a:xfrm>
            <a:off x="4094922" y="2667174"/>
            <a:ext cx="5410200" cy="2997956"/>
          </a:xfrm>
          <a:prstGeom prst="rect">
            <a:avLst/>
          </a:prstGeom>
        </p:spPr>
      </p:pic>
    </p:spTree>
    <p:extLst>
      <p:ext uri="{BB962C8B-B14F-4D97-AF65-F5344CB8AC3E}">
        <p14:creationId xmlns:p14="http://schemas.microsoft.com/office/powerpoint/2010/main" val="864686019"/>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382029"/>
      </a:dk2>
      <a:lt2>
        <a:srgbClr val="E2E3E8"/>
      </a:lt2>
      <a:accent1>
        <a:srgbClr val="B5A020"/>
      </a:accent1>
      <a:accent2>
        <a:srgbClr val="D56B17"/>
      </a:accent2>
      <a:accent3>
        <a:srgbClr val="E72E29"/>
      </a:accent3>
      <a:accent4>
        <a:srgbClr val="D51761"/>
      </a:accent4>
      <a:accent5>
        <a:srgbClr val="E729C2"/>
      </a:accent5>
      <a:accent6>
        <a:srgbClr val="AB17D5"/>
      </a:accent6>
      <a:hlink>
        <a:srgbClr val="BF3F91"/>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1989</Words>
  <Application>Microsoft Office PowerPoint</Application>
  <PresentationFormat>Widescreen</PresentationFormat>
  <Paragraphs>185</Paragraphs>
  <Slides>26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等线</vt:lpstr>
      <vt:lpstr>Arial</vt:lpstr>
      <vt:lpstr>Arial Nova</vt:lpstr>
      <vt:lpstr>Avenir Next LT Pro</vt:lpstr>
      <vt:lpstr>Calibri</vt:lpstr>
      <vt:lpstr>Sabon Next LT</vt:lpstr>
      <vt:lpstr>Wingdings</vt:lpstr>
      <vt:lpstr>LuminousVTI</vt:lpstr>
      <vt:lpstr>Classification of Human Activities using Smartphone Sensors through Machine Learning  and Neural Network Algorithms</vt:lpstr>
      <vt:lpstr>I. Introduction</vt:lpstr>
      <vt:lpstr>II. Dataset</vt:lpstr>
      <vt:lpstr>II. Dataset</vt:lpstr>
      <vt:lpstr>II. Dataset</vt:lpstr>
      <vt:lpstr>II. Dataset</vt:lpstr>
      <vt:lpstr>II. Dataset</vt:lpstr>
      <vt:lpstr>II. Dataset</vt:lpstr>
      <vt:lpstr>III. Machine  Learning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Amjad Altuwayjiri</cp:lastModifiedBy>
  <cp:revision>274</cp:revision>
  <dcterms:created xsi:type="dcterms:W3CDTF">2023-04-30T17:18:18Z</dcterms:created>
  <dcterms:modified xsi:type="dcterms:W3CDTF">2023-05-01T19:59:16Z</dcterms:modified>
</cp:coreProperties>
</file>