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19" r:id="rId2"/>
    <p:sldId id="336" r:id="rId3"/>
    <p:sldId id="343" r:id="rId4"/>
    <p:sldId id="344" r:id="rId5"/>
    <p:sldId id="345" r:id="rId6"/>
    <p:sldId id="346" r:id="rId7"/>
    <p:sldId id="342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41" r:id="rId19"/>
    <p:sldId id="331" r:id="rId20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24" autoAdjust="0"/>
  </p:normalViewPr>
  <p:slideViewPr>
    <p:cSldViewPr>
      <p:cViewPr varScale="1">
        <p:scale>
          <a:sx n="81" d="100"/>
          <a:sy n="81" d="100"/>
        </p:scale>
        <p:origin x="36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>
              <a:defRPr lang="en-US" dirty="0"/>
            </a:lvl1pPr>
            <a:extLst/>
          </a:lstStyle>
          <a:p>
            <a:r>
              <a:rPr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Click to add date and other details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>
              <a:buFontTx/>
              <a:buNone/>
            </a:pPr>
            <a:r>
              <a:rPr lang="en-US" sz="2000"/>
              <a:t>Click icon to add picture</a:t>
            </a:r>
            <a:endParaRPr lang="en-US" sz="20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8/31/2020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8/31/2020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8/31/2020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8/31/2020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8/31/2020</a:t>
            </a:fld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24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8/31/2020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8/31/2020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8/31/2020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8/31/2020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8/31/2020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/>
              <a:t>Click icon to add picture</a:t>
            </a:r>
            <a:endParaRPr lang="en-US" sz="2400" i="0"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8/31/2020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8/31/2020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8/31/2020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/>
              <a:t>Click icon to add picture</a:t>
            </a:r>
            <a:endParaRPr lang="en-US" i="0"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8/31/2020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dirty="0"/>
              <a:t>Click icon</a:t>
            </a:r>
            <a:r>
              <a:rPr lang="en-US" i="0" baseline="0" dirty="0"/>
              <a:t> to add </a:t>
            </a:r>
            <a:r>
              <a:rPr lang="en-US" i="0" dirty="0"/>
              <a:t>full page picture</a:t>
            </a:r>
            <a:endParaRPr lang="en-US" i="0" baseline="0" dirty="0"/>
          </a:p>
          <a:p>
            <a:pPr marL="0" marR="0" indent="0" algn="ctr">
              <a:buFontTx/>
              <a:buNone/>
            </a:pPr>
            <a:endParaRPr lang="en-US" i="0" dirty="0"/>
          </a:p>
          <a:p>
            <a:pPr algn="ctr">
              <a:buFontTx/>
              <a:buNone/>
            </a:pPr>
            <a:endParaRPr lang="en-US" i="0" dirty="0"/>
          </a:p>
          <a:p>
            <a:pPr algn="ctr">
              <a:buFontTx/>
              <a:buNone/>
            </a:pPr>
            <a:endParaRPr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>
              <a:defRPr baseline="0"/>
            </a:lvl1pPr>
            <a:extLst/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>
              <a:buFontTx/>
              <a:buNone/>
              <a:defRPr sz="1800"/>
            </a:lvl1pPr>
            <a:extLst/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>
              <a:buFontTx/>
              <a:buNone/>
            </a:pPr>
            <a:r>
              <a:rPr lang="en-US" sz="2000"/>
              <a:t>Click icon to add picture</a:t>
            </a:r>
            <a:endParaRPr lang="en-US" sz="2000"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>
              <a:buFontTx/>
              <a:buNone/>
            </a:pPr>
            <a:r>
              <a:rPr lang="en-US" sz="2000"/>
              <a:t>Click icon to add picture</a:t>
            </a:r>
            <a:endParaRPr lang="en-US" sz="2000"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>
              <a:buFontTx/>
              <a:buNone/>
            </a:pPr>
            <a:r>
              <a:rPr lang="en-US" sz="2000"/>
              <a:t>Click icon to add picture</a:t>
            </a:r>
            <a:endParaRPr lang="en-US" sz="2000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8/31/2020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/>
              <a:t>Click icon to add picture</a:t>
            </a:r>
            <a:endParaRPr lang="en-US" sz="2400" i="0"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/>
              <a:t>Click icon to add picture</a:t>
            </a:r>
            <a:endParaRPr lang="en-US" sz="2400" i="0"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8/31/2020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8/31/2020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/>
              <a:t>Click icon to add picture</a:t>
            </a:r>
            <a:endParaRPr lang="en-US" i="0"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/>
              <a:t>Click icon to add picture</a:t>
            </a:r>
            <a:endParaRPr lang="en-US" i="0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8/31/2020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8/31/2020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8/31/2020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futframe-ai/fundamental-steps-of-digital-image-processing-d7518d6bb23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Digital image processing</a:t>
            </a:r>
            <a:endParaRPr lang="en-US" dirty="0"/>
          </a:p>
        </p:txBody>
      </p:sp>
      <p:pic>
        <p:nvPicPr>
          <p:cNvPr id="6" name="j0313970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/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301625" y="228600"/>
            <a:ext cx="8540750" cy="11430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kumimoji="0" lang="en-IE" sz="3200" b="0" i="0" u="none" strike="noStrike" kern="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Key Stages in Digital Image Processing: </a:t>
            </a:r>
            <a:r>
              <a:rPr lang="en-IE" sz="3200" kern="0" cap="all" dirty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</a:rPr>
              <a:t>Image Enhancement </a:t>
            </a:r>
            <a:br>
              <a:rPr kumimoji="0" lang="en-IE" sz="3200" b="0" i="0" u="none" strike="noStrike" kern="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2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AutoShape 28"/>
          <p:cNvSpPr>
            <a:spLocks noChangeArrowheads="1"/>
          </p:cNvSpPr>
          <p:nvPr/>
        </p:nvSpPr>
        <p:spPr bwMode="auto">
          <a:xfrm>
            <a:off x="4371975" y="3608388"/>
            <a:ext cx="400050" cy="41433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550863" y="40163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Acquisition</a:t>
            </a:r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2532063" y="16795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Restoration</a:t>
            </a:r>
            <a:endParaRPr lang="en-US"/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4910138" y="16795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Morphological Processing</a:t>
            </a:r>
            <a:endParaRPr lang="en-US"/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6877050" y="28924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Segmentation</a:t>
            </a:r>
            <a:endParaRPr lang="en-US"/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6877050" y="51403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 sz="1700"/>
              <a:t>Representation &amp; Description</a:t>
            </a:r>
            <a:endParaRPr lang="en-US" sz="1700"/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550863" y="2892425"/>
            <a:ext cx="1695450" cy="8302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Enhancement</a:t>
            </a:r>
            <a:endParaRPr lang="en-US"/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6877050" y="40163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 sz="1700"/>
              <a:t>Object Recognition</a:t>
            </a:r>
            <a:endParaRPr lang="en-US" sz="1700"/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455613" y="5372100"/>
            <a:ext cx="1885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Problem Domain</a:t>
            </a:r>
            <a:endParaRPr lang="en-US"/>
          </a:p>
        </p:txBody>
      </p:sp>
      <p:cxnSp>
        <p:nvCxnSpPr>
          <p:cNvPr id="48" name="AutoShape 12"/>
          <p:cNvCxnSpPr>
            <a:cxnSpLocks noChangeShapeType="1"/>
            <a:stCxn id="47" idx="0"/>
            <a:endCxn id="22" idx="2"/>
          </p:cNvCxnSpPr>
          <p:nvPr/>
        </p:nvCxnSpPr>
        <p:spPr bwMode="auto">
          <a:xfrm rot="-5400000">
            <a:off x="1135857" y="5109369"/>
            <a:ext cx="52546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" name="AutoShape 13"/>
          <p:cNvCxnSpPr>
            <a:cxnSpLocks noChangeShapeType="1"/>
            <a:stCxn id="22" idx="0"/>
            <a:endCxn id="45" idx="2"/>
          </p:cNvCxnSpPr>
          <p:nvPr/>
        </p:nvCxnSpPr>
        <p:spPr bwMode="auto">
          <a:xfrm rot="-5400000">
            <a:off x="1261269" y="3879057"/>
            <a:ext cx="2746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" name="AutoShape 14"/>
          <p:cNvCxnSpPr>
            <a:cxnSpLocks noChangeShapeType="1"/>
            <a:stCxn id="46" idx="2"/>
            <a:endCxn id="44" idx="0"/>
          </p:cNvCxnSpPr>
          <p:nvPr/>
        </p:nvCxnSpPr>
        <p:spPr bwMode="auto">
          <a:xfrm rot="5400000">
            <a:off x="7577931" y="499348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" name="AutoShape 15"/>
          <p:cNvCxnSpPr>
            <a:cxnSpLocks noChangeShapeType="1"/>
            <a:stCxn id="43" idx="2"/>
            <a:endCxn id="46" idx="0"/>
          </p:cNvCxnSpPr>
          <p:nvPr/>
        </p:nvCxnSpPr>
        <p:spPr bwMode="auto">
          <a:xfrm rot="5400000">
            <a:off x="7577931" y="386953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2" name="AutoShape 16"/>
          <p:cNvCxnSpPr>
            <a:cxnSpLocks noChangeShapeType="1"/>
            <a:stCxn id="42" idx="3"/>
            <a:endCxn id="43" idx="0"/>
          </p:cNvCxnSpPr>
          <p:nvPr/>
        </p:nvCxnSpPr>
        <p:spPr bwMode="auto">
          <a:xfrm>
            <a:off x="6605588" y="2095500"/>
            <a:ext cx="1119187" cy="7969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3" name="AutoShape 17"/>
          <p:cNvCxnSpPr>
            <a:cxnSpLocks noChangeShapeType="1"/>
            <a:stCxn id="23" idx="3"/>
            <a:endCxn id="42" idx="1"/>
          </p:cNvCxnSpPr>
          <p:nvPr/>
        </p:nvCxnSpPr>
        <p:spPr bwMode="auto">
          <a:xfrm>
            <a:off x="4227513" y="2095500"/>
            <a:ext cx="6826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" name="AutoShape 18"/>
          <p:cNvCxnSpPr>
            <a:cxnSpLocks noChangeShapeType="1"/>
            <a:stCxn id="45" idx="0"/>
            <a:endCxn id="23" idx="1"/>
          </p:cNvCxnSpPr>
          <p:nvPr/>
        </p:nvCxnSpPr>
        <p:spPr bwMode="auto">
          <a:xfrm rot="-5400000">
            <a:off x="1576388" y="1917700"/>
            <a:ext cx="777875" cy="11334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5" name="Rectangle 20"/>
          <p:cNvSpPr>
            <a:spLocks noChangeArrowheads="1"/>
          </p:cNvSpPr>
          <p:nvPr/>
        </p:nvSpPr>
        <p:spPr bwMode="auto">
          <a:xfrm>
            <a:off x="2565400" y="5792788"/>
            <a:ext cx="1695450" cy="8302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Colour Image Processing</a:t>
            </a:r>
            <a:endParaRPr lang="en-US"/>
          </a:p>
        </p:txBody>
      </p:sp>
      <p:sp>
        <p:nvSpPr>
          <p:cNvPr id="56" name="Rectangle 21"/>
          <p:cNvSpPr>
            <a:spLocks noChangeArrowheads="1"/>
          </p:cNvSpPr>
          <p:nvPr/>
        </p:nvSpPr>
        <p:spPr bwMode="auto">
          <a:xfrm>
            <a:off x="4808538" y="5792788"/>
            <a:ext cx="1695450" cy="8302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Compression</a:t>
            </a:r>
            <a:endParaRPr lang="en-US"/>
          </a:p>
        </p:txBody>
      </p:sp>
      <p:pic>
        <p:nvPicPr>
          <p:cNvPr id="57" name="Picture 24"/>
          <p:cNvPicPr>
            <a:picLocks noChangeAspect="1" noChangeArrowheads="1"/>
          </p:cNvPicPr>
          <p:nvPr/>
        </p:nvPicPr>
        <p:blipFill>
          <a:blip r:embed="rId3" cstate="print"/>
          <a:srcRect l="40881" t="1314" r="19798" b="50453"/>
          <a:stretch>
            <a:fillRect/>
          </a:stretch>
        </p:blipFill>
        <p:spPr bwMode="auto">
          <a:xfrm>
            <a:off x="2397125" y="2860675"/>
            <a:ext cx="2001838" cy="197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8" name="Picture 27"/>
          <p:cNvPicPr>
            <a:picLocks noChangeAspect="1" noChangeArrowheads="1"/>
          </p:cNvPicPr>
          <p:nvPr/>
        </p:nvPicPr>
        <p:blipFill>
          <a:blip r:embed="rId3" cstate="print"/>
          <a:srcRect l="1335" t="50766" r="59975"/>
          <a:stretch>
            <a:fillRect/>
          </a:stretch>
        </p:blipFill>
        <p:spPr bwMode="auto">
          <a:xfrm>
            <a:off x="4768850" y="2889250"/>
            <a:ext cx="1968500" cy="2017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301625" y="228600"/>
            <a:ext cx="8540750" cy="11430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kumimoji="0" lang="en-IE" sz="3200" b="0" i="0" u="none" strike="noStrike" kern="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Key Stages in Digital Image Processing: </a:t>
            </a:r>
            <a:r>
              <a:rPr lang="en-IE" sz="3200" kern="0" cap="all" dirty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</a:rPr>
              <a:t>Image restoration </a:t>
            </a:r>
            <a:br>
              <a:rPr kumimoji="0" lang="en-IE" sz="3200" b="0" i="0" u="none" strike="noStrike" kern="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2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50863" y="40163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Acquisition</a:t>
            </a:r>
            <a:endParaRPr lang="en-US"/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532063" y="1679575"/>
            <a:ext cx="1695450" cy="8302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Restoration</a:t>
            </a:r>
            <a:endParaRPr 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910138" y="16795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Morphological Processing</a:t>
            </a:r>
            <a:endParaRPr lang="en-US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6877050" y="28924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Segmentation</a:t>
            </a:r>
            <a:endParaRPr lang="en-US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6877050" y="51403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 sz="1700"/>
              <a:t>Representation &amp; Description</a:t>
            </a:r>
            <a:endParaRPr lang="en-US" sz="1700"/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550863" y="28924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Enhancement</a:t>
            </a:r>
            <a:endParaRPr lang="en-US"/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6877050" y="40163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 sz="1700"/>
              <a:t>Object Recognition</a:t>
            </a:r>
            <a:endParaRPr lang="en-US" sz="170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55613" y="5372100"/>
            <a:ext cx="1885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Problem Domain</a:t>
            </a:r>
            <a:endParaRPr lang="en-US"/>
          </a:p>
        </p:txBody>
      </p:sp>
      <p:cxnSp>
        <p:nvCxnSpPr>
          <p:cNvPr id="32" name="AutoShape 12"/>
          <p:cNvCxnSpPr>
            <a:cxnSpLocks noChangeShapeType="1"/>
            <a:stCxn id="31" idx="0"/>
            <a:endCxn id="24" idx="2"/>
          </p:cNvCxnSpPr>
          <p:nvPr/>
        </p:nvCxnSpPr>
        <p:spPr bwMode="auto">
          <a:xfrm rot="-5400000">
            <a:off x="1135857" y="5109369"/>
            <a:ext cx="52546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" name="AutoShape 13"/>
          <p:cNvCxnSpPr>
            <a:cxnSpLocks noChangeShapeType="1"/>
            <a:stCxn id="24" idx="0"/>
            <a:endCxn id="29" idx="2"/>
          </p:cNvCxnSpPr>
          <p:nvPr/>
        </p:nvCxnSpPr>
        <p:spPr bwMode="auto">
          <a:xfrm rot="-5400000">
            <a:off x="1251744" y="386953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" name="AutoShape 14"/>
          <p:cNvCxnSpPr>
            <a:cxnSpLocks noChangeShapeType="1"/>
            <a:stCxn id="30" idx="2"/>
            <a:endCxn id="28" idx="0"/>
          </p:cNvCxnSpPr>
          <p:nvPr/>
        </p:nvCxnSpPr>
        <p:spPr bwMode="auto">
          <a:xfrm rot="5400000">
            <a:off x="7577931" y="499348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" name="AutoShape 15"/>
          <p:cNvCxnSpPr>
            <a:cxnSpLocks noChangeShapeType="1"/>
            <a:stCxn id="27" idx="2"/>
            <a:endCxn id="30" idx="0"/>
          </p:cNvCxnSpPr>
          <p:nvPr/>
        </p:nvCxnSpPr>
        <p:spPr bwMode="auto">
          <a:xfrm rot="5400000">
            <a:off x="7577931" y="386953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" name="AutoShape 16"/>
          <p:cNvCxnSpPr>
            <a:cxnSpLocks noChangeShapeType="1"/>
            <a:stCxn id="26" idx="3"/>
            <a:endCxn id="27" idx="0"/>
          </p:cNvCxnSpPr>
          <p:nvPr/>
        </p:nvCxnSpPr>
        <p:spPr bwMode="auto">
          <a:xfrm>
            <a:off x="6605588" y="2095500"/>
            <a:ext cx="1119187" cy="7969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7" name="AutoShape 17"/>
          <p:cNvCxnSpPr>
            <a:cxnSpLocks noChangeShapeType="1"/>
            <a:stCxn id="25" idx="3"/>
            <a:endCxn id="26" idx="1"/>
          </p:cNvCxnSpPr>
          <p:nvPr/>
        </p:nvCxnSpPr>
        <p:spPr bwMode="auto">
          <a:xfrm>
            <a:off x="4246563" y="2095500"/>
            <a:ext cx="6635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" name="AutoShape 18"/>
          <p:cNvCxnSpPr>
            <a:cxnSpLocks noChangeShapeType="1"/>
            <a:stCxn id="29" idx="0"/>
            <a:endCxn id="25" idx="1"/>
          </p:cNvCxnSpPr>
          <p:nvPr/>
        </p:nvCxnSpPr>
        <p:spPr bwMode="auto">
          <a:xfrm rot="-5400000">
            <a:off x="1557338" y="1936750"/>
            <a:ext cx="796925" cy="11144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9" name="Rectangle 19"/>
          <p:cNvSpPr>
            <a:spLocks noChangeArrowheads="1"/>
          </p:cNvSpPr>
          <p:nvPr/>
        </p:nvSpPr>
        <p:spPr bwMode="auto">
          <a:xfrm>
            <a:off x="2565400" y="5792788"/>
            <a:ext cx="1695450" cy="8302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Colour Image Processing</a:t>
            </a:r>
            <a:endParaRPr lang="en-US"/>
          </a:p>
        </p:txBody>
      </p:sp>
      <p:sp>
        <p:nvSpPr>
          <p:cNvPr id="40" name="Rectangle 20"/>
          <p:cNvSpPr>
            <a:spLocks noChangeArrowheads="1"/>
          </p:cNvSpPr>
          <p:nvPr/>
        </p:nvSpPr>
        <p:spPr bwMode="auto">
          <a:xfrm>
            <a:off x="4808538" y="5792788"/>
            <a:ext cx="1695450" cy="8302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Compression</a:t>
            </a:r>
            <a:endParaRPr lang="en-US"/>
          </a:p>
        </p:txBody>
      </p:sp>
      <p:pic>
        <p:nvPicPr>
          <p:cNvPr id="41" name="Picture 24"/>
          <p:cNvPicPr>
            <a:picLocks noChangeAspect="1" noChangeArrowheads="1"/>
          </p:cNvPicPr>
          <p:nvPr/>
        </p:nvPicPr>
        <p:blipFill>
          <a:blip r:embed="rId3" cstate="print"/>
          <a:srcRect l="39732" t="50377" r="21088"/>
          <a:stretch>
            <a:fillRect/>
          </a:stretch>
        </p:blipFill>
        <p:spPr bwMode="auto">
          <a:xfrm>
            <a:off x="4321175" y="3765550"/>
            <a:ext cx="2427288" cy="1849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9" name="Picture 23"/>
          <p:cNvPicPr>
            <a:picLocks noChangeAspect="1" noChangeArrowheads="1"/>
          </p:cNvPicPr>
          <p:nvPr/>
        </p:nvPicPr>
        <p:blipFill>
          <a:blip r:embed="rId3" cstate="print"/>
          <a:srcRect r="60266" b="50418"/>
          <a:stretch>
            <a:fillRect/>
          </a:stretch>
        </p:blipFill>
        <p:spPr bwMode="auto">
          <a:xfrm>
            <a:off x="2363788" y="2674938"/>
            <a:ext cx="2462212" cy="1847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301625" y="228600"/>
            <a:ext cx="8540750" cy="11430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kumimoji="0" lang="en-IE" sz="3200" b="0" i="0" u="none" strike="noStrike" kern="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Key Stages in Digital Image Processing: </a:t>
            </a:r>
            <a:r>
              <a:rPr lang="en-IE" sz="3200" kern="0" cap="all" dirty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</a:rPr>
              <a:t>Morphological Processing</a:t>
            </a:r>
            <a:endParaRPr kumimoji="0" lang="en-US" sz="32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550863" y="40163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Acquisition</a:t>
            </a:r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2532063" y="16795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Restoration</a:t>
            </a:r>
            <a:endParaRPr lang="en-US"/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4910138" y="1679575"/>
            <a:ext cx="1695450" cy="8302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Morphological Processing</a:t>
            </a:r>
            <a:endParaRPr lang="en-US"/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6877050" y="28924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Segmentation</a:t>
            </a:r>
            <a:endParaRPr lang="en-US"/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6877050" y="51403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 sz="1700"/>
              <a:t>Representation &amp; Description</a:t>
            </a:r>
            <a:endParaRPr lang="en-US" sz="1700"/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550863" y="28924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Enhancement</a:t>
            </a:r>
            <a:endParaRPr lang="en-US"/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6877050" y="40163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 sz="1700"/>
              <a:t>Object Recognition</a:t>
            </a:r>
            <a:endParaRPr lang="en-US" sz="1700"/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455613" y="5372100"/>
            <a:ext cx="1885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Problem Domain</a:t>
            </a:r>
            <a:endParaRPr lang="en-US"/>
          </a:p>
        </p:txBody>
      </p:sp>
      <p:cxnSp>
        <p:nvCxnSpPr>
          <p:cNvPr id="48" name="AutoShape 12"/>
          <p:cNvCxnSpPr>
            <a:cxnSpLocks noChangeShapeType="1"/>
            <a:stCxn id="47" idx="0"/>
            <a:endCxn id="22" idx="2"/>
          </p:cNvCxnSpPr>
          <p:nvPr/>
        </p:nvCxnSpPr>
        <p:spPr bwMode="auto">
          <a:xfrm rot="-5400000">
            <a:off x="1135857" y="5109369"/>
            <a:ext cx="52546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" name="AutoShape 13"/>
          <p:cNvCxnSpPr>
            <a:cxnSpLocks noChangeShapeType="1"/>
            <a:stCxn id="22" idx="0"/>
            <a:endCxn id="45" idx="2"/>
          </p:cNvCxnSpPr>
          <p:nvPr/>
        </p:nvCxnSpPr>
        <p:spPr bwMode="auto">
          <a:xfrm rot="-5400000">
            <a:off x="1251744" y="386953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" name="AutoShape 14"/>
          <p:cNvCxnSpPr>
            <a:cxnSpLocks noChangeShapeType="1"/>
            <a:stCxn id="46" idx="2"/>
            <a:endCxn id="44" idx="0"/>
          </p:cNvCxnSpPr>
          <p:nvPr/>
        </p:nvCxnSpPr>
        <p:spPr bwMode="auto">
          <a:xfrm rot="5400000">
            <a:off x="7577931" y="499348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" name="AutoShape 15"/>
          <p:cNvCxnSpPr>
            <a:cxnSpLocks noChangeShapeType="1"/>
            <a:stCxn id="43" idx="2"/>
            <a:endCxn id="46" idx="0"/>
          </p:cNvCxnSpPr>
          <p:nvPr/>
        </p:nvCxnSpPr>
        <p:spPr bwMode="auto">
          <a:xfrm rot="5400000">
            <a:off x="7577931" y="386953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2" name="AutoShape 16"/>
          <p:cNvCxnSpPr>
            <a:cxnSpLocks noChangeShapeType="1"/>
            <a:stCxn id="42" idx="3"/>
            <a:endCxn id="43" idx="0"/>
          </p:cNvCxnSpPr>
          <p:nvPr/>
        </p:nvCxnSpPr>
        <p:spPr bwMode="auto">
          <a:xfrm>
            <a:off x="6624638" y="2095500"/>
            <a:ext cx="1100137" cy="7969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3" name="AutoShape 17"/>
          <p:cNvCxnSpPr>
            <a:cxnSpLocks noChangeShapeType="1"/>
            <a:stCxn id="23" idx="3"/>
            <a:endCxn id="42" idx="1"/>
          </p:cNvCxnSpPr>
          <p:nvPr/>
        </p:nvCxnSpPr>
        <p:spPr bwMode="auto">
          <a:xfrm>
            <a:off x="4227513" y="2095500"/>
            <a:ext cx="6635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" name="AutoShape 18"/>
          <p:cNvCxnSpPr>
            <a:cxnSpLocks noChangeShapeType="1"/>
            <a:stCxn id="45" idx="0"/>
            <a:endCxn id="23" idx="1"/>
          </p:cNvCxnSpPr>
          <p:nvPr/>
        </p:nvCxnSpPr>
        <p:spPr bwMode="auto">
          <a:xfrm rot="-5400000">
            <a:off x="1566863" y="1927225"/>
            <a:ext cx="796925" cy="11334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5" name="Rectangle 19"/>
          <p:cNvSpPr>
            <a:spLocks noChangeArrowheads="1"/>
          </p:cNvSpPr>
          <p:nvPr/>
        </p:nvSpPr>
        <p:spPr bwMode="auto">
          <a:xfrm>
            <a:off x="2565400" y="5792788"/>
            <a:ext cx="1695450" cy="8302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Colour Image Processing</a:t>
            </a:r>
            <a:endParaRPr lang="en-US"/>
          </a:p>
        </p:txBody>
      </p:sp>
      <p:sp>
        <p:nvSpPr>
          <p:cNvPr id="56" name="Rectangle 20"/>
          <p:cNvSpPr>
            <a:spLocks noChangeArrowheads="1"/>
          </p:cNvSpPr>
          <p:nvPr/>
        </p:nvSpPr>
        <p:spPr bwMode="auto">
          <a:xfrm>
            <a:off x="4808538" y="5792788"/>
            <a:ext cx="1695450" cy="8302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Compression</a:t>
            </a:r>
            <a:endParaRPr lang="en-US"/>
          </a:p>
        </p:txBody>
      </p:sp>
      <p:pic>
        <p:nvPicPr>
          <p:cNvPr id="57" name="Picture 21"/>
          <p:cNvPicPr>
            <a:picLocks noChangeAspect="1" noChangeArrowheads="1"/>
          </p:cNvPicPr>
          <p:nvPr/>
        </p:nvPicPr>
        <p:blipFill>
          <a:blip r:embed="rId3" cstate="print"/>
          <a:srcRect r="19370"/>
          <a:stretch>
            <a:fillRect/>
          </a:stretch>
        </p:blipFill>
        <p:spPr bwMode="auto">
          <a:xfrm>
            <a:off x="2827338" y="2563813"/>
            <a:ext cx="3460750" cy="316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301625" y="228600"/>
            <a:ext cx="8540750" cy="11430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kumimoji="0" lang="en-IE" sz="3200" b="0" i="0" u="none" strike="noStrike" kern="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Key Stages in Digital Image Processing:</a:t>
            </a:r>
            <a:r>
              <a:rPr kumimoji="0" lang="en-IE" sz="3200" b="0" i="0" u="none" strike="noStrike" kern="0" cap="all" spc="0" normalizeH="0" noProof="0" dirty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Segmentation</a:t>
            </a:r>
            <a:endParaRPr kumimoji="0" lang="en-US" sz="32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550863" y="40163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Acquisition</a:t>
            </a:r>
            <a:endParaRPr lang="en-US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2532063" y="16795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Restoration</a:t>
            </a:r>
            <a:endParaRPr lang="en-US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4910138" y="16795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Morphological Processing</a:t>
            </a:r>
            <a:endParaRPr lang="en-US"/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6877050" y="2892425"/>
            <a:ext cx="1695450" cy="8302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Segmentation</a:t>
            </a:r>
            <a:endParaRPr lang="en-US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6877050" y="51403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 sz="1700"/>
              <a:t>Representation &amp; Description</a:t>
            </a:r>
            <a:endParaRPr lang="en-US" sz="1700"/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550863" y="28924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Enhancement</a:t>
            </a:r>
            <a:endParaRPr lang="en-US"/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6877050" y="40163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 sz="1700"/>
              <a:t>Object Recognition</a:t>
            </a:r>
            <a:endParaRPr lang="en-US" sz="1700"/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455613" y="5372100"/>
            <a:ext cx="1885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Problem Domain</a:t>
            </a:r>
            <a:endParaRPr lang="en-US"/>
          </a:p>
        </p:txBody>
      </p:sp>
      <p:cxnSp>
        <p:nvCxnSpPr>
          <p:cNvPr id="31" name="AutoShape 12"/>
          <p:cNvCxnSpPr>
            <a:cxnSpLocks noChangeShapeType="1"/>
            <a:stCxn id="30" idx="0"/>
            <a:endCxn id="21" idx="2"/>
          </p:cNvCxnSpPr>
          <p:nvPr/>
        </p:nvCxnSpPr>
        <p:spPr bwMode="auto">
          <a:xfrm rot="-5400000">
            <a:off x="1135857" y="5109369"/>
            <a:ext cx="52546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" name="AutoShape 13"/>
          <p:cNvCxnSpPr>
            <a:cxnSpLocks noChangeShapeType="1"/>
            <a:stCxn id="21" idx="0"/>
            <a:endCxn id="28" idx="2"/>
          </p:cNvCxnSpPr>
          <p:nvPr/>
        </p:nvCxnSpPr>
        <p:spPr bwMode="auto">
          <a:xfrm rot="-5400000">
            <a:off x="1251744" y="386953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" name="AutoShape 14"/>
          <p:cNvCxnSpPr>
            <a:cxnSpLocks noChangeShapeType="1"/>
            <a:stCxn id="29" idx="2"/>
            <a:endCxn id="27" idx="0"/>
          </p:cNvCxnSpPr>
          <p:nvPr/>
        </p:nvCxnSpPr>
        <p:spPr bwMode="auto">
          <a:xfrm rot="5400000">
            <a:off x="7577931" y="499348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" name="AutoShape 15"/>
          <p:cNvCxnSpPr>
            <a:cxnSpLocks noChangeShapeType="1"/>
            <a:stCxn id="26" idx="2"/>
            <a:endCxn id="29" idx="0"/>
          </p:cNvCxnSpPr>
          <p:nvPr/>
        </p:nvCxnSpPr>
        <p:spPr bwMode="auto">
          <a:xfrm rot="5400000">
            <a:off x="7587456" y="3879057"/>
            <a:ext cx="2746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" name="AutoShape 16"/>
          <p:cNvCxnSpPr>
            <a:cxnSpLocks noChangeShapeType="1"/>
            <a:stCxn id="25" idx="3"/>
            <a:endCxn id="26" idx="0"/>
          </p:cNvCxnSpPr>
          <p:nvPr/>
        </p:nvCxnSpPr>
        <p:spPr bwMode="auto">
          <a:xfrm>
            <a:off x="6605588" y="2095500"/>
            <a:ext cx="1119187" cy="777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6" name="AutoShape 17"/>
          <p:cNvCxnSpPr>
            <a:cxnSpLocks noChangeShapeType="1"/>
            <a:stCxn id="24" idx="3"/>
            <a:endCxn id="25" idx="1"/>
          </p:cNvCxnSpPr>
          <p:nvPr/>
        </p:nvCxnSpPr>
        <p:spPr bwMode="auto">
          <a:xfrm>
            <a:off x="4227513" y="2095500"/>
            <a:ext cx="6826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" name="AutoShape 18"/>
          <p:cNvCxnSpPr>
            <a:cxnSpLocks noChangeShapeType="1"/>
            <a:stCxn id="28" idx="0"/>
            <a:endCxn id="24" idx="1"/>
          </p:cNvCxnSpPr>
          <p:nvPr/>
        </p:nvCxnSpPr>
        <p:spPr bwMode="auto">
          <a:xfrm rot="-5400000">
            <a:off x="1566863" y="1927225"/>
            <a:ext cx="796925" cy="11334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8" name="Rectangle 19"/>
          <p:cNvSpPr>
            <a:spLocks noChangeArrowheads="1"/>
          </p:cNvSpPr>
          <p:nvPr/>
        </p:nvSpPr>
        <p:spPr bwMode="auto">
          <a:xfrm>
            <a:off x="2565400" y="5792788"/>
            <a:ext cx="1695450" cy="8302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Colour Image Processing</a:t>
            </a:r>
            <a:endParaRPr lang="en-US"/>
          </a:p>
        </p:txBody>
      </p:sp>
      <p:sp>
        <p:nvSpPr>
          <p:cNvPr id="39" name="Rectangle 20"/>
          <p:cNvSpPr>
            <a:spLocks noChangeArrowheads="1"/>
          </p:cNvSpPr>
          <p:nvPr/>
        </p:nvSpPr>
        <p:spPr bwMode="auto">
          <a:xfrm>
            <a:off x="4808538" y="5792788"/>
            <a:ext cx="1695450" cy="8302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Compression</a:t>
            </a:r>
            <a:endParaRPr lang="en-US"/>
          </a:p>
        </p:txBody>
      </p:sp>
      <p:pic>
        <p:nvPicPr>
          <p:cNvPr id="40" name="Picture 2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r="21220"/>
          <a:stretch>
            <a:fillRect/>
          </a:stretch>
        </p:blipFill>
        <p:spPr bwMode="auto">
          <a:xfrm>
            <a:off x="2881313" y="2559050"/>
            <a:ext cx="3349625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22"/>
          <p:cNvPicPr>
            <a:picLocks noChangeAspect="1" noChangeArrowheads="1"/>
          </p:cNvPicPr>
          <p:nvPr/>
        </p:nvPicPr>
        <p:blipFill>
          <a:blip r:embed="rId3" cstate="print">
            <a:lum bright="-24000" contrast="60000"/>
          </a:blip>
          <a:srcRect t="52643" r="59154"/>
          <a:stretch>
            <a:fillRect/>
          </a:stretch>
        </p:blipFill>
        <p:spPr bwMode="auto">
          <a:xfrm>
            <a:off x="2844800" y="4183063"/>
            <a:ext cx="1736725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301625" y="228600"/>
            <a:ext cx="8540750" cy="11430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kumimoji="0" lang="en-IE" sz="3200" b="0" i="0" u="none" strike="noStrike" kern="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Key Stages in Digital Image Processing:</a:t>
            </a:r>
            <a:r>
              <a:rPr kumimoji="0" lang="en-IE" sz="3200" b="0" i="0" u="none" strike="noStrike" kern="0" cap="all" spc="0" normalizeH="0" noProof="0" dirty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Object recognition</a:t>
            </a:r>
            <a:endParaRPr kumimoji="0" lang="en-US" sz="32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550863" y="40163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Acquisition</a:t>
            </a:r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2532063" y="16795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Restoration</a:t>
            </a:r>
            <a:endParaRPr lang="en-US"/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4910138" y="16795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Morphological Processing</a:t>
            </a:r>
            <a:endParaRPr lang="en-US"/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6877050" y="28924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Segmentation</a:t>
            </a:r>
            <a:endParaRPr lang="en-US"/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6877050" y="51403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 sz="1700"/>
              <a:t>Representation &amp; Description</a:t>
            </a:r>
            <a:endParaRPr lang="en-US" sz="1700"/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550863" y="28924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Enhancement</a:t>
            </a:r>
            <a:endParaRPr lang="en-US"/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6877050" y="4016375"/>
            <a:ext cx="1695450" cy="8302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 sz="1700"/>
              <a:t>Object Recognition</a:t>
            </a:r>
            <a:endParaRPr lang="en-US" sz="1700"/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455613" y="5372100"/>
            <a:ext cx="1885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Problem Domain</a:t>
            </a:r>
            <a:endParaRPr lang="en-US"/>
          </a:p>
        </p:txBody>
      </p:sp>
      <p:cxnSp>
        <p:nvCxnSpPr>
          <p:cNvPr id="48" name="AutoShape 12"/>
          <p:cNvCxnSpPr>
            <a:cxnSpLocks noChangeShapeType="1"/>
            <a:stCxn id="47" idx="0"/>
            <a:endCxn id="22" idx="2"/>
          </p:cNvCxnSpPr>
          <p:nvPr/>
        </p:nvCxnSpPr>
        <p:spPr bwMode="auto">
          <a:xfrm rot="-5400000">
            <a:off x="1135857" y="5109369"/>
            <a:ext cx="52546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" name="AutoShape 13"/>
          <p:cNvCxnSpPr>
            <a:cxnSpLocks noChangeShapeType="1"/>
            <a:stCxn id="22" idx="0"/>
            <a:endCxn id="45" idx="2"/>
          </p:cNvCxnSpPr>
          <p:nvPr/>
        </p:nvCxnSpPr>
        <p:spPr bwMode="auto">
          <a:xfrm rot="-5400000">
            <a:off x="1251744" y="386953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" name="AutoShape 14"/>
          <p:cNvCxnSpPr>
            <a:cxnSpLocks noChangeShapeType="1"/>
            <a:stCxn id="46" idx="2"/>
            <a:endCxn id="44" idx="0"/>
          </p:cNvCxnSpPr>
          <p:nvPr/>
        </p:nvCxnSpPr>
        <p:spPr bwMode="auto">
          <a:xfrm rot="5400000">
            <a:off x="7587456" y="5003007"/>
            <a:ext cx="2746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" name="AutoShape 15"/>
          <p:cNvCxnSpPr>
            <a:cxnSpLocks noChangeShapeType="1"/>
            <a:stCxn id="43" idx="2"/>
            <a:endCxn id="46" idx="0"/>
          </p:cNvCxnSpPr>
          <p:nvPr/>
        </p:nvCxnSpPr>
        <p:spPr bwMode="auto">
          <a:xfrm rot="5400000">
            <a:off x="7587456" y="3860007"/>
            <a:ext cx="2746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2" name="AutoShape 16"/>
          <p:cNvCxnSpPr>
            <a:cxnSpLocks noChangeShapeType="1"/>
            <a:stCxn id="42" idx="3"/>
            <a:endCxn id="43" idx="0"/>
          </p:cNvCxnSpPr>
          <p:nvPr/>
        </p:nvCxnSpPr>
        <p:spPr bwMode="auto">
          <a:xfrm>
            <a:off x="6605588" y="2095500"/>
            <a:ext cx="1119187" cy="7969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3" name="AutoShape 17"/>
          <p:cNvCxnSpPr>
            <a:cxnSpLocks noChangeShapeType="1"/>
            <a:stCxn id="23" idx="3"/>
            <a:endCxn id="42" idx="1"/>
          </p:cNvCxnSpPr>
          <p:nvPr/>
        </p:nvCxnSpPr>
        <p:spPr bwMode="auto">
          <a:xfrm>
            <a:off x="4227513" y="2095500"/>
            <a:ext cx="6826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" name="AutoShape 18"/>
          <p:cNvCxnSpPr>
            <a:cxnSpLocks noChangeShapeType="1"/>
            <a:stCxn id="45" idx="0"/>
            <a:endCxn id="23" idx="1"/>
          </p:cNvCxnSpPr>
          <p:nvPr/>
        </p:nvCxnSpPr>
        <p:spPr bwMode="auto">
          <a:xfrm rot="-5400000">
            <a:off x="1566863" y="1927225"/>
            <a:ext cx="796925" cy="11334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5" name="Rectangle 19"/>
          <p:cNvSpPr>
            <a:spLocks noChangeArrowheads="1"/>
          </p:cNvSpPr>
          <p:nvPr/>
        </p:nvSpPr>
        <p:spPr bwMode="auto">
          <a:xfrm>
            <a:off x="2565400" y="5792788"/>
            <a:ext cx="1695450" cy="8302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Colour Image Processing</a:t>
            </a:r>
            <a:endParaRPr lang="en-US"/>
          </a:p>
        </p:txBody>
      </p:sp>
      <p:sp>
        <p:nvSpPr>
          <p:cNvPr id="56" name="Rectangle 20"/>
          <p:cNvSpPr>
            <a:spLocks noChangeArrowheads="1"/>
          </p:cNvSpPr>
          <p:nvPr/>
        </p:nvSpPr>
        <p:spPr bwMode="auto">
          <a:xfrm>
            <a:off x="4808538" y="5792788"/>
            <a:ext cx="1695450" cy="8302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Compression</a:t>
            </a:r>
            <a:endParaRPr lang="en-US"/>
          </a:p>
        </p:txBody>
      </p:sp>
      <p:pic>
        <p:nvPicPr>
          <p:cNvPr id="57" name="Picture 21"/>
          <p:cNvPicPr>
            <a:picLocks noChangeAspect="1" noChangeArrowheads="1"/>
          </p:cNvPicPr>
          <p:nvPr/>
        </p:nvPicPr>
        <p:blipFill>
          <a:blip r:embed="rId3" cstate="print">
            <a:lum bright="-6000" contrast="30000"/>
          </a:blip>
          <a:srcRect l="26077"/>
          <a:stretch>
            <a:fillRect/>
          </a:stretch>
        </p:blipFill>
        <p:spPr bwMode="auto">
          <a:xfrm>
            <a:off x="2790825" y="2668588"/>
            <a:ext cx="3524250" cy="29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301625" y="228600"/>
            <a:ext cx="8540750" cy="11430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kumimoji="0" lang="en-IE" sz="3200" b="0" i="0" u="none" strike="noStrike" kern="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Key Stages in Digital Image Processing:</a:t>
            </a:r>
            <a:r>
              <a:rPr kumimoji="0" lang="en-IE" sz="3200" b="0" i="0" u="none" strike="noStrike" kern="0" cap="all" spc="0" normalizeH="0" noProof="0" dirty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Representation</a:t>
            </a:r>
            <a:endParaRPr kumimoji="0" lang="en-US" sz="32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550863" y="40163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Acquisition</a:t>
            </a:r>
            <a:endParaRPr lang="en-US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2532063" y="16795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Restoration</a:t>
            </a:r>
            <a:endParaRPr lang="en-US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4910138" y="16795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Morphological Processing</a:t>
            </a:r>
            <a:endParaRPr lang="en-US"/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6877050" y="28924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Segmentation</a:t>
            </a:r>
            <a:endParaRPr lang="en-US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6877050" y="5140325"/>
            <a:ext cx="1695450" cy="8302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 sz="1700"/>
              <a:t>Representation &amp; Description</a:t>
            </a:r>
            <a:endParaRPr lang="en-US" sz="1700"/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550863" y="28924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Enhancement</a:t>
            </a:r>
            <a:endParaRPr lang="en-US"/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6877050" y="40163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 sz="1700"/>
              <a:t>Object Recognition</a:t>
            </a:r>
            <a:endParaRPr lang="en-US" sz="1700"/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455613" y="5372100"/>
            <a:ext cx="1885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Problem Domain</a:t>
            </a:r>
            <a:endParaRPr lang="en-US"/>
          </a:p>
        </p:txBody>
      </p:sp>
      <p:cxnSp>
        <p:nvCxnSpPr>
          <p:cNvPr id="31" name="AutoShape 12"/>
          <p:cNvCxnSpPr>
            <a:cxnSpLocks noChangeShapeType="1"/>
            <a:stCxn id="30" idx="0"/>
            <a:endCxn id="21" idx="2"/>
          </p:cNvCxnSpPr>
          <p:nvPr/>
        </p:nvCxnSpPr>
        <p:spPr bwMode="auto">
          <a:xfrm rot="-5400000">
            <a:off x="1135857" y="5109369"/>
            <a:ext cx="52546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" name="AutoShape 13"/>
          <p:cNvCxnSpPr>
            <a:cxnSpLocks noChangeShapeType="1"/>
            <a:stCxn id="21" idx="0"/>
            <a:endCxn id="28" idx="2"/>
          </p:cNvCxnSpPr>
          <p:nvPr/>
        </p:nvCxnSpPr>
        <p:spPr bwMode="auto">
          <a:xfrm rot="-5400000">
            <a:off x="1251744" y="386953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" name="AutoShape 14"/>
          <p:cNvCxnSpPr>
            <a:cxnSpLocks noChangeShapeType="1"/>
            <a:stCxn id="29" idx="2"/>
            <a:endCxn id="27" idx="0"/>
          </p:cNvCxnSpPr>
          <p:nvPr/>
        </p:nvCxnSpPr>
        <p:spPr bwMode="auto">
          <a:xfrm rot="5400000">
            <a:off x="7587456" y="4983957"/>
            <a:ext cx="2746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" name="AutoShape 15"/>
          <p:cNvCxnSpPr>
            <a:cxnSpLocks noChangeShapeType="1"/>
            <a:stCxn id="26" idx="2"/>
            <a:endCxn id="29" idx="0"/>
          </p:cNvCxnSpPr>
          <p:nvPr/>
        </p:nvCxnSpPr>
        <p:spPr bwMode="auto">
          <a:xfrm rot="5400000">
            <a:off x="7577931" y="386953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" name="AutoShape 16"/>
          <p:cNvCxnSpPr>
            <a:cxnSpLocks noChangeShapeType="1"/>
            <a:stCxn id="25" idx="3"/>
            <a:endCxn id="26" idx="0"/>
          </p:cNvCxnSpPr>
          <p:nvPr/>
        </p:nvCxnSpPr>
        <p:spPr bwMode="auto">
          <a:xfrm>
            <a:off x="6605588" y="2095500"/>
            <a:ext cx="1119187" cy="7969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6" name="AutoShape 17"/>
          <p:cNvCxnSpPr>
            <a:cxnSpLocks noChangeShapeType="1"/>
            <a:stCxn id="24" idx="3"/>
            <a:endCxn id="25" idx="1"/>
          </p:cNvCxnSpPr>
          <p:nvPr/>
        </p:nvCxnSpPr>
        <p:spPr bwMode="auto">
          <a:xfrm>
            <a:off x="4227513" y="2095500"/>
            <a:ext cx="6826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" name="AutoShape 18"/>
          <p:cNvCxnSpPr>
            <a:cxnSpLocks noChangeShapeType="1"/>
            <a:stCxn id="28" idx="0"/>
            <a:endCxn id="24" idx="1"/>
          </p:cNvCxnSpPr>
          <p:nvPr/>
        </p:nvCxnSpPr>
        <p:spPr bwMode="auto">
          <a:xfrm rot="-5400000">
            <a:off x="1566863" y="1927225"/>
            <a:ext cx="796925" cy="11334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8" name="Rectangle 19"/>
          <p:cNvSpPr>
            <a:spLocks noChangeArrowheads="1"/>
          </p:cNvSpPr>
          <p:nvPr/>
        </p:nvSpPr>
        <p:spPr bwMode="auto">
          <a:xfrm>
            <a:off x="2565400" y="5792788"/>
            <a:ext cx="1695450" cy="8302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Colour Image Processing</a:t>
            </a:r>
            <a:endParaRPr lang="en-US"/>
          </a:p>
        </p:txBody>
      </p:sp>
      <p:sp>
        <p:nvSpPr>
          <p:cNvPr id="39" name="Rectangle 20"/>
          <p:cNvSpPr>
            <a:spLocks noChangeArrowheads="1"/>
          </p:cNvSpPr>
          <p:nvPr/>
        </p:nvSpPr>
        <p:spPr bwMode="auto">
          <a:xfrm>
            <a:off x="4808538" y="5792788"/>
            <a:ext cx="1695450" cy="8302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Compression</a:t>
            </a:r>
            <a:endParaRPr lang="en-US"/>
          </a:p>
        </p:txBody>
      </p:sp>
      <p:pic>
        <p:nvPicPr>
          <p:cNvPr id="40" name="Picture 21"/>
          <p:cNvPicPr>
            <a:picLocks noChangeAspect="1" noChangeArrowheads="1"/>
          </p:cNvPicPr>
          <p:nvPr/>
        </p:nvPicPr>
        <p:blipFill>
          <a:blip r:embed="rId3" cstate="print"/>
          <a:srcRect r="25902"/>
          <a:stretch>
            <a:fillRect/>
          </a:stretch>
        </p:blipFill>
        <p:spPr bwMode="auto">
          <a:xfrm>
            <a:off x="3267075" y="2593975"/>
            <a:ext cx="2593975" cy="30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301625" y="228600"/>
            <a:ext cx="8540750" cy="11430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kumimoji="0" lang="en-IE" sz="3200" b="0" i="0" u="none" strike="noStrike" kern="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Key Stages in Digital Image Processing:</a:t>
            </a:r>
            <a:r>
              <a:rPr kumimoji="0" lang="en-IE" sz="3200" b="0" i="0" u="none" strike="noStrike" kern="0" cap="all" spc="0" normalizeH="0" noProof="0" dirty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Compression</a:t>
            </a:r>
            <a:endParaRPr kumimoji="0" lang="en-US" sz="32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550863" y="40163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Acquisition</a:t>
            </a:r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2532063" y="16795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Restoration</a:t>
            </a:r>
            <a:endParaRPr lang="en-US"/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4910138" y="16795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Morphological Processing</a:t>
            </a:r>
            <a:endParaRPr lang="en-US"/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6877050" y="28924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Segmentation</a:t>
            </a:r>
            <a:endParaRPr lang="en-US"/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6877050" y="51403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 sz="1700"/>
              <a:t>Representation &amp; Description</a:t>
            </a:r>
            <a:endParaRPr lang="en-US" sz="1700"/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550863" y="28924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Enhancement</a:t>
            </a:r>
            <a:endParaRPr lang="en-US"/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6877050" y="40163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 sz="1700"/>
              <a:t>Object Recognition</a:t>
            </a:r>
            <a:endParaRPr lang="en-US" sz="1700"/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455613" y="5372100"/>
            <a:ext cx="1885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Problem Domain</a:t>
            </a:r>
            <a:endParaRPr lang="en-US"/>
          </a:p>
        </p:txBody>
      </p:sp>
      <p:cxnSp>
        <p:nvCxnSpPr>
          <p:cNvPr id="47" name="AutoShape 12"/>
          <p:cNvCxnSpPr>
            <a:cxnSpLocks noChangeShapeType="1"/>
            <a:stCxn id="46" idx="0"/>
            <a:endCxn id="22" idx="2"/>
          </p:cNvCxnSpPr>
          <p:nvPr/>
        </p:nvCxnSpPr>
        <p:spPr bwMode="auto">
          <a:xfrm rot="-5400000">
            <a:off x="1135857" y="5109369"/>
            <a:ext cx="52546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" name="AutoShape 13"/>
          <p:cNvCxnSpPr>
            <a:cxnSpLocks noChangeShapeType="1"/>
            <a:stCxn id="22" idx="0"/>
            <a:endCxn id="44" idx="2"/>
          </p:cNvCxnSpPr>
          <p:nvPr/>
        </p:nvCxnSpPr>
        <p:spPr bwMode="auto">
          <a:xfrm rot="-5400000">
            <a:off x="1251744" y="386953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" name="AutoShape 14"/>
          <p:cNvCxnSpPr>
            <a:cxnSpLocks noChangeShapeType="1"/>
            <a:stCxn id="45" idx="2"/>
            <a:endCxn id="43" idx="0"/>
          </p:cNvCxnSpPr>
          <p:nvPr/>
        </p:nvCxnSpPr>
        <p:spPr bwMode="auto">
          <a:xfrm rot="5400000">
            <a:off x="7577931" y="499348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" name="AutoShape 15"/>
          <p:cNvCxnSpPr>
            <a:cxnSpLocks noChangeShapeType="1"/>
            <a:stCxn id="42" idx="2"/>
            <a:endCxn id="45" idx="0"/>
          </p:cNvCxnSpPr>
          <p:nvPr/>
        </p:nvCxnSpPr>
        <p:spPr bwMode="auto">
          <a:xfrm rot="5400000">
            <a:off x="7577931" y="386953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" name="AutoShape 16"/>
          <p:cNvCxnSpPr>
            <a:cxnSpLocks noChangeShapeType="1"/>
            <a:stCxn id="41" idx="3"/>
            <a:endCxn id="42" idx="0"/>
          </p:cNvCxnSpPr>
          <p:nvPr/>
        </p:nvCxnSpPr>
        <p:spPr bwMode="auto">
          <a:xfrm>
            <a:off x="6605588" y="2095500"/>
            <a:ext cx="1119187" cy="7969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2" name="AutoShape 17"/>
          <p:cNvCxnSpPr>
            <a:cxnSpLocks noChangeShapeType="1"/>
            <a:stCxn id="23" idx="3"/>
            <a:endCxn id="41" idx="1"/>
          </p:cNvCxnSpPr>
          <p:nvPr/>
        </p:nvCxnSpPr>
        <p:spPr bwMode="auto">
          <a:xfrm>
            <a:off x="4227513" y="2095500"/>
            <a:ext cx="6826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3" name="AutoShape 18"/>
          <p:cNvCxnSpPr>
            <a:cxnSpLocks noChangeShapeType="1"/>
            <a:stCxn id="44" idx="0"/>
            <a:endCxn id="23" idx="1"/>
          </p:cNvCxnSpPr>
          <p:nvPr/>
        </p:nvCxnSpPr>
        <p:spPr bwMode="auto">
          <a:xfrm rot="-5400000">
            <a:off x="1566863" y="1927225"/>
            <a:ext cx="796925" cy="11334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2565400" y="5792788"/>
            <a:ext cx="1695450" cy="8302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Colour Image Processing</a:t>
            </a:r>
            <a:endParaRPr lang="en-US"/>
          </a:p>
        </p:txBody>
      </p:sp>
      <p:sp>
        <p:nvSpPr>
          <p:cNvPr id="55" name="Rectangle 20"/>
          <p:cNvSpPr>
            <a:spLocks noChangeArrowheads="1"/>
          </p:cNvSpPr>
          <p:nvPr/>
        </p:nvSpPr>
        <p:spPr bwMode="auto">
          <a:xfrm>
            <a:off x="4808538" y="5792788"/>
            <a:ext cx="1695450" cy="8302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Compression</a:t>
            </a:r>
            <a:endParaRPr lang="en-US"/>
          </a:p>
        </p:txBody>
      </p:sp>
      <p:pic>
        <p:nvPicPr>
          <p:cNvPr id="56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5613" y="2628900"/>
            <a:ext cx="3130550" cy="2963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301625" y="228600"/>
            <a:ext cx="8540750" cy="11430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kumimoji="0" lang="en-IE" sz="3200" b="0" i="0" u="none" strike="noStrike" kern="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Key Stages in Digital Image Processing:</a:t>
            </a:r>
            <a:r>
              <a:rPr kumimoji="0" lang="en-IE" sz="3200" b="0" i="0" u="none" strike="noStrike" kern="0" cap="all" spc="0" normalizeH="0" noProof="0" dirty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colour processing</a:t>
            </a:r>
            <a:endParaRPr kumimoji="0" lang="en-US" sz="32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550863" y="40163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Acquisition</a:t>
            </a:r>
            <a:endParaRPr lang="en-US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2532063" y="16795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Restoration</a:t>
            </a:r>
            <a:endParaRPr lang="en-US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4910138" y="16795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Morphological Processing</a:t>
            </a:r>
            <a:endParaRPr lang="en-US"/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6877050" y="28924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Segmentation</a:t>
            </a:r>
            <a:endParaRPr lang="en-US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6877050" y="51403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 sz="1700"/>
              <a:t>Representation &amp; Description</a:t>
            </a:r>
            <a:endParaRPr lang="en-US" sz="1700"/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550863" y="28924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Enhancement</a:t>
            </a:r>
            <a:endParaRPr lang="en-US"/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6877050" y="40163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 sz="1700"/>
              <a:t>Object Recognition</a:t>
            </a:r>
            <a:endParaRPr lang="en-US" sz="1700"/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455613" y="5372100"/>
            <a:ext cx="1885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Problem Domain</a:t>
            </a:r>
            <a:endParaRPr lang="en-US"/>
          </a:p>
        </p:txBody>
      </p:sp>
      <p:cxnSp>
        <p:nvCxnSpPr>
          <p:cNvPr id="31" name="AutoShape 12"/>
          <p:cNvCxnSpPr>
            <a:cxnSpLocks noChangeShapeType="1"/>
            <a:stCxn id="30" idx="0"/>
            <a:endCxn id="21" idx="2"/>
          </p:cNvCxnSpPr>
          <p:nvPr/>
        </p:nvCxnSpPr>
        <p:spPr bwMode="auto">
          <a:xfrm rot="-5400000">
            <a:off x="1135857" y="5109369"/>
            <a:ext cx="52546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" name="AutoShape 13"/>
          <p:cNvCxnSpPr>
            <a:cxnSpLocks noChangeShapeType="1"/>
            <a:stCxn id="21" idx="0"/>
            <a:endCxn id="28" idx="2"/>
          </p:cNvCxnSpPr>
          <p:nvPr/>
        </p:nvCxnSpPr>
        <p:spPr bwMode="auto">
          <a:xfrm rot="-5400000">
            <a:off x="1251744" y="386953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" name="AutoShape 14"/>
          <p:cNvCxnSpPr>
            <a:cxnSpLocks noChangeShapeType="1"/>
            <a:stCxn id="29" idx="2"/>
            <a:endCxn id="27" idx="0"/>
          </p:cNvCxnSpPr>
          <p:nvPr/>
        </p:nvCxnSpPr>
        <p:spPr bwMode="auto">
          <a:xfrm rot="5400000">
            <a:off x="7577931" y="499348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" name="AutoShape 15"/>
          <p:cNvCxnSpPr>
            <a:cxnSpLocks noChangeShapeType="1"/>
            <a:stCxn id="26" idx="2"/>
            <a:endCxn id="29" idx="0"/>
          </p:cNvCxnSpPr>
          <p:nvPr/>
        </p:nvCxnSpPr>
        <p:spPr bwMode="auto">
          <a:xfrm rot="5400000">
            <a:off x="7577931" y="386953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" name="AutoShape 16"/>
          <p:cNvCxnSpPr>
            <a:cxnSpLocks noChangeShapeType="1"/>
            <a:stCxn id="25" idx="3"/>
            <a:endCxn id="26" idx="0"/>
          </p:cNvCxnSpPr>
          <p:nvPr/>
        </p:nvCxnSpPr>
        <p:spPr bwMode="auto">
          <a:xfrm>
            <a:off x="6605588" y="2095500"/>
            <a:ext cx="1119187" cy="7969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6" name="AutoShape 17"/>
          <p:cNvCxnSpPr>
            <a:cxnSpLocks noChangeShapeType="1"/>
            <a:stCxn id="24" idx="3"/>
            <a:endCxn id="25" idx="1"/>
          </p:cNvCxnSpPr>
          <p:nvPr/>
        </p:nvCxnSpPr>
        <p:spPr bwMode="auto">
          <a:xfrm>
            <a:off x="4227513" y="2095500"/>
            <a:ext cx="6826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" name="AutoShape 18"/>
          <p:cNvCxnSpPr>
            <a:cxnSpLocks noChangeShapeType="1"/>
            <a:stCxn id="28" idx="0"/>
            <a:endCxn id="24" idx="1"/>
          </p:cNvCxnSpPr>
          <p:nvPr/>
        </p:nvCxnSpPr>
        <p:spPr bwMode="auto">
          <a:xfrm rot="-5400000">
            <a:off x="1566863" y="1927225"/>
            <a:ext cx="796925" cy="11334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8" name="Rectangle 19"/>
          <p:cNvSpPr>
            <a:spLocks noChangeArrowheads="1"/>
          </p:cNvSpPr>
          <p:nvPr/>
        </p:nvSpPr>
        <p:spPr bwMode="auto">
          <a:xfrm>
            <a:off x="2565400" y="5792788"/>
            <a:ext cx="1695450" cy="8302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Colour Image Processing</a:t>
            </a:r>
            <a:endParaRPr lang="en-US"/>
          </a:p>
        </p:txBody>
      </p:sp>
      <p:sp>
        <p:nvSpPr>
          <p:cNvPr id="39" name="Rectangle 20"/>
          <p:cNvSpPr>
            <a:spLocks noChangeArrowheads="1"/>
          </p:cNvSpPr>
          <p:nvPr/>
        </p:nvSpPr>
        <p:spPr bwMode="auto">
          <a:xfrm>
            <a:off x="4808538" y="5792788"/>
            <a:ext cx="1695450" cy="8302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Compression</a:t>
            </a:r>
            <a:endParaRPr lang="en-US"/>
          </a:p>
        </p:txBody>
      </p:sp>
      <p:pic>
        <p:nvPicPr>
          <p:cNvPr id="40" name="Picture 22"/>
          <p:cNvPicPr>
            <a:picLocks noChangeAspect="1" noChangeArrowheads="1"/>
          </p:cNvPicPr>
          <p:nvPr/>
        </p:nvPicPr>
        <p:blipFill>
          <a:blip r:embed="rId3" cstate="print"/>
          <a:srcRect b="26692"/>
          <a:stretch>
            <a:fillRect/>
          </a:stretch>
        </p:blipFill>
        <p:spPr bwMode="auto">
          <a:xfrm>
            <a:off x="2316163" y="2801938"/>
            <a:ext cx="4491037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301625" y="228600"/>
            <a:ext cx="8540750" cy="11430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kumimoji="0" lang="en-IE" sz="3200" b="0" i="0" u="none" strike="noStrike" kern="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Applications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1295400"/>
            <a:ext cx="8001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Document Handling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Signature Verification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Biometric Verification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Object Recognition Research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Target Recognition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Interpretation of aerial photography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Autonomous Vehicle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Traffic Monitoring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Face Recognition and Tracking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Medical Applications -&gt; Tumor detection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Image generations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Image styling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ctangle 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lum bright="20000" contrast="10000"/>
          </a:blip>
          <a:stretch>
            <a:fillRect/>
          </a:stretch>
        </p:blipFill>
        <p:spPr>
          <a:xfrm>
            <a:off x="304800" y="304800"/>
            <a:ext cx="4645152" cy="6172200"/>
          </a:xfrm>
          <a:prstGeom prst="rect">
            <a:avLst/>
          </a:prstGeom>
          <a:noFill/>
          <a:ln w="76200" cap="sq" cmpd="sng" algn="ctr">
            <a:solidFill>
              <a:schemeClr val="tx1"/>
            </a:solidFill>
            <a:prstDash val="solid"/>
            <a:miter lim="800000"/>
          </a:ln>
          <a:effectLst/>
        </p:spPr>
      </p:pic>
      <p:sp>
        <p:nvSpPr>
          <p:cNvPr id="3" name="W¥ل云玗İαЂÕØÚáÛ丫:Téxt Plàçèhòlðêr 表¥鷗字㌍_W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600" dirty="0"/>
              <a:t>THANK YOU</a:t>
            </a:r>
            <a:br>
              <a:rPr lang="en-US" sz="3600" dirty="0"/>
            </a:br>
            <a:r>
              <a:rPr lang="en-US" sz="3600" dirty="0"/>
              <a:t>Banu Prakash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3810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What is Digital Image Processing?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143000"/>
            <a:ext cx="822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Digital Image:</a:t>
            </a:r>
          </a:p>
          <a:p>
            <a:endParaRPr lang="en-US" dirty="0"/>
          </a:p>
          <a:p>
            <a:pPr lvl="1"/>
            <a:r>
              <a:rPr lang="en-US" dirty="0"/>
              <a:t>A representation of a two-dimensional image as a finite set of digital values, called picture elements or pixels. </a:t>
            </a:r>
            <a:r>
              <a:rPr lang="en-US" i="1" dirty="0"/>
              <a:t>f(x, y)</a:t>
            </a:r>
          </a:p>
          <a:p>
            <a:pPr lvl="1"/>
            <a:endParaRPr lang="en-US" i="1" dirty="0"/>
          </a:p>
          <a:p>
            <a:pPr lvl="1"/>
            <a:r>
              <a:rPr lang="en-US" dirty="0"/>
              <a:t>Where x, y are spatial coordinates</a:t>
            </a:r>
          </a:p>
          <a:p>
            <a:pPr lvl="1"/>
            <a:r>
              <a:rPr lang="en-US" b="1" dirty="0"/>
              <a:t>f(x, y) = </a:t>
            </a:r>
            <a:r>
              <a:rPr lang="en-US" b="1" dirty="0" err="1"/>
              <a:t>i</a:t>
            </a:r>
            <a:r>
              <a:rPr lang="en-US" b="1" dirty="0"/>
              <a:t>(</a:t>
            </a:r>
            <a:r>
              <a:rPr lang="en-US" b="1" dirty="0" err="1"/>
              <a:t>x,y</a:t>
            </a:r>
            <a:r>
              <a:rPr lang="en-US" b="1" dirty="0"/>
              <a:t>) * r(</a:t>
            </a:r>
            <a:r>
              <a:rPr lang="en-US" b="1" dirty="0" err="1"/>
              <a:t>x,y</a:t>
            </a:r>
            <a:r>
              <a:rPr lang="en-US" b="1" dirty="0"/>
              <a:t>)</a:t>
            </a:r>
            <a:endParaRPr lang="en-US" dirty="0"/>
          </a:p>
          <a:p>
            <a:pPr lvl="1"/>
            <a:br>
              <a:rPr lang="en-US" dirty="0"/>
            </a:br>
            <a:r>
              <a:rPr lang="en-US" dirty="0"/>
              <a:t>f(x, y): Intensity at given point (x, y)</a:t>
            </a:r>
            <a:br>
              <a:rPr lang="en-US" dirty="0"/>
            </a:br>
            <a:r>
              <a:rPr lang="en-US" dirty="0" err="1"/>
              <a:t>i</a:t>
            </a:r>
            <a:r>
              <a:rPr lang="en-US" dirty="0"/>
              <a:t>(x, y): Illumination at (x, y)</a:t>
            </a:r>
            <a:br>
              <a:rPr lang="en-US" dirty="0"/>
            </a:br>
            <a:r>
              <a:rPr lang="en-US" dirty="0"/>
              <a:t>r(x, y): Reflectance/ Transmissivity at (x, 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 XN representation of </a:t>
            </a:r>
            <a:r>
              <a:rPr lang="en-US" i="1" dirty="0"/>
              <a:t>f</a:t>
            </a:r>
            <a:endParaRPr lang="en-US" dirty="0"/>
          </a:p>
          <a:p>
            <a:pPr lvl="1"/>
            <a:br>
              <a:rPr lang="en-US" dirty="0"/>
            </a:br>
            <a:endParaRPr 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996120"/>
              </p:ext>
            </p:extLst>
          </p:nvPr>
        </p:nvGraphicFramePr>
        <p:xfrm>
          <a:off x="1485900" y="5029200"/>
          <a:ext cx="6172200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4" imgW="3543120" imgH="914400" progId="">
                  <p:embed/>
                </p:oleObj>
              </mc:Choice>
              <mc:Fallback>
                <p:oleObj name="Equation" r:id="rId4" imgW="3543120" imgH="9144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5029200"/>
                        <a:ext cx="6172200" cy="1592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3810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Image Acquisition Process</a:t>
            </a:r>
          </a:p>
        </p:txBody>
      </p:sp>
      <p:pic>
        <p:nvPicPr>
          <p:cNvPr id="4" name="Picture 3" descr="Pictur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1066799"/>
            <a:ext cx="7813525" cy="518160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3810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Pixel &amp; Digitization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371600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Pixels are the elements of a digital image that typically represent gray levels, </a:t>
            </a:r>
            <a:r>
              <a:rPr lang="en-US" dirty="0" err="1"/>
              <a:t>colours</a:t>
            </a:r>
            <a:r>
              <a:rPr lang="en-US" dirty="0"/>
              <a:t>, heights, opacities.</a:t>
            </a:r>
          </a:p>
          <a:p>
            <a:endParaRPr lang="en-US" dirty="0"/>
          </a:p>
          <a:p>
            <a:r>
              <a:rPr lang="en-US" dirty="0"/>
              <a:t>Digitization implies that a digital image is an approximation of a real scene in the numerical matrices form</a:t>
            </a:r>
          </a:p>
          <a:p>
            <a:r>
              <a:rPr lang="en-US" dirty="0"/>
              <a:t> </a:t>
            </a:r>
          </a:p>
        </p:txBody>
      </p:sp>
      <p:pic>
        <p:nvPicPr>
          <p:cNvPr id="7" name="Picture 6" descr="digi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429000"/>
            <a:ext cx="3581400" cy="2276793"/>
          </a:xfrm>
          <a:prstGeom prst="rect">
            <a:avLst/>
          </a:prstGeom>
        </p:spPr>
      </p:pic>
      <p:pic>
        <p:nvPicPr>
          <p:cNvPr id="8" name="Picture 7" descr="picture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3429000"/>
            <a:ext cx="4525007" cy="229584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3810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Digital Image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371600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 digital image formats include</a:t>
            </a:r>
          </a:p>
          <a:p>
            <a:endParaRPr lang="en-US" dirty="0"/>
          </a:p>
          <a:p>
            <a:pPr>
              <a:buFontTx/>
              <a:buChar char="-"/>
            </a:pPr>
            <a:r>
              <a:rPr lang="en-US" dirty="0"/>
              <a:t> 1 sample per point (B&amp;W / Grayscale)</a:t>
            </a:r>
          </a:p>
          <a:p>
            <a:pPr>
              <a:buFontTx/>
              <a:buChar char="-"/>
            </a:pPr>
            <a:r>
              <a:rPr lang="en-US" dirty="0"/>
              <a:t> 3 samples per point ( Red, Green and Blue)</a:t>
            </a:r>
          </a:p>
          <a:p>
            <a:pPr>
              <a:buFontTx/>
              <a:buChar char="-"/>
            </a:pPr>
            <a:r>
              <a:rPr lang="en-US" dirty="0"/>
              <a:t> 4 samples per point (Red, Green, Blue and Alpha / opacity)</a:t>
            </a:r>
          </a:p>
          <a:p>
            <a:r>
              <a:rPr lang="en-US" dirty="0"/>
              <a:t> </a:t>
            </a:r>
          </a:p>
        </p:txBody>
      </p:sp>
      <p:pic>
        <p:nvPicPr>
          <p:cNvPr id="9" name="Picture 4" descr="waterfall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3322637" y="3581400"/>
            <a:ext cx="2416175" cy="2087562"/>
          </a:xfrm>
          <a:prstGeom prst="rect">
            <a:avLst/>
          </a:prstGeom>
          <a:noFill/>
        </p:spPr>
      </p:pic>
      <p:pic>
        <p:nvPicPr>
          <p:cNvPr id="10" name="Picture 5" descr="waterfall"/>
          <p:cNvPicPr preferRelativeResize="0">
            <a:picLocks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550862" y="3581400"/>
            <a:ext cx="2416175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Object 2"/>
          <p:cNvGraphicFramePr>
            <a:graphicFrameLocks/>
          </p:cNvGraphicFramePr>
          <p:nvPr/>
        </p:nvGraphicFramePr>
        <p:xfrm>
          <a:off x="6096000" y="3581400"/>
          <a:ext cx="2416175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" r:id="rId6" imgW="1218996" imgH="914402" progId="">
                  <p:embed/>
                </p:oleObj>
              </mc:Choice>
              <mc:Fallback>
                <p:oleObj name="Image" r:id="rId6" imgW="1218996" imgH="914402" progId="">
                  <p:embed/>
                  <p:pic>
                    <p:nvPicPr>
                      <p:cNvPr id="0" name="Picture 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581400"/>
                        <a:ext cx="2416175" cy="208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3810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What is Digital Image Processing?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143000"/>
            <a:ext cx="822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Digital Image Processing:</a:t>
            </a:r>
          </a:p>
          <a:p>
            <a:endParaRPr lang="en-US" dirty="0"/>
          </a:p>
          <a:p>
            <a:r>
              <a:rPr lang="en-US" dirty="0"/>
              <a:t>Processing digital images by means of a computer.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dirty="0"/>
              <a:t>image processing</a:t>
            </a:r>
            <a:r>
              <a:rPr lang="en-US" dirty="0"/>
              <a:t> operation typically defines a new image </a:t>
            </a:r>
            <a:r>
              <a:rPr lang="en-US" i="1" dirty="0">
                <a:latin typeface="Times New Roman" pitchFamily="18" charset="0"/>
              </a:rPr>
              <a:t>g</a:t>
            </a:r>
            <a:r>
              <a:rPr lang="en-US" dirty="0"/>
              <a:t> in terms of an existing image </a:t>
            </a:r>
            <a:r>
              <a:rPr lang="en-US" i="1" dirty="0">
                <a:latin typeface="Times New Roman" pitchFamily="18" charset="0"/>
              </a:rPr>
              <a:t>f.</a:t>
            </a:r>
          </a:p>
          <a:p>
            <a:endParaRPr lang="en-US" i="1" dirty="0">
              <a:latin typeface="Times New Roman" pitchFamily="18" charset="0"/>
            </a:endParaRPr>
          </a:p>
          <a:p>
            <a:endParaRPr lang="en-US" i="1" dirty="0">
              <a:latin typeface="Times New Roman" pitchFamily="18" charset="0"/>
            </a:endParaRPr>
          </a:p>
          <a:p>
            <a:r>
              <a:rPr lang="en-US" dirty="0"/>
              <a:t>We can transform either the range of </a:t>
            </a:r>
            <a:r>
              <a:rPr lang="en-US" i="1" dirty="0">
                <a:latin typeface="Times New Roman" pitchFamily="18" charset="0"/>
              </a:rPr>
              <a:t>f</a:t>
            </a:r>
            <a:r>
              <a:rPr lang="en-US" dirty="0"/>
              <a:t>.</a:t>
            </a:r>
          </a:p>
          <a:p>
            <a:r>
              <a:rPr lang="en-US" b="1" dirty="0"/>
              <a:t>	</a:t>
            </a:r>
          </a:p>
          <a:p>
            <a:endParaRPr lang="en-US" dirty="0"/>
          </a:p>
          <a:p>
            <a:r>
              <a:rPr lang="en-US" dirty="0"/>
              <a:t>Or the domain of </a:t>
            </a:r>
            <a:r>
              <a:rPr lang="en-US" i="1" dirty="0"/>
              <a:t>f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1200" y="3733800"/>
            <a:ext cx="317370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76400" y="4572000"/>
            <a:ext cx="4572000" cy="388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524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Why Digital Image Processing?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838200"/>
            <a:ext cx="8229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Improvement of pictorial information for human interpretation</a:t>
            </a:r>
          </a:p>
          <a:p>
            <a:pPr>
              <a:buFontTx/>
              <a:buChar char="-"/>
            </a:pPr>
            <a:r>
              <a:rPr lang="en-US" sz="1600" dirty="0"/>
              <a:t> Processing of image data for storage, transmission and representation for autonomous machine perception</a:t>
            </a:r>
          </a:p>
          <a:p>
            <a:endParaRPr lang="en-US" sz="1600" dirty="0"/>
          </a:p>
          <a:p>
            <a:r>
              <a:rPr lang="en-US" sz="1600" dirty="0"/>
              <a:t>Where image processing ends, fields such as image analysis and computer vision start.</a:t>
            </a:r>
          </a:p>
          <a:p>
            <a:endParaRPr lang="en-US" sz="1600" dirty="0"/>
          </a:p>
          <a:p>
            <a:r>
              <a:rPr lang="en-US" sz="1600" dirty="0"/>
              <a:t>The continuum from image processing to computer vision is broken down into:</a:t>
            </a:r>
          </a:p>
          <a:p>
            <a:endParaRPr lang="en-US" sz="1600" dirty="0"/>
          </a:p>
          <a:p>
            <a:r>
              <a:rPr lang="en-US" sz="1600" dirty="0"/>
              <a:t>Low – Level:</a:t>
            </a:r>
          </a:p>
          <a:p>
            <a:pPr lvl="1"/>
            <a:r>
              <a:rPr lang="en-US" sz="1600" dirty="0"/>
              <a:t>Inputs and outputs are images </a:t>
            </a:r>
          </a:p>
          <a:p>
            <a:pPr lvl="1"/>
            <a:r>
              <a:rPr lang="en-US" sz="1600" dirty="0"/>
              <a:t>Ex: Noise Removal, Image Sharpening</a:t>
            </a:r>
          </a:p>
          <a:p>
            <a:endParaRPr lang="en-US" sz="1600" dirty="0"/>
          </a:p>
          <a:p>
            <a:r>
              <a:rPr lang="en-US" sz="1600" dirty="0"/>
              <a:t>Mid – Level:</a:t>
            </a:r>
          </a:p>
          <a:p>
            <a:pPr lvl="1"/>
            <a:r>
              <a:rPr lang="en-US" sz="1600" dirty="0"/>
              <a:t>Outputs are the attributes extracted from input images </a:t>
            </a:r>
          </a:p>
          <a:p>
            <a:pPr lvl="1"/>
            <a:r>
              <a:rPr lang="en-US" sz="1600" dirty="0"/>
              <a:t>Ex: Object Recognition, Image Segmentation</a:t>
            </a:r>
          </a:p>
          <a:p>
            <a:endParaRPr lang="en-US" sz="1600" dirty="0"/>
          </a:p>
          <a:p>
            <a:r>
              <a:rPr lang="en-US" sz="1600" dirty="0"/>
              <a:t>High – Level: </a:t>
            </a:r>
          </a:p>
          <a:p>
            <a:pPr lvl="1"/>
            <a:r>
              <a:rPr lang="en-US" sz="1600" dirty="0"/>
              <a:t>An ensemble of recognition of individual objects </a:t>
            </a:r>
          </a:p>
          <a:p>
            <a:pPr lvl="1"/>
            <a:r>
              <a:rPr lang="en-US" sz="1600" dirty="0"/>
              <a:t>Ex: Scene Understanding, Autonomous Navigation</a:t>
            </a:r>
          </a:p>
          <a:p>
            <a:pPr lvl="1"/>
            <a:endParaRPr lang="en-US" sz="1600" dirty="0"/>
          </a:p>
          <a:p>
            <a:r>
              <a:rPr lang="en-US" sz="1600" dirty="0"/>
              <a:t>For more details about each of the steps in the next set of slides refer this article: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https://medium.com/futframe-ai/fundamental-steps-of-digital-image-processing-d7518d6bb23c</a:t>
            </a:r>
            <a:r>
              <a:rPr lang="en-US" sz="1600" dirty="0"/>
              <a:t>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3810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Key Stages in Digital Image Processing</a:t>
            </a: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550863" y="40163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Acquisition</a:t>
            </a:r>
            <a:endParaRPr lang="en-US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2532063" y="16795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Restoration</a:t>
            </a:r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4910138" y="16795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Morphological Processing</a:t>
            </a:r>
            <a:endParaRPr lang="en-US"/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6877050" y="28924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Segmentation</a:t>
            </a:r>
            <a:endParaRPr lang="en-US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6877050" y="51403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 sz="1700"/>
              <a:t>Representation &amp; Description</a:t>
            </a:r>
            <a:endParaRPr lang="en-US" sz="1700"/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550863" y="28924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Enhancement</a:t>
            </a:r>
            <a:endParaRPr lang="en-US"/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6877050" y="40163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 sz="1700"/>
              <a:t>Object Recognition</a:t>
            </a:r>
            <a:endParaRPr lang="en-US" sz="1700"/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455613" y="5372100"/>
            <a:ext cx="1885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Problem Domain</a:t>
            </a:r>
            <a:endParaRPr lang="en-US"/>
          </a:p>
        </p:txBody>
      </p:sp>
      <p:cxnSp>
        <p:nvCxnSpPr>
          <p:cNvPr id="14" name="AutoShape 30"/>
          <p:cNvCxnSpPr>
            <a:cxnSpLocks noChangeShapeType="1"/>
            <a:stCxn id="9" idx="2"/>
            <a:endCxn id="12" idx="0"/>
          </p:cNvCxnSpPr>
          <p:nvPr/>
        </p:nvCxnSpPr>
        <p:spPr bwMode="auto">
          <a:xfrm rot="5400000">
            <a:off x="7577931" y="386953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AutoShape 31"/>
          <p:cNvCxnSpPr>
            <a:cxnSpLocks noChangeShapeType="1"/>
            <a:stCxn id="8" idx="3"/>
            <a:endCxn id="9" idx="0"/>
          </p:cNvCxnSpPr>
          <p:nvPr/>
        </p:nvCxnSpPr>
        <p:spPr bwMode="auto">
          <a:xfrm>
            <a:off x="6605588" y="2095500"/>
            <a:ext cx="1119187" cy="7969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6" name="AutoShape 32"/>
          <p:cNvCxnSpPr>
            <a:cxnSpLocks noChangeShapeType="1"/>
            <a:stCxn id="5" idx="3"/>
            <a:endCxn id="8" idx="1"/>
          </p:cNvCxnSpPr>
          <p:nvPr/>
        </p:nvCxnSpPr>
        <p:spPr bwMode="auto">
          <a:xfrm>
            <a:off x="4227513" y="2095500"/>
            <a:ext cx="6826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" name="AutoShape 33"/>
          <p:cNvCxnSpPr>
            <a:cxnSpLocks noChangeShapeType="1"/>
            <a:stCxn id="11" idx="0"/>
            <a:endCxn id="5" idx="1"/>
          </p:cNvCxnSpPr>
          <p:nvPr/>
        </p:nvCxnSpPr>
        <p:spPr bwMode="auto">
          <a:xfrm rot="-5400000">
            <a:off x="1566863" y="1927225"/>
            <a:ext cx="796925" cy="11334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2565400" y="5792788"/>
            <a:ext cx="1695450" cy="8302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Colour Image Processing</a:t>
            </a:r>
            <a:endParaRPr lang="en-US"/>
          </a:p>
        </p:txBody>
      </p:sp>
      <p:sp>
        <p:nvSpPr>
          <p:cNvPr id="19" name="Rectangle 36"/>
          <p:cNvSpPr>
            <a:spLocks noChangeArrowheads="1"/>
          </p:cNvSpPr>
          <p:nvPr/>
        </p:nvSpPr>
        <p:spPr bwMode="auto">
          <a:xfrm>
            <a:off x="4808538" y="5792788"/>
            <a:ext cx="1695450" cy="8302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Compression</a:t>
            </a:r>
            <a:endParaRPr lang="en-US"/>
          </a:p>
        </p:txBody>
      </p:sp>
      <p:cxnSp>
        <p:nvCxnSpPr>
          <p:cNvPr id="21" name="AutoShape 27"/>
          <p:cNvCxnSpPr>
            <a:cxnSpLocks noChangeShapeType="1"/>
          </p:cNvCxnSpPr>
          <p:nvPr/>
        </p:nvCxnSpPr>
        <p:spPr bwMode="auto">
          <a:xfrm rot="-5400000">
            <a:off x="1135857" y="5109369"/>
            <a:ext cx="52546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28"/>
          <p:cNvCxnSpPr>
            <a:cxnSpLocks noChangeShapeType="1"/>
          </p:cNvCxnSpPr>
          <p:nvPr/>
        </p:nvCxnSpPr>
        <p:spPr bwMode="auto">
          <a:xfrm rot="-5400000">
            <a:off x="1251744" y="386953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29"/>
          <p:cNvCxnSpPr>
            <a:cxnSpLocks noChangeShapeType="1"/>
          </p:cNvCxnSpPr>
          <p:nvPr/>
        </p:nvCxnSpPr>
        <p:spPr bwMode="auto">
          <a:xfrm rot="5400000">
            <a:off x="7577931" y="499348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301625" y="228600"/>
            <a:ext cx="8540750" cy="11430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kumimoji="0" lang="en-IE" sz="3200" b="0" i="0" u="none" strike="noStrike" kern="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Key Stages in Digital Image Processing: </a:t>
            </a:r>
            <a:r>
              <a:rPr lang="en-IE" sz="3200" kern="0" cap="all" dirty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</a:rPr>
              <a:t>Image Acquisition </a:t>
            </a:r>
            <a:br>
              <a:rPr kumimoji="0" lang="en-IE" sz="3200" b="0" i="0" u="none" strike="noStrike" kern="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2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50863" y="4016375"/>
            <a:ext cx="1695450" cy="8302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Acquisition</a:t>
            </a:r>
            <a:endParaRPr lang="en-US"/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532063" y="16795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Restoration</a:t>
            </a:r>
            <a:endParaRPr 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910138" y="16795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Morphological Processing</a:t>
            </a:r>
            <a:endParaRPr lang="en-US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6877050" y="28924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Segmentation</a:t>
            </a:r>
            <a:endParaRPr lang="en-US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6877050" y="51403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 sz="1700"/>
              <a:t>Representation &amp; Description</a:t>
            </a:r>
            <a:endParaRPr lang="en-US" sz="1700"/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550863" y="28924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Enhancement</a:t>
            </a:r>
            <a:endParaRPr lang="en-US"/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6877050" y="40163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 sz="1700"/>
              <a:t>Object Recognition</a:t>
            </a:r>
            <a:endParaRPr lang="en-US" sz="170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55613" y="5372100"/>
            <a:ext cx="1885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Problem Domain</a:t>
            </a:r>
            <a:endParaRPr lang="en-US"/>
          </a:p>
        </p:txBody>
      </p:sp>
      <p:cxnSp>
        <p:nvCxnSpPr>
          <p:cNvPr id="32" name="AutoShape 12"/>
          <p:cNvCxnSpPr>
            <a:cxnSpLocks noChangeShapeType="1"/>
            <a:stCxn id="31" idx="0"/>
            <a:endCxn id="24" idx="2"/>
          </p:cNvCxnSpPr>
          <p:nvPr/>
        </p:nvCxnSpPr>
        <p:spPr bwMode="auto">
          <a:xfrm rot="-5400000">
            <a:off x="1145382" y="5118894"/>
            <a:ext cx="5064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" name="AutoShape 13"/>
          <p:cNvCxnSpPr>
            <a:cxnSpLocks noChangeShapeType="1"/>
            <a:stCxn id="24" idx="0"/>
            <a:endCxn id="29" idx="2"/>
          </p:cNvCxnSpPr>
          <p:nvPr/>
        </p:nvCxnSpPr>
        <p:spPr bwMode="auto">
          <a:xfrm rot="-5400000">
            <a:off x="1261269" y="3860007"/>
            <a:ext cx="2746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" name="AutoShape 14"/>
          <p:cNvCxnSpPr>
            <a:cxnSpLocks noChangeShapeType="1"/>
            <a:stCxn id="30" idx="2"/>
            <a:endCxn id="28" idx="0"/>
          </p:cNvCxnSpPr>
          <p:nvPr/>
        </p:nvCxnSpPr>
        <p:spPr bwMode="auto">
          <a:xfrm rot="5400000">
            <a:off x="7577931" y="499348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" name="AutoShape 15"/>
          <p:cNvCxnSpPr>
            <a:cxnSpLocks noChangeShapeType="1"/>
            <a:stCxn id="27" idx="2"/>
            <a:endCxn id="30" idx="0"/>
          </p:cNvCxnSpPr>
          <p:nvPr/>
        </p:nvCxnSpPr>
        <p:spPr bwMode="auto">
          <a:xfrm rot="5400000">
            <a:off x="7577931" y="386953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" name="AutoShape 16"/>
          <p:cNvCxnSpPr>
            <a:cxnSpLocks noChangeShapeType="1"/>
            <a:stCxn id="26" idx="3"/>
            <a:endCxn id="27" idx="0"/>
          </p:cNvCxnSpPr>
          <p:nvPr/>
        </p:nvCxnSpPr>
        <p:spPr bwMode="auto">
          <a:xfrm>
            <a:off x="6605588" y="2095500"/>
            <a:ext cx="1119187" cy="7969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7" name="AutoShape 17"/>
          <p:cNvCxnSpPr>
            <a:cxnSpLocks noChangeShapeType="1"/>
            <a:stCxn id="25" idx="3"/>
            <a:endCxn id="26" idx="1"/>
          </p:cNvCxnSpPr>
          <p:nvPr/>
        </p:nvCxnSpPr>
        <p:spPr bwMode="auto">
          <a:xfrm>
            <a:off x="4227513" y="2095500"/>
            <a:ext cx="6826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" name="AutoShape 18"/>
          <p:cNvCxnSpPr>
            <a:cxnSpLocks noChangeShapeType="1"/>
            <a:stCxn id="29" idx="0"/>
            <a:endCxn id="25" idx="1"/>
          </p:cNvCxnSpPr>
          <p:nvPr/>
        </p:nvCxnSpPr>
        <p:spPr bwMode="auto">
          <a:xfrm rot="-5400000">
            <a:off x="1566863" y="1927225"/>
            <a:ext cx="796925" cy="11334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pic>
        <p:nvPicPr>
          <p:cNvPr id="39" name="Picture 19"/>
          <p:cNvPicPr>
            <a:picLocks noChangeAspect="1" noChangeArrowheads="1"/>
          </p:cNvPicPr>
          <p:nvPr/>
        </p:nvPicPr>
        <p:blipFill>
          <a:blip r:embed="rId3" cstate="print"/>
          <a:srcRect b="19398"/>
          <a:stretch>
            <a:fillRect/>
          </a:stretch>
        </p:blipFill>
        <p:spPr bwMode="auto">
          <a:xfrm>
            <a:off x="2552700" y="2894013"/>
            <a:ext cx="4043363" cy="227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ctangle 20"/>
          <p:cNvSpPr>
            <a:spLocks noChangeArrowheads="1"/>
          </p:cNvSpPr>
          <p:nvPr/>
        </p:nvSpPr>
        <p:spPr bwMode="auto">
          <a:xfrm>
            <a:off x="2565400" y="5792788"/>
            <a:ext cx="1695450" cy="8302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Colour Image Processing</a:t>
            </a:r>
            <a:endParaRPr lang="en-US"/>
          </a:p>
        </p:txBody>
      </p:sp>
      <p:sp>
        <p:nvSpPr>
          <p:cNvPr id="41" name="Rectangle 21"/>
          <p:cNvSpPr>
            <a:spLocks noChangeArrowheads="1"/>
          </p:cNvSpPr>
          <p:nvPr/>
        </p:nvSpPr>
        <p:spPr bwMode="auto">
          <a:xfrm>
            <a:off x="4808538" y="5792788"/>
            <a:ext cx="1695450" cy="8302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Compression</a:t>
            </a:r>
            <a:endParaRPr lang="en-US"/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g(x,y) = t ( f(x,y) )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BITMAPFORMAT" val="bmpmono"/>
  <p:tag name="DEBUGINTERACTIVE" val="True"/>
  <p:tag name="ORIGWIDTH" val="685.75"/>
  <p:tag name="PICTUREFILESIZE" val="80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g(x,y) = f(t_x(x,y), t_y(x,y) )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BITMAPFORMAT" val="bmpmono"/>
  <p:tag name="DEBUGINTERACTIVE" val="True"/>
  <p:tag name="ORIGWIDTH" val="1016.125"/>
  <p:tag name="PICTUREFILESIZE" val="1316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Photo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ClassicPhotoAlbum</Template>
  <TotalTime>0</TotalTime>
  <Words>755</Words>
  <Application>Microsoft Office PowerPoint</Application>
  <PresentationFormat>On-screen Show (4:3)</PresentationFormat>
  <Paragraphs>208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Schoolbook</vt:lpstr>
      <vt:lpstr>Times New Roman</vt:lpstr>
      <vt:lpstr>ClassicPhotoAlbum</vt:lpstr>
      <vt:lpstr>Image</vt:lpstr>
      <vt:lpstr>Equation</vt:lpstr>
      <vt:lpstr>Digital image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2020-08-22T18:48:20Z</dcterms:created>
  <dcterms:modified xsi:type="dcterms:W3CDTF">2020-08-31T09:44:33Z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