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5515" y="2835909"/>
            <a:ext cx="5712968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590" y="1625536"/>
            <a:ext cx="8084819" cy="460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7247" y="2470467"/>
            <a:ext cx="74828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5" dirty="0"/>
              <a:t>CREDIT</a:t>
            </a:r>
            <a:r>
              <a:rPr sz="4800" spc="5" dirty="0"/>
              <a:t> </a:t>
            </a:r>
            <a:r>
              <a:rPr sz="4800" dirty="0"/>
              <a:t>EDA</a:t>
            </a:r>
            <a:r>
              <a:rPr sz="4800" spc="-285" dirty="0"/>
              <a:t> </a:t>
            </a:r>
            <a:r>
              <a:rPr sz="4800" spc="-35" dirty="0"/>
              <a:t>CASE</a:t>
            </a:r>
            <a:r>
              <a:rPr sz="4800" spc="75" dirty="0"/>
              <a:t> </a:t>
            </a:r>
            <a:r>
              <a:rPr sz="4800" spc="-10" dirty="0"/>
              <a:t>STUDY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791328" y="5038978"/>
            <a:ext cx="4170679" cy="1283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055" marR="5080" indent="-681355" algn="r">
              <a:lnSpc>
                <a:spcPct val="119600"/>
              </a:lnSpc>
              <a:spcBef>
                <a:spcPts val="100"/>
              </a:spcBef>
            </a:pPr>
            <a:r>
              <a:rPr lang="en-US" sz="2400" spc="-45" dirty="0">
                <a:latin typeface="Times New Roman"/>
                <a:cs typeface="Times New Roman"/>
              </a:rPr>
              <a:t>AMJAD ALI</a:t>
            </a:r>
          </a:p>
          <a:p>
            <a:pPr marL="694055" marR="5080" indent="-681355" algn="r">
              <a:lnSpc>
                <a:spcPct val="119600"/>
              </a:lnSpc>
              <a:spcBef>
                <a:spcPts val="100"/>
              </a:spcBef>
            </a:pPr>
            <a:r>
              <a:rPr lang="en-US" sz="2400" spc="-45" dirty="0">
                <a:latin typeface="Times New Roman"/>
                <a:cs typeface="Times New Roman"/>
              </a:rPr>
              <a:t>GARVITA</a:t>
            </a:r>
            <a:endParaRPr sz="2400" dirty="0">
              <a:latin typeface="Times New Roman"/>
              <a:cs typeface="Times New Roman"/>
            </a:endParaRPr>
          </a:p>
          <a:p>
            <a:pPr marR="8255" algn="r">
              <a:lnSpc>
                <a:spcPct val="100000"/>
              </a:lnSpc>
              <a:spcBef>
                <a:spcPts val="484"/>
              </a:spcBef>
            </a:pPr>
            <a:r>
              <a:rPr lang="en-US" sz="2000" dirty="0">
                <a:latin typeface="Times New Roman"/>
                <a:cs typeface="Times New Roman"/>
              </a:rPr>
              <a:t>DA/BI IIIT-B DS_41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987" y="2262441"/>
            <a:ext cx="4180268" cy="26729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595"/>
              </a:spcBef>
            </a:pPr>
            <a:r>
              <a:rPr sz="4400" spc="-10" dirty="0"/>
              <a:t>CUSTOMER</a:t>
            </a:r>
            <a:r>
              <a:rPr sz="4400" spc="-65" dirty="0"/>
              <a:t> </a:t>
            </a:r>
            <a:r>
              <a:rPr sz="4400" spc="-25" dirty="0"/>
              <a:t>PROFILING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7796" y="2162797"/>
            <a:ext cx="3749920" cy="27699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0247" y="1525333"/>
            <a:ext cx="772922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</a:t>
            </a:r>
            <a:r>
              <a:rPr sz="1850" u="sng" spc="-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8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85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u="sng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8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b="1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5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850" b="1" u="sng" spc="-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850" b="1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b="1" u="sng" spc="-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885" y="5040947"/>
            <a:ext cx="643763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73880" algn="l"/>
              </a:tabLst>
            </a:pPr>
            <a:r>
              <a:rPr sz="1850" spc="275" dirty="0">
                <a:latin typeface="Verdana"/>
                <a:cs typeface="Verdana"/>
              </a:rPr>
              <a:t>M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65" dirty="0">
                <a:latin typeface="Verdana"/>
                <a:cs typeface="Verdana"/>
              </a:rPr>
              <a:t>RG</a:t>
            </a:r>
            <a:r>
              <a:rPr sz="1850" spc="-90" dirty="0">
                <a:latin typeface="Verdana"/>
                <a:cs typeface="Verdana"/>
              </a:rPr>
              <a:t>E</a:t>
            </a:r>
            <a:r>
              <a:rPr sz="1850" spc="-55" dirty="0">
                <a:latin typeface="Verdana"/>
                <a:cs typeface="Verdana"/>
              </a:rPr>
              <a:t>D</a:t>
            </a:r>
            <a:r>
              <a:rPr sz="1850" spc="-345" dirty="0">
                <a:latin typeface="Verdana"/>
                <a:cs typeface="Verdana"/>
              </a:rPr>
              <a:t> </a:t>
            </a:r>
            <a:r>
              <a:rPr sz="1850" spc="-270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-55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0</a:t>
            </a:r>
            <a:r>
              <a:rPr sz="1850" dirty="0">
                <a:latin typeface="Verdana"/>
                <a:cs typeface="Verdana"/>
              </a:rPr>
              <a:t>	</a:t>
            </a:r>
            <a:r>
              <a:rPr sz="1850" spc="275" dirty="0">
                <a:latin typeface="Verdana"/>
                <a:cs typeface="Verdana"/>
              </a:rPr>
              <a:t>M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65" dirty="0">
                <a:latin typeface="Verdana"/>
                <a:cs typeface="Verdana"/>
              </a:rPr>
              <a:t>RG</a:t>
            </a:r>
            <a:r>
              <a:rPr sz="1850" spc="-90" dirty="0">
                <a:latin typeface="Verdana"/>
                <a:cs typeface="Verdana"/>
              </a:rPr>
              <a:t>E</a:t>
            </a:r>
            <a:r>
              <a:rPr sz="1850" spc="-55" dirty="0">
                <a:latin typeface="Verdana"/>
                <a:cs typeface="Verdana"/>
              </a:rPr>
              <a:t>D</a:t>
            </a:r>
            <a:r>
              <a:rPr sz="1850" spc="-345" dirty="0">
                <a:latin typeface="Verdana"/>
                <a:cs typeface="Verdana"/>
              </a:rPr>
              <a:t> </a:t>
            </a:r>
            <a:r>
              <a:rPr sz="1850" spc="-270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-55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1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280" y="5593079"/>
            <a:ext cx="8229600" cy="92456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86995" marR="465455">
              <a:lnSpc>
                <a:spcPts val="2160"/>
              </a:lnSpc>
              <a:spcBef>
                <a:spcPts val="430"/>
              </a:spcBef>
              <a:buSzPct val="94594"/>
              <a:buFont typeface="Wingdings"/>
              <a:buChar char=""/>
              <a:tabLst>
                <a:tab pos="273685" algn="l"/>
              </a:tabLst>
            </a:pPr>
            <a:r>
              <a:rPr sz="1850" spc="-105" dirty="0">
                <a:latin typeface="Verdana"/>
                <a:cs typeface="Verdana"/>
              </a:rPr>
              <a:t>From "AMT_DOWN_PAYMENT_prev" </a:t>
            </a:r>
            <a:r>
              <a:rPr sz="1850" spc="10" dirty="0">
                <a:latin typeface="Verdana"/>
                <a:cs typeface="Verdana"/>
              </a:rPr>
              <a:t>graph </a:t>
            </a:r>
            <a:r>
              <a:rPr sz="1850" spc="-70" dirty="0">
                <a:latin typeface="Verdana"/>
                <a:cs typeface="Verdana"/>
              </a:rPr>
              <a:t>it </a:t>
            </a:r>
            <a:r>
              <a:rPr sz="1850" spc="-140" dirty="0">
                <a:latin typeface="Verdana"/>
                <a:cs typeface="Verdana"/>
              </a:rPr>
              <a:t>is </a:t>
            </a:r>
            <a:r>
              <a:rPr sz="1850" spc="-65" dirty="0">
                <a:latin typeface="Verdana"/>
                <a:cs typeface="Verdana"/>
              </a:rPr>
              <a:t>visible </a:t>
            </a:r>
            <a:r>
              <a:rPr sz="1850" spc="-25" dirty="0">
                <a:latin typeface="Verdana"/>
                <a:cs typeface="Verdana"/>
              </a:rPr>
              <a:t>that </a:t>
            </a:r>
            <a:r>
              <a:rPr sz="1850" spc="65" dirty="0">
                <a:latin typeface="Verdana"/>
                <a:cs typeface="Verdana"/>
              </a:rPr>
              <a:t>people </a:t>
            </a:r>
            <a:r>
              <a:rPr sz="1850" spc="70" dirty="0">
                <a:latin typeface="Verdana"/>
                <a:cs typeface="Verdana"/>
              </a:rPr>
              <a:t> </a:t>
            </a:r>
            <a:r>
              <a:rPr sz="1850" spc="-15" dirty="0">
                <a:latin typeface="Verdana"/>
                <a:cs typeface="Verdana"/>
              </a:rPr>
              <a:t>making</a:t>
            </a:r>
            <a:r>
              <a:rPr sz="1850" spc="-375" dirty="0">
                <a:latin typeface="Verdana"/>
                <a:cs typeface="Verdana"/>
              </a:rPr>
              <a:t> </a:t>
            </a:r>
            <a:r>
              <a:rPr sz="1850" spc="-30" dirty="0">
                <a:latin typeface="Verdana"/>
                <a:cs typeface="Verdana"/>
              </a:rPr>
              <a:t>more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55" dirty="0">
                <a:latin typeface="Verdana"/>
                <a:cs typeface="Verdana"/>
              </a:rPr>
              <a:t>down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5" dirty="0">
                <a:latin typeface="Verdana"/>
                <a:cs typeface="Verdana"/>
              </a:rPr>
              <a:t>payment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40" dirty="0">
                <a:latin typeface="Verdana"/>
                <a:cs typeface="Verdana"/>
              </a:rPr>
              <a:t>in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the</a:t>
            </a:r>
            <a:r>
              <a:rPr sz="1850" spc="-250" dirty="0">
                <a:latin typeface="Verdana"/>
                <a:cs typeface="Verdana"/>
              </a:rPr>
              <a:t> </a:t>
            </a:r>
            <a:r>
              <a:rPr sz="1850" spc="-55" dirty="0">
                <a:latin typeface="Verdana"/>
                <a:cs typeface="Verdana"/>
              </a:rPr>
              <a:t>previous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-15" dirty="0">
                <a:latin typeface="Verdana"/>
                <a:cs typeface="Verdana"/>
              </a:rPr>
              <a:t>applications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5" dirty="0">
                <a:latin typeface="Verdana"/>
                <a:cs typeface="Verdana"/>
              </a:rPr>
              <a:t>are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-70" dirty="0">
                <a:latin typeface="Verdana"/>
                <a:cs typeface="Verdana"/>
              </a:rPr>
              <a:t>likely</a:t>
            </a:r>
            <a:r>
              <a:rPr sz="1850" spc="-355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to </a:t>
            </a:r>
            <a:r>
              <a:rPr sz="1850" spc="-635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default.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746" y="2234066"/>
            <a:ext cx="4458648" cy="21968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595"/>
              </a:spcBef>
            </a:pPr>
            <a:r>
              <a:rPr sz="4400" spc="-10" dirty="0"/>
              <a:t>CUSTOMER</a:t>
            </a:r>
            <a:r>
              <a:rPr sz="4400" spc="-65" dirty="0"/>
              <a:t> </a:t>
            </a:r>
            <a:r>
              <a:rPr sz="4400" spc="-25" dirty="0"/>
              <a:t>PROFILING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61047" y="1442656"/>
            <a:ext cx="7626984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UNIVARIATE</a:t>
            </a:r>
            <a:r>
              <a:rPr sz="185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18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CONTINUOUS</a:t>
            </a:r>
            <a:r>
              <a:rPr sz="18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</a:t>
            </a:r>
            <a:r>
              <a:rPr sz="1850" u="sng" spc="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5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MERGED</a:t>
            </a:r>
            <a:r>
              <a:rPr sz="1850" u="sng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8485" y="2233571"/>
            <a:ext cx="4314121" cy="21494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8341" y="4530407"/>
            <a:ext cx="2078989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275" dirty="0">
                <a:latin typeface="Verdana"/>
                <a:cs typeface="Verdana"/>
              </a:rPr>
              <a:t>M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65" dirty="0">
                <a:latin typeface="Verdana"/>
                <a:cs typeface="Verdana"/>
              </a:rPr>
              <a:t>RG</a:t>
            </a:r>
            <a:r>
              <a:rPr sz="1850" spc="-85" dirty="0">
                <a:latin typeface="Verdana"/>
                <a:cs typeface="Verdana"/>
              </a:rPr>
              <a:t>E</a:t>
            </a:r>
            <a:r>
              <a:rPr sz="1850" spc="-55" dirty="0">
                <a:latin typeface="Verdana"/>
                <a:cs typeface="Verdana"/>
              </a:rPr>
              <a:t>D</a:t>
            </a:r>
            <a:r>
              <a:rPr sz="1850" spc="-340" dirty="0">
                <a:latin typeface="Verdana"/>
                <a:cs typeface="Verdana"/>
              </a:rPr>
              <a:t> </a:t>
            </a: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-50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0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2109" y="4530407"/>
            <a:ext cx="2078989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275" dirty="0">
                <a:latin typeface="Verdana"/>
                <a:cs typeface="Verdana"/>
              </a:rPr>
              <a:t>M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65" dirty="0">
                <a:latin typeface="Verdana"/>
                <a:cs typeface="Verdana"/>
              </a:rPr>
              <a:t>RG</a:t>
            </a:r>
            <a:r>
              <a:rPr sz="1850" spc="-85" dirty="0">
                <a:latin typeface="Verdana"/>
                <a:cs typeface="Verdana"/>
              </a:rPr>
              <a:t>E</a:t>
            </a:r>
            <a:r>
              <a:rPr sz="1850" spc="-55" dirty="0">
                <a:latin typeface="Verdana"/>
                <a:cs typeface="Verdana"/>
              </a:rPr>
              <a:t>D</a:t>
            </a:r>
            <a:r>
              <a:rPr sz="1850" spc="-340" dirty="0">
                <a:latin typeface="Verdana"/>
                <a:cs typeface="Verdana"/>
              </a:rPr>
              <a:t> </a:t>
            </a: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-50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1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280" y="5440679"/>
            <a:ext cx="8229600" cy="65024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6995" marR="626110">
              <a:lnSpc>
                <a:spcPts val="2160"/>
              </a:lnSpc>
              <a:spcBef>
                <a:spcPts val="455"/>
              </a:spcBef>
              <a:buFont typeface="Wingdings"/>
              <a:buChar char=""/>
              <a:tabLst>
                <a:tab pos="331470" algn="l"/>
              </a:tabLst>
            </a:pPr>
            <a:r>
              <a:rPr sz="1850" spc="-105" dirty="0">
                <a:latin typeface="Verdana"/>
                <a:cs typeface="Verdana"/>
              </a:rPr>
              <a:t>From</a:t>
            </a:r>
            <a:r>
              <a:rPr sz="1850" spc="-215" dirty="0">
                <a:latin typeface="Verdana"/>
                <a:cs typeface="Verdana"/>
              </a:rPr>
              <a:t> </a:t>
            </a:r>
            <a:r>
              <a:rPr sz="1850" spc="-110" dirty="0">
                <a:latin typeface="Verdana"/>
                <a:cs typeface="Verdana"/>
              </a:rPr>
              <a:t>"NAME_PORTFOLIO_prev"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graph,</a:t>
            </a:r>
            <a:r>
              <a:rPr sz="1850" spc="-360" dirty="0">
                <a:latin typeface="Verdana"/>
                <a:cs typeface="Verdana"/>
              </a:rPr>
              <a:t> </a:t>
            </a:r>
            <a:r>
              <a:rPr sz="1850" spc="-70" dirty="0">
                <a:latin typeface="Verdana"/>
                <a:cs typeface="Verdana"/>
              </a:rPr>
              <a:t>it</a:t>
            </a:r>
            <a:r>
              <a:rPr sz="1850" spc="-235" dirty="0">
                <a:latin typeface="Verdana"/>
                <a:cs typeface="Verdana"/>
              </a:rPr>
              <a:t> </a:t>
            </a:r>
            <a:r>
              <a:rPr sz="1850" spc="-140" dirty="0">
                <a:latin typeface="Verdana"/>
                <a:cs typeface="Verdana"/>
              </a:rPr>
              <a:t>is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-65" dirty="0">
                <a:latin typeface="Verdana"/>
                <a:cs typeface="Verdana"/>
              </a:rPr>
              <a:t>visible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-25" dirty="0">
                <a:latin typeface="Verdana"/>
                <a:cs typeface="Verdana"/>
              </a:rPr>
              <a:t>that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the</a:t>
            </a:r>
            <a:r>
              <a:rPr sz="1850" spc="-245" dirty="0">
                <a:latin typeface="Verdana"/>
                <a:cs typeface="Verdana"/>
              </a:rPr>
              <a:t> </a:t>
            </a:r>
            <a:r>
              <a:rPr sz="1850" spc="-45" dirty="0">
                <a:latin typeface="Verdana"/>
                <a:cs typeface="Verdana"/>
              </a:rPr>
              <a:t>previous </a:t>
            </a:r>
            <a:r>
              <a:rPr sz="1850" spc="-635" dirty="0">
                <a:latin typeface="Verdana"/>
                <a:cs typeface="Verdana"/>
              </a:rPr>
              <a:t> </a:t>
            </a:r>
            <a:r>
              <a:rPr sz="1850" spc="20" dirty="0">
                <a:latin typeface="Verdana"/>
                <a:cs typeface="Verdana"/>
              </a:rPr>
              <a:t>application</a:t>
            </a:r>
            <a:r>
              <a:rPr sz="1850" spc="-254" dirty="0">
                <a:latin typeface="Verdana"/>
                <a:cs typeface="Verdana"/>
              </a:rPr>
              <a:t> </a:t>
            </a:r>
            <a:r>
              <a:rPr sz="1850" spc="-85" dirty="0">
                <a:latin typeface="Verdana"/>
                <a:cs typeface="Verdana"/>
              </a:rPr>
              <a:t>for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25" dirty="0">
                <a:latin typeface="Verdana"/>
                <a:cs typeface="Verdana"/>
              </a:rPr>
              <a:t>cash</a:t>
            </a:r>
            <a:r>
              <a:rPr sz="1850" spc="-335" dirty="0">
                <a:latin typeface="Verdana"/>
                <a:cs typeface="Verdana"/>
              </a:rPr>
              <a:t> </a:t>
            </a:r>
            <a:r>
              <a:rPr sz="1850" spc="75" dirty="0">
                <a:latin typeface="Verdana"/>
                <a:cs typeface="Verdana"/>
              </a:rPr>
              <a:t>and</a:t>
            </a:r>
            <a:r>
              <a:rPr sz="1850" spc="-240" dirty="0">
                <a:latin typeface="Verdana"/>
                <a:cs typeface="Verdana"/>
              </a:rPr>
              <a:t> </a:t>
            </a:r>
            <a:r>
              <a:rPr sz="1850" spc="5" dirty="0">
                <a:latin typeface="Verdana"/>
                <a:cs typeface="Verdana"/>
              </a:rPr>
              <a:t>cards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-140" dirty="0">
                <a:latin typeface="Verdana"/>
                <a:cs typeface="Verdana"/>
              </a:rPr>
              <a:t>is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-30" dirty="0">
                <a:latin typeface="Verdana"/>
                <a:cs typeface="Verdana"/>
              </a:rPr>
              <a:t>more</a:t>
            </a:r>
            <a:r>
              <a:rPr sz="1850" spc="-245" dirty="0">
                <a:latin typeface="Verdana"/>
                <a:cs typeface="Verdana"/>
              </a:rPr>
              <a:t> </a:t>
            </a:r>
            <a:r>
              <a:rPr sz="1850" spc="-85" dirty="0">
                <a:latin typeface="Verdana"/>
                <a:cs typeface="Verdana"/>
              </a:rPr>
              <a:t>for</a:t>
            </a:r>
            <a:r>
              <a:rPr sz="1850" spc="-245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the</a:t>
            </a:r>
            <a:r>
              <a:rPr sz="1850" spc="-175" dirty="0">
                <a:latin typeface="Verdana"/>
                <a:cs typeface="Verdana"/>
              </a:rPr>
              <a:t> </a:t>
            </a:r>
            <a:r>
              <a:rPr sz="1850" spc="-55" dirty="0">
                <a:latin typeface="Verdana"/>
                <a:cs typeface="Verdana"/>
              </a:rPr>
              <a:t>defaulters.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03" y="2665594"/>
            <a:ext cx="8941435" cy="1489075"/>
            <a:chOff x="70203" y="2665594"/>
            <a:chExt cx="8941435" cy="1489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03" y="2676688"/>
              <a:ext cx="4431593" cy="14736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5100" y="2665594"/>
              <a:ext cx="4466239" cy="148898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595"/>
              </a:spcBef>
            </a:pPr>
            <a:r>
              <a:rPr sz="4400" spc="-10" dirty="0"/>
              <a:t>CUSTOMER</a:t>
            </a:r>
            <a:r>
              <a:rPr sz="4400" spc="-65" dirty="0"/>
              <a:t> </a:t>
            </a:r>
            <a:r>
              <a:rPr sz="4400" spc="-25" dirty="0"/>
              <a:t>PROFILING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935989" y="1442656"/>
            <a:ext cx="7359015" cy="5810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870835" marR="5080" indent="-2858135">
              <a:lnSpc>
                <a:spcPts val="2160"/>
              </a:lnSpc>
              <a:spcBef>
                <a:spcPts val="215"/>
              </a:spcBef>
            </a:pPr>
            <a:r>
              <a:rPr sz="18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BIVARIATE</a:t>
            </a:r>
            <a:r>
              <a:rPr sz="185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185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5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CONTINUOUS-CONTINUOUS</a:t>
            </a:r>
            <a:r>
              <a:rPr sz="18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</a:t>
            </a:r>
            <a:r>
              <a:rPr sz="1850" u="sng" spc="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850" spc="-450" dirty="0">
                <a:latin typeface="Times New Roman"/>
                <a:cs typeface="Times New Roman"/>
              </a:rPr>
              <a:t> </a:t>
            </a:r>
            <a:r>
              <a:rPr sz="185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MERGED</a:t>
            </a:r>
            <a:r>
              <a:rPr sz="1850" u="sng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6138" y="4530407"/>
            <a:ext cx="652145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55160" algn="l"/>
              </a:tabLst>
            </a:pPr>
            <a:r>
              <a:rPr sz="1850" spc="275" dirty="0">
                <a:latin typeface="Verdana"/>
                <a:cs typeface="Verdana"/>
              </a:rPr>
              <a:t>M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65" dirty="0">
                <a:latin typeface="Verdana"/>
                <a:cs typeface="Verdana"/>
              </a:rPr>
              <a:t>RG</a:t>
            </a:r>
            <a:r>
              <a:rPr sz="1850" spc="-90" dirty="0">
                <a:latin typeface="Verdana"/>
                <a:cs typeface="Verdana"/>
              </a:rPr>
              <a:t>E</a:t>
            </a:r>
            <a:r>
              <a:rPr sz="1850" spc="-55" dirty="0">
                <a:latin typeface="Verdana"/>
                <a:cs typeface="Verdana"/>
              </a:rPr>
              <a:t>D</a:t>
            </a:r>
            <a:r>
              <a:rPr sz="1850" spc="-345" dirty="0">
                <a:latin typeface="Verdana"/>
                <a:cs typeface="Verdana"/>
              </a:rPr>
              <a:t> </a:t>
            </a:r>
            <a:r>
              <a:rPr sz="1850" spc="-270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-55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0</a:t>
            </a:r>
            <a:r>
              <a:rPr sz="1850" dirty="0">
                <a:latin typeface="Verdana"/>
                <a:cs typeface="Verdana"/>
              </a:rPr>
              <a:t>	</a:t>
            </a:r>
            <a:r>
              <a:rPr sz="2775" spc="412" baseline="3003" dirty="0">
                <a:latin typeface="Verdana"/>
                <a:cs typeface="Verdana"/>
              </a:rPr>
              <a:t>M</a:t>
            </a:r>
            <a:r>
              <a:rPr sz="2775" spc="-322" baseline="3003" dirty="0">
                <a:latin typeface="Verdana"/>
                <a:cs typeface="Verdana"/>
              </a:rPr>
              <a:t>E</a:t>
            </a:r>
            <a:r>
              <a:rPr sz="2775" spc="-97" baseline="3003" dirty="0">
                <a:latin typeface="Verdana"/>
                <a:cs typeface="Verdana"/>
              </a:rPr>
              <a:t>RG</a:t>
            </a:r>
            <a:r>
              <a:rPr sz="2775" spc="-127" baseline="3003" dirty="0">
                <a:latin typeface="Verdana"/>
                <a:cs typeface="Verdana"/>
              </a:rPr>
              <a:t>E</a:t>
            </a:r>
            <a:r>
              <a:rPr sz="2775" spc="-82" baseline="3003" dirty="0">
                <a:latin typeface="Verdana"/>
                <a:cs typeface="Verdana"/>
              </a:rPr>
              <a:t>D</a:t>
            </a:r>
            <a:r>
              <a:rPr sz="2775" spc="-509" baseline="3003" dirty="0">
                <a:latin typeface="Verdana"/>
                <a:cs typeface="Verdana"/>
              </a:rPr>
              <a:t> </a:t>
            </a:r>
            <a:r>
              <a:rPr sz="2775" spc="-397" baseline="3003" dirty="0">
                <a:latin typeface="Verdana"/>
                <a:cs typeface="Verdana"/>
              </a:rPr>
              <a:t>T</a:t>
            </a:r>
            <a:r>
              <a:rPr sz="2775" spc="44" baseline="3003" dirty="0">
                <a:latin typeface="Verdana"/>
                <a:cs typeface="Verdana"/>
              </a:rPr>
              <a:t>AR</a:t>
            </a:r>
            <a:r>
              <a:rPr sz="2775" spc="-75" baseline="3003" dirty="0">
                <a:latin typeface="Verdana"/>
                <a:cs typeface="Verdana"/>
              </a:rPr>
              <a:t>G</a:t>
            </a:r>
            <a:r>
              <a:rPr sz="2775" spc="-322" baseline="3003" dirty="0">
                <a:latin typeface="Verdana"/>
                <a:cs typeface="Verdana"/>
              </a:rPr>
              <a:t>E</a:t>
            </a:r>
            <a:r>
              <a:rPr sz="2775" spc="-540" baseline="3003" dirty="0">
                <a:latin typeface="Verdana"/>
                <a:cs typeface="Verdana"/>
              </a:rPr>
              <a:t>T</a:t>
            </a:r>
            <a:r>
              <a:rPr sz="2775" spc="-480" baseline="3003" dirty="0">
                <a:latin typeface="Verdana"/>
                <a:cs typeface="Verdana"/>
              </a:rPr>
              <a:t> </a:t>
            </a:r>
            <a:r>
              <a:rPr sz="2775" spc="-232" baseline="3003" dirty="0">
                <a:latin typeface="Verdana"/>
                <a:cs typeface="Verdana"/>
              </a:rPr>
              <a:t>1</a:t>
            </a:r>
            <a:endParaRPr sz="2775" baseline="3003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280" y="5064759"/>
            <a:ext cx="8229600" cy="1767839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6995" marR="105410">
              <a:lnSpc>
                <a:spcPct val="97500"/>
              </a:lnSpc>
              <a:spcBef>
                <a:spcPts val="350"/>
              </a:spcBef>
              <a:buFont typeface="Wingdings"/>
              <a:buChar char=""/>
              <a:tabLst>
                <a:tab pos="331470" algn="l"/>
              </a:tabLst>
            </a:pPr>
            <a:r>
              <a:rPr sz="1850" spc="15" dirty="0">
                <a:latin typeface="Verdana"/>
                <a:cs typeface="Verdana"/>
              </a:rPr>
              <a:t>Comparing</a:t>
            </a:r>
            <a:r>
              <a:rPr sz="1850" spc="-375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the</a:t>
            </a:r>
            <a:r>
              <a:rPr sz="1850" spc="-250" dirty="0">
                <a:latin typeface="Verdana"/>
                <a:cs typeface="Verdana"/>
              </a:rPr>
              <a:t> </a:t>
            </a:r>
            <a:r>
              <a:rPr sz="1850" spc="20" dirty="0">
                <a:latin typeface="Verdana"/>
                <a:cs typeface="Verdana"/>
              </a:rPr>
              <a:t>two</a:t>
            </a:r>
            <a:r>
              <a:rPr sz="1850" spc="-335" dirty="0">
                <a:latin typeface="Verdana"/>
                <a:cs typeface="Verdana"/>
              </a:rPr>
              <a:t> </a:t>
            </a:r>
            <a:r>
              <a:rPr sz="1850" spc="-35" dirty="0">
                <a:latin typeface="Verdana"/>
                <a:cs typeface="Verdana"/>
              </a:rPr>
              <a:t>tables,</a:t>
            </a:r>
            <a:r>
              <a:rPr sz="1850" spc="-355" dirty="0">
                <a:latin typeface="Verdana"/>
                <a:cs typeface="Verdana"/>
              </a:rPr>
              <a:t> </a:t>
            </a:r>
            <a:r>
              <a:rPr sz="1850" spc="-70" dirty="0">
                <a:latin typeface="Verdana"/>
                <a:cs typeface="Verdana"/>
              </a:rPr>
              <a:t>it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114" dirty="0">
                <a:latin typeface="Verdana"/>
                <a:cs typeface="Verdana"/>
              </a:rPr>
              <a:t>can</a:t>
            </a:r>
            <a:r>
              <a:rPr sz="1850" spc="-250" dirty="0">
                <a:latin typeface="Verdana"/>
                <a:cs typeface="Verdana"/>
              </a:rPr>
              <a:t> </a:t>
            </a:r>
            <a:r>
              <a:rPr sz="1850" spc="105" dirty="0">
                <a:latin typeface="Verdana"/>
                <a:cs typeface="Verdana"/>
              </a:rPr>
              <a:t>be</a:t>
            </a:r>
            <a:r>
              <a:rPr sz="1850" spc="-245" dirty="0">
                <a:latin typeface="Verdana"/>
                <a:cs typeface="Verdana"/>
              </a:rPr>
              <a:t> </a:t>
            </a:r>
            <a:r>
              <a:rPr sz="1850" spc="-30" dirty="0">
                <a:latin typeface="Verdana"/>
                <a:cs typeface="Verdana"/>
              </a:rPr>
              <a:t>seen</a:t>
            </a:r>
            <a:r>
              <a:rPr sz="1850" spc="-250" dirty="0">
                <a:latin typeface="Verdana"/>
                <a:cs typeface="Verdana"/>
              </a:rPr>
              <a:t> </a:t>
            </a:r>
            <a:r>
              <a:rPr sz="1850" spc="-25" dirty="0">
                <a:latin typeface="Verdana"/>
                <a:cs typeface="Verdana"/>
              </a:rPr>
              <a:t>that</a:t>
            </a:r>
            <a:r>
              <a:rPr sz="1850" spc="-235" dirty="0">
                <a:latin typeface="Verdana"/>
                <a:cs typeface="Verdana"/>
              </a:rPr>
              <a:t> </a:t>
            </a:r>
            <a:r>
              <a:rPr sz="1850" spc="-85" dirty="0">
                <a:latin typeface="Verdana"/>
                <a:cs typeface="Verdana"/>
              </a:rPr>
              <a:t>for</a:t>
            </a:r>
            <a:r>
              <a:rPr sz="1850" spc="-155" dirty="0">
                <a:latin typeface="Verdana"/>
                <a:cs typeface="Verdana"/>
              </a:rPr>
              <a:t> </a:t>
            </a:r>
            <a:r>
              <a:rPr sz="1850" spc="10" dirty="0">
                <a:latin typeface="Verdana"/>
                <a:cs typeface="Verdana"/>
              </a:rPr>
              <a:t>both</a:t>
            </a:r>
            <a:r>
              <a:rPr sz="1850" spc="-335" dirty="0">
                <a:latin typeface="Verdana"/>
                <a:cs typeface="Verdana"/>
              </a:rPr>
              <a:t> </a:t>
            </a:r>
            <a:r>
              <a:rPr sz="1850" spc="-35" dirty="0">
                <a:latin typeface="Verdana"/>
                <a:cs typeface="Verdana"/>
              </a:rPr>
              <a:t>defaulters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75" dirty="0">
                <a:latin typeface="Verdana"/>
                <a:cs typeface="Verdana"/>
              </a:rPr>
              <a:t>and </a:t>
            </a:r>
            <a:r>
              <a:rPr sz="1850" spc="-635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non </a:t>
            </a:r>
            <a:r>
              <a:rPr sz="1850" spc="-35" dirty="0">
                <a:latin typeface="Verdana"/>
                <a:cs typeface="Verdana"/>
              </a:rPr>
              <a:t>defaulters </a:t>
            </a:r>
            <a:r>
              <a:rPr sz="1850" spc="-20" dirty="0">
                <a:latin typeface="Verdana"/>
                <a:cs typeface="Verdana"/>
              </a:rPr>
              <a:t>the </a:t>
            </a:r>
            <a:r>
              <a:rPr sz="1850" spc="-25" dirty="0">
                <a:latin typeface="Verdana"/>
                <a:cs typeface="Verdana"/>
              </a:rPr>
              <a:t>correlation </a:t>
            </a:r>
            <a:r>
              <a:rPr sz="1850" spc="15" dirty="0">
                <a:latin typeface="Verdana"/>
                <a:cs typeface="Verdana"/>
              </a:rPr>
              <a:t>between </a:t>
            </a:r>
            <a:r>
              <a:rPr sz="1850" spc="-20" dirty="0">
                <a:latin typeface="Verdana"/>
                <a:cs typeface="Verdana"/>
              </a:rPr>
              <a:t>the </a:t>
            </a:r>
            <a:r>
              <a:rPr sz="1850" spc="-5" dirty="0">
                <a:latin typeface="Verdana"/>
                <a:cs typeface="Verdana"/>
              </a:rPr>
              <a:t>amount asked </a:t>
            </a:r>
            <a:r>
              <a:rPr sz="1850" spc="-40" dirty="0">
                <a:latin typeface="Verdana"/>
                <a:cs typeface="Verdana"/>
              </a:rPr>
              <a:t>in </a:t>
            </a:r>
            <a:r>
              <a:rPr sz="1850" spc="-20" dirty="0">
                <a:latin typeface="Verdana"/>
                <a:cs typeface="Verdana"/>
              </a:rPr>
              <a:t>the </a:t>
            </a:r>
            <a:r>
              <a:rPr sz="1850" spc="-15" dirty="0">
                <a:latin typeface="Verdana"/>
                <a:cs typeface="Verdana"/>
              </a:rPr>
              <a:t> </a:t>
            </a:r>
            <a:r>
              <a:rPr sz="1850" spc="20" dirty="0">
                <a:latin typeface="Verdana"/>
                <a:cs typeface="Verdana"/>
              </a:rPr>
              <a:t>application</a:t>
            </a:r>
            <a:r>
              <a:rPr sz="1850" spc="-250" dirty="0">
                <a:latin typeface="Verdana"/>
                <a:cs typeface="Verdana"/>
              </a:rPr>
              <a:t> </a:t>
            </a:r>
            <a:r>
              <a:rPr sz="1850" spc="5" dirty="0">
                <a:latin typeface="Verdana"/>
                <a:cs typeface="Verdana"/>
              </a:rPr>
              <a:t>by</a:t>
            </a:r>
            <a:r>
              <a:rPr sz="1850" spc="-350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the</a:t>
            </a:r>
            <a:r>
              <a:rPr sz="1850" spc="-250" dirty="0">
                <a:latin typeface="Verdana"/>
                <a:cs typeface="Verdana"/>
              </a:rPr>
              <a:t> </a:t>
            </a:r>
            <a:r>
              <a:rPr sz="1850" spc="-35" dirty="0">
                <a:latin typeface="Verdana"/>
                <a:cs typeface="Verdana"/>
              </a:rPr>
              <a:t>customer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75" dirty="0">
                <a:latin typeface="Verdana"/>
                <a:cs typeface="Verdana"/>
              </a:rPr>
              <a:t>and</a:t>
            </a:r>
            <a:r>
              <a:rPr sz="1850" spc="-310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the</a:t>
            </a:r>
            <a:r>
              <a:rPr sz="1850" spc="-245" dirty="0">
                <a:latin typeface="Verdana"/>
                <a:cs typeface="Verdana"/>
              </a:rPr>
              <a:t> </a:t>
            </a:r>
            <a:r>
              <a:rPr sz="1850" spc="-5" dirty="0">
                <a:latin typeface="Verdana"/>
                <a:cs typeface="Verdana"/>
              </a:rPr>
              <a:t>amount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sanctioned</a:t>
            </a:r>
            <a:r>
              <a:rPr sz="1850" spc="-300" dirty="0">
                <a:latin typeface="Verdana"/>
                <a:cs typeface="Verdana"/>
              </a:rPr>
              <a:t> </a:t>
            </a:r>
            <a:r>
              <a:rPr sz="1850" spc="5" dirty="0">
                <a:latin typeface="Verdana"/>
                <a:cs typeface="Verdana"/>
              </a:rPr>
              <a:t>by</a:t>
            </a:r>
            <a:r>
              <a:rPr sz="1850" spc="-280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the</a:t>
            </a:r>
            <a:r>
              <a:rPr sz="1850" spc="-245" dirty="0">
                <a:latin typeface="Verdana"/>
                <a:cs typeface="Verdana"/>
              </a:rPr>
              <a:t> </a:t>
            </a:r>
            <a:r>
              <a:rPr sz="1850" spc="10" dirty="0">
                <a:latin typeface="Verdana"/>
                <a:cs typeface="Verdana"/>
              </a:rPr>
              <a:t>credit </a:t>
            </a:r>
            <a:r>
              <a:rPr sz="1850" spc="15" dirty="0">
                <a:latin typeface="Verdana"/>
                <a:cs typeface="Verdana"/>
              </a:rPr>
              <a:t> </a:t>
            </a:r>
            <a:r>
              <a:rPr sz="1850" spc="60" dirty="0">
                <a:latin typeface="Verdana"/>
                <a:cs typeface="Verdana"/>
              </a:rPr>
              <a:t>agency</a:t>
            </a:r>
            <a:r>
              <a:rPr sz="1850" spc="-280" dirty="0">
                <a:latin typeface="Verdana"/>
                <a:cs typeface="Verdana"/>
              </a:rPr>
              <a:t> </a:t>
            </a:r>
            <a:r>
              <a:rPr sz="1850" spc="-140" dirty="0">
                <a:latin typeface="Verdana"/>
                <a:cs typeface="Verdana"/>
              </a:rPr>
              <a:t>is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the</a:t>
            </a:r>
            <a:r>
              <a:rPr sz="1850" spc="-165" dirty="0">
                <a:latin typeface="Verdana"/>
                <a:cs typeface="Verdana"/>
              </a:rPr>
              <a:t> </a:t>
            </a:r>
            <a:r>
              <a:rPr sz="1850" spc="-65" dirty="0">
                <a:latin typeface="Verdana"/>
                <a:cs typeface="Verdana"/>
              </a:rPr>
              <a:t>highest,</a:t>
            </a:r>
            <a:r>
              <a:rPr sz="1850" spc="-355" dirty="0">
                <a:latin typeface="Verdana"/>
                <a:cs typeface="Verdana"/>
              </a:rPr>
              <a:t> </a:t>
            </a:r>
            <a:r>
              <a:rPr sz="1850" spc="20" dirty="0">
                <a:latin typeface="Verdana"/>
                <a:cs typeface="Verdana"/>
              </a:rPr>
              <a:t>which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-15" dirty="0">
                <a:latin typeface="Verdana"/>
                <a:cs typeface="Verdana"/>
              </a:rPr>
              <a:t>means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-25" dirty="0">
                <a:latin typeface="Verdana"/>
                <a:cs typeface="Verdana"/>
              </a:rPr>
              <a:t>that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20" dirty="0">
                <a:latin typeface="Verdana"/>
                <a:cs typeface="Verdana"/>
              </a:rPr>
              <a:t>the</a:t>
            </a:r>
            <a:r>
              <a:rPr sz="1850" spc="-250" dirty="0">
                <a:latin typeface="Verdana"/>
                <a:cs typeface="Verdana"/>
              </a:rPr>
              <a:t> </a:t>
            </a:r>
            <a:r>
              <a:rPr sz="1850" spc="70" dirty="0">
                <a:latin typeface="Verdana"/>
                <a:cs typeface="Verdana"/>
              </a:rPr>
              <a:t>change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-40" dirty="0">
                <a:latin typeface="Verdana"/>
                <a:cs typeface="Verdana"/>
              </a:rPr>
              <a:t>in</a:t>
            </a:r>
            <a:r>
              <a:rPr sz="1850" spc="-245" dirty="0">
                <a:latin typeface="Verdana"/>
                <a:cs typeface="Verdana"/>
              </a:rPr>
              <a:t> </a:t>
            </a:r>
            <a:r>
              <a:rPr sz="1850" spc="40" dirty="0">
                <a:latin typeface="Verdana"/>
                <a:cs typeface="Verdana"/>
              </a:rPr>
              <a:t>one</a:t>
            </a:r>
            <a:r>
              <a:rPr sz="1850" spc="-250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variable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-75" dirty="0">
                <a:latin typeface="Verdana"/>
                <a:cs typeface="Verdana"/>
              </a:rPr>
              <a:t>will </a:t>
            </a:r>
            <a:r>
              <a:rPr sz="1850" spc="-635" dirty="0">
                <a:latin typeface="Verdana"/>
                <a:cs typeface="Verdana"/>
              </a:rPr>
              <a:t> </a:t>
            </a:r>
            <a:r>
              <a:rPr sz="1850" spc="-40" dirty="0">
                <a:latin typeface="Verdana"/>
                <a:cs typeface="Verdana"/>
              </a:rPr>
              <a:t>highly </a:t>
            </a:r>
            <a:r>
              <a:rPr sz="1850" spc="30" dirty="0">
                <a:latin typeface="Verdana"/>
                <a:cs typeface="Verdana"/>
              </a:rPr>
              <a:t>affect </a:t>
            </a:r>
            <a:r>
              <a:rPr sz="1850" spc="-20" dirty="0">
                <a:latin typeface="Verdana"/>
                <a:cs typeface="Verdana"/>
              </a:rPr>
              <a:t>the </a:t>
            </a:r>
            <a:r>
              <a:rPr sz="1850" spc="70" dirty="0">
                <a:latin typeface="Verdana"/>
                <a:cs typeface="Verdana"/>
              </a:rPr>
              <a:t>change </a:t>
            </a:r>
            <a:r>
              <a:rPr sz="1850" spc="-40" dirty="0">
                <a:latin typeface="Verdana"/>
                <a:cs typeface="Verdana"/>
              </a:rPr>
              <a:t>in </a:t>
            </a:r>
            <a:r>
              <a:rPr sz="1850" spc="-20" dirty="0">
                <a:latin typeface="Verdana"/>
                <a:cs typeface="Verdana"/>
              </a:rPr>
              <a:t>the </a:t>
            </a:r>
            <a:r>
              <a:rPr sz="1850" spc="-65" dirty="0">
                <a:latin typeface="Verdana"/>
                <a:cs typeface="Verdana"/>
              </a:rPr>
              <a:t>other. </a:t>
            </a:r>
            <a:r>
              <a:rPr sz="1850" spc="-25" dirty="0">
                <a:latin typeface="Verdana"/>
                <a:cs typeface="Verdana"/>
              </a:rPr>
              <a:t>All </a:t>
            </a:r>
            <a:r>
              <a:rPr sz="1850" spc="-80" dirty="0">
                <a:latin typeface="Verdana"/>
                <a:cs typeface="Verdana"/>
              </a:rPr>
              <a:t>others </a:t>
            </a:r>
            <a:r>
              <a:rPr sz="1850" spc="-40" dirty="0">
                <a:latin typeface="Verdana"/>
                <a:cs typeface="Verdana"/>
              </a:rPr>
              <a:t>in </a:t>
            </a:r>
            <a:r>
              <a:rPr sz="1850" spc="-20" dirty="0">
                <a:latin typeface="Verdana"/>
                <a:cs typeface="Verdana"/>
              </a:rPr>
              <a:t>the </a:t>
            </a:r>
            <a:r>
              <a:rPr sz="1850" spc="35" dirty="0">
                <a:latin typeface="Verdana"/>
                <a:cs typeface="Verdana"/>
              </a:rPr>
              <a:t>table </a:t>
            </a:r>
            <a:r>
              <a:rPr sz="1850" spc="114" dirty="0">
                <a:latin typeface="Verdana"/>
                <a:cs typeface="Verdana"/>
              </a:rPr>
              <a:t>can </a:t>
            </a:r>
            <a:r>
              <a:rPr sz="1850" spc="105" dirty="0">
                <a:latin typeface="Verdana"/>
                <a:cs typeface="Verdana"/>
              </a:rPr>
              <a:t>be </a:t>
            </a:r>
            <a:r>
              <a:rPr sz="1850" spc="110" dirty="0">
                <a:latin typeface="Verdana"/>
                <a:cs typeface="Verdana"/>
              </a:rPr>
              <a:t> </a:t>
            </a:r>
            <a:r>
              <a:rPr sz="1850" spc="40" dirty="0">
                <a:latin typeface="Verdana"/>
                <a:cs typeface="Verdana"/>
              </a:rPr>
              <a:t>ne</a:t>
            </a:r>
            <a:r>
              <a:rPr sz="1850" dirty="0">
                <a:latin typeface="Verdana"/>
                <a:cs typeface="Verdana"/>
              </a:rPr>
              <a:t>g</a:t>
            </a:r>
            <a:r>
              <a:rPr sz="1850" spc="-30" dirty="0">
                <a:latin typeface="Verdana"/>
                <a:cs typeface="Verdana"/>
              </a:rPr>
              <a:t>l</a:t>
            </a:r>
            <a:r>
              <a:rPr sz="1850" spc="170" dirty="0">
                <a:latin typeface="Verdana"/>
                <a:cs typeface="Verdana"/>
              </a:rPr>
              <a:t>e</a:t>
            </a:r>
            <a:r>
              <a:rPr sz="1850" spc="155" dirty="0">
                <a:latin typeface="Verdana"/>
                <a:cs typeface="Verdana"/>
              </a:rPr>
              <a:t>c</a:t>
            </a:r>
            <a:r>
              <a:rPr sz="1850" spc="-95" dirty="0">
                <a:latin typeface="Verdana"/>
                <a:cs typeface="Verdana"/>
              </a:rPr>
              <a:t>t</a:t>
            </a:r>
            <a:r>
              <a:rPr sz="1850" spc="100" dirty="0">
                <a:latin typeface="Verdana"/>
                <a:cs typeface="Verdana"/>
              </a:rPr>
              <a:t>ed</a:t>
            </a:r>
            <a:r>
              <a:rPr sz="1850" spc="-390" dirty="0">
                <a:latin typeface="Verdana"/>
                <a:cs typeface="Verdana"/>
              </a:rPr>
              <a:t> </a:t>
            </a:r>
            <a:r>
              <a:rPr sz="1850" spc="165" dirty="0">
                <a:latin typeface="Verdana"/>
                <a:cs typeface="Verdana"/>
              </a:rPr>
              <a:t>a</a:t>
            </a:r>
            <a:r>
              <a:rPr sz="1850" spc="-250" dirty="0">
                <a:latin typeface="Verdana"/>
                <a:cs typeface="Verdana"/>
              </a:rPr>
              <a:t>s </a:t>
            </a:r>
            <a:r>
              <a:rPr sz="1850" spc="-95" dirty="0">
                <a:latin typeface="Verdana"/>
                <a:cs typeface="Verdana"/>
              </a:rPr>
              <a:t>t</a:t>
            </a:r>
            <a:r>
              <a:rPr sz="1850" spc="20" dirty="0">
                <a:latin typeface="Verdana"/>
                <a:cs typeface="Verdana"/>
              </a:rPr>
              <a:t>he</a:t>
            </a:r>
            <a:r>
              <a:rPr sz="1850" spc="-254" dirty="0">
                <a:latin typeface="Verdana"/>
                <a:cs typeface="Verdana"/>
              </a:rPr>
              <a:t> </a:t>
            </a:r>
            <a:r>
              <a:rPr sz="1850" spc="229" dirty="0">
                <a:latin typeface="Verdana"/>
                <a:cs typeface="Verdana"/>
              </a:rPr>
              <a:t>c</a:t>
            </a:r>
            <a:r>
              <a:rPr sz="1850" spc="70" dirty="0">
                <a:latin typeface="Verdana"/>
                <a:cs typeface="Verdana"/>
              </a:rPr>
              <a:t>o</a:t>
            </a:r>
            <a:r>
              <a:rPr sz="1850" spc="-240" dirty="0">
                <a:latin typeface="Verdana"/>
                <a:cs typeface="Verdana"/>
              </a:rPr>
              <a:t>r</a:t>
            </a:r>
            <a:r>
              <a:rPr sz="1850" spc="-235" dirty="0">
                <a:latin typeface="Verdana"/>
                <a:cs typeface="Verdana"/>
              </a:rPr>
              <a:t>r</a:t>
            </a:r>
            <a:r>
              <a:rPr sz="1850" spc="-30" dirty="0">
                <a:latin typeface="Verdana"/>
                <a:cs typeface="Verdana"/>
              </a:rPr>
              <a:t>e</a:t>
            </a:r>
            <a:r>
              <a:rPr sz="1850" spc="95" dirty="0">
                <a:latin typeface="Verdana"/>
                <a:cs typeface="Verdana"/>
              </a:rPr>
              <a:t>l</a:t>
            </a:r>
            <a:r>
              <a:rPr sz="1850" spc="85" dirty="0">
                <a:latin typeface="Verdana"/>
                <a:cs typeface="Verdana"/>
              </a:rPr>
              <a:t>a</a:t>
            </a:r>
            <a:r>
              <a:rPr sz="1850" spc="-170" dirty="0">
                <a:latin typeface="Verdana"/>
                <a:cs typeface="Verdana"/>
              </a:rPr>
              <a:t>t</a:t>
            </a:r>
            <a:r>
              <a:rPr sz="1850" spc="-114" dirty="0">
                <a:latin typeface="Verdana"/>
                <a:cs typeface="Verdana"/>
              </a:rPr>
              <a:t>i</a:t>
            </a:r>
            <a:r>
              <a:rPr sz="1850" spc="70" dirty="0">
                <a:latin typeface="Verdana"/>
                <a:cs typeface="Verdana"/>
              </a:rPr>
              <a:t>o</a:t>
            </a:r>
            <a:r>
              <a:rPr sz="1850" spc="-50" dirty="0">
                <a:latin typeface="Verdana"/>
                <a:cs typeface="Verdana"/>
              </a:rPr>
              <a:t>n</a:t>
            </a:r>
            <a:r>
              <a:rPr sz="1850" spc="-335" dirty="0">
                <a:latin typeface="Verdana"/>
                <a:cs typeface="Verdana"/>
              </a:rPr>
              <a:t> </a:t>
            </a:r>
            <a:r>
              <a:rPr sz="1850" spc="100" dirty="0">
                <a:latin typeface="Verdana"/>
                <a:cs typeface="Verdana"/>
              </a:rPr>
              <a:t>v</a:t>
            </a:r>
            <a:r>
              <a:rPr sz="1850" spc="85" dirty="0">
                <a:latin typeface="Verdana"/>
                <a:cs typeface="Verdana"/>
              </a:rPr>
              <a:t>a</a:t>
            </a:r>
            <a:r>
              <a:rPr sz="1850" spc="-190" dirty="0">
                <a:latin typeface="Verdana"/>
                <a:cs typeface="Verdana"/>
              </a:rPr>
              <a:t>l</a:t>
            </a:r>
            <a:r>
              <a:rPr sz="1850" spc="20" dirty="0">
                <a:latin typeface="Verdana"/>
                <a:cs typeface="Verdana"/>
              </a:rPr>
              <a:t>ue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-30" dirty="0">
                <a:latin typeface="Verdana"/>
                <a:cs typeface="Verdana"/>
              </a:rPr>
              <a:t>i</a:t>
            </a:r>
            <a:r>
              <a:rPr sz="1850" spc="-250" dirty="0">
                <a:latin typeface="Verdana"/>
                <a:cs typeface="Verdana"/>
              </a:rPr>
              <a:t>s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100" dirty="0">
                <a:latin typeface="Verdana"/>
                <a:cs typeface="Verdana"/>
              </a:rPr>
              <a:t>v</a:t>
            </a:r>
            <a:r>
              <a:rPr sz="1850" spc="-85" dirty="0">
                <a:latin typeface="Verdana"/>
                <a:cs typeface="Verdana"/>
              </a:rPr>
              <a:t>e</a:t>
            </a:r>
            <a:r>
              <a:rPr sz="1850" spc="-55" dirty="0">
                <a:latin typeface="Verdana"/>
                <a:cs typeface="Verdana"/>
              </a:rPr>
              <a:t>r</a:t>
            </a:r>
            <a:r>
              <a:rPr sz="1850" spc="-110" dirty="0">
                <a:latin typeface="Verdana"/>
                <a:cs typeface="Verdana"/>
              </a:rPr>
              <a:t>y</a:t>
            </a:r>
            <a:r>
              <a:rPr sz="1850" spc="-360" dirty="0">
                <a:latin typeface="Verdana"/>
                <a:cs typeface="Verdana"/>
              </a:rPr>
              <a:t> </a:t>
            </a:r>
            <a:r>
              <a:rPr sz="1850" spc="-30" dirty="0">
                <a:latin typeface="Verdana"/>
                <a:cs typeface="Verdana"/>
              </a:rPr>
              <a:t>l</a:t>
            </a:r>
            <a:r>
              <a:rPr sz="1850" spc="70" dirty="0">
                <a:latin typeface="Verdana"/>
                <a:cs typeface="Verdana"/>
              </a:rPr>
              <a:t>o</a:t>
            </a:r>
            <a:r>
              <a:rPr sz="1850" spc="5" dirty="0">
                <a:latin typeface="Verdana"/>
                <a:cs typeface="Verdana"/>
              </a:rPr>
              <a:t>w</a:t>
            </a:r>
            <a:r>
              <a:rPr sz="1850" spc="-165" dirty="0"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160" y="2243461"/>
            <a:ext cx="4377055" cy="2775585"/>
            <a:chOff x="-10160" y="2243461"/>
            <a:chExt cx="4377055" cy="2775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20" y="2243461"/>
              <a:ext cx="4295775" cy="26961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80" y="4648200"/>
              <a:ext cx="568960" cy="355600"/>
            </a:xfrm>
            <a:custGeom>
              <a:avLst/>
              <a:gdLst/>
              <a:ahLst/>
              <a:cxnLst/>
              <a:rect l="l" t="t" r="r" b="b"/>
              <a:pathLst>
                <a:path w="568960" h="355600">
                  <a:moveTo>
                    <a:pt x="56896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568960" y="355600"/>
                  </a:lnTo>
                  <a:lnTo>
                    <a:pt x="568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0" y="4648200"/>
              <a:ext cx="568960" cy="355600"/>
            </a:xfrm>
            <a:custGeom>
              <a:avLst/>
              <a:gdLst/>
              <a:ahLst/>
              <a:cxnLst/>
              <a:rect l="l" t="t" r="r" b="b"/>
              <a:pathLst>
                <a:path w="568960" h="355600">
                  <a:moveTo>
                    <a:pt x="0" y="355600"/>
                  </a:moveTo>
                  <a:lnTo>
                    <a:pt x="568960" y="355600"/>
                  </a:lnTo>
                  <a:lnTo>
                    <a:pt x="56896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ln w="304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595"/>
              </a:spcBef>
            </a:pPr>
            <a:r>
              <a:rPr sz="4400" spc="-10" dirty="0"/>
              <a:t>CUSTOMER</a:t>
            </a:r>
            <a:r>
              <a:rPr sz="4400" spc="-65" dirty="0"/>
              <a:t> </a:t>
            </a:r>
            <a:r>
              <a:rPr sz="4400" spc="-25" dirty="0"/>
              <a:t>PROFILING</a:t>
            </a:r>
            <a:endParaRPr sz="4400"/>
          </a:p>
        </p:txBody>
      </p:sp>
      <p:grpSp>
        <p:nvGrpSpPr>
          <p:cNvPr id="7" name="object 7"/>
          <p:cNvGrpSpPr/>
          <p:nvPr/>
        </p:nvGrpSpPr>
        <p:grpSpPr>
          <a:xfrm>
            <a:off x="4490720" y="2243410"/>
            <a:ext cx="4425315" cy="2776220"/>
            <a:chOff x="4490720" y="2243410"/>
            <a:chExt cx="4425315" cy="27762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60" y="2243410"/>
              <a:ext cx="4282632" cy="27293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05960" y="4648200"/>
              <a:ext cx="640080" cy="355600"/>
            </a:xfrm>
            <a:custGeom>
              <a:avLst/>
              <a:gdLst/>
              <a:ahLst/>
              <a:cxnLst/>
              <a:rect l="l" t="t" r="r" b="b"/>
              <a:pathLst>
                <a:path w="640079" h="355600">
                  <a:moveTo>
                    <a:pt x="0" y="355600"/>
                  </a:moveTo>
                  <a:lnTo>
                    <a:pt x="640079" y="355600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83994" y="5103177"/>
            <a:ext cx="654812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81830" algn="l"/>
              </a:tabLst>
            </a:pPr>
            <a:r>
              <a:rPr sz="1850" spc="275" dirty="0">
                <a:latin typeface="Verdana"/>
                <a:cs typeface="Verdana"/>
              </a:rPr>
              <a:t>M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65" dirty="0">
                <a:latin typeface="Verdana"/>
                <a:cs typeface="Verdana"/>
              </a:rPr>
              <a:t>RG</a:t>
            </a:r>
            <a:r>
              <a:rPr sz="1850" spc="-85" dirty="0">
                <a:latin typeface="Verdana"/>
                <a:cs typeface="Verdana"/>
              </a:rPr>
              <a:t>E</a:t>
            </a:r>
            <a:r>
              <a:rPr sz="1850" spc="-55" dirty="0">
                <a:latin typeface="Verdana"/>
                <a:cs typeface="Verdana"/>
              </a:rPr>
              <a:t>D</a:t>
            </a:r>
            <a:r>
              <a:rPr sz="1850" spc="-340" dirty="0">
                <a:latin typeface="Verdana"/>
                <a:cs typeface="Verdana"/>
              </a:rPr>
              <a:t> </a:t>
            </a: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-50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0</a:t>
            </a:r>
            <a:r>
              <a:rPr sz="1850" dirty="0">
                <a:latin typeface="Verdana"/>
                <a:cs typeface="Verdana"/>
              </a:rPr>
              <a:t>	</a:t>
            </a:r>
            <a:r>
              <a:rPr sz="1850" spc="275" dirty="0">
                <a:latin typeface="Verdana"/>
                <a:cs typeface="Verdana"/>
              </a:rPr>
              <a:t>M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65" dirty="0">
                <a:latin typeface="Verdana"/>
                <a:cs typeface="Verdana"/>
              </a:rPr>
              <a:t>RG</a:t>
            </a:r>
            <a:r>
              <a:rPr sz="1850" spc="-85" dirty="0">
                <a:latin typeface="Verdana"/>
                <a:cs typeface="Verdana"/>
              </a:rPr>
              <a:t>E</a:t>
            </a:r>
            <a:r>
              <a:rPr sz="1850" spc="-55" dirty="0">
                <a:latin typeface="Verdana"/>
                <a:cs typeface="Verdana"/>
              </a:rPr>
              <a:t>D</a:t>
            </a:r>
            <a:r>
              <a:rPr sz="1850" spc="-340" dirty="0">
                <a:latin typeface="Verdana"/>
                <a:cs typeface="Verdana"/>
              </a:rPr>
              <a:t> </a:t>
            </a: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-50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1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487" y="1483042"/>
            <a:ext cx="7449184" cy="5816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911475" marR="5080" indent="-2899410">
              <a:lnSpc>
                <a:spcPts val="2160"/>
              </a:lnSpc>
              <a:spcBef>
                <a:spcPts val="215"/>
              </a:spcBef>
            </a:pPr>
            <a:r>
              <a:rPr sz="18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BIVARIATE 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 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8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CONTINUOUS-CATEGORICAL </a:t>
            </a:r>
            <a:r>
              <a:rPr sz="18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 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850" spc="-450" dirty="0">
                <a:latin typeface="Times New Roman"/>
                <a:cs typeface="Times New Roman"/>
              </a:rPr>
              <a:t> </a:t>
            </a:r>
            <a:r>
              <a:rPr sz="185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MERGED</a:t>
            </a:r>
            <a:r>
              <a:rPr sz="1850" u="sng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280" y="5552440"/>
            <a:ext cx="8229600" cy="107696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6995" marR="219710">
              <a:lnSpc>
                <a:spcPct val="100000"/>
              </a:lnSpc>
              <a:spcBef>
                <a:spcPts val="380"/>
              </a:spcBef>
              <a:buFont typeface="Wingdings"/>
              <a:buChar char=""/>
              <a:tabLst>
                <a:tab pos="300990" algn="l"/>
              </a:tabLst>
            </a:pPr>
            <a:r>
              <a:rPr sz="1600" spc="-85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all </a:t>
            </a:r>
            <a:r>
              <a:rPr sz="1600" spc="-15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categories </a:t>
            </a:r>
            <a:r>
              <a:rPr sz="1600" dirty="0">
                <a:latin typeface="Verdana"/>
                <a:cs typeface="Verdana"/>
              </a:rPr>
              <a:t>of </a:t>
            </a:r>
            <a:r>
              <a:rPr sz="1600" spc="-35" dirty="0">
                <a:latin typeface="Verdana"/>
                <a:cs typeface="Verdana"/>
              </a:rPr>
              <a:t>portfolio </a:t>
            </a:r>
            <a:r>
              <a:rPr sz="1600" spc="-150" dirty="0">
                <a:latin typeface="Verdana"/>
                <a:cs typeface="Verdana"/>
              </a:rPr>
              <a:t>it </a:t>
            </a:r>
            <a:r>
              <a:rPr sz="1600" spc="-210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same </a:t>
            </a:r>
            <a:r>
              <a:rPr sz="1600" spc="-120" dirty="0">
                <a:latin typeface="Verdana"/>
                <a:cs typeface="Verdana"/>
              </a:rPr>
              <a:t>in </a:t>
            </a:r>
            <a:r>
              <a:rPr sz="1600" spc="15" dirty="0">
                <a:latin typeface="Verdana"/>
                <a:cs typeface="Verdana"/>
              </a:rPr>
              <a:t>both </a:t>
            </a:r>
            <a:r>
              <a:rPr sz="1600" spc="-1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cases </a:t>
            </a:r>
            <a:r>
              <a:rPr sz="1600" spc="40" dirty="0">
                <a:latin typeface="Verdana"/>
                <a:cs typeface="Verdana"/>
              </a:rPr>
              <a:t>except </a:t>
            </a:r>
            <a:r>
              <a:rPr sz="1600" spc="-75" dirty="0">
                <a:latin typeface="Verdana"/>
                <a:cs typeface="Verdana"/>
              </a:rPr>
              <a:t>for </a:t>
            </a:r>
            <a:r>
              <a:rPr sz="1600" spc="-1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portfolio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car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category.</a:t>
            </a:r>
            <a:r>
              <a:rPr sz="1600" spc="-204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Defaulters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having</a:t>
            </a:r>
            <a:r>
              <a:rPr sz="1600" spc="-19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cars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in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portfolio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category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have</a:t>
            </a:r>
            <a:r>
              <a:rPr sz="1600" spc="-240" dirty="0">
                <a:latin typeface="Verdana"/>
                <a:cs typeface="Verdana"/>
              </a:rPr>
              <a:t> </a:t>
            </a:r>
            <a:r>
              <a:rPr sz="1600" spc="130" dirty="0">
                <a:latin typeface="Verdana"/>
                <a:cs typeface="Verdana"/>
              </a:rPr>
              <a:t>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higher </a:t>
            </a:r>
            <a:r>
              <a:rPr sz="1600" spc="10" dirty="0">
                <a:latin typeface="Verdana"/>
                <a:cs typeface="Verdana"/>
              </a:rPr>
              <a:t>median </a:t>
            </a:r>
            <a:r>
              <a:rPr sz="1600" spc="45" dirty="0">
                <a:latin typeface="Verdana"/>
                <a:cs typeface="Verdana"/>
              </a:rPr>
              <a:t>value </a:t>
            </a:r>
            <a:r>
              <a:rPr sz="1600" spc="65" dirty="0">
                <a:latin typeface="Verdana"/>
                <a:cs typeface="Verdana"/>
              </a:rPr>
              <a:t>and </a:t>
            </a:r>
            <a:r>
              <a:rPr sz="1600" spc="-95" dirty="0">
                <a:latin typeface="Verdana"/>
                <a:cs typeface="Verdana"/>
              </a:rPr>
              <a:t>minimum </a:t>
            </a:r>
            <a:r>
              <a:rPr sz="1600" spc="45" dirty="0">
                <a:latin typeface="Verdana"/>
                <a:cs typeface="Verdana"/>
              </a:rPr>
              <a:t>value </a:t>
            </a:r>
            <a:r>
              <a:rPr sz="1600" spc="65" dirty="0">
                <a:latin typeface="Verdana"/>
                <a:cs typeface="Verdana"/>
              </a:rPr>
              <a:t>and </a:t>
            </a:r>
            <a:r>
              <a:rPr sz="1600" spc="-150" dirty="0">
                <a:latin typeface="Verdana"/>
                <a:cs typeface="Verdana"/>
              </a:rPr>
              <a:t>it </a:t>
            </a:r>
            <a:r>
              <a:rPr sz="1600" spc="-21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also </a:t>
            </a:r>
            <a:r>
              <a:rPr sz="1600" spc="-50" dirty="0">
                <a:latin typeface="Verdana"/>
                <a:cs typeface="Verdana"/>
              </a:rPr>
              <a:t>visible </a:t>
            </a:r>
            <a:r>
              <a:rPr sz="1600" spc="-20" dirty="0">
                <a:latin typeface="Verdana"/>
                <a:cs typeface="Verdana"/>
              </a:rPr>
              <a:t>that </a:t>
            </a:r>
            <a:r>
              <a:rPr sz="1600" spc="-35" dirty="0">
                <a:latin typeface="Verdana"/>
                <a:cs typeface="Verdana"/>
              </a:rPr>
              <a:t>they </a:t>
            </a:r>
            <a:r>
              <a:rPr sz="1600" spc="65" dirty="0">
                <a:latin typeface="Verdana"/>
                <a:cs typeface="Verdana"/>
              </a:rPr>
              <a:t>have 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applied</a:t>
            </a:r>
            <a:r>
              <a:rPr sz="1600" spc="-22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for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loan</a:t>
            </a:r>
            <a:r>
              <a:rPr sz="1600" spc="-25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amount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lesser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than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median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value</a:t>
            </a:r>
            <a:r>
              <a:rPr sz="1600" spc="-245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in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application.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975" y="2169288"/>
            <a:ext cx="3750248" cy="29612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595"/>
              </a:spcBef>
            </a:pPr>
            <a:r>
              <a:rPr sz="4400" spc="-10" dirty="0"/>
              <a:t>CUSTOMER</a:t>
            </a:r>
            <a:r>
              <a:rPr sz="4400" spc="-65" dirty="0"/>
              <a:t> </a:t>
            </a:r>
            <a:r>
              <a:rPr sz="4400" spc="-25" dirty="0"/>
              <a:t>PROFILING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633" y="2143760"/>
            <a:ext cx="3958606" cy="29913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1687" y="1573593"/>
            <a:ext cx="7552690" cy="5810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962275" marR="5080" indent="-2950210">
              <a:lnSpc>
                <a:spcPts val="2160"/>
              </a:lnSpc>
              <a:spcBef>
                <a:spcPts val="215"/>
              </a:spcBef>
            </a:pPr>
            <a:r>
              <a:rPr sz="185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</a:t>
            </a:r>
            <a:r>
              <a:rPr sz="1850" u="sng" spc="-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85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5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5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5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85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 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MERGED</a:t>
            </a:r>
            <a:r>
              <a:rPr sz="1850" u="sng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4345" y="5364479"/>
            <a:ext cx="2078989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275" dirty="0">
                <a:latin typeface="Verdana"/>
                <a:cs typeface="Verdana"/>
              </a:rPr>
              <a:t>M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65" dirty="0">
                <a:latin typeface="Verdana"/>
                <a:cs typeface="Verdana"/>
              </a:rPr>
              <a:t>RG</a:t>
            </a:r>
            <a:r>
              <a:rPr sz="1850" spc="-85" dirty="0">
                <a:latin typeface="Verdana"/>
                <a:cs typeface="Verdana"/>
              </a:rPr>
              <a:t>E</a:t>
            </a:r>
            <a:r>
              <a:rPr sz="1850" spc="-55" dirty="0">
                <a:latin typeface="Verdana"/>
                <a:cs typeface="Verdana"/>
              </a:rPr>
              <a:t>D</a:t>
            </a:r>
            <a:r>
              <a:rPr sz="1850" spc="-340" dirty="0">
                <a:latin typeface="Verdana"/>
                <a:cs typeface="Verdana"/>
              </a:rPr>
              <a:t> </a:t>
            </a: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-50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0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9290" y="5340667"/>
            <a:ext cx="2078989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275" dirty="0">
                <a:latin typeface="Verdana"/>
                <a:cs typeface="Verdana"/>
              </a:rPr>
              <a:t>M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65" dirty="0">
                <a:latin typeface="Verdana"/>
                <a:cs typeface="Verdana"/>
              </a:rPr>
              <a:t>RG</a:t>
            </a:r>
            <a:r>
              <a:rPr sz="1850" spc="-85" dirty="0">
                <a:latin typeface="Verdana"/>
                <a:cs typeface="Verdana"/>
              </a:rPr>
              <a:t>E</a:t>
            </a:r>
            <a:r>
              <a:rPr sz="1850" spc="-55" dirty="0">
                <a:latin typeface="Verdana"/>
                <a:cs typeface="Verdana"/>
              </a:rPr>
              <a:t>D</a:t>
            </a:r>
            <a:r>
              <a:rPr sz="1850" spc="-340" dirty="0">
                <a:latin typeface="Verdana"/>
                <a:cs typeface="Verdana"/>
              </a:rPr>
              <a:t> </a:t>
            </a: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-50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1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280" y="5684520"/>
            <a:ext cx="8229600" cy="833119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86995" marR="455295" algn="just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300990" algn="l"/>
              </a:tabLst>
            </a:pPr>
            <a:r>
              <a:rPr sz="1600" spc="50" dirty="0">
                <a:latin typeface="Verdana"/>
                <a:cs typeface="Verdana"/>
              </a:rPr>
              <a:t>People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whose</a:t>
            </a:r>
            <a:r>
              <a:rPr sz="1600" spc="-24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previous</a:t>
            </a:r>
            <a:r>
              <a:rPr sz="1600" spc="-2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application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have</a:t>
            </a:r>
            <a:r>
              <a:rPr sz="1600" spc="-24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been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'Refused'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or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'Cancelled'</a:t>
            </a:r>
            <a:r>
              <a:rPr sz="1600" spc="-23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and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were</a:t>
            </a:r>
            <a:r>
              <a:rPr sz="1600" spc="2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Repeaters</a:t>
            </a:r>
            <a:r>
              <a:rPr sz="1600" spc="-2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are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likely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default.</a:t>
            </a:r>
            <a:r>
              <a:rPr sz="1600" spc="-20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People</a:t>
            </a:r>
            <a:r>
              <a:rPr sz="1600" spc="-2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whose</a:t>
            </a:r>
            <a:r>
              <a:rPr sz="1600" spc="-24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previous</a:t>
            </a:r>
            <a:r>
              <a:rPr sz="1600" spc="-229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application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have</a:t>
            </a:r>
            <a:r>
              <a:rPr sz="1600" spc="-24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been</a:t>
            </a:r>
            <a:r>
              <a:rPr sz="1600" spc="-26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'Approved'</a:t>
            </a:r>
            <a:r>
              <a:rPr sz="1600" spc="240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and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were</a:t>
            </a:r>
            <a:r>
              <a:rPr sz="1600" spc="23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New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customers</a:t>
            </a:r>
            <a:r>
              <a:rPr sz="1600" spc="-2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are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likely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default.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675"/>
              </a:spcBef>
            </a:pPr>
            <a:r>
              <a:rPr sz="4400" dirty="0"/>
              <a:t>MAJOR</a:t>
            </a:r>
            <a:r>
              <a:rPr sz="4400" spc="-60" dirty="0"/>
              <a:t> </a:t>
            </a:r>
            <a:r>
              <a:rPr sz="4400" spc="-35" dirty="0"/>
              <a:t>RECOMMENDATIONS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5080">
              <a:lnSpc>
                <a:spcPct val="100099"/>
              </a:lnSpc>
              <a:spcBef>
                <a:spcPts val="100"/>
              </a:spcBef>
            </a:pPr>
            <a:r>
              <a:rPr b="0" spc="-50" dirty="0"/>
              <a:t>While</a:t>
            </a:r>
            <a:r>
              <a:rPr b="0" spc="-240" dirty="0"/>
              <a:t> </a:t>
            </a:r>
            <a:r>
              <a:rPr b="0" spc="-25" dirty="0"/>
              <a:t>extending</a:t>
            </a:r>
            <a:r>
              <a:rPr b="0" spc="-40" dirty="0"/>
              <a:t> </a:t>
            </a:r>
            <a:r>
              <a:rPr b="0" spc="-95" dirty="0"/>
              <a:t>or</a:t>
            </a:r>
            <a:r>
              <a:rPr b="0" spc="-105" dirty="0"/>
              <a:t> </a:t>
            </a:r>
            <a:r>
              <a:rPr b="0" spc="45" dirty="0"/>
              <a:t>cancelling</a:t>
            </a:r>
            <a:r>
              <a:rPr b="0" spc="-290" dirty="0"/>
              <a:t> </a:t>
            </a:r>
            <a:r>
              <a:rPr b="0" spc="165" dirty="0"/>
              <a:t>a</a:t>
            </a:r>
            <a:r>
              <a:rPr b="0" spc="-140" dirty="0"/>
              <a:t> </a:t>
            </a:r>
            <a:r>
              <a:rPr b="0" spc="25" dirty="0"/>
              <a:t>loan</a:t>
            </a:r>
            <a:r>
              <a:rPr b="0" spc="-240" dirty="0"/>
              <a:t> </a:t>
            </a:r>
            <a:r>
              <a:rPr b="0" spc="15" dirty="0"/>
              <a:t>application,</a:t>
            </a:r>
            <a:r>
              <a:rPr b="0" spc="-175" dirty="0"/>
              <a:t> </a:t>
            </a:r>
            <a:r>
              <a:rPr spc="-35" dirty="0">
                <a:latin typeface="Tahoma"/>
                <a:cs typeface="Tahoma"/>
              </a:rPr>
              <a:t>credit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120" dirty="0">
                <a:latin typeface="Tahoma"/>
                <a:cs typeface="Tahoma"/>
              </a:rPr>
              <a:t>history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85" dirty="0">
                <a:latin typeface="Tahoma"/>
                <a:cs typeface="Tahoma"/>
              </a:rPr>
              <a:t>of </a:t>
            </a:r>
            <a:r>
              <a:rPr spc="-570" dirty="0">
                <a:latin typeface="Tahoma"/>
                <a:cs typeface="Tahoma"/>
              </a:rPr>
              <a:t> </a:t>
            </a:r>
            <a:r>
              <a:rPr spc="-90" dirty="0">
                <a:latin typeface="Tahoma"/>
                <a:cs typeface="Tahoma"/>
              </a:rPr>
              <a:t>the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20" dirty="0">
                <a:latin typeface="Tahoma"/>
                <a:cs typeface="Tahoma"/>
              </a:rPr>
              <a:t>applicant</a:t>
            </a:r>
            <a:r>
              <a:rPr spc="-145" dirty="0">
                <a:latin typeface="Tahoma"/>
                <a:cs typeface="Tahoma"/>
              </a:rPr>
              <a:t> </a:t>
            </a:r>
            <a:r>
              <a:rPr b="0" spc="-170" dirty="0"/>
              <a:t>is</a:t>
            </a:r>
            <a:r>
              <a:rPr b="0" spc="-280" dirty="0"/>
              <a:t> </a:t>
            </a:r>
            <a:r>
              <a:rPr b="0" spc="-5" dirty="0"/>
              <a:t>of</a:t>
            </a:r>
            <a:r>
              <a:rPr b="0" spc="-60" dirty="0"/>
              <a:t> </a:t>
            </a:r>
            <a:r>
              <a:rPr b="0" spc="-90" dirty="0"/>
              <a:t>utmost</a:t>
            </a:r>
            <a:r>
              <a:rPr b="0" spc="-185" dirty="0"/>
              <a:t> </a:t>
            </a:r>
            <a:r>
              <a:rPr b="0" spc="5" dirty="0"/>
              <a:t>importance</a:t>
            </a:r>
            <a:r>
              <a:rPr spc="5" dirty="0">
                <a:latin typeface="Tahoma"/>
                <a:cs typeface="Tahoma"/>
              </a:rPr>
              <a:t>.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i="1" spc="-195" dirty="0">
                <a:latin typeface="Verdana"/>
                <a:cs typeface="Verdana"/>
              </a:rPr>
              <a:t>Even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i="1" spc="-245" dirty="0">
                <a:latin typeface="Verdana"/>
                <a:cs typeface="Verdana"/>
              </a:rPr>
              <a:t>if</a:t>
            </a:r>
            <a:r>
              <a:rPr i="1" spc="-130" dirty="0">
                <a:latin typeface="Verdana"/>
                <a:cs typeface="Verdana"/>
              </a:rPr>
              <a:t> </a:t>
            </a:r>
            <a:r>
              <a:rPr i="1" spc="-15" dirty="0">
                <a:latin typeface="Verdana"/>
                <a:cs typeface="Verdana"/>
              </a:rPr>
              <a:t>a</a:t>
            </a:r>
            <a:r>
              <a:rPr i="1" spc="-170" dirty="0">
                <a:latin typeface="Verdana"/>
                <a:cs typeface="Verdana"/>
              </a:rPr>
              <a:t> </a:t>
            </a:r>
            <a:r>
              <a:rPr i="1" spc="-145" dirty="0">
                <a:latin typeface="Verdana"/>
                <a:cs typeface="Verdana"/>
              </a:rPr>
              <a:t>credit</a:t>
            </a:r>
            <a:r>
              <a:rPr i="1" spc="-165" dirty="0">
                <a:latin typeface="Verdana"/>
                <a:cs typeface="Verdana"/>
              </a:rPr>
              <a:t> </a:t>
            </a:r>
            <a:r>
              <a:rPr i="1" spc="-114" dirty="0">
                <a:latin typeface="Verdana"/>
                <a:cs typeface="Verdana"/>
              </a:rPr>
              <a:t>application </a:t>
            </a:r>
            <a:r>
              <a:rPr i="1" spc="-670" dirty="0">
                <a:latin typeface="Verdana"/>
                <a:cs typeface="Verdana"/>
              </a:rPr>
              <a:t> </a:t>
            </a:r>
            <a:r>
              <a:rPr i="1" spc="-245" dirty="0">
                <a:latin typeface="Verdana"/>
                <a:cs typeface="Verdana"/>
              </a:rPr>
              <a:t>for </a:t>
            </a:r>
            <a:r>
              <a:rPr i="1" spc="-15" dirty="0">
                <a:latin typeface="Verdana"/>
                <a:cs typeface="Verdana"/>
              </a:rPr>
              <a:t>a </a:t>
            </a:r>
            <a:r>
              <a:rPr i="1" spc="-200" dirty="0">
                <a:latin typeface="Verdana"/>
                <a:cs typeface="Verdana"/>
              </a:rPr>
              <a:t>customer </a:t>
            </a:r>
            <a:r>
              <a:rPr i="1" spc="-175" dirty="0">
                <a:latin typeface="Verdana"/>
                <a:cs typeface="Verdana"/>
              </a:rPr>
              <a:t>has </a:t>
            </a:r>
            <a:r>
              <a:rPr i="1" spc="-95" dirty="0">
                <a:latin typeface="Verdana"/>
                <a:cs typeface="Verdana"/>
              </a:rPr>
              <a:t>been </a:t>
            </a:r>
            <a:r>
              <a:rPr i="1" spc="-105" dirty="0">
                <a:latin typeface="Verdana"/>
                <a:cs typeface="Verdana"/>
              </a:rPr>
              <a:t>approved </a:t>
            </a:r>
            <a:r>
              <a:rPr i="1" spc="-215" dirty="0">
                <a:latin typeface="Verdana"/>
                <a:cs typeface="Verdana"/>
              </a:rPr>
              <a:t>in </a:t>
            </a:r>
            <a:r>
              <a:rPr i="1" spc="-210" dirty="0">
                <a:latin typeface="Verdana"/>
                <a:cs typeface="Verdana"/>
              </a:rPr>
              <a:t>the</a:t>
            </a:r>
            <a:r>
              <a:rPr i="1" spc="-204" dirty="0">
                <a:latin typeface="Verdana"/>
                <a:cs typeface="Verdana"/>
              </a:rPr>
              <a:t> </a:t>
            </a:r>
            <a:r>
              <a:rPr i="1" spc="-170" dirty="0">
                <a:latin typeface="Verdana"/>
                <a:cs typeface="Verdana"/>
              </a:rPr>
              <a:t>past, </a:t>
            </a:r>
            <a:r>
              <a:rPr i="1" spc="-15" dirty="0">
                <a:latin typeface="Verdana"/>
                <a:cs typeface="Verdana"/>
              </a:rPr>
              <a:t>a </a:t>
            </a:r>
            <a:r>
              <a:rPr i="1" spc="-200" dirty="0">
                <a:latin typeface="Verdana"/>
                <a:cs typeface="Verdana"/>
              </a:rPr>
              <a:t>customer</a:t>
            </a:r>
            <a:r>
              <a:rPr i="1" spc="-195" dirty="0">
                <a:latin typeface="Verdana"/>
                <a:cs typeface="Verdana"/>
              </a:rPr>
              <a:t> </a:t>
            </a:r>
            <a:r>
              <a:rPr i="1" spc="-135" dirty="0">
                <a:latin typeface="Verdana"/>
                <a:cs typeface="Verdana"/>
              </a:rPr>
              <a:t>may </a:t>
            </a:r>
            <a:r>
              <a:rPr i="1" spc="-130" dirty="0">
                <a:latin typeface="Verdana"/>
                <a:cs typeface="Verdana"/>
              </a:rPr>
              <a:t> </a:t>
            </a:r>
            <a:r>
              <a:rPr i="1" spc="-45" dirty="0">
                <a:latin typeface="Verdana"/>
                <a:cs typeface="Verdana"/>
              </a:rPr>
              <a:t>d</a:t>
            </a:r>
            <a:r>
              <a:rPr i="1" spc="-114" dirty="0">
                <a:latin typeface="Verdana"/>
                <a:cs typeface="Verdana"/>
              </a:rPr>
              <a:t>ef</a:t>
            </a:r>
            <a:r>
              <a:rPr i="1" spc="-100" dirty="0">
                <a:latin typeface="Verdana"/>
                <a:cs typeface="Verdana"/>
              </a:rPr>
              <a:t>a</a:t>
            </a:r>
            <a:r>
              <a:rPr i="1" spc="-265" dirty="0">
                <a:latin typeface="Verdana"/>
                <a:cs typeface="Verdana"/>
              </a:rPr>
              <a:t>ul</a:t>
            </a:r>
            <a:r>
              <a:rPr i="1" spc="-260" dirty="0">
                <a:latin typeface="Verdana"/>
                <a:cs typeface="Verdana"/>
              </a:rPr>
              <a:t>t</a:t>
            </a:r>
            <a:r>
              <a:rPr b="0" i="1" spc="-175" dirty="0">
                <a:latin typeface="Verdana"/>
                <a:cs typeface="Verdana"/>
              </a:rPr>
              <a:t>.</a:t>
            </a:r>
            <a:r>
              <a:rPr b="0" i="1" spc="-220" dirty="0">
                <a:latin typeface="Verdana"/>
                <a:cs typeface="Verdana"/>
              </a:rPr>
              <a:t> </a:t>
            </a:r>
            <a:r>
              <a:rPr b="0" spc="-405" dirty="0"/>
              <a:t>S</a:t>
            </a:r>
            <a:r>
              <a:rPr b="0" spc="95" dirty="0"/>
              <a:t>o</a:t>
            </a:r>
            <a:r>
              <a:rPr b="0" spc="-95" dirty="0"/>
              <a:t> </a:t>
            </a:r>
            <a:r>
              <a:rPr b="0" spc="-150" dirty="0"/>
              <a:t>t</a:t>
            </a:r>
            <a:r>
              <a:rPr b="0" spc="-65" dirty="0"/>
              <a:t>h</a:t>
            </a:r>
            <a:r>
              <a:rPr b="0" spc="110" dirty="0"/>
              <a:t>e</a:t>
            </a:r>
            <a:r>
              <a:rPr b="0" spc="-90" dirty="0"/>
              <a:t> </a:t>
            </a:r>
            <a:r>
              <a:rPr spc="-70" dirty="0">
                <a:latin typeface="Tahoma"/>
                <a:cs typeface="Tahoma"/>
              </a:rPr>
              <a:t>cus</a:t>
            </a:r>
            <a:r>
              <a:rPr spc="-85" dirty="0">
                <a:latin typeface="Tahoma"/>
                <a:cs typeface="Tahoma"/>
              </a:rPr>
              <a:t>t</a:t>
            </a:r>
            <a:r>
              <a:rPr dirty="0">
                <a:latin typeface="Tahoma"/>
                <a:cs typeface="Tahoma"/>
              </a:rPr>
              <a:t>o</a:t>
            </a:r>
            <a:r>
              <a:rPr spc="-30" dirty="0">
                <a:latin typeface="Tahoma"/>
                <a:cs typeface="Tahoma"/>
              </a:rPr>
              <a:t>m</a:t>
            </a:r>
            <a:r>
              <a:rPr spc="-85" dirty="0">
                <a:latin typeface="Tahoma"/>
                <a:cs typeface="Tahoma"/>
              </a:rPr>
              <a:t>e</a:t>
            </a:r>
            <a:r>
              <a:rPr spc="-60" dirty="0">
                <a:latin typeface="Tahoma"/>
                <a:cs typeface="Tahoma"/>
              </a:rPr>
              <a:t>r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95" dirty="0">
                <a:latin typeface="Tahoma"/>
                <a:cs typeface="Tahoma"/>
              </a:rPr>
              <a:t>d</a:t>
            </a:r>
            <a:r>
              <a:rPr spc="20" dirty="0">
                <a:latin typeface="Tahoma"/>
                <a:cs typeface="Tahoma"/>
              </a:rPr>
              <a:t>e</a:t>
            </a:r>
            <a:r>
              <a:rPr dirty="0">
                <a:latin typeface="Tahoma"/>
                <a:cs typeface="Tahoma"/>
              </a:rPr>
              <a:t>m</a:t>
            </a:r>
            <a:r>
              <a:rPr spc="4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g</a:t>
            </a:r>
            <a:r>
              <a:rPr spc="-45" dirty="0">
                <a:latin typeface="Tahoma"/>
                <a:cs typeface="Tahoma"/>
              </a:rPr>
              <a:t>r</a:t>
            </a:r>
            <a:r>
              <a:rPr spc="-20" dirty="0">
                <a:latin typeface="Tahoma"/>
                <a:cs typeface="Tahoma"/>
              </a:rPr>
              <a:t>a</a:t>
            </a:r>
            <a:r>
              <a:rPr spc="95" dirty="0">
                <a:latin typeface="Tahoma"/>
                <a:cs typeface="Tahoma"/>
              </a:rPr>
              <a:t>p</a:t>
            </a:r>
            <a:r>
              <a:rPr spc="-40" dirty="0">
                <a:latin typeface="Tahoma"/>
                <a:cs typeface="Tahoma"/>
              </a:rPr>
              <a:t>hic</a:t>
            </a:r>
            <a:r>
              <a:rPr spc="-35" dirty="0">
                <a:latin typeface="Tahoma"/>
                <a:cs typeface="Tahoma"/>
              </a:rPr>
              <a:t>s</a:t>
            </a:r>
            <a:r>
              <a:rPr spc="-195" dirty="0">
                <a:latin typeface="Tahoma"/>
                <a:cs typeface="Tahoma"/>
              </a:rPr>
              <a:t> </a:t>
            </a:r>
            <a:r>
              <a:rPr b="0" spc="-25" dirty="0"/>
              <a:t>p</a:t>
            </a:r>
            <a:r>
              <a:rPr b="0" spc="60" dirty="0"/>
              <a:t>l</a:t>
            </a:r>
            <a:r>
              <a:rPr b="0" spc="20" dirty="0"/>
              <a:t>a</a:t>
            </a:r>
            <a:r>
              <a:rPr b="0" spc="25" dirty="0"/>
              <a:t>y</a:t>
            </a:r>
            <a:r>
              <a:rPr b="0" spc="-260" dirty="0"/>
              <a:t> </a:t>
            </a:r>
            <a:r>
              <a:rPr b="0" spc="165" dirty="0"/>
              <a:t>a</a:t>
            </a:r>
            <a:r>
              <a:rPr b="0" spc="-150" dirty="0"/>
              <a:t> </a:t>
            </a:r>
            <a:r>
              <a:rPr b="0" spc="-85" dirty="0"/>
              <a:t>p</a:t>
            </a:r>
            <a:r>
              <a:rPr b="0" spc="-25" dirty="0"/>
              <a:t>r</a:t>
            </a:r>
            <a:r>
              <a:rPr b="0" spc="-75" dirty="0"/>
              <a:t>i</a:t>
            </a:r>
            <a:r>
              <a:rPr b="0" spc="-30" dirty="0"/>
              <a:t>m</a:t>
            </a:r>
            <a:r>
              <a:rPr b="0" spc="110" dirty="0"/>
              <a:t>e</a:t>
            </a:r>
            <a:r>
              <a:rPr b="0" spc="-325" dirty="0"/>
              <a:t> </a:t>
            </a:r>
            <a:r>
              <a:rPr b="0" spc="-220" dirty="0"/>
              <a:t>r</a:t>
            </a:r>
            <a:r>
              <a:rPr b="0" spc="65" dirty="0"/>
              <a:t>o</a:t>
            </a:r>
            <a:r>
              <a:rPr b="0" spc="-75" dirty="0"/>
              <a:t>l</a:t>
            </a:r>
            <a:r>
              <a:rPr b="0" spc="110" dirty="0"/>
              <a:t>e</a:t>
            </a:r>
            <a:r>
              <a:rPr b="0" spc="-245" dirty="0"/>
              <a:t> </a:t>
            </a:r>
            <a:r>
              <a:rPr b="0" spc="-65" dirty="0"/>
              <a:t>h</a:t>
            </a:r>
            <a:r>
              <a:rPr b="0" spc="90" dirty="0"/>
              <a:t>e</a:t>
            </a:r>
            <a:r>
              <a:rPr b="0" spc="-220" dirty="0"/>
              <a:t>r</a:t>
            </a:r>
            <a:r>
              <a:rPr b="0" spc="90" dirty="0"/>
              <a:t>e</a:t>
            </a:r>
            <a:r>
              <a:rPr b="0" spc="-175" dirty="0"/>
              <a:t>.</a:t>
            </a:r>
          </a:p>
          <a:p>
            <a:pPr marL="19050" marR="198755">
              <a:lnSpc>
                <a:spcPct val="100000"/>
              </a:lnSpc>
              <a:spcBef>
                <a:spcPts val="5"/>
              </a:spcBef>
            </a:pPr>
            <a:r>
              <a:rPr b="0" spc="-360" dirty="0"/>
              <a:t>T</a:t>
            </a:r>
            <a:r>
              <a:rPr b="0" spc="95" dirty="0"/>
              <a:t>o</a:t>
            </a:r>
            <a:r>
              <a:rPr b="0" spc="-180" dirty="0"/>
              <a:t> </a:t>
            </a:r>
            <a:r>
              <a:rPr b="0" spc="40" dirty="0"/>
              <a:t>a</a:t>
            </a:r>
            <a:r>
              <a:rPr b="0" spc="130" dirty="0"/>
              <a:t>v</a:t>
            </a:r>
            <a:r>
              <a:rPr b="0" spc="65" dirty="0"/>
              <a:t>o</a:t>
            </a:r>
            <a:r>
              <a:rPr b="0" spc="-75" dirty="0"/>
              <a:t>i</a:t>
            </a:r>
            <a:r>
              <a:rPr b="0" spc="125" dirty="0"/>
              <a:t>d</a:t>
            </a:r>
            <a:r>
              <a:rPr b="0" spc="-315" dirty="0"/>
              <a:t> </a:t>
            </a:r>
            <a:r>
              <a:rPr b="0" spc="165" dirty="0"/>
              <a:t>a</a:t>
            </a:r>
            <a:r>
              <a:rPr b="0" spc="-150" dirty="0"/>
              <a:t> </a:t>
            </a:r>
            <a:r>
              <a:rPr b="0" spc="110" dirty="0"/>
              <a:t>d</a:t>
            </a:r>
            <a:r>
              <a:rPr b="0" spc="90" dirty="0"/>
              <a:t>e</a:t>
            </a:r>
            <a:r>
              <a:rPr b="0" spc="-65" dirty="0"/>
              <a:t>f</a:t>
            </a:r>
            <a:r>
              <a:rPr b="0" spc="50" dirty="0"/>
              <a:t>a</a:t>
            </a:r>
            <a:r>
              <a:rPr b="0" spc="35" dirty="0"/>
              <a:t>u</a:t>
            </a:r>
            <a:r>
              <a:rPr b="0" spc="-75" dirty="0"/>
              <a:t>l</a:t>
            </a:r>
            <a:r>
              <a:rPr b="0" spc="-150" dirty="0"/>
              <a:t>t</a:t>
            </a:r>
            <a:r>
              <a:rPr b="0" spc="-175" dirty="0"/>
              <a:t>,</a:t>
            </a:r>
            <a:r>
              <a:rPr b="0" spc="-140" dirty="0"/>
              <a:t> </a:t>
            </a:r>
            <a:r>
              <a:rPr b="0" spc="-30" dirty="0"/>
              <a:t>m</a:t>
            </a:r>
            <a:r>
              <a:rPr b="0" spc="-80" dirty="0"/>
              <a:t>a</a:t>
            </a:r>
            <a:r>
              <a:rPr b="0" spc="-60" dirty="0"/>
              <a:t>j</a:t>
            </a:r>
            <a:r>
              <a:rPr b="0" spc="65" dirty="0"/>
              <a:t>o</a:t>
            </a:r>
            <a:r>
              <a:rPr b="0" spc="-254" dirty="0"/>
              <a:t>r</a:t>
            </a:r>
            <a:r>
              <a:rPr b="0" spc="-190" dirty="0"/>
              <a:t> </a:t>
            </a:r>
            <a:r>
              <a:rPr b="0" spc="-220" dirty="0"/>
              <a:t>r</a:t>
            </a:r>
            <a:r>
              <a:rPr b="0" spc="90" dirty="0"/>
              <a:t>e</a:t>
            </a:r>
            <a:r>
              <a:rPr b="0" spc="235" dirty="0"/>
              <a:t>c</a:t>
            </a:r>
            <a:r>
              <a:rPr b="0" spc="65" dirty="0"/>
              <a:t>o</a:t>
            </a:r>
            <a:r>
              <a:rPr b="0" spc="-30" dirty="0"/>
              <a:t>mm</a:t>
            </a:r>
            <a:r>
              <a:rPr b="0" spc="90" dirty="0"/>
              <a:t>e</a:t>
            </a:r>
            <a:r>
              <a:rPr b="0" spc="-70" dirty="0"/>
              <a:t>n</a:t>
            </a:r>
            <a:r>
              <a:rPr b="0" spc="110" dirty="0"/>
              <a:t>d</a:t>
            </a:r>
            <a:r>
              <a:rPr b="0" spc="25" dirty="0"/>
              <a:t>a</a:t>
            </a:r>
            <a:r>
              <a:rPr b="0" spc="-25" dirty="0"/>
              <a:t>t</a:t>
            </a:r>
            <a:r>
              <a:rPr b="0" spc="-75" dirty="0"/>
              <a:t>i</a:t>
            </a:r>
            <a:r>
              <a:rPr b="0" spc="65" dirty="0"/>
              <a:t>o</a:t>
            </a:r>
            <a:r>
              <a:rPr b="0" spc="-70" dirty="0"/>
              <a:t>n</a:t>
            </a:r>
            <a:r>
              <a:rPr b="0" spc="-265" dirty="0"/>
              <a:t>s</a:t>
            </a:r>
            <a:r>
              <a:rPr b="0" spc="-130" dirty="0"/>
              <a:t> </a:t>
            </a:r>
            <a:r>
              <a:rPr b="0" spc="-65" dirty="0"/>
              <a:t>f</a:t>
            </a:r>
            <a:r>
              <a:rPr b="0" spc="65" dirty="0"/>
              <a:t>o</a:t>
            </a:r>
            <a:r>
              <a:rPr b="0" spc="-254" dirty="0"/>
              <a:t>r</a:t>
            </a:r>
            <a:r>
              <a:rPr b="0" spc="-114" dirty="0"/>
              <a:t> </a:t>
            </a:r>
            <a:r>
              <a:rPr b="0" spc="-145" dirty="0"/>
              <a:t>t</a:t>
            </a:r>
            <a:r>
              <a:rPr b="0" spc="-70" dirty="0"/>
              <a:t>h</a:t>
            </a:r>
            <a:r>
              <a:rPr b="0" spc="110" dirty="0"/>
              <a:t>e</a:t>
            </a:r>
            <a:r>
              <a:rPr b="0" spc="-170" dirty="0"/>
              <a:t> </a:t>
            </a:r>
            <a:r>
              <a:rPr b="0" spc="30" dirty="0"/>
              <a:t>b</a:t>
            </a:r>
            <a:r>
              <a:rPr b="0" spc="15" dirty="0"/>
              <a:t>u</a:t>
            </a:r>
            <a:r>
              <a:rPr b="0" spc="-245" dirty="0"/>
              <a:t>s</a:t>
            </a:r>
            <a:r>
              <a:rPr b="0" spc="-75" dirty="0"/>
              <a:t>i</a:t>
            </a:r>
            <a:r>
              <a:rPr b="0" spc="-70" dirty="0"/>
              <a:t>n</a:t>
            </a:r>
            <a:r>
              <a:rPr b="0" spc="90" dirty="0"/>
              <a:t>e</a:t>
            </a:r>
            <a:r>
              <a:rPr b="0" spc="-245" dirty="0"/>
              <a:t>s</a:t>
            </a:r>
            <a:r>
              <a:rPr b="0" spc="-265" dirty="0"/>
              <a:t>s</a:t>
            </a:r>
            <a:r>
              <a:rPr b="0" spc="-204" dirty="0"/>
              <a:t> </a:t>
            </a:r>
            <a:r>
              <a:rPr b="0" spc="-55" dirty="0"/>
              <a:t>a</a:t>
            </a:r>
            <a:r>
              <a:rPr b="0" spc="-15" dirty="0"/>
              <a:t>r</a:t>
            </a:r>
            <a:r>
              <a:rPr b="0" spc="80" dirty="0"/>
              <a:t>e  </a:t>
            </a:r>
            <a:r>
              <a:rPr b="0" spc="-30" dirty="0"/>
              <a:t>to</a:t>
            </a:r>
            <a:r>
              <a:rPr b="0" spc="-95" dirty="0"/>
              <a:t> </a:t>
            </a:r>
            <a:r>
              <a:rPr b="0" spc="-65" dirty="0"/>
              <a:t>verify</a:t>
            </a:r>
            <a:r>
              <a:rPr b="0" spc="-420" dirty="0"/>
              <a:t> </a:t>
            </a:r>
            <a:r>
              <a:rPr b="0" spc="-40" dirty="0"/>
              <a:t>the</a:t>
            </a:r>
            <a:r>
              <a:rPr b="0" spc="-85" dirty="0"/>
              <a:t> </a:t>
            </a:r>
            <a:r>
              <a:rPr b="0" dirty="0"/>
              <a:t>following</a:t>
            </a:r>
            <a:r>
              <a:rPr b="0" spc="-375" dirty="0"/>
              <a:t> </a:t>
            </a:r>
            <a:r>
              <a:rPr b="0" spc="-75" dirty="0"/>
              <a:t>types</a:t>
            </a:r>
            <a:r>
              <a:rPr b="0" spc="-45" dirty="0"/>
              <a:t> </a:t>
            </a:r>
            <a:r>
              <a:rPr b="0" spc="-5" dirty="0"/>
              <a:t>of</a:t>
            </a:r>
            <a:r>
              <a:rPr b="0" spc="-140" dirty="0"/>
              <a:t> </a:t>
            </a:r>
            <a:r>
              <a:rPr b="0" spc="-95" dirty="0"/>
              <a:t>customers:</a:t>
            </a:r>
          </a:p>
          <a:p>
            <a:pPr marL="6350">
              <a:lnSpc>
                <a:spcPct val="100000"/>
              </a:lnSpc>
              <a:spcBef>
                <a:spcPts val="30"/>
              </a:spcBef>
            </a:pPr>
            <a:endParaRPr sz="2750"/>
          </a:p>
          <a:p>
            <a:pPr marL="364490" marR="476250" indent="-346075">
              <a:lnSpc>
                <a:spcPct val="100000"/>
              </a:lnSpc>
              <a:buFont typeface="Arial MT"/>
              <a:buChar char="•"/>
              <a:tabLst>
                <a:tab pos="365125" algn="l"/>
                <a:tab pos="365760" algn="l"/>
              </a:tabLst>
            </a:pPr>
            <a:r>
              <a:rPr b="0" spc="125" dirty="0"/>
              <a:t>Male</a:t>
            </a:r>
            <a:r>
              <a:rPr b="0" spc="-405" dirty="0"/>
              <a:t> </a:t>
            </a:r>
            <a:r>
              <a:rPr b="0" spc="-65" dirty="0"/>
              <a:t>customers</a:t>
            </a:r>
            <a:r>
              <a:rPr b="0" spc="-130" dirty="0"/>
              <a:t> </a:t>
            </a:r>
            <a:r>
              <a:rPr b="0" spc="-60" dirty="0"/>
              <a:t>in</a:t>
            </a:r>
            <a:r>
              <a:rPr b="0" spc="-245" dirty="0"/>
              <a:t> </a:t>
            </a:r>
            <a:r>
              <a:rPr b="0" spc="-150" dirty="0"/>
              <a:t>Tier</a:t>
            </a:r>
            <a:r>
              <a:rPr b="0" spc="-270" dirty="0"/>
              <a:t> </a:t>
            </a:r>
            <a:r>
              <a:rPr b="0" spc="-165" dirty="0"/>
              <a:t>3</a:t>
            </a:r>
            <a:r>
              <a:rPr b="0" spc="-135" dirty="0"/>
              <a:t> </a:t>
            </a:r>
            <a:r>
              <a:rPr b="0" spc="-40" dirty="0"/>
              <a:t>cities</a:t>
            </a:r>
            <a:r>
              <a:rPr b="0" spc="-204" dirty="0"/>
              <a:t> </a:t>
            </a:r>
            <a:r>
              <a:rPr b="0" spc="70" dirty="0"/>
              <a:t>and</a:t>
            </a:r>
            <a:r>
              <a:rPr b="0" spc="-160" dirty="0"/>
              <a:t> </a:t>
            </a:r>
            <a:r>
              <a:rPr b="0" spc="15" dirty="0"/>
              <a:t>applying</a:t>
            </a:r>
            <a:r>
              <a:rPr b="0" spc="-210" dirty="0"/>
              <a:t> </a:t>
            </a:r>
            <a:r>
              <a:rPr b="0" spc="-85" dirty="0"/>
              <a:t>for</a:t>
            </a:r>
            <a:r>
              <a:rPr b="0" spc="-190" dirty="0"/>
              <a:t> </a:t>
            </a:r>
            <a:r>
              <a:rPr b="0" spc="-40" dirty="0"/>
              <a:t>loans</a:t>
            </a:r>
            <a:r>
              <a:rPr b="0" spc="-204" dirty="0"/>
              <a:t> </a:t>
            </a:r>
            <a:r>
              <a:rPr b="0" spc="-5" dirty="0"/>
              <a:t>of</a:t>
            </a:r>
            <a:r>
              <a:rPr b="0" spc="-55" dirty="0"/>
              <a:t> </a:t>
            </a:r>
            <a:r>
              <a:rPr b="0" spc="-125" dirty="0"/>
              <a:t>less </a:t>
            </a:r>
            <a:r>
              <a:rPr b="0" spc="-685" dirty="0"/>
              <a:t> </a:t>
            </a:r>
            <a:r>
              <a:rPr b="0" spc="-150" dirty="0"/>
              <a:t>t</a:t>
            </a:r>
            <a:r>
              <a:rPr b="0" spc="-65" dirty="0"/>
              <a:t>h</a:t>
            </a:r>
            <a:r>
              <a:rPr b="0" spc="50" dirty="0"/>
              <a:t>a</a:t>
            </a:r>
            <a:r>
              <a:rPr b="0" spc="60" dirty="0"/>
              <a:t>n</a:t>
            </a:r>
            <a:r>
              <a:rPr b="0" spc="-90" dirty="0"/>
              <a:t> </a:t>
            </a:r>
            <a:r>
              <a:rPr b="0" spc="-155" dirty="0"/>
              <a:t>1</a:t>
            </a:r>
            <a:r>
              <a:rPr b="0" spc="-165" dirty="0"/>
              <a:t>0</a:t>
            </a:r>
            <a:r>
              <a:rPr b="0" spc="-140" dirty="0"/>
              <a:t> </a:t>
            </a:r>
            <a:r>
              <a:rPr b="0" spc="-70" dirty="0"/>
              <a:t>l</a:t>
            </a:r>
            <a:r>
              <a:rPr b="0" spc="-15" dirty="0"/>
              <a:t>a</a:t>
            </a:r>
            <a:r>
              <a:rPr b="0" spc="15" dirty="0"/>
              <a:t>k</a:t>
            </a:r>
            <a:r>
              <a:rPr b="0" spc="-65" dirty="0"/>
              <a:t>h</a:t>
            </a:r>
            <a:r>
              <a:rPr b="0" spc="-265" dirty="0"/>
              <a:t>s</a:t>
            </a:r>
          </a:p>
          <a:p>
            <a:pPr marL="364490" marR="276225" indent="-34607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65125" algn="l"/>
                <a:tab pos="365760" algn="l"/>
              </a:tabLst>
            </a:pPr>
            <a:r>
              <a:rPr b="0" spc="-70" dirty="0"/>
              <a:t>Customers</a:t>
            </a:r>
            <a:r>
              <a:rPr b="0" spc="-130" dirty="0"/>
              <a:t> </a:t>
            </a:r>
            <a:r>
              <a:rPr b="0" spc="-10" dirty="0"/>
              <a:t>making</a:t>
            </a:r>
            <a:r>
              <a:rPr b="0" spc="-295" dirty="0"/>
              <a:t> </a:t>
            </a:r>
            <a:r>
              <a:rPr b="0" spc="-20" dirty="0"/>
              <a:t>more</a:t>
            </a:r>
            <a:r>
              <a:rPr b="0" spc="-245" dirty="0"/>
              <a:t> </a:t>
            </a:r>
            <a:r>
              <a:rPr b="0" spc="60" dirty="0"/>
              <a:t>down</a:t>
            </a:r>
            <a:r>
              <a:rPr b="0" spc="-170" dirty="0"/>
              <a:t> </a:t>
            </a:r>
            <a:r>
              <a:rPr b="0" dirty="0"/>
              <a:t>payment</a:t>
            </a:r>
            <a:r>
              <a:rPr b="0" spc="-105" dirty="0"/>
              <a:t> </a:t>
            </a:r>
            <a:r>
              <a:rPr b="0" spc="-60" dirty="0"/>
              <a:t>in</a:t>
            </a:r>
            <a:r>
              <a:rPr b="0" spc="-240" dirty="0"/>
              <a:t> </a:t>
            </a:r>
            <a:r>
              <a:rPr b="0" spc="-35" dirty="0"/>
              <a:t>the</a:t>
            </a:r>
            <a:r>
              <a:rPr b="0" spc="-85" dirty="0"/>
              <a:t> </a:t>
            </a:r>
            <a:r>
              <a:rPr b="0" spc="-45" dirty="0"/>
              <a:t>previous</a:t>
            </a:r>
            <a:r>
              <a:rPr b="0" spc="-365" dirty="0"/>
              <a:t> </a:t>
            </a:r>
            <a:r>
              <a:rPr b="0" spc="25" dirty="0"/>
              <a:t>loan </a:t>
            </a:r>
            <a:r>
              <a:rPr b="0" spc="-690" dirty="0"/>
              <a:t> </a:t>
            </a:r>
            <a:r>
              <a:rPr b="0" spc="10" dirty="0"/>
              <a:t>applications</a:t>
            </a:r>
          </a:p>
          <a:p>
            <a:pPr marL="364490" indent="-34607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65125" algn="l"/>
                <a:tab pos="365760" algn="l"/>
              </a:tabLst>
            </a:pPr>
            <a:r>
              <a:rPr b="0" spc="-70" dirty="0"/>
              <a:t>Customers</a:t>
            </a:r>
            <a:r>
              <a:rPr b="0" spc="-130" dirty="0"/>
              <a:t> </a:t>
            </a:r>
            <a:r>
              <a:rPr b="0" spc="50" dirty="0"/>
              <a:t>who</a:t>
            </a:r>
            <a:r>
              <a:rPr b="0" spc="-250" dirty="0"/>
              <a:t> </a:t>
            </a:r>
            <a:r>
              <a:rPr b="0" spc="60" dirty="0"/>
              <a:t>applied</a:t>
            </a:r>
            <a:r>
              <a:rPr b="0" spc="-229" dirty="0"/>
              <a:t> </a:t>
            </a:r>
            <a:r>
              <a:rPr b="0" spc="-85" dirty="0"/>
              <a:t>for</a:t>
            </a:r>
            <a:r>
              <a:rPr b="0" spc="-185" dirty="0"/>
              <a:t> </a:t>
            </a:r>
            <a:r>
              <a:rPr b="0" dirty="0"/>
              <a:t>cards</a:t>
            </a:r>
            <a:r>
              <a:rPr b="0" spc="-125" dirty="0"/>
              <a:t> </a:t>
            </a:r>
            <a:r>
              <a:rPr b="0" spc="-60" dirty="0"/>
              <a:t>in</a:t>
            </a:r>
            <a:r>
              <a:rPr b="0" spc="-240" dirty="0"/>
              <a:t> </a:t>
            </a:r>
            <a:r>
              <a:rPr b="0" spc="-35" dirty="0"/>
              <a:t>the</a:t>
            </a:r>
            <a:r>
              <a:rPr b="0" spc="-80" dirty="0"/>
              <a:t> </a:t>
            </a:r>
            <a:r>
              <a:rPr b="0" spc="-45" dirty="0"/>
              <a:t>previous</a:t>
            </a:r>
            <a:r>
              <a:rPr b="0" spc="-285" dirty="0"/>
              <a:t> </a:t>
            </a:r>
            <a:r>
              <a:rPr b="0" spc="10" dirty="0"/>
              <a:t>applications</a:t>
            </a:r>
          </a:p>
          <a:p>
            <a:pPr marL="364490" indent="-34607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65125" algn="l"/>
                <a:tab pos="365760" algn="l"/>
              </a:tabLst>
            </a:pPr>
            <a:r>
              <a:rPr b="0" spc="-70" dirty="0"/>
              <a:t>Customers</a:t>
            </a:r>
            <a:r>
              <a:rPr b="0" spc="-130" dirty="0"/>
              <a:t> </a:t>
            </a:r>
            <a:r>
              <a:rPr b="0" spc="50" dirty="0"/>
              <a:t>who</a:t>
            </a:r>
            <a:r>
              <a:rPr b="0" spc="-254" dirty="0"/>
              <a:t> </a:t>
            </a:r>
            <a:r>
              <a:rPr b="0" spc="25" dirty="0"/>
              <a:t>were</a:t>
            </a:r>
            <a:r>
              <a:rPr b="0" spc="-240" dirty="0"/>
              <a:t> </a:t>
            </a:r>
            <a:r>
              <a:rPr b="0" spc="5" dirty="0"/>
              <a:t>‘Repeaters’</a:t>
            </a:r>
            <a:r>
              <a:rPr b="0" spc="-135" dirty="0"/>
              <a:t> </a:t>
            </a:r>
            <a:r>
              <a:rPr b="0" spc="70" dirty="0"/>
              <a:t>and</a:t>
            </a:r>
            <a:r>
              <a:rPr b="0" spc="-155" dirty="0"/>
              <a:t> </a:t>
            </a:r>
            <a:r>
              <a:rPr b="0" spc="25" dirty="0"/>
              <a:t>were</a:t>
            </a:r>
            <a:r>
              <a:rPr b="0" spc="-245" dirty="0"/>
              <a:t> </a:t>
            </a:r>
            <a:r>
              <a:rPr b="0" spc="5" dirty="0"/>
              <a:t>‘Refused’</a:t>
            </a:r>
            <a:r>
              <a:rPr b="0" spc="-130" dirty="0"/>
              <a:t> </a:t>
            </a:r>
            <a:r>
              <a:rPr b="0" spc="-60" dirty="0"/>
              <a:t>in</a:t>
            </a:r>
          </a:p>
          <a:p>
            <a:pPr marL="364490">
              <a:lnSpc>
                <a:spcPct val="100000"/>
              </a:lnSpc>
            </a:pPr>
            <a:r>
              <a:rPr b="0" spc="-85" dirty="0"/>
              <a:t>p</a:t>
            </a:r>
            <a:r>
              <a:rPr b="0" spc="-25" dirty="0"/>
              <a:t>r</a:t>
            </a:r>
            <a:r>
              <a:rPr b="0" spc="90" dirty="0"/>
              <a:t>e</a:t>
            </a:r>
            <a:r>
              <a:rPr b="0" spc="10" dirty="0"/>
              <a:t>v</a:t>
            </a:r>
            <a:r>
              <a:rPr b="0" spc="-75" dirty="0"/>
              <a:t>i</a:t>
            </a:r>
            <a:r>
              <a:rPr b="0" spc="65" dirty="0"/>
              <a:t>o</a:t>
            </a:r>
            <a:r>
              <a:rPr b="0" spc="-70" dirty="0"/>
              <a:t>u</a:t>
            </a:r>
            <a:r>
              <a:rPr b="0" spc="-265" dirty="0"/>
              <a:t>s</a:t>
            </a:r>
            <a:r>
              <a:rPr b="0" spc="-285" dirty="0"/>
              <a:t> </a:t>
            </a:r>
            <a:r>
              <a:rPr b="0" spc="135" dirty="0"/>
              <a:t>ap</a:t>
            </a:r>
            <a:r>
              <a:rPr b="0" spc="-25" dirty="0"/>
              <a:t>p</a:t>
            </a:r>
            <a:r>
              <a:rPr b="0" spc="60" dirty="0"/>
              <a:t>l</a:t>
            </a:r>
            <a:r>
              <a:rPr b="0" spc="-75" dirty="0"/>
              <a:t>i</a:t>
            </a:r>
            <a:r>
              <a:rPr b="0" spc="235" dirty="0"/>
              <a:t>c</a:t>
            </a:r>
            <a:r>
              <a:rPr b="0" spc="25" dirty="0"/>
              <a:t>a</a:t>
            </a:r>
            <a:r>
              <a:rPr b="0" spc="-25" dirty="0"/>
              <a:t>t</a:t>
            </a:r>
            <a:r>
              <a:rPr b="0" spc="-75" dirty="0"/>
              <a:t>i</a:t>
            </a:r>
            <a:r>
              <a:rPr b="0" spc="65" dirty="0"/>
              <a:t>o</a:t>
            </a:r>
            <a:r>
              <a:rPr b="0" spc="-65" dirty="0"/>
              <a:t>n</a:t>
            </a:r>
            <a:r>
              <a:rPr b="0" spc="-265" dirty="0"/>
              <a:t>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1675"/>
              </a:spcBef>
            </a:pPr>
            <a:r>
              <a:rPr sz="4400" spc="-5" dirty="0"/>
              <a:t>INFERENCE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635755" y="1777994"/>
            <a:ext cx="6228715" cy="2662555"/>
            <a:chOff x="1635755" y="1777994"/>
            <a:chExt cx="6228715" cy="2662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2064" y="1927927"/>
              <a:ext cx="5467662" cy="23061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0840" y="1783080"/>
              <a:ext cx="6217920" cy="2651760"/>
            </a:xfrm>
            <a:custGeom>
              <a:avLst/>
              <a:gdLst/>
              <a:ahLst/>
              <a:cxnLst/>
              <a:rect l="l" t="t" r="r" b="b"/>
              <a:pathLst>
                <a:path w="6217920" h="2651760">
                  <a:moveTo>
                    <a:pt x="0" y="2651760"/>
                  </a:moveTo>
                  <a:lnTo>
                    <a:pt x="6217920" y="2651760"/>
                  </a:lnTo>
                  <a:lnTo>
                    <a:pt x="6217920" y="0"/>
                  </a:lnTo>
                  <a:lnTo>
                    <a:pt x="0" y="0"/>
                  </a:lnTo>
                  <a:lnTo>
                    <a:pt x="0" y="2651760"/>
                  </a:lnTo>
                  <a:close/>
                </a:path>
              </a:pathLst>
            </a:custGeom>
            <a:ln w="1017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9639" y="2504440"/>
              <a:ext cx="1290320" cy="853440"/>
            </a:xfrm>
            <a:custGeom>
              <a:avLst/>
              <a:gdLst/>
              <a:ahLst/>
              <a:cxnLst/>
              <a:rect l="l" t="t" r="r" b="b"/>
              <a:pathLst>
                <a:path w="1290320" h="853439">
                  <a:moveTo>
                    <a:pt x="0" y="177800"/>
                  </a:moveTo>
                  <a:lnTo>
                    <a:pt x="15964" y="137040"/>
                  </a:lnTo>
                  <a:lnTo>
                    <a:pt x="61441" y="99619"/>
                  </a:lnTo>
                  <a:lnTo>
                    <a:pt x="132801" y="66605"/>
                  </a:lnTo>
                  <a:lnTo>
                    <a:pt x="177053" y="52085"/>
                  </a:lnTo>
                  <a:lnTo>
                    <a:pt x="226416" y="39068"/>
                  </a:lnTo>
                  <a:lnTo>
                    <a:pt x="280436" y="27687"/>
                  </a:lnTo>
                  <a:lnTo>
                    <a:pt x="338660" y="18076"/>
                  </a:lnTo>
                  <a:lnTo>
                    <a:pt x="400634" y="10368"/>
                  </a:lnTo>
                  <a:lnTo>
                    <a:pt x="465904" y="4697"/>
                  </a:lnTo>
                  <a:lnTo>
                    <a:pt x="534017" y="1196"/>
                  </a:lnTo>
                  <a:lnTo>
                    <a:pt x="604519" y="0"/>
                  </a:lnTo>
                  <a:lnTo>
                    <a:pt x="675022" y="1196"/>
                  </a:lnTo>
                  <a:lnTo>
                    <a:pt x="743135" y="4697"/>
                  </a:lnTo>
                  <a:lnTo>
                    <a:pt x="808405" y="10368"/>
                  </a:lnTo>
                  <a:lnTo>
                    <a:pt x="870379" y="18076"/>
                  </a:lnTo>
                  <a:lnTo>
                    <a:pt x="928603" y="27687"/>
                  </a:lnTo>
                  <a:lnTo>
                    <a:pt x="982623" y="39068"/>
                  </a:lnTo>
                  <a:lnTo>
                    <a:pt x="1031986" y="52085"/>
                  </a:lnTo>
                  <a:lnTo>
                    <a:pt x="1076238" y="66605"/>
                  </a:lnTo>
                  <a:lnTo>
                    <a:pt x="1114927" y="82494"/>
                  </a:lnTo>
                  <a:lnTo>
                    <a:pt x="1173799" y="117845"/>
                  </a:lnTo>
                  <a:lnTo>
                    <a:pt x="1204973" y="157069"/>
                  </a:lnTo>
                  <a:lnTo>
                    <a:pt x="1209039" y="177800"/>
                  </a:lnTo>
                  <a:lnTo>
                    <a:pt x="1204973" y="198530"/>
                  </a:lnTo>
                  <a:lnTo>
                    <a:pt x="1173799" y="237754"/>
                  </a:lnTo>
                  <a:lnTo>
                    <a:pt x="1114927" y="273105"/>
                  </a:lnTo>
                  <a:lnTo>
                    <a:pt x="1076238" y="288994"/>
                  </a:lnTo>
                  <a:lnTo>
                    <a:pt x="1031986" y="303514"/>
                  </a:lnTo>
                  <a:lnTo>
                    <a:pt x="982623" y="316531"/>
                  </a:lnTo>
                  <a:lnTo>
                    <a:pt x="928603" y="327912"/>
                  </a:lnTo>
                  <a:lnTo>
                    <a:pt x="870379" y="337523"/>
                  </a:lnTo>
                  <a:lnTo>
                    <a:pt x="808405" y="345231"/>
                  </a:lnTo>
                  <a:lnTo>
                    <a:pt x="743135" y="350902"/>
                  </a:lnTo>
                  <a:lnTo>
                    <a:pt x="675022" y="354403"/>
                  </a:lnTo>
                  <a:lnTo>
                    <a:pt x="604519" y="355600"/>
                  </a:lnTo>
                  <a:lnTo>
                    <a:pt x="534017" y="354403"/>
                  </a:lnTo>
                  <a:lnTo>
                    <a:pt x="465904" y="350902"/>
                  </a:lnTo>
                  <a:lnTo>
                    <a:pt x="400634" y="345231"/>
                  </a:lnTo>
                  <a:lnTo>
                    <a:pt x="338660" y="337523"/>
                  </a:lnTo>
                  <a:lnTo>
                    <a:pt x="280436" y="327912"/>
                  </a:lnTo>
                  <a:lnTo>
                    <a:pt x="226416" y="316531"/>
                  </a:lnTo>
                  <a:lnTo>
                    <a:pt x="177053" y="303514"/>
                  </a:lnTo>
                  <a:lnTo>
                    <a:pt x="132801" y="288994"/>
                  </a:lnTo>
                  <a:lnTo>
                    <a:pt x="94112" y="273105"/>
                  </a:lnTo>
                  <a:lnTo>
                    <a:pt x="35240" y="237754"/>
                  </a:lnTo>
                  <a:lnTo>
                    <a:pt x="4066" y="198530"/>
                  </a:lnTo>
                  <a:lnTo>
                    <a:pt x="0" y="177800"/>
                  </a:lnTo>
                  <a:close/>
                </a:path>
                <a:path w="1290320" h="853439">
                  <a:moveTo>
                    <a:pt x="81280" y="680720"/>
                  </a:moveTo>
                  <a:lnTo>
                    <a:pt x="97244" y="720318"/>
                  </a:lnTo>
                  <a:lnTo>
                    <a:pt x="142721" y="756671"/>
                  </a:lnTo>
                  <a:lnTo>
                    <a:pt x="214081" y="788741"/>
                  </a:lnTo>
                  <a:lnTo>
                    <a:pt x="258333" y="802846"/>
                  </a:lnTo>
                  <a:lnTo>
                    <a:pt x="307696" y="815491"/>
                  </a:lnTo>
                  <a:lnTo>
                    <a:pt x="361716" y="826546"/>
                  </a:lnTo>
                  <a:lnTo>
                    <a:pt x="419940" y="835882"/>
                  </a:lnTo>
                  <a:lnTo>
                    <a:pt x="481914" y="843369"/>
                  </a:lnTo>
                  <a:lnTo>
                    <a:pt x="547184" y="848877"/>
                  </a:lnTo>
                  <a:lnTo>
                    <a:pt x="615297" y="852277"/>
                  </a:lnTo>
                  <a:lnTo>
                    <a:pt x="685800" y="853439"/>
                  </a:lnTo>
                  <a:lnTo>
                    <a:pt x="756302" y="852277"/>
                  </a:lnTo>
                  <a:lnTo>
                    <a:pt x="824415" y="848877"/>
                  </a:lnTo>
                  <a:lnTo>
                    <a:pt x="889685" y="843369"/>
                  </a:lnTo>
                  <a:lnTo>
                    <a:pt x="951659" y="835882"/>
                  </a:lnTo>
                  <a:lnTo>
                    <a:pt x="1009883" y="826546"/>
                  </a:lnTo>
                  <a:lnTo>
                    <a:pt x="1063903" y="815491"/>
                  </a:lnTo>
                  <a:lnTo>
                    <a:pt x="1113266" y="802846"/>
                  </a:lnTo>
                  <a:lnTo>
                    <a:pt x="1157518" y="788741"/>
                  </a:lnTo>
                  <a:lnTo>
                    <a:pt x="1196207" y="773307"/>
                  </a:lnTo>
                  <a:lnTo>
                    <a:pt x="1255079" y="738965"/>
                  </a:lnTo>
                  <a:lnTo>
                    <a:pt x="1286253" y="700860"/>
                  </a:lnTo>
                  <a:lnTo>
                    <a:pt x="1290319" y="680720"/>
                  </a:lnTo>
                  <a:lnTo>
                    <a:pt x="1286253" y="660579"/>
                  </a:lnTo>
                  <a:lnTo>
                    <a:pt x="1255079" y="622474"/>
                  </a:lnTo>
                  <a:lnTo>
                    <a:pt x="1196207" y="588132"/>
                  </a:lnTo>
                  <a:lnTo>
                    <a:pt x="1157518" y="572698"/>
                  </a:lnTo>
                  <a:lnTo>
                    <a:pt x="1113266" y="558593"/>
                  </a:lnTo>
                  <a:lnTo>
                    <a:pt x="1063903" y="545948"/>
                  </a:lnTo>
                  <a:lnTo>
                    <a:pt x="1009883" y="534893"/>
                  </a:lnTo>
                  <a:lnTo>
                    <a:pt x="951659" y="525557"/>
                  </a:lnTo>
                  <a:lnTo>
                    <a:pt x="889685" y="518070"/>
                  </a:lnTo>
                  <a:lnTo>
                    <a:pt x="824415" y="512562"/>
                  </a:lnTo>
                  <a:lnTo>
                    <a:pt x="756302" y="509162"/>
                  </a:lnTo>
                  <a:lnTo>
                    <a:pt x="685800" y="508000"/>
                  </a:lnTo>
                  <a:lnTo>
                    <a:pt x="615297" y="509162"/>
                  </a:lnTo>
                  <a:lnTo>
                    <a:pt x="547184" y="512562"/>
                  </a:lnTo>
                  <a:lnTo>
                    <a:pt x="481914" y="518070"/>
                  </a:lnTo>
                  <a:lnTo>
                    <a:pt x="419940" y="525557"/>
                  </a:lnTo>
                  <a:lnTo>
                    <a:pt x="361716" y="534893"/>
                  </a:lnTo>
                  <a:lnTo>
                    <a:pt x="307696" y="545948"/>
                  </a:lnTo>
                  <a:lnTo>
                    <a:pt x="258333" y="558593"/>
                  </a:lnTo>
                  <a:lnTo>
                    <a:pt x="214081" y="572698"/>
                  </a:lnTo>
                  <a:lnTo>
                    <a:pt x="175392" y="588132"/>
                  </a:lnTo>
                  <a:lnTo>
                    <a:pt x="116520" y="622474"/>
                  </a:lnTo>
                  <a:lnTo>
                    <a:pt x="85346" y="660579"/>
                  </a:lnTo>
                  <a:lnTo>
                    <a:pt x="81280" y="680720"/>
                  </a:lnTo>
                  <a:close/>
                </a:path>
              </a:pathLst>
            </a:custGeom>
            <a:ln w="3048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2280" y="4566920"/>
            <a:ext cx="8229600" cy="203200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371475" marR="238125" indent="-285115">
              <a:lnSpc>
                <a:spcPts val="2160"/>
              </a:lnSpc>
              <a:spcBef>
                <a:spcPts val="384"/>
              </a:spcBef>
              <a:buFont typeface="Arial MT"/>
              <a:buChar char="•"/>
              <a:tabLst>
                <a:tab pos="371475" algn="l"/>
                <a:tab pos="372110" algn="l"/>
              </a:tabLst>
            </a:pPr>
            <a:r>
              <a:rPr sz="1850" b="1" spc="-235" dirty="0">
                <a:latin typeface="Tahoma"/>
                <a:cs typeface="Tahoma"/>
              </a:rPr>
              <a:t>15.4%</a:t>
            </a:r>
            <a:r>
              <a:rPr sz="1850" b="1" spc="-130" dirty="0">
                <a:latin typeface="Tahoma"/>
                <a:cs typeface="Tahoma"/>
              </a:rPr>
              <a:t> </a:t>
            </a:r>
            <a:r>
              <a:rPr sz="1850" b="1" spc="-70" dirty="0">
                <a:latin typeface="Tahoma"/>
                <a:cs typeface="Tahoma"/>
              </a:rPr>
              <a:t>of</a:t>
            </a:r>
            <a:r>
              <a:rPr sz="1850" b="1" spc="-100" dirty="0">
                <a:latin typeface="Tahoma"/>
                <a:cs typeface="Tahoma"/>
              </a:rPr>
              <a:t> </a:t>
            </a:r>
            <a:r>
              <a:rPr sz="1850" b="1" spc="-70" dirty="0">
                <a:latin typeface="Tahoma"/>
                <a:cs typeface="Tahoma"/>
              </a:rPr>
              <a:t>the</a:t>
            </a:r>
            <a:r>
              <a:rPr sz="1850" b="1" spc="-204" dirty="0">
                <a:latin typeface="Tahoma"/>
                <a:cs typeface="Tahoma"/>
              </a:rPr>
              <a:t> </a:t>
            </a:r>
            <a:r>
              <a:rPr sz="1850" b="1" spc="-10" dirty="0">
                <a:latin typeface="Tahoma"/>
                <a:cs typeface="Tahoma"/>
              </a:rPr>
              <a:t>sample</a:t>
            </a:r>
            <a:r>
              <a:rPr sz="1850" b="1" spc="-204" dirty="0">
                <a:latin typeface="Tahoma"/>
                <a:cs typeface="Tahoma"/>
              </a:rPr>
              <a:t> </a:t>
            </a:r>
            <a:r>
              <a:rPr sz="1850" b="1" spc="-80" dirty="0">
                <a:latin typeface="Tahoma"/>
                <a:cs typeface="Tahoma"/>
              </a:rPr>
              <a:t>who</a:t>
            </a:r>
            <a:r>
              <a:rPr sz="1850" b="1" spc="-125" dirty="0">
                <a:latin typeface="Tahoma"/>
                <a:cs typeface="Tahoma"/>
              </a:rPr>
              <a:t> </a:t>
            </a:r>
            <a:r>
              <a:rPr sz="1850" b="1" spc="-70" dirty="0">
                <a:latin typeface="Tahoma"/>
                <a:cs typeface="Tahoma"/>
              </a:rPr>
              <a:t>were</a:t>
            </a:r>
            <a:r>
              <a:rPr sz="1850" b="1" spc="-125" dirty="0">
                <a:latin typeface="Tahoma"/>
                <a:cs typeface="Tahoma"/>
              </a:rPr>
              <a:t> </a:t>
            </a:r>
            <a:r>
              <a:rPr sz="1850" b="1" spc="-65" dirty="0">
                <a:latin typeface="Tahoma"/>
                <a:cs typeface="Tahoma"/>
              </a:rPr>
              <a:t>refused</a:t>
            </a:r>
            <a:r>
              <a:rPr sz="1850" b="1" spc="-160" dirty="0">
                <a:latin typeface="Tahoma"/>
                <a:cs typeface="Tahoma"/>
              </a:rPr>
              <a:t> </a:t>
            </a:r>
            <a:r>
              <a:rPr sz="1850" b="1" spc="-30" dirty="0">
                <a:latin typeface="Tahoma"/>
                <a:cs typeface="Tahoma"/>
              </a:rPr>
              <a:t>loans</a:t>
            </a:r>
            <a:r>
              <a:rPr sz="1850" b="1" spc="-235" dirty="0">
                <a:latin typeface="Tahoma"/>
                <a:cs typeface="Tahoma"/>
              </a:rPr>
              <a:t> </a:t>
            </a:r>
            <a:r>
              <a:rPr sz="1850" b="1" spc="-50" dirty="0">
                <a:latin typeface="Tahoma"/>
                <a:cs typeface="Tahoma"/>
              </a:rPr>
              <a:t>previously</a:t>
            </a:r>
            <a:r>
              <a:rPr sz="1850" b="1" spc="-254" dirty="0">
                <a:latin typeface="Tahoma"/>
                <a:cs typeface="Tahoma"/>
              </a:rPr>
              <a:t> </a:t>
            </a:r>
            <a:r>
              <a:rPr sz="1850" b="1" spc="-75" dirty="0">
                <a:latin typeface="Tahoma"/>
                <a:cs typeface="Tahoma"/>
              </a:rPr>
              <a:t>turned</a:t>
            </a:r>
            <a:r>
              <a:rPr sz="1850" b="1" spc="-240" dirty="0">
                <a:latin typeface="Tahoma"/>
                <a:cs typeface="Tahoma"/>
              </a:rPr>
              <a:t> </a:t>
            </a:r>
            <a:r>
              <a:rPr sz="1850" b="1" spc="-80" dirty="0">
                <a:latin typeface="Tahoma"/>
                <a:cs typeface="Tahoma"/>
              </a:rPr>
              <a:t>out</a:t>
            </a:r>
            <a:r>
              <a:rPr sz="1850" b="1" spc="-220" dirty="0">
                <a:latin typeface="Tahoma"/>
                <a:cs typeface="Tahoma"/>
              </a:rPr>
              <a:t> </a:t>
            </a:r>
            <a:r>
              <a:rPr sz="1850" b="1" spc="-90" dirty="0">
                <a:latin typeface="Tahoma"/>
                <a:cs typeface="Tahoma"/>
              </a:rPr>
              <a:t>to </a:t>
            </a:r>
            <a:r>
              <a:rPr sz="1850" b="1" spc="-85" dirty="0">
                <a:latin typeface="Tahoma"/>
                <a:cs typeface="Tahoma"/>
              </a:rPr>
              <a:t> </a:t>
            </a:r>
            <a:r>
              <a:rPr sz="1850" b="1" spc="50" dirty="0">
                <a:latin typeface="Tahoma"/>
                <a:cs typeface="Tahoma"/>
              </a:rPr>
              <a:t>be</a:t>
            </a:r>
            <a:r>
              <a:rPr sz="1850" b="1" spc="-125" dirty="0">
                <a:latin typeface="Tahoma"/>
                <a:cs typeface="Tahoma"/>
              </a:rPr>
              <a:t> </a:t>
            </a:r>
            <a:r>
              <a:rPr sz="1850" b="1" spc="-70" dirty="0">
                <a:latin typeface="Tahoma"/>
                <a:cs typeface="Tahoma"/>
              </a:rPr>
              <a:t>Non-Defaulters,</a:t>
            </a:r>
            <a:r>
              <a:rPr sz="1850" b="1" spc="-260" dirty="0">
                <a:latin typeface="Tahoma"/>
                <a:cs typeface="Tahoma"/>
              </a:rPr>
              <a:t> </a:t>
            </a:r>
            <a:r>
              <a:rPr sz="1850" b="1" spc="-70" dirty="0">
                <a:latin typeface="Tahoma"/>
                <a:cs typeface="Tahoma"/>
              </a:rPr>
              <a:t>where</a:t>
            </a:r>
            <a:r>
              <a:rPr sz="1850" b="1" spc="-200" dirty="0">
                <a:latin typeface="Tahoma"/>
                <a:cs typeface="Tahoma"/>
              </a:rPr>
              <a:t> </a:t>
            </a:r>
            <a:r>
              <a:rPr sz="1850" b="1" spc="-25" dirty="0">
                <a:latin typeface="Tahoma"/>
                <a:cs typeface="Tahoma"/>
              </a:rPr>
              <a:t>as</a:t>
            </a:r>
            <a:r>
              <a:rPr sz="1850" b="1" spc="-65" dirty="0">
                <a:latin typeface="Tahoma"/>
                <a:cs typeface="Tahoma"/>
              </a:rPr>
              <a:t> </a:t>
            </a:r>
            <a:r>
              <a:rPr sz="1850" b="1" spc="-254" dirty="0">
                <a:latin typeface="Tahoma"/>
                <a:cs typeface="Tahoma"/>
              </a:rPr>
              <a:t>5.1%</a:t>
            </a:r>
            <a:r>
              <a:rPr sz="1850" b="1" spc="-130" dirty="0">
                <a:latin typeface="Tahoma"/>
                <a:cs typeface="Tahoma"/>
              </a:rPr>
              <a:t> </a:t>
            </a:r>
            <a:r>
              <a:rPr sz="1850" b="1" spc="-70" dirty="0">
                <a:latin typeface="Tahoma"/>
                <a:cs typeface="Tahoma"/>
              </a:rPr>
              <a:t>of</a:t>
            </a:r>
            <a:r>
              <a:rPr sz="1850" b="1" spc="-95" dirty="0">
                <a:latin typeface="Tahoma"/>
                <a:cs typeface="Tahoma"/>
              </a:rPr>
              <a:t> </a:t>
            </a:r>
            <a:r>
              <a:rPr sz="1850" b="1" spc="-70" dirty="0">
                <a:latin typeface="Tahoma"/>
                <a:cs typeface="Tahoma"/>
              </a:rPr>
              <a:t>the</a:t>
            </a:r>
            <a:r>
              <a:rPr sz="1850" b="1" spc="-125" dirty="0">
                <a:latin typeface="Tahoma"/>
                <a:cs typeface="Tahoma"/>
              </a:rPr>
              <a:t> </a:t>
            </a:r>
            <a:r>
              <a:rPr sz="1850" b="1" spc="-5" dirty="0">
                <a:latin typeface="Tahoma"/>
                <a:cs typeface="Tahoma"/>
              </a:rPr>
              <a:t>sample</a:t>
            </a:r>
            <a:r>
              <a:rPr sz="1850" b="1" spc="-200" dirty="0">
                <a:latin typeface="Tahoma"/>
                <a:cs typeface="Tahoma"/>
              </a:rPr>
              <a:t> </a:t>
            </a:r>
            <a:r>
              <a:rPr sz="1850" b="1" spc="-80" dirty="0">
                <a:latin typeface="Tahoma"/>
                <a:cs typeface="Tahoma"/>
              </a:rPr>
              <a:t>who</a:t>
            </a:r>
            <a:r>
              <a:rPr sz="1850" b="1" spc="-195" dirty="0">
                <a:latin typeface="Tahoma"/>
                <a:cs typeface="Tahoma"/>
              </a:rPr>
              <a:t> </a:t>
            </a:r>
            <a:r>
              <a:rPr sz="1850" b="1" spc="-70" dirty="0">
                <a:latin typeface="Tahoma"/>
                <a:cs typeface="Tahoma"/>
              </a:rPr>
              <a:t>were</a:t>
            </a:r>
            <a:r>
              <a:rPr sz="1850" b="1" spc="-125" dirty="0">
                <a:latin typeface="Tahoma"/>
                <a:cs typeface="Tahoma"/>
              </a:rPr>
              <a:t> </a:t>
            </a:r>
            <a:r>
              <a:rPr sz="1850" b="1" spc="10" dirty="0">
                <a:latin typeface="Tahoma"/>
                <a:cs typeface="Tahoma"/>
              </a:rPr>
              <a:t>approved </a:t>
            </a:r>
            <a:r>
              <a:rPr sz="1850" b="1" spc="-525" dirty="0">
                <a:latin typeface="Tahoma"/>
                <a:cs typeface="Tahoma"/>
              </a:rPr>
              <a:t> </a:t>
            </a:r>
            <a:r>
              <a:rPr sz="1850" b="1" spc="-85" dirty="0">
                <a:latin typeface="Tahoma"/>
                <a:cs typeface="Tahoma"/>
              </a:rPr>
              <a:t>l</a:t>
            </a:r>
            <a:r>
              <a:rPr sz="1850" b="1" spc="50" dirty="0">
                <a:latin typeface="Tahoma"/>
                <a:cs typeface="Tahoma"/>
              </a:rPr>
              <a:t>o</a:t>
            </a:r>
            <a:r>
              <a:rPr sz="1850" b="1" spc="85" dirty="0">
                <a:latin typeface="Tahoma"/>
                <a:cs typeface="Tahoma"/>
              </a:rPr>
              <a:t>a</a:t>
            </a:r>
            <a:r>
              <a:rPr sz="1850" b="1" spc="-70" dirty="0">
                <a:latin typeface="Tahoma"/>
                <a:cs typeface="Tahoma"/>
              </a:rPr>
              <a:t>n</a:t>
            </a:r>
            <a:r>
              <a:rPr sz="1850" b="1" spc="-145" dirty="0">
                <a:latin typeface="Tahoma"/>
                <a:cs typeface="Tahoma"/>
              </a:rPr>
              <a:t>s</a:t>
            </a:r>
            <a:r>
              <a:rPr sz="1850" b="1" spc="-235" dirty="0">
                <a:latin typeface="Tahoma"/>
                <a:cs typeface="Tahoma"/>
              </a:rPr>
              <a:t> </a:t>
            </a:r>
            <a:r>
              <a:rPr sz="1850" b="1" spc="30" dirty="0">
                <a:latin typeface="Tahoma"/>
                <a:cs typeface="Tahoma"/>
              </a:rPr>
              <a:t>p</a:t>
            </a:r>
            <a:r>
              <a:rPr sz="1850" b="1" spc="-245" dirty="0">
                <a:latin typeface="Tahoma"/>
                <a:cs typeface="Tahoma"/>
              </a:rPr>
              <a:t>r</a:t>
            </a:r>
            <a:r>
              <a:rPr sz="1850" b="1" spc="95" dirty="0">
                <a:latin typeface="Tahoma"/>
                <a:cs typeface="Tahoma"/>
              </a:rPr>
              <a:t>e</a:t>
            </a:r>
            <a:r>
              <a:rPr sz="1850" b="1" spc="-35" dirty="0">
                <a:latin typeface="Tahoma"/>
                <a:cs typeface="Tahoma"/>
              </a:rPr>
              <a:t>v</a:t>
            </a:r>
            <a:r>
              <a:rPr sz="1850" b="1" spc="-85" dirty="0">
                <a:latin typeface="Tahoma"/>
                <a:cs typeface="Tahoma"/>
              </a:rPr>
              <a:t>i</a:t>
            </a:r>
            <a:r>
              <a:rPr sz="1850" b="1" spc="50" dirty="0">
                <a:latin typeface="Tahoma"/>
                <a:cs typeface="Tahoma"/>
              </a:rPr>
              <a:t>o</a:t>
            </a:r>
            <a:r>
              <a:rPr sz="1850" b="1" spc="-70" dirty="0">
                <a:latin typeface="Tahoma"/>
                <a:cs typeface="Tahoma"/>
              </a:rPr>
              <a:t>u</a:t>
            </a:r>
            <a:r>
              <a:rPr sz="1850" b="1" spc="-160" dirty="0">
                <a:latin typeface="Tahoma"/>
                <a:cs typeface="Tahoma"/>
              </a:rPr>
              <a:t>s</a:t>
            </a:r>
            <a:r>
              <a:rPr sz="1850" b="1" spc="-85" dirty="0">
                <a:latin typeface="Tahoma"/>
                <a:cs typeface="Tahoma"/>
              </a:rPr>
              <a:t>l</a:t>
            </a:r>
            <a:r>
              <a:rPr sz="1850" b="1" dirty="0">
                <a:latin typeface="Tahoma"/>
                <a:cs typeface="Tahoma"/>
              </a:rPr>
              <a:t>y</a:t>
            </a:r>
            <a:r>
              <a:rPr sz="1850" b="1" spc="-254" dirty="0">
                <a:latin typeface="Tahoma"/>
                <a:cs typeface="Tahoma"/>
              </a:rPr>
              <a:t> </a:t>
            </a:r>
            <a:r>
              <a:rPr sz="1850" b="1" spc="-215" dirty="0">
                <a:latin typeface="Tahoma"/>
                <a:cs typeface="Tahoma"/>
              </a:rPr>
              <a:t>t</a:t>
            </a:r>
            <a:r>
              <a:rPr sz="1850" b="1" spc="-70" dirty="0">
                <a:latin typeface="Tahoma"/>
                <a:cs typeface="Tahoma"/>
              </a:rPr>
              <a:t>u</a:t>
            </a:r>
            <a:r>
              <a:rPr sz="1850" b="1" spc="-245" dirty="0">
                <a:latin typeface="Tahoma"/>
                <a:cs typeface="Tahoma"/>
              </a:rPr>
              <a:t>r</a:t>
            </a:r>
            <a:r>
              <a:rPr sz="1850" b="1" spc="-70" dirty="0">
                <a:latin typeface="Tahoma"/>
                <a:cs typeface="Tahoma"/>
              </a:rPr>
              <a:t>n</a:t>
            </a:r>
            <a:r>
              <a:rPr sz="1850" b="1" spc="95" dirty="0">
                <a:latin typeface="Tahoma"/>
                <a:cs typeface="Tahoma"/>
              </a:rPr>
              <a:t>e</a:t>
            </a:r>
            <a:r>
              <a:rPr sz="1850" b="1" spc="50" dirty="0">
                <a:latin typeface="Tahoma"/>
                <a:cs typeface="Tahoma"/>
              </a:rPr>
              <a:t>d</a:t>
            </a:r>
            <a:r>
              <a:rPr sz="1850" b="1" spc="-240" dirty="0">
                <a:latin typeface="Tahoma"/>
                <a:cs typeface="Tahoma"/>
              </a:rPr>
              <a:t> </a:t>
            </a:r>
            <a:r>
              <a:rPr sz="1850" b="1" spc="50" dirty="0">
                <a:latin typeface="Tahoma"/>
                <a:cs typeface="Tahoma"/>
              </a:rPr>
              <a:t>o</a:t>
            </a:r>
            <a:r>
              <a:rPr sz="1850" b="1" spc="-70" dirty="0">
                <a:latin typeface="Tahoma"/>
                <a:cs typeface="Tahoma"/>
              </a:rPr>
              <a:t>u</a:t>
            </a:r>
            <a:r>
              <a:rPr sz="1850" b="1" spc="-220" dirty="0">
                <a:latin typeface="Tahoma"/>
                <a:cs typeface="Tahoma"/>
              </a:rPr>
              <a:t>t </a:t>
            </a:r>
            <a:r>
              <a:rPr sz="1850" b="1" spc="-215" dirty="0">
                <a:latin typeface="Tahoma"/>
                <a:cs typeface="Tahoma"/>
              </a:rPr>
              <a:t>t</a:t>
            </a:r>
            <a:r>
              <a:rPr sz="1850" b="1" spc="35" dirty="0">
                <a:latin typeface="Tahoma"/>
                <a:cs typeface="Tahoma"/>
              </a:rPr>
              <a:t>o</a:t>
            </a:r>
            <a:r>
              <a:rPr sz="1850" b="1" spc="-45" dirty="0">
                <a:latin typeface="Tahoma"/>
                <a:cs typeface="Tahoma"/>
              </a:rPr>
              <a:t> </a:t>
            </a:r>
            <a:r>
              <a:rPr sz="1850" b="1" spc="25" dirty="0">
                <a:latin typeface="Tahoma"/>
                <a:cs typeface="Tahoma"/>
              </a:rPr>
              <a:t>b</a:t>
            </a:r>
            <a:r>
              <a:rPr sz="1850" b="1" spc="80" dirty="0">
                <a:latin typeface="Tahoma"/>
                <a:cs typeface="Tahoma"/>
              </a:rPr>
              <a:t>e</a:t>
            </a:r>
            <a:r>
              <a:rPr sz="1850" b="1" spc="-125" dirty="0">
                <a:latin typeface="Tahoma"/>
                <a:cs typeface="Tahoma"/>
              </a:rPr>
              <a:t> </a:t>
            </a:r>
            <a:r>
              <a:rPr sz="1850" b="1" spc="30" dirty="0">
                <a:latin typeface="Tahoma"/>
                <a:cs typeface="Tahoma"/>
              </a:rPr>
              <a:t>d</a:t>
            </a:r>
            <a:r>
              <a:rPr sz="1850" b="1" spc="95" dirty="0">
                <a:latin typeface="Tahoma"/>
                <a:cs typeface="Tahoma"/>
              </a:rPr>
              <a:t>e</a:t>
            </a:r>
            <a:r>
              <a:rPr sz="1850" b="1" spc="-229" dirty="0">
                <a:latin typeface="Tahoma"/>
                <a:cs typeface="Tahoma"/>
              </a:rPr>
              <a:t>f</a:t>
            </a:r>
            <a:r>
              <a:rPr sz="1850" b="1" spc="85" dirty="0">
                <a:latin typeface="Tahoma"/>
                <a:cs typeface="Tahoma"/>
              </a:rPr>
              <a:t>a</a:t>
            </a:r>
            <a:r>
              <a:rPr sz="1850" b="1" spc="-70" dirty="0">
                <a:latin typeface="Tahoma"/>
                <a:cs typeface="Tahoma"/>
              </a:rPr>
              <a:t>u</a:t>
            </a:r>
            <a:r>
              <a:rPr sz="1850" b="1" spc="-85" dirty="0">
                <a:latin typeface="Tahoma"/>
                <a:cs typeface="Tahoma"/>
              </a:rPr>
              <a:t>l</a:t>
            </a:r>
            <a:r>
              <a:rPr sz="1850" b="1" spc="-215" dirty="0">
                <a:latin typeface="Tahoma"/>
                <a:cs typeface="Tahoma"/>
              </a:rPr>
              <a:t>t</a:t>
            </a:r>
            <a:r>
              <a:rPr sz="1850" b="1" spc="95" dirty="0">
                <a:latin typeface="Tahoma"/>
                <a:cs typeface="Tahoma"/>
              </a:rPr>
              <a:t>e</a:t>
            </a:r>
            <a:r>
              <a:rPr sz="1850" b="1" spc="-245" dirty="0">
                <a:latin typeface="Tahoma"/>
                <a:cs typeface="Tahoma"/>
              </a:rPr>
              <a:t>r</a:t>
            </a:r>
            <a:r>
              <a:rPr sz="1850" b="1" spc="-160" dirty="0">
                <a:latin typeface="Tahoma"/>
                <a:cs typeface="Tahoma"/>
              </a:rPr>
              <a:t>s</a:t>
            </a:r>
            <a:r>
              <a:rPr sz="1850" b="1" spc="-65" dirty="0">
                <a:latin typeface="Tahoma"/>
                <a:cs typeface="Tahoma"/>
              </a:rPr>
              <a:t>.</a:t>
            </a:r>
            <a:endParaRPr sz="1850">
              <a:latin typeface="Tahoma"/>
              <a:cs typeface="Tahoma"/>
            </a:endParaRPr>
          </a:p>
          <a:p>
            <a:pPr marL="371475" indent="-285115">
              <a:lnSpc>
                <a:spcPts val="2080"/>
              </a:lnSpc>
              <a:buFont typeface="Arial MT"/>
              <a:buChar char="•"/>
              <a:tabLst>
                <a:tab pos="371475" algn="l"/>
                <a:tab pos="372110" algn="l"/>
              </a:tabLst>
            </a:pPr>
            <a:r>
              <a:rPr sz="1850" b="1" spc="-160" dirty="0">
                <a:latin typeface="Tahoma"/>
                <a:cs typeface="Tahoma"/>
              </a:rPr>
              <a:t>This</a:t>
            </a:r>
            <a:r>
              <a:rPr sz="1850" b="1" spc="-235" dirty="0">
                <a:latin typeface="Tahoma"/>
                <a:cs typeface="Tahoma"/>
              </a:rPr>
              <a:t> </a:t>
            </a:r>
            <a:r>
              <a:rPr sz="1850" b="1" spc="-114" dirty="0">
                <a:latin typeface="Tahoma"/>
                <a:cs typeface="Tahoma"/>
              </a:rPr>
              <a:t>is</a:t>
            </a:r>
            <a:r>
              <a:rPr sz="1850" b="1" spc="-65" dirty="0">
                <a:latin typeface="Tahoma"/>
                <a:cs typeface="Tahoma"/>
              </a:rPr>
              <a:t> the</a:t>
            </a:r>
            <a:r>
              <a:rPr sz="1850" b="1" spc="-125" dirty="0">
                <a:latin typeface="Tahoma"/>
                <a:cs typeface="Tahoma"/>
              </a:rPr>
              <a:t> </a:t>
            </a:r>
            <a:r>
              <a:rPr sz="1850" b="1" spc="-85" dirty="0">
                <a:latin typeface="Tahoma"/>
                <a:cs typeface="Tahoma"/>
              </a:rPr>
              <a:t>loss</a:t>
            </a:r>
            <a:r>
              <a:rPr sz="1850" b="1" spc="-235" dirty="0">
                <a:latin typeface="Tahoma"/>
                <a:cs typeface="Tahoma"/>
              </a:rPr>
              <a:t> </a:t>
            </a:r>
            <a:r>
              <a:rPr sz="1850" b="1" spc="-90" dirty="0">
                <a:latin typeface="Tahoma"/>
                <a:cs typeface="Tahoma"/>
              </a:rPr>
              <a:t>to</a:t>
            </a:r>
            <a:r>
              <a:rPr sz="1850" b="1" spc="-40" dirty="0">
                <a:latin typeface="Tahoma"/>
                <a:cs typeface="Tahoma"/>
              </a:rPr>
              <a:t> </a:t>
            </a:r>
            <a:r>
              <a:rPr sz="1850" b="1" spc="-65" dirty="0">
                <a:latin typeface="Tahoma"/>
                <a:cs typeface="Tahoma"/>
              </a:rPr>
              <a:t>the</a:t>
            </a:r>
            <a:r>
              <a:rPr sz="1850" b="1" spc="-125" dirty="0">
                <a:latin typeface="Tahoma"/>
                <a:cs typeface="Tahoma"/>
              </a:rPr>
              <a:t> </a:t>
            </a:r>
            <a:r>
              <a:rPr sz="1850" b="1" spc="-30" dirty="0">
                <a:latin typeface="Tahoma"/>
                <a:cs typeface="Tahoma"/>
              </a:rPr>
              <a:t>financial</a:t>
            </a:r>
            <a:r>
              <a:rPr sz="1850" b="1" spc="-265" dirty="0">
                <a:latin typeface="Tahoma"/>
                <a:cs typeface="Tahoma"/>
              </a:rPr>
              <a:t> </a:t>
            </a:r>
            <a:r>
              <a:rPr sz="1850" b="1" spc="35" dirty="0">
                <a:latin typeface="Tahoma"/>
                <a:cs typeface="Tahoma"/>
              </a:rPr>
              <a:t>company</a:t>
            </a:r>
            <a:r>
              <a:rPr sz="1850" b="1" spc="-250" dirty="0">
                <a:latin typeface="Tahoma"/>
                <a:cs typeface="Tahoma"/>
              </a:rPr>
              <a:t> </a:t>
            </a:r>
            <a:r>
              <a:rPr sz="1850" b="1" spc="-105" dirty="0">
                <a:latin typeface="Tahoma"/>
                <a:cs typeface="Tahoma"/>
              </a:rPr>
              <a:t>that</a:t>
            </a:r>
            <a:r>
              <a:rPr sz="1850" b="1" spc="-135" dirty="0">
                <a:latin typeface="Tahoma"/>
                <a:cs typeface="Tahoma"/>
              </a:rPr>
              <a:t> </a:t>
            </a:r>
            <a:r>
              <a:rPr sz="1850" b="1" spc="75" dirty="0">
                <a:latin typeface="Tahoma"/>
                <a:cs typeface="Tahoma"/>
              </a:rPr>
              <a:t>can</a:t>
            </a:r>
            <a:r>
              <a:rPr sz="1850" b="1" spc="-130" dirty="0">
                <a:latin typeface="Tahoma"/>
                <a:cs typeface="Tahoma"/>
              </a:rPr>
              <a:t> </a:t>
            </a:r>
            <a:r>
              <a:rPr sz="1850" b="1" spc="-114" dirty="0">
                <a:latin typeface="Tahoma"/>
                <a:cs typeface="Tahoma"/>
              </a:rPr>
              <a:t>result</a:t>
            </a:r>
            <a:r>
              <a:rPr sz="1850" b="1" spc="-215" dirty="0">
                <a:latin typeface="Tahoma"/>
                <a:cs typeface="Tahoma"/>
              </a:rPr>
              <a:t> </a:t>
            </a:r>
            <a:r>
              <a:rPr sz="1850" b="1" spc="-114" dirty="0">
                <a:latin typeface="Tahoma"/>
                <a:cs typeface="Tahoma"/>
              </a:rPr>
              <a:t>from</a:t>
            </a:r>
            <a:r>
              <a:rPr sz="1850" b="1" spc="10" dirty="0">
                <a:latin typeface="Tahoma"/>
                <a:cs typeface="Tahoma"/>
              </a:rPr>
              <a:t> </a:t>
            </a:r>
            <a:r>
              <a:rPr sz="1850" b="1" i="1" spc="-204" dirty="0">
                <a:solidFill>
                  <a:srgbClr val="4F6128"/>
                </a:solidFill>
                <a:latin typeface="Verdana"/>
                <a:cs typeface="Verdana"/>
              </a:rPr>
              <a:t>refusal</a:t>
            </a:r>
            <a:r>
              <a:rPr sz="1850" b="1" i="1" spc="-19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50" b="1" i="1" spc="-170" dirty="0">
                <a:solidFill>
                  <a:srgbClr val="4F6128"/>
                </a:solidFill>
                <a:latin typeface="Verdana"/>
                <a:cs typeface="Verdana"/>
              </a:rPr>
              <a:t>of</a:t>
            </a:r>
            <a:endParaRPr sz="1850">
              <a:latin typeface="Verdana"/>
              <a:cs typeface="Verdana"/>
            </a:endParaRPr>
          </a:p>
          <a:p>
            <a:pPr marL="371475" marR="256540">
              <a:lnSpc>
                <a:spcPts val="2160"/>
              </a:lnSpc>
              <a:spcBef>
                <a:spcPts val="90"/>
              </a:spcBef>
            </a:pPr>
            <a:r>
              <a:rPr sz="1850" b="1" i="1" spc="-85" dirty="0">
                <a:solidFill>
                  <a:srgbClr val="4F6128"/>
                </a:solidFill>
                <a:latin typeface="Verdana"/>
                <a:cs typeface="Verdana"/>
              </a:rPr>
              <a:t>good </a:t>
            </a:r>
            <a:r>
              <a:rPr sz="1850" b="1" i="1" spc="-155" dirty="0">
                <a:solidFill>
                  <a:srgbClr val="4F6128"/>
                </a:solidFill>
                <a:latin typeface="Verdana"/>
                <a:cs typeface="Verdana"/>
              </a:rPr>
              <a:t>loans </a:t>
            </a:r>
            <a:r>
              <a:rPr sz="1850" b="1" spc="-204" dirty="0">
                <a:latin typeface="Tahoma"/>
                <a:cs typeface="Tahoma"/>
              </a:rPr>
              <a:t>(15.4%) </a:t>
            </a:r>
            <a:r>
              <a:rPr sz="1850" b="1" spc="20" dirty="0">
                <a:latin typeface="Tahoma"/>
                <a:cs typeface="Tahoma"/>
              </a:rPr>
              <a:t>and </a:t>
            </a:r>
            <a:r>
              <a:rPr sz="1850" b="1" i="1" spc="-130" dirty="0">
                <a:solidFill>
                  <a:srgbClr val="C00000"/>
                </a:solidFill>
                <a:latin typeface="Verdana"/>
                <a:cs typeface="Verdana"/>
              </a:rPr>
              <a:t>approval </a:t>
            </a:r>
            <a:r>
              <a:rPr sz="1850" b="1" i="1" spc="-170" dirty="0">
                <a:solidFill>
                  <a:srgbClr val="C00000"/>
                </a:solidFill>
                <a:latin typeface="Verdana"/>
                <a:cs typeface="Verdana"/>
              </a:rPr>
              <a:t>of </a:t>
            </a:r>
            <a:r>
              <a:rPr sz="1850" b="1" i="1" spc="-70" dirty="0">
                <a:solidFill>
                  <a:srgbClr val="C00000"/>
                </a:solidFill>
                <a:latin typeface="Verdana"/>
                <a:cs typeface="Verdana"/>
              </a:rPr>
              <a:t>bad </a:t>
            </a:r>
            <a:r>
              <a:rPr sz="1850" b="1" i="1" spc="-185" dirty="0">
                <a:solidFill>
                  <a:srgbClr val="C00000"/>
                </a:solidFill>
                <a:latin typeface="Verdana"/>
                <a:cs typeface="Verdana"/>
              </a:rPr>
              <a:t>loans</a:t>
            </a:r>
            <a:r>
              <a:rPr sz="1850" b="1" spc="-185" dirty="0">
                <a:latin typeface="Tahoma"/>
                <a:cs typeface="Tahoma"/>
              </a:rPr>
              <a:t>(5.1%). </a:t>
            </a:r>
            <a:r>
              <a:rPr sz="1850" b="1" spc="-90" dirty="0">
                <a:latin typeface="Tahoma"/>
                <a:cs typeface="Tahoma"/>
              </a:rPr>
              <a:t>So </a:t>
            </a:r>
            <a:r>
              <a:rPr sz="1850" b="1" spc="-25" dirty="0">
                <a:latin typeface="Tahoma"/>
                <a:cs typeface="Tahoma"/>
              </a:rPr>
              <a:t>as </a:t>
            </a:r>
            <a:r>
              <a:rPr sz="1850" b="1" spc="105" dirty="0">
                <a:latin typeface="Tahoma"/>
                <a:cs typeface="Tahoma"/>
              </a:rPr>
              <a:t>a </a:t>
            </a:r>
            <a:r>
              <a:rPr sz="1850" b="1" spc="110" dirty="0">
                <a:latin typeface="Tahoma"/>
                <a:cs typeface="Tahoma"/>
              </a:rPr>
              <a:t> </a:t>
            </a:r>
            <a:r>
              <a:rPr sz="1850" b="1" spc="45" dirty="0">
                <a:latin typeface="Tahoma"/>
                <a:cs typeface="Tahoma"/>
              </a:rPr>
              <a:t>company</a:t>
            </a:r>
            <a:r>
              <a:rPr sz="1850" b="1" spc="-254" dirty="0">
                <a:latin typeface="Tahoma"/>
                <a:cs typeface="Tahoma"/>
              </a:rPr>
              <a:t> </a:t>
            </a:r>
            <a:r>
              <a:rPr sz="1850" b="1" spc="-80" dirty="0">
                <a:latin typeface="Tahoma"/>
                <a:cs typeface="Tahoma"/>
              </a:rPr>
              <a:t>our</a:t>
            </a:r>
            <a:r>
              <a:rPr sz="1850" b="1" spc="-175" dirty="0">
                <a:latin typeface="Tahoma"/>
                <a:cs typeface="Tahoma"/>
              </a:rPr>
              <a:t> </a:t>
            </a:r>
            <a:r>
              <a:rPr sz="1850" b="1" spc="-15" dirty="0">
                <a:latin typeface="Tahoma"/>
                <a:cs typeface="Tahoma"/>
              </a:rPr>
              <a:t>objective</a:t>
            </a:r>
            <a:r>
              <a:rPr sz="1850" b="1" spc="-200" dirty="0">
                <a:latin typeface="Tahoma"/>
                <a:cs typeface="Tahoma"/>
              </a:rPr>
              <a:t> </a:t>
            </a:r>
            <a:r>
              <a:rPr sz="1850" b="1" spc="-60" dirty="0">
                <a:latin typeface="Tahoma"/>
                <a:cs typeface="Tahoma"/>
              </a:rPr>
              <a:t>should</a:t>
            </a:r>
            <a:r>
              <a:rPr sz="1850" b="1" spc="-240" dirty="0">
                <a:latin typeface="Tahoma"/>
                <a:cs typeface="Tahoma"/>
              </a:rPr>
              <a:t> </a:t>
            </a:r>
            <a:r>
              <a:rPr sz="1850" b="1" spc="50" dirty="0">
                <a:latin typeface="Tahoma"/>
                <a:cs typeface="Tahoma"/>
              </a:rPr>
              <a:t>be</a:t>
            </a:r>
            <a:r>
              <a:rPr sz="1850" b="1" spc="-125" dirty="0">
                <a:latin typeface="Tahoma"/>
                <a:cs typeface="Tahoma"/>
              </a:rPr>
              <a:t> </a:t>
            </a:r>
            <a:r>
              <a:rPr sz="1850" b="1" spc="-90" dirty="0">
                <a:latin typeface="Tahoma"/>
                <a:cs typeface="Tahoma"/>
              </a:rPr>
              <a:t>to</a:t>
            </a:r>
            <a:r>
              <a:rPr sz="1850" b="1" spc="-120" dirty="0">
                <a:latin typeface="Tahoma"/>
                <a:cs typeface="Tahoma"/>
              </a:rPr>
              <a:t> </a:t>
            </a:r>
            <a:r>
              <a:rPr sz="1850" b="1" spc="15" dirty="0">
                <a:latin typeface="Tahoma"/>
                <a:cs typeface="Tahoma"/>
              </a:rPr>
              <a:t>reduce</a:t>
            </a:r>
            <a:r>
              <a:rPr sz="1850" b="1" spc="-204" dirty="0">
                <a:latin typeface="Tahoma"/>
                <a:cs typeface="Tahoma"/>
              </a:rPr>
              <a:t> </a:t>
            </a:r>
            <a:r>
              <a:rPr sz="1850" b="1" spc="-55" dirty="0">
                <a:latin typeface="Tahoma"/>
                <a:cs typeface="Tahoma"/>
              </a:rPr>
              <a:t>these</a:t>
            </a:r>
            <a:r>
              <a:rPr sz="1850" b="1" spc="-204" dirty="0">
                <a:latin typeface="Tahoma"/>
                <a:cs typeface="Tahoma"/>
              </a:rPr>
              <a:t> </a:t>
            </a:r>
            <a:r>
              <a:rPr sz="1850" b="1" spc="-65" dirty="0">
                <a:latin typeface="Tahoma"/>
                <a:cs typeface="Tahoma"/>
              </a:rPr>
              <a:t>losses</a:t>
            </a:r>
            <a:r>
              <a:rPr sz="1850" b="1" spc="-229" dirty="0">
                <a:latin typeface="Tahoma"/>
                <a:cs typeface="Tahoma"/>
              </a:rPr>
              <a:t> </a:t>
            </a:r>
            <a:r>
              <a:rPr sz="1850" b="1" spc="-30" dirty="0">
                <a:latin typeface="Tahoma"/>
                <a:cs typeface="Tahoma"/>
              </a:rPr>
              <a:t>as</a:t>
            </a:r>
            <a:r>
              <a:rPr sz="1850" b="1" spc="-75" dirty="0">
                <a:latin typeface="Tahoma"/>
                <a:cs typeface="Tahoma"/>
              </a:rPr>
              <a:t> </a:t>
            </a:r>
            <a:r>
              <a:rPr sz="1850" b="1" spc="15" dirty="0">
                <a:latin typeface="Tahoma"/>
                <a:cs typeface="Tahoma"/>
              </a:rPr>
              <a:t>much</a:t>
            </a:r>
            <a:r>
              <a:rPr sz="1850" b="1" spc="-204" dirty="0">
                <a:latin typeface="Tahoma"/>
                <a:cs typeface="Tahoma"/>
              </a:rPr>
              <a:t> </a:t>
            </a:r>
            <a:r>
              <a:rPr sz="1850" b="1" spc="-30" dirty="0">
                <a:latin typeface="Tahoma"/>
                <a:cs typeface="Tahoma"/>
              </a:rPr>
              <a:t>as </a:t>
            </a:r>
            <a:r>
              <a:rPr sz="1850" b="1" spc="-530" dirty="0">
                <a:latin typeface="Tahoma"/>
                <a:cs typeface="Tahoma"/>
              </a:rPr>
              <a:t> </a:t>
            </a:r>
            <a:r>
              <a:rPr sz="1850" b="1" spc="-40" dirty="0">
                <a:latin typeface="Tahoma"/>
                <a:cs typeface="Tahoma"/>
              </a:rPr>
              <a:t>possible.</a:t>
            </a:r>
            <a:endParaRPr sz="1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THANK</a:t>
            </a:r>
            <a:r>
              <a:rPr spc="-375" dirty="0"/>
              <a:t> </a:t>
            </a:r>
            <a:r>
              <a:rPr spc="5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sz="4400" spc="10" dirty="0"/>
              <a:t>PROBLEM</a:t>
            </a:r>
            <a:r>
              <a:rPr sz="4400" spc="-100" dirty="0"/>
              <a:t> STATEMENT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625218"/>
            <a:ext cx="7960995" cy="222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400" spc="35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pp</a:t>
            </a:r>
            <a:r>
              <a:rPr sz="2400" spc="-105" dirty="0">
                <a:latin typeface="Verdana"/>
                <a:cs typeface="Verdana"/>
              </a:rPr>
              <a:t>l</a:t>
            </a:r>
            <a:r>
              <a:rPr sz="2400" spc="-215" dirty="0">
                <a:latin typeface="Verdana"/>
                <a:cs typeface="Verdana"/>
              </a:rPr>
              <a:t>y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E</a:t>
            </a:r>
            <a:r>
              <a:rPr sz="2400" spc="-195" dirty="0">
                <a:latin typeface="Verdana"/>
                <a:cs typeface="Verdana"/>
              </a:rPr>
              <a:t>D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270" dirty="0">
                <a:latin typeface="Verdana"/>
                <a:cs typeface="Verdana"/>
              </a:rPr>
              <a:t>c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150" dirty="0">
                <a:latin typeface="Verdana"/>
                <a:cs typeface="Verdana"/>
              </a:rPr>
              <a:t>e</a:t>
            </a:r>
            <a:r>
              <a:rPr sz="2400" spc="180" dirty="0">
                <a:latin typeface="Verdana"/>
                <a:cs typeface="Verdana"/>
              </a:rPr>
              <a:t>d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13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b</a:t>
            </a:r>
            <a:r>
              <a:rPr sz="2400" spc="-80" dirty="0">
                <a:latin typeface="Verdana"/>
                <a:cs typeface="Verdana"/>
              </a:rPr>
              <a:t>u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85" dirty="0">
                <a:latin typeface="Verdana"/>
                <a:cs typeface="Verdana"/>
              </a:rPr>
              <a:t>e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f</a:t>
            </a:r>
            <a:r>
              <a:rPr sz="2400" spc="135" dirty="0">
                <a:latin typeface="Verdana"/>
                <a:cs typeface="Verdana"/>
              </a:rPr>
              <a:t>o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b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-270" dirty="0">
                <a:latin typeface="Verdana"/>
                <a:cs typeface="Verdana"/>
              </a:rPr>
              <a:t>k</a:t>
            </a:r>
            <a:r>
              <a:rPr sz="2400" spc="-5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105" dirty="0">
                <a:latin typeface="Verdana"/>
                <a:cs typeface="Verdana"/>
              </a:rPr>
              <a:t>d  </a:t>
            </a:r>
            <a:r>
              <a:rPr sz="2400" spc="-125" dirty="0">
                <a:latin typeface="Verdana"/>
                <a:cs typeface="Verdana"/>
              </a:rPr>
              <a:t>f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265" dirty="0">
                <a:latin typeface="Verdana"/>
                <a:cs typeface="Verdana"/>
              </a:rPr>
              <a:t>c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165" dirty="0">
                <a:latin typeface="Verdana"/>
                <a:cs typeface="Verdana"/>
              </a:rPr>
              <a:t>r</a:t>
            </a:r>
            <a:r>
              <a:rPr sz="2400" spc="-204" dirty="0">
                <a:latin typeface="Verdana"/>
                <a:cs typeface="Verdana"/>
              </a:rPr>
              <a:t>v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265" dirty="0">
                <a:latin typeface="Verdana"/>
                <a:cs typeface="Verdana"/>
              </a:rPr>
              <a:t>c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114" dirty="0">
                <a:latin typeface="Verdana"/>
                <a:cs typeface="Verdana"/>
              </a:rPr>
              <a:t>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un</a:t>
            </a:r>
            <a:r>
              <a:rPr sz="2400" spc="180" dirty="0">
                <a:latin typeface="Verdana"/>
                <a:cs typeface="Verdana"/>
              </a:rPr>
              <a:t>d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280" dirty="0">
                <a:latin typeface="Verdana"/>
                <a:cs typeface="Verdana"/>
              </a:rPr>
              <a:t>r</a:t>
            </a:r>
            <a:r>
              <a:rPr sz="2400" spc="-325" dirty="0">
                <a:latin typeface="Verdana"/>
                <a:cs typeface="Verdana"/>
              </a:rPr>
              <a:t>s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d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180" dirty="0">
                <a:latin typeface="Verdana"/>
                <a:cs typeface="Verdana"/>
              </a:rPr>
              <a:t>d</a:t>
            </a:r>
            <a:r>
              <a:rPr sz="2400" spc="-295" dirty="0">
                <a:latin typeface="Verdana"/>
                <a:cs typeface="Verdana"/>
              </a:rPr>
              <a:t>r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-65" dirty="0">
                <a:latin typeface="Verdana"/>
                <a:cs typeface="Verdana"/>
              </a:rPr>
              <a:t>v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spc="-38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f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265" dirty="0">
                <a:latin typeface="Verdana"/>
                <a:cs typeface="Verdana"/>
              </a:rPr>
              <a:t>c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140" dirty="0">
                <a:latin typeface="Verdana"/>
                <a:cs typeface="Verdana"/>
              </a:rPr>
              <a:t>o</a:t>
            </a:r>
            <a:r>
              <a:rPr sz="2400" spc="-270" dirty="0">
                <a:latin typeface="Verdana"/>
                <a:cs typeface="Verdana"/>
              </a:rPr>
              <a:t>rs  </a:t>
            </a:r>
            <a:r>
              <a:rPr sz="2400" spc="-45" dirty="0">
                <a:latin typeface="Verdana"/>
                <a:cs typeface="Verdana"/>
              </a:rPr>
              <a:t>(</a:t>
            </a:r>
            <a:r>
              <a:rPr sz="2400" spc="-30" dirty="0">
                <a:latin typeface="Verdana"/>
                <a:cs typeface="Verdana"/>
              </a:rPr>
              <a:t>o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80" dirty="0">
                <a:latin typeface="Verdana"/>
                <a:cs typeface="Verdana"/>
              </a:rPr>
              <a:t>d</a:t>
            </a:r>
            <a:r>
              <a:rPr sz="2400" spc="-295" dirty="0">
                <a:latin typeface="Verdana"/>
                <a:cs typeface="Verdana"/>
              </a:rPr>
              <a:t>r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-65" dirty="0">
                <a:latin typeface="Verdana"/>
                <a:cs typeface="Verdana"/>
              </a:rPr>
              <a:t>v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v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295" dirty="0">
                <a:latin typeface="Verdana"/>
                <a:cs typeface="Verdana"/>
              </a:rPr>
              <a:t>r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100" dirty="0">
                <a:latin typeface="Verdana"/>
                <a:cs typeface="Verdana"/>
              </a:rPr>
              <a:t>b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75" dirty="0">
                <a:latin typeface="Verdana"/>
                <a:cs typeface="Verdana"/>
              </a:rPr>
              <a:t>e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204" dirty="0">
                <a:latin typeface="Verdana"/>
                <a:cs typeface="Verdana"/>
              </a:rPr>
              <a:t>)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b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l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180" dirty="0">
                <a:latin typeface="Verdana"/>
                <a:cs typeface="Verdana"/>
              </a:rPr>
              <a:t>d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125" dirty="0">
                <a:latin typeface="Verdana"/>
                <a:cs typeface="Verdana"/>
              </a:rPr>
              <a:t>f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u</a:t>
            </a:r>
            <a:r>
              <a:rPr sz="2400" spc="-135" dirty="0">
                <a:latin typeface="Verdana"/>
                <a:cs typeface="Verdana"/>
              </a:rPr>
              <a:t>l</a:t>
            </a:r>
            <a:r>
              <a:rPr sz="2400" spc="-200" dirty="0">
                <a:latin typeface="Verdana"/>
                <a:cs typeface="Verdana"/>
              </a:rPr>
              <a:t>t</a:t>
            </a:r>
            <a:r>
              <a:rPr sz="2400" spc="-210" dirty="0">
                <a:latin typeface="Verdana"/>
                <a:cs typeface="Verdana"/>
              </a:rPr>
              <a:t>,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240" dirty="0">
                <a:latin typeface="Verdana"/>
                <a:cs typeface="Verdana"/>
              </a:rPr>
              <a:t>.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210" dirty="0">
                <a:latin typeface="Verdana"/>
                <a:cs typeface="Verdana"/>
              </a:rPr>
              <a:t>.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95" dirty="0">
                <a:latin typeface="Verdana"/>
                <a:cs typeface="Verdana"/>
              </a:rPr>
              <a:t>e  </a:t>
            </a:r>
            <a:r>
              <a:rPr sz="2400" spc="-55" dirty="0">
                <a:latin typeface="Verdana"/>
                <a:cs typeface="Verdana"/>
              </a:rPr>
              <a:t>variables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which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strong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indicators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of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default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and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31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u</a:t>
            </a:r>
            <a:r>
              <a:rPr sz="2400" spc="-180" dirty="0">
                <a:latin typeface="Verdana"/>
                <a:cs typeface="Verdana"/>
              </a:rPr>
              <a:t>rn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114" dirty="0">
                <a:latin typeface="Verdana"/>
                <a:cs typeface="Verdana"/>
              </a:rPr>
              <a:t>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m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95" dirty="0">
                <a:latin typeface="Verdana"/>
                <a:cs typeface="Verdana"/>
              </a:rPr>
              <a:t>m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spc="-40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lo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150" dirty="0">
                <a:latin typeface="Verdana"/>
                <a:cs typeface="Verdana"/>
              </a:rPr>
              <a:t>e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80" dirty="0">
                <a:latin typeface="Verdana"/>
                <a:cs typeface="Verdana"/>
              </a:rPr>
              <a:t>u</a:t>
            </a:r>
            <a:r>
              <a:rPr sz="2400" spc="-135" dirty="0">
                <a:latin typeface="Verdana"/>
                <a:cs typeface="Verdana"/>
              </a:rPr>
              <a:t>l</a:t>
            </a:r>
            <a:r>
              <a:rPr sz="2400" spc="-204" dirty="0">
                <a:latin typeface="Verdana"/>
                <a:cs typeface="Verdana"/>
              </a:rPr>
              <a:t>t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f</a:t>
            </a:r>
            <a:r>
              <a:rPr sz="2400" spc="-80" dirty="0">
                <a:latin typeface="Verdana"/>
                <a:cs typeface="Verdana"/>
              </a:rPr>
              <a:t>r</a:t>
            </a:r>
            <a:r>
              <a:rPr sz="2400" spc="-90" dirty="0">
                <a:latin typeface="Verdana"/>
                <a:cs typeface="Verdana"/>
              </a:rPr>
              <a:t>o</a:t>
            </a:r>
            <a:r>
              <a:rPr sz="2400" spc="-80" dirty="0">
                <a:latin typeface="Verdana"/>
                <a:cs typeface="Verdana"/>
              </a:rPr>
              <a:t>m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95" dirty="0">
                <a:latin typeface="Verdana"/>
                <a:cs typeface="Verdana"/>
              </a:rPr>
              <a:t>e  </a:t>
            </a:r>
            <a:r>
              <a:rPr sz="2400" spc="-75" dirty="0">
                <a:latin typeface="Verdana"/>
                <a:cs typeface="Verdana"/>
              </a:rPr>
              <a:t>r</a:t>
            </a:r>
            <a:r>
              <a:rPr sz="2400" spc="-145" dirty="0">
                <a:latin typeface="Verdana"/>
                <a:cs typeface="Verdana"/>
              </a:rPr>
              <a:t>e</a:t>
            </a:r>
            <a:r>
              <a:rPr sz="2400" spc="-275" dirty="0">
                <a:latin typeface="Verdana"/>
                <a:cs typeface="Verdana"/>
              </a:rPr>
              <a:t>j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265" dirty="0">
                <a:latin typeface="Verdana"/>
                <a:cs typeface="Verdana"/>
              </a:rPr>
              <a:t>c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140" dirty="0">
                <a:latin typeface="Verdana"/>
                <a:cs typeface="Verdana"/>
              </a:rPr>
              <a:t>o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o</a:t>
            </a:r>
            <a:r>
              <a:rPr sz="2400" spc="-90" dirty="0">
                <a:latin typeface="Verdana"/>
                <a:cs typeface="Verdana"/>
              </a:rPr>
              <a:t>f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g</a:t>
            </a:r>
            <a:r>
              <a:rPr sz="2400" spc="140" dirty="0">
                <a:latin typeface="Verdana"/>
                <a:cs typeface="Verdana"/>
              </a:rPr>
              <a:t>oo</a:t>
            </a:r>
            <a:r>
              <a:rPr sz="2400" spc="150" dirty="0">
                <a:latin typeface="Verdana"/>
                <a:cs typeface="Verdana"/>
              </a:rPr>
              <a:t>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l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sz="4400" spc="-15" dirty="0"/>
              <a:t>BUSINESS</a:t>
            </a:r>
            <a:r>
              <a:rPr sz="4400" spc="95" dirty="0"/>
              <a:t> </a:t>
            </a:r>
            <a:r>
              <a:rPr sz="4400" spc="5" dirty="0"/>
              <a:t>CONTEXT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625218"/>
            <a:ext cx="7825105" cy="384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400" spc="240" dirty="0">
                <a:latin typeface="Verdana"/>
                <a:cs typeface="Verdana"/>
              </a:rPr>
              <a:t>C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spc="-150" dirty="0">
                <a:latin typeface="Verdana"/>
                <a:cs typeface="Verdana"/>
              </a:rPr>
              <a:t>e</a:t>
            </a:r>
            <a:r>
              <a:rPr sz="2400" spc="180" dirty="0">
                <a:latin typeface="Verdana"/>
                <a:cs typeface="Verdana"/>
              </a:rPr>
              <a:t>d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13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pp</a:t>
            </a:r>
            <a:r>
              <a:rPr sz="2400" spc="-80" dirty="0">
                <a:latin typeface="Verdana"/>
                <a:cs typeface="Verdana"/>
              </a:rPr>
              <a:t>r</a:t>
            </a:r>
            <a:r>
              <a:rPr sz="2400" spc="-90" dirty="0">
                <a:latin typeface="Verdana"/>
                <a:cs typeface="Verdana"/>
              </a:rPr>
              <a:t>o</a:t>
            </a:r>
            <a:r>
              <a:rPr sz="2400" spc="-65" dirty="0">
                <a:latin typeface="Verdana"/>
                <a:cs typeface="Verdana"/>
              </a:rPr>
              <a:t>v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l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270" dirty="0">
                <a:latin typeface="Verdana"/>
                <a:cs typeface="Verdana"/>
              </a:rPr>
              <a:t>c</a:t>
            </a:r>
            <a:r>
              <a:rPr sz="2400" spc="135" dirty="0">
                <a:latin typeface="Verdana"/>
                <a:cs typeface="Verdana"/>
              </a:rPr>
              <a:t>o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13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o</a:t>
            </a:r>
            <a:r>
              <a:rPr sz="2400" spc="-90" dirty="0">
                <a:latin typeface="Verdana"/>
                <a:cs typeface="Verdana"/>
              </a:rPr>
              <a:t>f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295" dirty="0">
                <a:latin typeface="Verdana"/>
                <a:cs typeface="Verdana"/>
              </a:rPr>
              <a:t>ss</a:t>
            </a:r>
            <a:r>
              <a:rPr sz="2400" spc="85" dirty="0">
                <a:latin typeface="Verdana"/>
                <a:cs typeface="Verdana"/>
              </a:rPr>
              <a:t>e</a:t>
            </a:r>
            <a:r>
              <a:rPr sz="2400" spc="-295" dirty="0">
                <a:latin typeface="Verdana"/>
                <a:cs typeface="Verdana"/>
              </a:rPr>
              <a:t>ss</a:t>
            </a:r>
            <a:r>
              <a:rPr sz="2400" spc="-95" dirty="0">
                <a:latin typeface="Verdana"/>
                <a:cs typeface="Verdana"/>
              </a:rPr>
              <a:t>m</a:t>
            </a:r>
            <a:r>
              <a:rPr sz="2400" spc="85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-135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f</a:t>
            </a:r>
            <a:r>
              <a:rPr sz="2400" spc="135" dirty="0">
                <a:latin typeface="Verdana"/>
                <a:cs typeface="Verdana"/>
              </a:rPr>
              <a:t>o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45" dirty="0">
                <a:latin typeface="Verdana"/>
                <a:cs typeface="Verdana"/>
              </a:rPr>
              <a:t>a  </a:t>
            </a:r>
            <a:r>
              <a:rPr sz="2400" spc="-10" dirty="0">
                <a:latin typeface="Verdana"/>
                <a:cs typeface="Verdana"/>
              </a:rPr>
              <a:t>financial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company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apart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from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various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risks</a:t>
            </a:r>
            <a:r>
              <a:rPr sz="2400" spc="-254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that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arise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during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lifetime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of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credit.</a:t>
            </a:r>
            <a:endParaRPr sz="2400">
              <a:latin typeface="Verdana"/>
              <a:cs typeface="Verdana"/>
            </a:endParaRPr>
          </a:p>
          <a:p>
            <a:pPr marL="358140" marR="104775" indent="-34607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400" spc="-80" dirty="0">
                <a:latin typeface="Verdana"/>
                <a:cs typeface="Verdana"/>
              </a:rPr>
              <a:t>Studying</a:t>
            </a:r>
            <a:r>
              <a:rPr sz="2400" spc="-30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customer’s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credit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history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has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pivotal 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r</a:t>
            </a:r>
            <a:r>
              <a:rPr sz="2400" spc="-90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35" dirty="0">
                <a:latin typeface="Verdana"/>
                <a:cs typeface="Verdana"/>
              </a:rPr>
              <a:t>e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m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100" dirty="0">
                <a:latin typeface="Verdana"/>
                <a:cs typeface="Verdana"/>
              </a:rPr>
              <a:t>m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229" dirty="0">
                <a:latin typeface="Verdana"/>
                <a:cs typeface="Verdana"/>
              </a:rPr>
              <a:t>z</a:t>
            </a:r>
            <a:r>
              <a:rPr sz="2400" spc="-75" dirty="0">
                <a:latin typeface="Verdana"/>
                <a:cs typeface="Verdana"/>
              </a:rPr>
              <a:t>i</a:t>
            </a:r>
            <a:r>
              <a:rPr sz="2400" spc="-190" dirty="0">
                <a:latin typeface="Verdana"/>
                <a:cs typeface="Verdana"/>
              </a:rPr>
              <a:t>n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spc="-38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l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o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265" dirty="0">
                <a:latin typeface="Verdana"/>
                <a:cs typeface="Verdana"/>
              </a:rPr>
              <a:t>c</a:t>
            </a:r>
            <a:r>
              <a:rPr sz="2400" spc="140" dirty="0">
                <a:latin typeface="Verdana"/>
                <a:cs typeface="Verdana"/>
              </a:rPr>
              <a:t>o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100" dirty="0">
                <a:latin typeface="Verdana"/>
                <a:cs typeface="Verdana"/>
              </a:rPr>
              <a:t>q</a:t>
            </a:r>
            <a:r>
              <a:rPr sz="2400" spc="-80" dirty="0">
                <a:latin typeface="Verdana"/>
                <a:cs typeface="Verdana"/>
              </a:rPr>
              <a:t>u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ll</a:t>
            </a:r>
            <a:r>
              <a:rPr sz="2400" spc="-185" dirty="0">
                <a:latin typeface="Verdana"/>
                <a:cs typeface="Verdana"/>
              </a:rPr>
              <a:t>y</a:t>
            </a:r>
            <a:r>
              <a:rPr sz="2400" spc="-204" dirty="0">
                <a:latin typeface="Verdana"/>
                <a:cs typeface="Verdana"/>
              </a:rPr>
              <a:t>,  </a:t>
            </a:r>
            <a:r>
              <a:rPr sz="2400" spc="-85" dirty="0">
                <a:latin typeface="Verdana"/>
                <a:cs typeface="Verdana"/>
              </a:rPr>
              <a:t>maximizing</a:t>
            </a:r>
            <a:r>
              <a:rPr sz="2400" spc="-3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profit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from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company’s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point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of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view.</a:t>
            </a:r>
            <a:endParaRPr sz="2400">
              <a:latin typeface="Verdana"/>
              <a:cs typeface="Verdana"/>
            </a:endParaRPr>
          </a:p>
          <a:p>
            <a:pPr marL="358140" marR="212725" indent="-34607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400" spc="-445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105" dirty="0">
                <a:latin typeface="Verdana"/>
                <a:cs typeface="Verdana"/>
              </a:rPr>
              <a:t>l</a:t>
            </a:r>
            <a:r>
              <a:rPr sz="2400" spc="-145" dirty="0">
                <a:latin typeface="Verdana"/>
                <a:cs typeface="Verdana"/>
              </a:rPr>
              <a:t>y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p</a:t>
            </a:r>
            <a:r>
              <a:rPr sz="2400" spc="-75" dirty="0">
                <a:latin typeface="Verdana"/>
                <a:cs typeface="Verdana"/>
              </a:rPr>
              <a:t>r</a:t>
            </a:r>
            <a:r>
              <a:rPr sz="2400" spc="-145" dirty="0">
                <a:latin typeface="Verdana"/>
                <a:cs typeface="Verdana"/>
              </a:rPr>
              <a:t>e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150" dirty="0">
                <a:latin typeface="Verdana"/>
                <a:cs typeface="Verdana"/>
              </a:rPr>
              <a:t>d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re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150" dirty="0">
                <a:latin typeface="Verdana"/>
                <a:cs typeface="Verdana"/>
              </a:rPr>
              <a:t>tt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100" dirty="0">
                <a:latin typeface="Verdana"/>
                <a:cs typeface="Verdana"/>
              </a:rPr>
              <a:t>m</a:t>
            </a:r>
            <a:r>
              <a:rPr sz="2400" spc="100" dirty="0">
                <a:latin typeface="Verdana"/>
                <a:cs typeface="Verdana"/>
              </a:rPr>
              <a:t>p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114" dirty="0">
                <a:latin typeface="Verdana"/>
                <a:cs typeface="Verdana"/>
              </a:rPr>
              <a:t>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250" dirty="0">
                <a:latin typeface="Verdana"/>
                <a:cs typeface="Verdana"/>
              </a:rPr>
              <a:t>s  </a:t>
            </a:r>
            <a:r>
              <a:rPr sz="2400" spc="180" dirty="0">
                <a:latin typeface="Verdana"/>
                <a:cs typeface="Verdana"/>
              </a:rPr>
              <a:t>d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265" dirty="0">
                <a:latin typeface="Verdana"/>
                <a:cs typeface="Verdana"/>
              </a:rPr>
              <a:t>c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140" dirty="0">
                <a:latin typeface="Verdana"/>
                <a:cs typeface="Verdana"/>
              </a:rPr>
              <a:t>o</a:t>
            </a:r>
            <a:r>
              <a:rPr sz="2400" spc="-55" dirty="0">
                <a:latin typeface="Verdana"/>
                <a:cs typeface="Verdana"/>
              </a:rPr>
              <a:t>n</a:t>
            </a:r>
            <a:r>
              <a:rPr sz="2400" spc="-39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m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270" dirty="0">
                <a:latin typeface="Verdana"/>
                <a:cs typeface="Verdana"/>
              </a:rPr>
              <a:t>k</a:t>
            </a:r>
            <a:r>
              <a:rPr sz="2400" spc="-5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120" dirty="0">
                <a:latin typeface="Verdana"/>
                <a:cs typeface="Verdana"/>
              </a:rPr>
              <a:t>g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f</a:t>
            </a:r>
            <a:r>
              <a:rPr sz="2400" spc="140" dirty="0">
                <a:latin typeface="Verdana"/>
                <a:cs typeface="Verdana"/>
              </a:rPr>
              <a:t>o</a:t>
            </a:r>
            <a:r>
              <a:rPr sz="2400" spc="-305" dirty="0">
                <a:latin typeface="Verdana"/>
                <a:cs typeface="Verdana"/>
              </a:rPr>
              <a:t>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265" dirty="0">
                <a:latin typeface="Verdana"/>
                <a:cs typeface="Verdana"/>
              </a:rPr>
              <a:t>c</a:t>
            </a:r>
            <a:r>
              <a:rPr sz="2400" spc="140" dirty="0">
                <a:latin typeface="Verdana"/>
                <a:cs typeface="Verdana"/>
              </a:rPr>
              <a:t>o</a:t>
            </a:r>
            <a:r>
              <a:rPr sz="2400" spc="-100" dirty="0">
                <a:latin typeface="Verdana"/>
                <a:cs typeface="Verdana"/>
              </a:rPr>
              <a:t>m</a:t>
            </a:r>
            <a:r>
              <a:rPr sz="2400" spc="100" dirty="0">
                <a:latin typeface="Verdana"/>
                <a:cs typeface="Verdana"/>
              </a:rPr>
              <a:t>p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-135" dirty="0">
                <a:latin typeface="Verdana"/>
                <a:cs typeface="Verdana"/>
              </a:rPr>
              <a:t>y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d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114" dirty="0">
                <a:latin typeface="Verdana"/>
                <a:cs typeface="Verdana"/>
              </a:rPr>
              <a:t>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80" dirty="0">
                <a:latin typeface="Verdana"/>
                <a:cs typeface="Verdana"/>
              </a:rPr>
              <a:t>u</a:t>
            </a:r>
            <a:r>
              <a:rPr sz="2400" spc="-75" dirty="0">
                <a:latin typeface="Verdana"/>
                <a:cs typeface="Verdana"/>
              </a:rPr>
              <a:t>re 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155" dirty="0">
                <a:latin typeface="Verdana"/>
                <a:cs typeface="Verdana"/>
              </a:rPr>
              <a:t>a</a:t>
            </a:r>
            <a:r>
              <a:rPr sz="2400" spc="-135" dirty="0">
                <a:latin typeface="Verdana"/>
                <a:cs typeface="Verdana"/>
              </a:rPr>
              <a:t>t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80" dirty="0">
                <a:latin typeface="Verdana"/>
                <a:cs typeface="Verdana"/>
              </a:rPr>
              <a:t>h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b</a:t>
            </a:r>
            <a:r>
              <a:rPr sz="2400" spc="-80" dirty="0">
                <a:latin typeface="Verdana"/>
                <a:cs typeface="Verdana"/>
              </a:rPr>
              <a:t>u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-80" dirty="0">
                <a:latin typeface="Verdana"/>
                <a:cs typeface="Verdana"/>
              </a:rPr>
              <a:t>n</a:t>
            </a:r>
            <a:r>
              <a:rPr sz="2400" spc="85" dirty="0">
                <a:latin typeface="Verdana"/>
                <a:cs typeface="Verdana"/>
              </a:rPr>
              <a:t>e</a:t>
            </a:r>
            <a:r>
              <a:rPr sz="2400" spc="-295" dirty="0">
                <a:latin typeface="Verdana"/>
                <a:cs typeface="Verdana"/>
              </a:rPr>
              <a:t>s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g</a:t>
            </a:r>
            <a:r>
              <a:rPr sz="2400" spc="85" dirty="0">
                <a:latin typeface="Verdana"/>
                <a:cs typeface="Verdana"/>
              </a:rPr>
              <a:t>e</a:t>
            </a:r>
            <a:r>
              <a:rPr sz="2400" spc="-150" dirty="0">
                <a:latin typeface="Verdana"/>
                <a:cs typeface="Verdana"/>
              </a:rPr>
              <a:t>t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i="1" spc="100" dirty="0">
                <a:latin typeface="Verdana"/>
                <a:cs typeface="Verdana"/>
              </a:rPr>
              <a:t>b</a:t>
            </a:r>
            <a:r>
              <a:rPr sz="2400" i="1" spc="155" dirty="0">
                <a:latin typeface="Verdana"/>
                <a:cs typeface="Verdana"/>
              </a:rPr>
              <a:t>a</a:t>
            </a:r>
            <a:r>
              <a:rPr sz="2400" i="1" spc="-85" dirty="0">
                <a:latin typeface="Verdana"/>
                <a:cs typeface="Verdana"/>
              </a:rPr>
              <a:t>n</a:t>
            </a:r>
            <a:r>
              <a:rPr sz="2400" i="1" spc="125" dirty="0">
                <a:latin typeface="Verdana"/>
                <a:cs typeface="Verdana"/>
              </a:rPr>
              <a:t>g</a:t>
            </a:r>
            <a:r>
              <a:rPr sz="2400" i="1" spc="-65" dirty="0">
                <a:latin typeface="Verdana"/>
                <a:cs typeface="Verdana"/>
              </a:rPr>
              <a:t> </a:t>
            </a:r>
            <a:r>
              <a:rPr sz="2400" i="1" spc="-50" dirty="0">
                <a:latin typeface="Verdana"/>
                <a:cs typeface="Verdana"/>
              </a:rPr>
              <a:t>f</a:t>
            </a:r>
            <a:r>
              <a:rPr sz="2400" i="1" spc="135" dirty="0">
                <a:latin typeface="Verdana"/>
                <a:cs typeface="Verdana"/>
              </a:rPr>
              <a:t>o</a:t>
            </a:r>
            <a:r>
              <a:rPr sz="2400" i="1" spc="-305" dirty="0">
                <a:latin typeface="Verdana"/>
                <a:cs typeface="Verdana"/>
              </a:rPr>
              <a:t>r</a:t>
            </a:r>
            <a:r>
              <a:rPr sz="2400" i="1" spc="-290" dirty="0">
                <a:latin typeface="Verdana"/>
                <a:cs typeface="Verdana"/>
              </a:rPr>
              <a:t> </a:t>
            </a:r>
            <a:r>
              <a:rPr sz="2400" i="1" spc="-75" dirty="0">
                <a:latin typeface="Verdana"/>
                <a:cs typeface="Verdana"/>
              </a:rPr>
              <a:t>t</a:t>
            </a:r>
            <a:r>
              <a:rPr sz="2400" i="1" spc="-85" dirty="0">
                <a:latin typeface="Verdana"/>
                <a:cs typeface="Verdana"/>
              </a:rPr>
              <a:t>h</a:t>
            </a:r>
            <a:r>
              <a:rPr sz="2400" i="1" spc="85" dirty="0">
                <a:latin typeface="Verdana"/>
                <a:cs typeface="Verdana"/>
              </a:rPr>
              <a:t>e</a:t>
            </a:r>
            <a:r>
              <a:rPr sz="2400" i="1" spc="-105" dirty="0">
                <a:latin typeface="Verdana"/>
                <a:cs typeface="Verdana"/>
              </a:rPr>
              <a:t>i</a:t>
            </a:r>
            <a:r>
              <a:rPr sz="2400" i="1" spc="-305" dirty="0">
                <a:latin typeface="Verdana"/>
                <a:cs typeface="Verdana"/>
              </a:rPr>
              <a:t>r</a:t>
            </a:r>
            <a:r>
              <a:rPr sz="2400" i="1" spc="-290" dirty="0">
                <a:latin typeface="Verdana"/>
                <a:cs typeface="Verdana"/>
              </a:rPr>
              <a:t> </a:t>
            </a:r>
            <a:r>
              <a:rPr sz="2400" i="1" spc="100" dirty="0">
                <a:latin typeface="Verdana"/>
                <a:cs typeface="Verdana"/>
              </a:rPr>
              <a:t>b</a:t>
            </a:r>
            <a:r>
              <a:rPr sz="2400" i="1" spc="-85" dirty="0">
                <a:latin typeface="Verdana"/>
                <a:cs typeface="Verdana"/>
              </a:rPr>
              <a:t>u</a:t>
            </a:r>
            <a:r>
              <a:rPr sz="2400" i="1" spc="265" dirty="0">
                <a:latin typeface="Verdana"/>
                <a:cs typeface="Verdana"/>
              </a:rPr>
              <a:t>c</a:t>
            </a:r>
            <a:r>
              <a:rPr sz="2400" i="1" spc="-215" dirty="0">
                <a:latin typeface="Verdana"/>
                <a:cs typeface="Verdana"/>
              </a:rPr>
              <a:t>k</a:t>
            </a:r>
            <a:r>
              <a:rPr sz="2400" i="1" spc="-240" dirty="0">
                <a:latin typeface="Verdana"/>
                <a:cs typeface="Verdana"/>
              </a:rPr>
              <a:t>!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675"/>
              </a:spcBef>
            </a:pPr>
            <a:r>
              <a:rPr sz="4400" spc="-95" dirty="0"/>
              <a:t>ANALYSIS</a:t>
            </a:r>
            <a:r>
              <a:rPr sz="4400" dirty="0"/>
              <a:t> APPROACH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625536"/>
            <a:ext cx="8020050" cy="499745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58140" marR="359410" indent="-346075">
              <a:lnSpc>
                <a:spcPct val="97900"/>
              </a:lnSpc>
              <a:spcBef>
                <a:spcPts val="150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250" spc="-150" dirty="0">
                <a:latin typeface="Verdana"/>
                <a:cs typeface="Verdana"/>
              </a:rPr>
              <a:t>The</a:t>
            </a:r>
            <a:r>
              <a:rPr sz="2250" spc="-170" dirty="0">
                <a:latin typeface="Verdana"/>
                <a:cs typeface="Verdana"/>
              </a:rPr>
              <a:t> </a:t>
            </a:r>
            <a:r>
              <a:rPr sz="2250" spc="-5" dirty="0">
                <a:latin typeface="Verdana"/>
                <a:cs typeface="Verdana"/>
              </a:rPr>
              <a:t>“application_data.csv”</a:t>
            </a:r>
            <a:r>
              <a:rPr sz="2250" spc="-430" dirty="0">
                <a:latin typeface="Verdana"/>
                <a:cs typeface="Verdana"/>
              </a:rPr>
              <a:t> </a:t>
            </a:r>
            <a:r>
              <a:rPr sz="2250" spc="-45" dirty="0">
                <a:latin typeface="Verdana"/>
                <a:cs typeface="Verdana"/>
              </a:rPr>
              <a:t>file</a:t>
            </a:r>
            <a:r>
              <a:rPr sz="2250" spc="-405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was</a:t>
            </a:r>
            <a:r>
              <a:rPr sz="2250" spc="-295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imported</a:t>
            </a:r>
            <a:r>
              <a:rPr sz="2250" spc="-405" dirty="0">
                <a:latin typeface="Verdana"/>
                <a:cs typeface="Verdana"/>
              </a:rPr>
              <a:t> </a:t>
            </a:r>
            <a:r>
              <a:rPr sz="2250" spc="80" dirty="0">
                <a:latin typeface="Verdana"/>
                <a:cs typeface="Verdana"/>
              </a:rPr>
              <a:t>and</a:t>
            </a:r>
            <a:r>
              <a:rPr sz="2250" spc="-245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the </a:t>
            </a:r>
            <a:r>
              <a:rPr sz="2250" spc="-775" dirty="0">
                <a:latin typeface="Verdana"/>
                <a:cs typeface="Verdana"/>
              </a:rPr>
              <a:t> </a:t>
            </a:r>
            <a:r>
              <a:rPr sz="2250" spc="-125" dirty="0">
                <a:latin typeface="Verdana"/>
                <a:cs typeface="Verdana"/>
              </a:rPr>
              <a:t>missing</a:t>
            </a:r>
            <a:r>
              <a:rPr sz="2250" spc="-465" dirty="0">
                <a:latin typeface="Verdana"/>
                <a:cs typeface="Verdana"/>
              </a:rPr>
              <a:t> </a:t>
            </a:r>
            <a:r>
              <a:rPr sz="2250" spc="-40" dirty="0">
                <a:latin typeface="Verdana"/>
                <a:cs typeface="Verdana"/>
              </a:rPr>
              <a:t>values</a:t>
            </a:r>
            <a:r>
              <a:rPr sz="2250" spc="-459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were</a:t>
            </a:r>
            <a:r>
              <a:rPr sz="2250" spc="-325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analysed</a:t>
            </a:r>
            <a:r>
              <a:rPr sz="2250" spc="-320" dirty="0">
                <a:latin typeface="Verdana"/>
                <a:cs typeface="Verdana"/>
              </a:rPr>
              <a:t> </a:t>
            </a:r>
            <a:r>
              <a:rPr sz="2250" spc="80" dirty="0">
                <a:latin typeface="Verdana"/>
                <a:cs typeface="Verdana"/>
              </a:rPr>
              <a:t>and</a:t>
            </a:r>
            <a:r>
              <a:rPr sz="2250" spc="-240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the</a:t>
            </a:r>
            <a:r>
              <a:rPr sz="2250" spc="-330" dirty="0">
                <a:latin typeface="Verdana"/>
                <a:cs typeface="Verdana"/>
              </a:rPr>
              <a:t> </a:t>
            </a:r>
            <a:r>
              <a:rPr sz="2250" spc="-50" dirty="0">
                <a:latin typeface="Verdana"/>
                <a:cs typeface="Verdana"/>
              </a:rPr>
              <a:t>ways</a:t>
            </a:r>
            <a:r>
              <a:rPr sz="2250" spc="-300" dirty="0">
                <a:latin typeface="Verdana"/>
                <a:cs typeface="Verdana"/>
              </a:rPr>
              <a:t> </a:t>
            </a:r>
            <a:r>
              <a:rPr sz="2250" spc="5" dirty="0">
                <a:latin typeface="Verdana"/>
                <a:cs typeface="Verdana"/>
              </a:rPr>
              <a:t>to</a:t>
            </a:r>
            <a:r>
              <a:rPr sz="2250" spc="-25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impute </a:t>
            </a:r>
            <a:r>
              <a:rPr sz="2250" spc="-775" dirty="0">
                <a:latin typeface="Verdana"/>
                <a:cs typeface="Verdana"/>
              </a:rPr>
              <a:t> 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-65" dirty="0">
                <a:latin typeface="Verdana"/>
                <a:cs typeface="Verdana"/>
              </a:rPr>
              <a:t>h</a:t>
            </a:r>
            <a:r>
              <a:rPr sz="2250" spc="114" dirty="0">
                <a:latin typeface="Verdana"/>
                <a:cs typeface="Verdana"/>
              </a:rPr>
              <a:t>e</a:t>
            </a:r>
            <a:r>
              <a:rPr sz="2250" spc="-250" dirty="0">
                <a:latin typeface="Verdana"/>
                <a:cs typeface="Verdana"/>
              </a:rPr>
              <a:t> </a:t>
            </a:r>
            <a:r>
              <a:rPr sz="2250" spc="-110" dirty="0">
                <a:latin typeface="Verdana"/>
                <a:cs typeface="Verdana"/>
              </a:rPr>
              <a:t>m</a:t>
            </a:r>
            <a:r>
              <a:rPr sz="2250" spc="-65" dirty="0">
                <a:latin typeface="Verdana"/>
                <a:cs typeface="Verdana"/>
              </a:rPr>
              <a:t>i</a:t>
            </a:r>
            <a:r>
              <a:rPr sz="2250" spc="-300" dirty="0">
                <a:latin typeface="Verdana"/>
                <a:cs typeface="Verdana"/>
              </a:rPr>
              <a:t>ss</a:t>
            </a:r>
            <a:r>
              <a:rPr sz="2250" spc="-145" dirty="0">
                <a:latin typeface="Verdana"/>
                <a:cs typeface="Verdana"/>
              </a:rPr>
              <a:t>in</a:t>
            </a:r>
            <a:r>
              <a:rPr sz="2250" spc="105" dirty="0">
                <a:latin typeface="Verdana"/>
                <a:cs typeface="Verdana"/>
              </a:rPr>
              <a:t>g</a:t>
            </a:r>
            <a:r>
              <a:rPr sz="2250" spc="-385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v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145" dirty="0">
                <a:latin typeface="Verdana"/>
                <a:cs typeface="Verdana"/>
              </a:rPr>
              <a:t>l</a:t>
            </a:r>
            <a:r>
              <a:rPr sz="2250" spc="30" dirty="0">
                <a:latin typeface="Verdana"/>
                <a:cs typeface="Verdana"/>
              </a:rPr>
              <a:t>u</a:t>
            </a:r>
            <a:r>
              <a:rPr sz="2250" spc="-75" dirty="0">
                <a:latin typeface="Verdana"/>
                <a:cs typeface="Verdana"/>
              </a:rPr>
              <a:t>e</a:t>
            </a:r>
            <a:r>
              <a:rPr sz="2250" spc="-305" dirty="0">
                <a:latin typeface="Verdana"/>
                <a:cs typeface="Verdana"/>
              </a:rPr>
              <a:t>s</a:t>
            </a:r>
            <a:r>
              <a:rPr sz="2250" spc="-385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w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325" dirty="0">
                <a:latin typeface="Verdana"/>
                <a:cs typeface="Verdana"/>
              </a:rPr>
              <a:t>r</a:t>
            </a:r>
            <a:r>
              <a:rPr sz="2250" spc="114" dirty="0">
                <a:latin typeface="Verdana"/>
                <a:cs typeface="Verdana"/>
              </a:rPr>
              <a:t>e</a:t>
            </a:r>
            <a:r>
              <a:rPr sz="2250" spc="-330" dirty="0">
                <a:latin typeface="Verdana"/>
                <a:cs typeface="Verdana"/>
              </a:rPr>
              <a:t> </a:t>
            </a:r>
            <a:r>
              <a:rPr sz="2250" spc="-325" dirty="0">
                <a:latin typeface="Verdana"/>
                <a:cs typeface="Verdana"/>
              </a:rPr>
              <a:t>r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114" dirty="0">
                <a:latin typeface="Verdana"/>
                <a:cs typeface="Verdana"/>
              </a:rPr>
              <a:t>p</a:t>
            </a:r>
            <a:r>
              <a:rPr sz="2250" spc="70" dirty="0">
                <a:latin typeface="Verdana"/>
                <a:cs typeface="Verdana"/>
              </a:rPr>
              <a:t>o</a:t>
            </a:r>
            <a:r>
              <a:rPr sz="2250" spc="-325" dirty="0">
                <a:latin typeface="Verdana"/>
                <a:cs typeface="Verdana"/>
              </a:rPr>
              <a:t>r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250" dirty="0">
                <a:latin typeface="Verdana"/>
                <a:cs typeface="Verdana"/>
              </a:rPr>
              <a:t> </a:t>
            </a:r>
            <a:r>
              <a:rPr sz="2250" spc="-65" dirty="0">
                <a:latin typeface="Verdana"/>
                <a:cs typeface="Verdana"/>
              </a:rPr>
              <a:t>i</a:t>
            </a:r>
            <a:r>
              <a:rPr sz="2250" spc="-55" dirty="0">
                <a:latin typeface="Verdana"/>
                <a:cs typeface="Verdana"/>
              </a:rPr>
              <a:t>n</a:t>
            </a:r>
            <a:r>
              <a:rPr sz="2250" spc="-320" dirty="0">
                <a:latin typeface="Verdana"/>
                <a:cs typeface="Verdana"/>
              </a:rPr>
              <a:t> 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-65" dirty="0">
                <a:latin typeface="Verdana"/>
                <a:cs typeface="Verdana"/>
              </a:rPr>
              <a:t>h</a:t>
            </a:r>
            <a:r>
              <a:rPr sz="2250" spc="114" dirty="0">
                <a:latin typeface="Verdana"/>
                <a:cs typeface="Verdana"/>
              </a:rPr>
              <a:t>e</a:t>
            </a:r>
            <a:r>
              <a:rPr sz="2250" spc="-330" dirty="0">
                <a:latin typeface="Verdana"/>
                <a:cs typeface="Verdana"/>
              </a:rPr>
              <a:t> </a:t>
            </a:r>
            <a:r>
              <a:rPr sz="2250" spc="114" dirty="0">
                <a:latin typeface="Verdana"/>
                <a:cs typeface="Verdana"/>
              </a:rPr>
              <a:t>p</a:t>
            </a:r>
            <a:r>
              <a:rPr sz="2250" spc="-160" dirty="0">
                <a:latin typeface="Verdana"/>
                <a:cs typeface="Verdana"/>
              </a:rPr>
              <a:t>y</a:t>
            </a:r>
            <a:r>
              <a:rPr sz="2250" spc="-70" dirty="0">
                <a:latin typeface="Verdana"/>
                <a:cs typeface="Verdana"/>
              </a:rPr>
              <a:t>t</a:t>
            </a:r>
            <a:r>
              <a:rPr sz="2250" spc="-65" dirty="0">
                <a:latin typeface="Verdana"/>
                <a:cs typeface="Verdana"/>
              </a:rPr>
              <a:t>h</a:t>
            </a:r>
            <a:r>
              <a:rPr sz="2250" spc="70" dirty="0">
                <a:latin typeface="Verdana"/>
                <a:cs typeface="Verdana"/>
              </a:rPr>
              <a:t>o</a:t>
            </a:r>
            <a:r>
              <a:rPr sz="2250" spc="-55" dirty="0">
                <a:latin typeface="Verdana"/>
                <a:cs typeface="Verdana"/>
              </a:rPr>
              <a:t>n</a:t>
            </a:r>
            <a:r>
              <a:rPr sz="2250" spc="-320" dirty="0">
                <a:latin typeface="Verdana"/>
                <a:cs typeface="Verdana"/>
              </a:rPr>
              <a:t> </a:t>
            </a:r>
            <a:r>
              <a:rPr sz="2250" spc="-80" dirty="0">
                <a:latin typeface="Verdana"/>
                <a:cs typeface="Verdana"/>
              </a:rPr>
              <a:t>f</a:t>
            </a:r>
            <a:r>
              <a:rPr sz="2250" spc="-65" dirty="0">
                <a:latin typeface="Verdana"/>
                <a:cs typeface="Verdana"/>
              </a:rPr>
              <a:t>i</a:t>
            </a:r>
            <a:r>
              <a:rPr sz="2250" spc="-145" dirty="0">
                <a:latin typeface="Verdana"/>
                <a:cs typeface="Verdana"/>
              </a:rPr>
              <a:t>l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225" dirty="0">
                <a:latin typeface="Verdana"/>
                <a:cs typeface="Verdana"/>
              </a:rPr>
              <a:t>(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240" dirty="0">
                <a:latin typeface="Verdana"/>
                <a:cs typeface="Verdana"/>
              </a:rPr>
              <a:t>s  </a:t>
            </a:r>
            <a:r>
              <a:rPr sz="2250" spc="-110" dirty="0">
                <a:latin typeface="Verdana"/>
                <a:cs typeface="Verdana"/>
              </a:rPr>
              <a:t>m</a:t>
            </a:r>
            <a:r>
              <a:rPr sz="2250" spc="170" dirty="0">
                <a:latin typeface="Verdana"/>
                <a:cs typeface="Verdana"/>
              </a:rPr>
              <a:t>a</a:t>
            </a:r>
            <a:r>
              <a:rPr sz="2250" spc="-330" dirty="0">
                <a:latin typeface="Verdana"/>
                <a:cs typeface="Verdana"/>
              </a:rPr>
              <a:t>r</a:t>
            </a:r>
            <a:r>
              <a:rPr sz="2250" spc="-35" dirty="0">
                <a:latin typeface="Verdana"/>
                <a:cs typeface="Verdana"/>
              </a:rPr>
              <a:t>k</a:t>
            </a:r>
            <a:r>
              <a:rPr sz="2250" spc="-60" dirty="0">
                <a:latin typeface="Verdana"/>
                <a:cs typeface="Verdana"/>
              </a:rPr>
              <a:t>d</a:t>
            </a:r>
            <a:r>
              <a:rPr sz="2250" spc="70" dirty="0">
                <a:latin typeface="Verdana"/>
                <a:cs typeface="Verdana"/>
              </a:rPr>
              <a:t>o</a:t>
            </a:r>
            <a:r>
              <a:rPr sz="2250" spc="75" dirty="0">
                <a:latin typeface="Verdana"/>
                <a:cs typeface="Verdana"/>
              </a:rPr>
              <a:t>w</a:t>
            </a:r>
            <a:r>
              <a:rPr sz="2250" spc="-60" dirty="0">
                <a:latin typeface="Verdana"/>
                <a:cs typeface="Verdana"/>
              </a:rPr>
              <a:t>n</a:t>
            </a:r>
            <a:r>
              <a:rPr sz="2250" spc="-315" dirty="0">
                <a:latin typeface="Verdana"/>
                <a:cs typeface="Verdana"/>
              </a:rPr>
              <a:t> 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295" dirty="0">
                <a:latin typeface="Verdana"/>
                <a:cs typeface="Verdana"/>
              </a:rPr>
              <a:t>x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-225" dirty="0">
                <a:latin typeface="Verdana"/>
                <a:cs typeface="Verdana"/>
              </a:rPr>
              <a:t>)</a:t>
            </a:r>
            <a:r>
              <a:rPr sz="2250" spc="-200" dirty="0">
                <a:latin typeface="Verdana"/>
                <a:cs typeface="Verdana"/>
              </a:rPr>
              <a:t>.</a:t>
            </a:r>
            <a:endParaRPr sz="2250">
              <a:latin typeface="Verdana"/>
              <a:cs typeface="Verdana"/>
            </a:endParaRPr>
          </a:p>
          <a:p>
            <a:pPr marL="358140" indent="-346075">
              <a:lnSpc>
                <a:spcPts val="2670"/>
              </a:lnSpc>
              <a:spcBef>
                <a:spcPts val="505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250" spc="-15" dirty="0">
                <a:latin typeface="Verdana"/>
                <a:cs typeface="Verdana"/>
              </a:rPr>
              <a:t>Handling</a:t>
            </a:r>
            <a:r>
              <a:rPr sz="2250" spc="-465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of</a:t>
            </a:r>
            <a:r>
              <a:rPr sz="2250" spc="-215" dirty="0">
                <a:latin typeface="Verdana"/>
                <a:cs typeface="Verdana"/>
              </a:rPr>
              <a:t> </a:t>
            </a:r>
            <a:r>
              <a:rPr sz="2250" spc="-105" dirty="0">
                <a:latin typeface="Verdana"/>
                <a:cs typeface="Verdana"/>
              </a:rPr>
              <a:t>outliers</a:t>
            </a:r>
            <a:r>
              <a:rPr sz="2250" spc="-380" dirty="0">
                <a:latin typeface="Verdana"/>
                <a:cs typeface="Verdana"/>
              </a:rPr>
              <a:t> </a:t>
            </a:r>
            <a:r>
              <a:rPr sz="2250" spc="80" dirty="0">
                <a:latin typeface="Verdana"/>
                <a:cs typeface="Verdana"/>
              </a:rPr>
              <a:t>and</a:t>
            </a:r>
            <a:r>
              <a:rPr sz="2250" spc="-325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binning</a:t>
            </a:r>
            <a:r>
              <a:rPr sz="2250" spc="-380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of</a:t>
            </a:r>
            <a:r>
              <a:rPr sz="2250" spc="-210" dirty="0">
                <a:latin typeface="Verdana"/>
                <a:cs typeface="Verdana"/>
              </a:rPr>
              <a:t> </a:t>
            </a:r>
            <a:r>
              <a:rPr sz="2250" spc="-40" dirty="0">
                <a:latin typeface="Verdana"/>
                <a:cs typeface="Verdana"/>
              </a:rPr>
              <a:t>continuous</a:t>
            </a:r>
            <a:r>
              <a:rPr sz="2250" spc="-385" dirty="0">
                <a:latin typeface="Verdana"/>
                <a:cs typeface="Verdana"/>
              </a:rPr>
              <a:t> </a:t>
            </a:r>
            <a:r>
              <a:rPr sz="2250" spc="-50" dirty="0">
                <a:latin typeface="Verdana"/>
                <a:cs typeface="Verdana"/>
              </a:rPr>
              <a:t>variables</a:t>
            </a:r>
            <a:endParaRPr sz="2250">
              <a:latin typeface="Verdana"/>
              <a:cs typeface="Verdana"/>
            </a:endParaRPr>
          </a:p>
          <a:p>
            <a:pPr marL="358140">
              <a:lnSpc>
                <a:spcPts val="2670"/>
              </a:lnSpc>
            </a:pPr>
            <a:r>
              <a:rPr sz="2250" spc="70" dirty="0">
                <a:latin typeface="Verdana"/>
                <a:cs typeface="Verdana"/>
              </a:rPr>
              <a:t>w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325" dirty="0">
                <a:latin typeface="Verdana"/>
                <a:cs typeface="Verdana"/>
              </a:rPr>
              <a:t>r</a:t>
            </a:r>
            <a:r>
              <a:rPr sz="2250" spc="114" dirty="0">
                <a:latin typeface="Verdana"/>
                <a:cs typeface="Verdana"/>
              </a:rPr>
              <a:t>e</a:t>
            </a:r>
            <a:r>
              <a:rPr sz="2250" spc="-330" dirty="0">
                <a:latin typeface="Verdana"/>
                <a:cs typeface="Verdana"/>
              </a:rPr>
              <a:t> </a:t>
            </a:r>
            <a:r>
              <a:rPr sz="2250" spc="114" dirty="0">
                <a:latin typeface="Verdana"/>
                <a:cs typeface="Verdana"/>
              </a:rPr>
              <a:t>d</a:t>
            </a:r>
            <a:r>
              <a:rPr sz="2250" spc="70" dirty="0">
                <a:latin typeface="Verdana"/>
                <a:cs typeface="Verdana"/>
              </a:rPr>
              <a:t>o</a:t>
            </a:r>
            <a:r>
              <a:rPr sz="2250" spc="-65" dirty="0">
                <a:latin typeface="Verdana"/>
                <a:cs typeface="Verdana"/>
              </a:rPr>
              <a:t>n</a:t>
            </a:r>
            <a:r>
              <a:rPr sz="2250" spc="114" dirty="0">
                <a:latin typeface="Verdana"/>
                <a:cs typeface="Verdana"/>
              </a:rPr>
              <a:t>e</a:t>
            </a:r>
            <a:endParaRPr sz="2250">
              <a:latin typeface="Verdana"/>
              <a:cs typeface="Verdana"/>
            </a:endParaRPr>
          </a:p>
          <a:p>
            <a:pPr marL="358140" indent="-346075">
              <a:lnSpc>
                <a:spcPts val="2670"/>
              </a:lnSpc>
              <a:spcBef>
                <a:spcPts val="425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250" spc="-470" dirty="0">
                <a:latin typeface="Verdana"/>
                <a:cs typeface="Verdana"/>
              </a:rPr>
              <a:t>I</a:t>
            </a:r>
            <a:r>
              <a:rPr sz="2250" spc="-110" dirty="0">
                <a:latin typeface="Verdana"/>
                <a:cs typeface="Verdana"/>
              </a:rPr>
              <a:t>m</a:t>
            </a:r>
            <a:r>
              <a:rPr sz="2250" spc="114" dirty="0">
                <a:latin typeface="Verdana"/>
                <a:cs typeface="Verdana"/>
              </a:rPr>
              <a:t>b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145" dirty="0">
                <a:latin typeface="Verdana"/>
                <a:cs typeface="Verdana"/>
              </a:rPr>
              <a:t>l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65" dirty="0">
                <a:latin typeface="Verdana"/>
                <a:cs typeface="Verdana"/>
              </a:rPr>
              <a:t>n</a:t>
            </a:r>
            <a:r>
              <a:rPr sz="2250" spc="270" dirty="0">
                <a:latin typeface="Verdana"/>
                <a:cs typeface="Verdana"/>
              </a:rPr>
              <a:t>c</a:t>
            </a:r>
            <a:r>
              <a:rPr sz="2250" spc="114" dirty="0">
                <a:latin typeface="Verdana"/>
                <a:cs typeface="Verdana"/>
              </a:rPr>
              <a:t>e</a:t>
            </a:r>
            <a:r>
              <a:rPr sz="2250" spc="-330" dirty="0">
                <a:latin typeface="Verdana"/>
                <a:cs typeface="Verdana"/>
              </a:rPr>
              <a:t> </a:t>
            </a:r>
            <a:r>
              <a:rPr sz="2250" spc="114" dirty="0">
                <a:latin typeface="Verdana"/>
                <a:cs typeface="Verdana"/>
              </a:rPr>
              <a:t>p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325" dirty="0">
                <a:latin typeface="Verdana"/>
                <a:cs typeface="Verdana"/>
              </a:rPr>
              <a:t>r</a:t>
            </a:r>
            <a:r>
              <a:rPr sz="2250" spc="270" dirty="0">
                <a:latin typeface="Verdana"/>
                <a:cs typeface="Verdana"/>
              </a:rPr>
              <a:t>c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65" dirty="0">
                <a:latin typeface="Verdana"/>
                <a:cs typeface="Verdana"/>
              </a:rPr>
              <a:t>n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110" dirty="0">
                <a:latin typeface="Verdana"/>
                <a:cs typeface="Verdana"/>
              </a:rPr>
              <a:t>g</a:t>
            </a:r>
            <a:r>
              <a:rPr sz="2250" spc="114" dirty="0">
                <a:latin typeface="Verdana"/>
                <a:cs typeface="Verdana"/>
              </a:rPr>
              <a:t>e</a:t>
            </a:r>
            <a:r>
              <a:rPr sz="2250" spc="-409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w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305" dirty="0">
                <a:latin typeface="Verdana"/>
                <a:cs typeface="Verdana"/>
              </a:rPr>
              <a:t>s </a:t>
            </a:r>
            <a:r>
              <a:rPr sz="2250" spc="270" dirty="0">
                <a:latin typeface="Verdana"/>
                <a:cs typeface="Verdana"/>
              </a:rPr>
              <a:t>c</a:t>
            </a:r>
            <a:r>
              <a:rPr sz="2250" spc="-65" dirty="0">
                <a:latin typeface="Verdana"/>
                <a:cs typeface="Verdana"/>
              </a:rPr>
              <a:t>h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270" dirty="0">
                <a:latin typeface="Verdana"/>
                <a:cs typeface="Verdana"/>
              </a:rPr>
              <a:t>c</a:t>
            </a:r>
            <a:r>
              <a:rPr sz="2250" spc="-45" dirty="0">
                <a:latin typeface="Verdana"/>
                <a:cs typeface="Verdana"/>
              </a:rPr>
              <a:t>k</a:t>
            </a:r>
            <a:r>
              <a:rPr sz="2250" spc="-70" dirty="0">
                <a:latin typeface="Verdana"/>
                <a:cs typeface="Verdana"/>
              </a:rPr>
              <a:t>e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330" dirty="0">
                <a:latin typeface="Verdana"/>
                <a:cs typeface="Verdana"/>
              </a:rPr>
              <a:t> 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65" dirty="0">
                <a:latin typeface="Verdana"/>
                <a:cs typeface="Verdana"/>
              </a:rPr>
              <a:t>n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250" dirty="0">
                <a:latin typeface="Verdana"/>
                <a:cs typeface="Verdana"/>
              </a:rPr>
              <a:t> 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-65" dirty="0">
                <a:latin typeface="Verdana"/>
                <a:cs typeface="Verdana"/>
              </a:rPr>
              <a:t>h</a:t>
            </a:r>
            <a:r>
              <a:rPr sz="2250" spc="114" dirty="0">
                <a:latin typeface="Verdana"/>
                <a:cs typeface="Verdana"/>
              </a:rPr>
              <a:t>e</a:t>
            </a:r>
            <a:r>
              <a:rPr sz="2250" spc="-250" dirty="0">
                <a:latin typeface="Verdana"/>
                <a:cs typeface="Verdana"/>
              </a:rPr>
              <a:t> </a:t>
            </a:r>
            <a:r>
              <a:rPr sz="2250" spc="114" dirty="0">
                <a:latin typeface="Verdana"/>
                <a:cs typeface="Verdana"/>
              </a:rPr>
              <a:t>d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180" dirty="0">
                <a:latin typeface="Verdana"/>
                <a:cs typeface="Verdana"/>
              </a:rPr>
              <a:t>a</a:t>
            </a:r>
            <a:r>
              <a:rPr sz="2250" spc="-325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w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305" dirty="0">
                <a:latin typeface="Verdana"/>
                <a:cs typeface="Verdana"/>
              </a:rPr>
              <a:t>s</a:t>
            </a:r>
            <a:endParaRPr sz="2250">
              <a:latin typeface="Verdana"/>
              <a:cs typeface="Verdana"/>
            </a:endParaRPr>
          </a:p>
          <a:p>
            <a:pPr marL="358140">
              <a:lnSpc>
                <a:spcPts val="2670"/>
              </a:lnSpc>
            </a:pPr>
            <a:r>
              <a:rPr sz="2250" spc="25" dirty="0">
                <a:latin typeface="Verdana"/>
                <a:cs typeface="Verdana"/>
              </a:rPr>
              <a:t>divided</a:t>
            </a:r>
            <a:r>
              <a:rPr sz="2250" spc="-409" dirty="0">
                <a:latin typeface="Verdana"/>
                <a:cs typeface="Verdana"/>
              </a:rPr>
              <a:t> </a:t>
            </a:r>
            <a:r>
              <a:rPr sz="2250" spc="-30" dirty="0">
                <a:latin typeface="Verdana"/>
                <a:cs typeface="Verdana"/>
              </a:rPr>
              <a:t>into</a:t>
            </a:r>
            <a:r>
              <a:rPr sz="2250" spc="-415" dirty="0">
                <a:latin typeface="Verdana"/>
                <a:cs typeface="Verdana"/>
              </a:rPr>
              <a:t> </a:t>
            </a:r>
            <a:r>
              <a:rPr sz="2250" spc="-120" dirty="0">
                <a:latin typeface="Verdana"/>
                <a:cs typeface="Verdana"/>
              </a:rPr>
              <a:t>subsets</a:t>
            </a:r>
            <a:r>
              <a:rPr sz="2250" spc="-385" dirty="0">
                <a:latin typeface="Verdana"/>
                <a:cs typeface="Verdana"/>
              </a:rPr>
              <a:t> </a:t>
            </a:r>
            <a:r>
              <a:rPr sz="2250" spc="-100" dirty="0">
                <a:latin typeface="Verdana"/>
                <a:cs typeface="Verdana"/>
              </a:rPr>
              <a:t>for</a:t>
            </a:r>
            <a:r>
              <a:rPr sz="2250" spc="-265" dirty="0">
                <a:latin typeface="Verdana"/>
                <a:cs typeface="Verdana"/>
              </a:rPr>
              <a:t> </a:t>
            </a:r>
            <a:r>
              <a:rPr sz="2250" spc="-100" dirty="0">
                <a:latin typeface="Verdana"/>
                <a:cs typeface="Verdana"/>
              </a:rPr>
              <a:t>Target</a:t>
            </a:r>
            <a:r>
              <a:rPr sz="2250" spc="-190" dirty="0">
                <a:latin typeface="Verdana"/>
                <a:cs typeface="Verdana"/>
              </a:rPr>
              <a:t> 0 </a:t>
            </a:r>
            <a:r>
              <a:rPr sz="2250" spc="80" dirty="0">
                <a:latin typeface="Verdana"/>
                <a:cs typeface="Verdana"/>
              </a:rPr>
              <a:t>and</a:t>
            </a:r>
            <a:r>
              <a:rPr sz="2250" spc="-245" dirty="0">
                <a:latin typeface="Verdana"/>
                <a:cs typeface="Verdana"/>
              </a:rPr>
              <a:t> </a:t>
            </a:r>
            <a:r>
              <a:rPr sz="2250" spc="-100" dirty="0">
                <a:latin typeface="Verdana"/>
                <a:cs typeface="Verdana"/>
              </a:rPr>
              <a:t>Target</a:t>
            </a:r>
            <a:r>
              <a:rPr sz="2250" spc="-190" dirty="0">
                <a:latin typeface="Verdana"/>
                <a:cs typeface="Verdana"/>
              </a:rPr>
              <a:t> </a:t>
            </a:r>
            <a:r>
              <a:rPr sz="2250" spc="-180" dirty="0">
                <a:latin typeface="Verdana"/>
                <a:cs typeface="Verdana"/>
              </a:rPr>
              <a:t>1.</a:t>
            </a:r>
            <a:endParaRPr sz="2250">
              <a:latin typeface="Verdana"/>
              <a:cs typeface="Verdana"/>
            </a:endParaRPr>
          </a:p>
          <a:p>
            <a:pPr marL="358140" indent="-346075">
              <a:lnSpc>
                <a:spcPts val="2670"/>
              </a:lnSpc>
              <a:spcBef>
                <a:spcPts val="505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250" spc="-60" dirty="0">
                <a:latin typeface="Verdana"/>
                <a:cs typeface="Verdana"/>
              </a:rPr>
              <a:t>Univariate</a:t>
            </a:r>
            <a:r>
              <a:rPr sz="2250" spc="-405" dirty="0">
                <a:latin typeface="Verdana"/>
                <a:cs typeface="Verdana"/>
              </a:rPr>
              <a:t> </a:t>
            </a:r>
            <a:r>
              <a:rPr sz="2250" spc="80" dirty="0">
                <a:latin typeface="Verdana"/>
                <a:cs typeface="Verdana"/>
              </a:rPr>
              <a:t>and</a:t>
            </a:r>
            <a:r>
              <a:rPr sz="2250" spc="-245" dirty="0">
                <a:latin typeface="Verdana"/>
                <a:cs typeface="Verdana"/>
              </a:rPr>
              <a:t> </a:t>
            </a:r>
            <a:r>
              <a:rPr sz="2250" spc="-65" dirty="0">
                <a:latin typeface="Verdana"/>
                <a:cs typeface="Verdana"/>
              </a:rPr>
              <a:t>Bivariate</a:t>
            </a:r>
            <a:r>
              <a:rPr sz="2250" spc="-405" dirty="0">
                <a:latin typeface="Verdana"/>
                <a:cs typeface="Verdana"/>
              </a:rPr>
              <a:t> </a:t>
            </a:r>
            <a:r>
              <a:rPr sz="2250" spc="-95" dirty="0">
                <a:latin typeface="Verdana"/>
                <a:cs typeface="Verdana"/>
              </a:rPr>
              <a:t>analysis</a:t>
            </a:r>
            <a:r>
              <a:rPr sz="2250" spc="-459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were</a:t>
            </a:r>
            <a:r>
              <a:rPr sz="2250" spc="-325" dirty="0">
                <a:latin typeface="Verdana"/>
                <a:cs typeface="Verdana"/>
              </a:rPr>
              <a:t> </a:t>
            </a:r>
            <a:r>
              <a:rPr sz="2250" spc="-40" dirty="0">
                <a:latin typeface="Verdana"/>
                <a:cs typeface="Verdana"/>
              </a:rPr>
              <a:t>performed</a:t>
            </a:r>
            <a:r>
              <a:rPr sz="2250" spc="-235" dirty="0">
                <a:latin typeface="Verdana"/>
                <a:cs typeface="Verdana"/>
              </a:rPr>
              <a:t> </a:t>
            </a:r>
            <a:r>
              <a:rPr sz="2250" spc="-100" dirty="0">
                <a:latin typeface="Verdana"/>
                <a:cs typeface="Verdana"/>
              </a:rPr>
              <a:t>for</a:t>
            </a:r>
            <a:endParaRPr sz="2250">
              <a:latin typeface="Verdana"/>
              <a:cs typeface="Verdana"/>
            </a:endParaRPr>
          </a:p>
          <a:p>
            <a:pPr marL="358140">
              <a:lnSpc>
                <a:spcPts val="2670"/>
              </a:lnSpc>
            </a:pPr>
            <a:r>
              <a:rPr sz="2250" spc="270" dirty="0">
                <a:latin typeface="Verdana"/>
                <a:cs typeface="Verdana"/>
              </a:rPr>
              <a:t>c</a:t>
            </a:r>
            <a:r>
              <a:rPr sz="2250" spc="70" dirty="0">
                <a:latin typeface="Verdana"/>
                <a:cs typeface="Verdana"/>
              </a:rPr>
              <a:t>o</a:t>
            </a:r>
            <a:r>
              <a:rPr sz="2250" spc="-65" dirty="0">
                <a:latin typeface="Verdana"/>
                <a:cs typeface="Verdana"/>
              </a:rPr>
              <a:t>n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-65" dirty="0">
                <a:latin typeface="Verdana"/>
                <a:cs typeface="Verdana"/>
              </a:rPr>
              <a:t>in</a:t>
            </a:r>
            <a:r>
              <a:rPr sz="2250" spc="20" dirty="0">
                <a:latin typeface="Verdana"/>
                <a:cs typeface="Verdana"/>
              </a:rPr>
              <a:t>u</a:t>
            </a:r>
            <a:r>
              <a:rPr sz="2250" spc="-15" dirty="0">
                <a:latin typeface="Verdana"/>
                <a:cs typeface="Verdana"/>
              </a:rPr>
              <a:t>o</a:t>
            </a:r>
            <a:r>
              <a:rPr sz="2250" spc="-145" dirty="0">
                <a:latin typeface="Verdana"/>
                <a:cs typeface="Verdana"/>
              </a:rPr>
              <a:t>u</a:t>
            </a:r>
            <a:r>
              <a:rPr sz="2250" spc="-305" dirty="0">
                <a:latin typeface="Verdana"/>
                <a:cs typeface="Verdana"/>
              </a:rPr>
              <a:t>s</a:t>
            </a:r>
            <a:r>
              <a:rPr sz="2250" spc="-385" dirty="0">
                <a:latin typeface="Verdana"/>
                <a:cs typeface="Verdana"/>
              </a:rPr>
              <a:t> 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65" dirty="0">
                <a:latin typeface="Verdana"/>
                <a:cs typeface="Verdana"/>
              </a:rPr>
              <a:t>n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250" dirty="0">
                <a:latin typeface="Verdana"/>
                <a:cs typeface="Verdana"/>
              </a:rPr>
              <a:t> </a:t>
            </a:r>
            <a:r>
              <a:rPr sz="2250" spc="270" dirty="0">
                <a:latin typeface="Verdana"/>
                <a:cs typeface="Verdana"/>
              </a:rPr>
              <a:t>c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110" dirty="0">
                <a:latin typeface="Verdana"/>
                <a:cs typeface="Verdana"/>
              </a:rPr>
              <a:t>g</a:t>
            </a:r>
            <a:r>
              <a:rPr sz="2250" spc="70" dirty="0">
                <a:latin typeface="Verdana"/>
                <a:cs typeface="Verdana"/>
              </a:rPr>
              <a:t>o</a:t>
            </a:r>
            <a:r>
              <a:rPr sz="2250" spc="-325" dirty="0">
                <a:latin typeface="Verdana"/>
                <a:cs typeface="Verdana"/>
              </a:rPr>
              <a:t>r</a:t>
            </a:r>
            <a:r>
              <a:rPr sz="2250" spc="-65" dirty="0">
                <a:latin typeface="Verdana"/>
                <a:cs typeface="Verdana"/>
              </a:rPr>
              <a:t>i</a:t>
            </a:r>
            <a:r>
              <a:rPr sz="2250" spc="190" dirty="0">
                <a:latin typeface="Verdana"/>
                <a:cs typeface="Verdana"/>
              </a:rPr>
              <a:t>c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170" dirty="0">
                <a:latin typeface="Verdana"/>
                <a:cs typeface="Verdana"/>
              </a:rPr>
              <a:t>l</a:t>
            </a:r>
            <a:r>
              <a:rPr sz="2250" spc="-365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v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325" dirty="0">
                <a:latin typeface="Verdana"/>
                <a:cs typeface="Verdana"/>
              </a:rPr>
              <a:t>r</a:t>
            </a:r>
            <a:r>
              <a:rPr sz="2250" spc="-145" dirty="0">
                <a:latin typeface="Verdana"/>
                <a:cs typeface="Verdana"/>
              </a:rPr>
              <a:t>i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114" dirty="0">
                <a:latin typeface="Verdana"/>
                <a:cs typeface="Verdana"/>
              </a:rPr>
              <a:t>b</a:t>
            </a:r>
            <a:r>
              <a:rPr sz="2250" spc="-220" dirty="0">
                <a:latin typeface="Verdana"/>
                <a:cs typeface="Verdana"/>
              </a:rPr>
              <a:t>l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300" dirty="0">
                <a:latin typeface="Verdana"/>
                <a:cs typeface="Verdana"/>
              </a:rPr>
              <a:t>s</a:t>
            </a:r>
            <a:r>
              <a:rPr sz="2250" spc="-200" dirty="0">
                <a:latin typeface="Verdana"/>
                <a:cs typeface="Verdana"/>
              </a:rPr>
              <a:t>.</a:t>
            </a:r>
            <a:endParaRPr sz="2250">
              <a:latin typeface="Verdana"/>
              <a:cs typeface="Verdana"/>
            </a:endParaRPr>
          </a:p>
          <a:p>
            <a:pPr marL="358140" indent="-346075">
              <a:lnSpc>
                <a:spcPts val="2670"/>
              </a:lnSpc>
              <a:spcBef>
                <a:spcPts val="425"/>
              </a:spcBef>
              <a:buFont typeface="Arial MT"/>
              <a:buChar char="•"/>
              <a:tabLst>
                <a:tab pos="358140" algn="l"/>
                <a:tab pos="358775" algn="l"/>
              </a:tabLst>
            </a:pPr>
            <a:r>
              <a:rPr sz="2250" spc="-509" dirty="0">
                <a:latin typeface="Verdana"/>
                <a:cs typeface="Verdana"/>
              </a:rPr>
              <a:t>T</a:t>
            </a:r>
            <a:r>
              <a:rPr sz="2250" spc="-65" dirty="0">
                <a:latin typeface="Verdana"/>
                <a:cs typeface="Verdana"/>
              </a:rPr>
              <a:t>h</a:t>
            </a:r>
            <a:r>
              <a:rPr sz="2250" spc="114" dirty="0">
                <a:latin typeface="Verdana"/>
                <a:cs typeface="Verdana"/>
              </a:rPr>
              <a:t>e</a:t>
            </a:r>
            <a:r>
              <a:rPr sz="2250" spc="-170" dirty="0">
                <a:latin typeface="Verdana"/>
                <a:cs typeface="Verdana"/>
              </a:rPr>
              <a:t> </a:t>
            </a:r>
            <a:r>
              <a:rPr sz="2250" spc="114" dirty="0">
                <a:latin typeface="Verdana"/>
                <a:cs typeface="Verdana"/>
              </a:rPr>
              <a:t>d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180" dirty="0">
                <a:latin typeface="Verdana"/>
                <a:cs typeface="Verdana"/>
              </a:rPr>
              <a:t>a</a:t>
            </a:r>
            <a:r>
              <a:rPr sz="2250" spc="-325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w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305" dirty="0">
                <a:latin typeface="Verdana"/>
                <a:cs typeface="Verdana"/>
              </a:rPr>
              <a:t>s 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-65" dirty="0">
                <a:latin typeface="Verdana"/>
                <a:cs typeface="Verdana"/>
              </a:rPr>
              <a:t>h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55" dirty="0">
                <a:latin typeface="Verdana"/>
                <a:cs typeface="Verdana"/>
              </a:rPr>
              <a:t>n</a:t>
            </a:r>
            <a:r>
              <a:rPr sz="2250" spc="-320" dirty="0">
                <a:latin typeface="Verdana"/>
                <a:cs typeface="Verdana"/>
              </a:rPr>
              <a:t> </a:t>
            </a:r>
            <a:r>
              <a:rPr sz="2250" spc="-110" dirty="0">
                <a:latin typeface="Verdana"/>
                <a:cs typeface="Verdana"/>
              </a:rPr>
              <a:t>m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325" dirty="0">
                <a:latin typeface="Verdana"/>
                <a:cs typeface="Verdana"/>
              </a:rPr>
              <a:t>r</a:t>
            </a:r>
            <a:r>
              <a:rPr sz="2250" spc="110" dirty="0">
                <a:latin typeface="Verdana"/>
                <a:cs typeface="Verdana"/>
              </a:rPr>
              <a:t>g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135" dirty="0">
                <a:latin typeface="Verdana"/>
                <a:cs typeface="Verdana"/>
              </a:rPr>
              <a:t>d</a:t>
            </a:r>
            <a:r>
              <a:rPr sz="2250" spc="-250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w</a:t>
            </a:r>
            <a:r>
              <a:rPr sz="2250" spc="-65" dirty="0">
                <a:latin typeface="Verdana"/>
                <a:cs typeface="Verdana"/>
              </a:rPr>
              <a:t>i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-55" dirty="0">
                <a:latin typeface="Verdana"/>
                <a:cs typeface="Verdana"/>
              </a:rPr>
              <a:t>h</a:t>
            </a:r>
            <a:r>
              <a:rPr sz="2250" spc="-400" dirty="0">
                <a:latin typeface="Verdana"/>
                <a:cs typeface="Verdana"/>
              </a:rPr>
              <a:t> 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-65" dirty="0">
                <a:latin typeface="Verdana"/>
                <a:cs typeface="Verdana"/>
              </a:rPr>
              <a:t>h</a:t>
            </a:r>
            <a:r>
              <a:rPr sz="2250" spc="114" dirty="0">
                <a:latin typeface="Verdana"/>
                <a:cs typeface="Verdana"/>
              </a:rPr>
              <a:t>e</a:t>
            </a:r>
            <a:endParaRPr sz="2250">
              <a:latin typeface="Verdana"/>
              <a:cs typeface="Verdana"/>
            </a:endParaRPr>
          </a:p>
          <a:p>
            <a:pPr marL="358140" marR="349250">
              <a:lnSpc>
                <a:spcPct val="97900"/>
              </a:lnSpc>
              <a:spcBef>
                <a:spcPts val="30"/>
              </a:spcBef>
            </a:pPr>
            <a:r>
              <a:rPr sz="2250" spc="-45" dirty="0">
                <a:latin typeface="Verdana"/>
                <a:cs typeface="Verdana"/>
              </a:rPr>
              <a:t>“previous_application.csv”</a:t>
            </a:r>
            <a:r>
              <a:rPr sz="2250" spc="-430" dirty="0">
                <a:latin typeface="Verdana"/>
                <a:cs typeface="Verdana"/>
              </a:rPr>
              <a:t> </a:t>
            </a:r>
            <a:r>
              <a:rPr sz="2250" spc="-45" dirty="0">
                <a:latin typeface="Verdana"/>
                <a:cs typeface="Verdana"/>
              </a:rPr>
              <a:t>file</a:t>
            </a:r>
            <a:r>
              <a:rPr sz="2250" spc="-405" dirty="0">
                <a:latin typeface="Verdana"/>
                <a:cs typeface="Verdana"/>
              </a:rPr>
              <a:t> </a:t>
            </a:r>
            <a:r>
              <a:rPr sz="2250" spc="80" dirty="0">
                <a:latin typeface="Verdana"/>
                <a:cs typeface="Verdana"/>
              </a:rPr>
              <a:t>and</a:t>
            </a:r>
            <a:r>
              <a:rPr sz="2250" spc="-240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the</a:t>
            </a:r>
            <a:r>
              <a:rPr sz="2250" spc="-250" dirty="0">
                <a:latin typeface="Verdana"/>
                <a:cs typeface="Verdana"/>
              </a:rPr>
              <a:t> </a:t>
            </a:r>
            <a:r>
              <a:rPr sz="2250" spc="-50" dirty="0">
                <a:latin typeface="Verdana"/>
                <a:cs typeface="Verdana"/>
              </a:rPr>
              <a:t>univariate</a:t>
            </a:r>
            <a:r>
              <a:rPr sz="2250" spc="-405" dirty="0">
                <a:latin typeface="Verdana"/>
                <a:cs typeface="Verdana"/>
              </a:rPr>
              <a:t> </a:t>
            </a:r>
            <a:r>
              <a:rPr sz="2250" spc="80" dirty="0">
                <a:latin typeface="Verdana"/>
                <a:cs typeface="Verdana"/>
              </a:rPr>
              <a:t>and </a:t>
            </a:r>
            <a:r>
              <a:rPr sz="2250" spc="-775" dirty="0">
                <a:latin typeface="Verdana"/>
                <a:cs typeface="Verdana"/>
              </a:rPr>
              <a:t> </a:t>
            </a:r>
            <a:r>
              <a:rPr sz="2250" spc="114" dirty="0">
                <a:latin typeface="Verdana"/>
                <a:cs typeface="Verdana"/>
              </a:rPr>
              <a:t>b</a:t>
            </a:r>
            <a:r>
              <a:rPr sz="2250" spc="-65" dirty="0">
                <a:latin typeface="Verdana"/>
                <a:cs typeface="Verdana"/>
              </a:rPr>
              <a:t>i</a:t>
            </a:r>
            <a:r>
              <a:rPr sz="2250" spc="25" dirty="0">
                <a:latin typeface="Verdana"/>
                <a:cs typeface="Verdana"/>
              </a:rPr>
              <a:t>v</a:t>
            </a:r>
            <a:r>
              <a:rPr sz="2250" spc="90" dirty="0">
                <a:latin typeface="Verdana"/>
                <a:cs typeface="Verdana"/>
              </a:rPr>
              <a:t>a</a:t>
            </a:r>
            <a:r>
              <a:rPr sz="2250" spc="-325" dirty="0">
                <a:latin typeface="Verdana"/>
                <a:cs typeface="Verdana"/>
              </a:rPr>
              <a:t>r</a:t>
            </a:r>
            <a:r>
              <a:rPr sz="2250" spc="-145" dirty="0">
                <a:latin typeface="Verdana"/>
                <a:cs typeface="Verdana"/>
              </a:rPr>
              <a:t>i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175" dirty="0">
                <a:latin typeface="Verdana"/>
                <a:cs typeface="Verdana"/>
              </a:rPr>
              <a:t>t</a:t>
            </a:r>
            <a:r>
              <a:rPr sz="2250" spc="114" dirty="0">
                <a:latin typeface="Verdana"/>
                <a:cs typeface="Verdana"/>
              </a:rPr>
              <a:t>e</a:t>
            </a:r>
            <a:r>
              <a:rPr sz="2250" spc="-409" dirty="0">
                <a:latin typeface="Verdana"/>
                <a:cs typeface="Verdana"/>
              </a:rPr>
              <a:t> 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65" dirty="0">
                <a:latin typeface="Verdana"/>
                <a:cs typeface="Verdana"/>
              </a:rPr>
              <a:t>n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145" dirty="0">
                <a:latin typeface="Verdana"/>
                <a:cs typeface="Verdana"/>
              </a:rPr>
              <a:t>l</a:t>
            </a:r>
            <a:r>
              <a:rPr sz="2250" spc="-235" dirty="0">
                <a:latin typeface="Verdana"/>
                <a:cs typeface="Verdana"/>
              </a:rPr>
              <a:t>y</a:t>
            </a:r>
            <a:r>
              <a:rPr sz="2250" spc="-200" dirty="0">
                <a:latin typeface="Verdana"/>
                <a:cs typeface="Verdana"/>
              </a:rPr>
              <a:t>s</a:t>
            </a:r>
            <a:r>
              <a:rPr sz="2250" spc="-145" dirty="0">
                <a:latin typeface="Verdana"/>
                <a:cs typeface="Verdana"/>
              </a:rPr>
              <a:t>i</a:t>
            </a:r>
            <a:r>
              <a:rPr sz="2250" spc="-305" dirty="0">
                <a:latin typeface="Verdana"/>
                <a:cs typeface="Verdana"/>
              </a:rPr>
              <a:t>s</a:t>
            </a:r>
            <a:r>
              <a:rPr sz="2250" spc="-385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w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325" dirty="0">
                <a:latin typeface="Verdana"/>
                <a:cs typeface="Verdana"/>
              </a:rPr>
              <a:t>r</a:t>
            </a:r>
            <a:r>
              <a:rPr sz="2250" spc="114" dirty="0">
                <a:latin typeface="Verdana"/>
                <a:cs typeface="Verdana"/>
              </a:rPr>
              <a:t>e</a:t>
            </a:r>
            <a:r>
              <a:rPr sz="2250" spc="-330" dirty="0">
                <a:latin typeface="Verdana"/>
                <a:cs typeface="Verdana"/>
              </a:rPr>
              <a:t> </a:t>
            </a:r>
            <a:r>
              <a:rPr sz="2250" spc="114" dirty="0">
                <a:latin typeface="Verdana"/>
                <a:cs typeface="Verdana"/>
              </a:rPr>
              <a:t>d</a:t>
            </a:r>
            <a:r>
              <a:rPr sz="2250" spc="70" dirty="0">
                <a:latin typeface="Verdana"/>
                <a:cs typeface="Verdana"/>
              </a:rPr>
              <a:t>o</a:t>
            </a:r>
            <a:r>
              <a:rPr sz="2250" spc="-65" dirty="0">
                <a:latin typeface="Verdana"/>
                <a:cs typeface="Verdana"/>
              </a:rPr>
              <a:t>n</a:t>
            </a:r>
            <a:r>
              <a:rPr sz="2250" spc="114" dirty="0">
                <a:latin typeface="Verdana"/>
                <a:cs typeface="Verdana"/>
              </a:rPr>
              <a:t>e</a:t>
            </a:r>
            <a:r>
              <a:rPr sz="2250" spc="-250" dirty="0">
                <a:latin typeface="Verdana"/>
                <a:cs typeface="Verdana"/>
              </a:rPr>
              <a:t> </a:t>
            </a:r>
            <a:r>
              <a:rPr sz="2250" spc="-80" dirty="0">
                <a:latin typeface="Verdana"/>
                <a:cs typeface="Verdana"/>
              </a:rPr>
              <a:t>f</a:t>
            </a:r>
            <a:r>
              <a:rPr sz="2250" spc="70" dirty="0">
                <a:latin typeface="Verdana"/>
                <a:cs typeface="Verdana"/>
              </a:rPr>
              <a:t>o</a:t>
            </a:r>
            <a:r>
              <a:rPr sz="2250" spc="-285" dirty="0">
                <a:latin typeface="Verdana"/>
                <a:cs typeface="Verdana"/>
              </a:rPr>
              <a:t>r</a:t>
            </a:r>
            <a:r>
              <a:rPr sz="2250" spc="-270" dirty="0">
                <a:latin typeface="Verdana"/>
                <a:cs typeface="Verdana"/>
              </a:rPr>
              <a:t> </a:t>
            </a:r>
            <a:r>
              <a:rPr sz="2250" spc="114" dirty="0">
                <a:latin typeface="Verdana"/>
                <a:cs typeface="Verdana"/>
              </a:rPr>
              <a:t>b</a:t>
            </a:r>
            <a:r>
              <a:rPr sz="2250" spc="70" dirty="0">
                <a:latin typeface="Verdana"/>
                <a:cs typeface="Verdana"/>
              </a:rPr>
              <a:t>o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-55" dirty="0">
                <a:latin typeface="Verdana"/>
                <a:cs typeface="Verdana"/>
              </a:rPr>
              <a:t>h</a:t>
            </a:r>
            <a:r>
              <a:rPr sz="2250" spc="-240" dirty="0">
                <a:latin typeface="Verdana"/>
                <a:cs typeface="Verdana"/>
              </a:rPr>
              <a:t> </a:t>
            </a:r>
            <a:r>
              <a:rPr sz="2250" spc="-509" dirty="0">
                <a:latin typeface="Verdana"/>
                <a:cs typeface="Verdana"/>
              </a:rPr>
              <a:t>T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325" dirty="0">
                <a:latin typeface="Verdana"/>
                <a:cs typeface="Verdana"/>
              </a:rPr>
              <a:t>r</a:t>
            </a:r>
            <a:r>
              <a:rPr sz="2250" spc="110" dirty="0">
                <a:latin typeface="Verdana"/>
                <a:cs typeface="Verdana"/>
              </a:rPr>
              <a:t>g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130" dirty="0">
                <a:latin typeface="Verdana"/>
                <a:cs typeface="Verdana"/>
              </a:rPr>
              <a:t>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190" dirty="0">
                <a:latin typeface="Verdana"/>
                <a:cs typeface="Verdana"/>
              </a:rPr>
              <a:t>0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65" dirty="0">
                <a:latin typeface="Verdana"/>
                <a:cs typeface="Verdana"/>
              </a:rPr>
              <a:t>a</a:t>
            </a:r>
            <a:r>
              <a:rPr sz="2250" spc="-65" dirty="0">
                <a:latin typeface="Verdana"/>
                <a:cs typeface="Verdana"/>
              </a:rPr>
              <a:t>n</a:t>
            </a:r>
            <a:r>
              <a:rPr sz="2250" spc="95" dirty="0">
                <a:latin typeface="Verdana"/>
                <a:cs typeface="Verdana"/>
              </a:rPr>
              <a:t>d  </a:t>
            </a:r>
            <a:r>
              <a:rPr sz="2250" spc="-509" dirty="0">
                <a:latin typeface="Verdana"/>
                <a:cs typeface="Verdana"/>
              </a:rPr>
              <a:t>T</a:t>
            </a:r>
            <a:r>
              <a:rPr sz="2250" spc="170" dirty="0">
                <a:latin typeface="Verdana"/>
                <a:cs typeface="Verdana"/>
              </a:rPr>
              <a:t>a</a:t>
            </a:r>
            <a:r>
              <a:rPr sz="2250" spc="-330" dirty="0">
                <a:latin typeface="Verdana"/>
                <a:cs typeface="Verdana"/>
              </a:rPr>
              <a:t>r</a:t>
            </a:r>
            <a:r>
              <a:rPr sz="2250" spc="114" dirty="0">
                <a:latin typeface="Verdana"/>
                <a:cs typeface="Verdana"/>
              </a:rPr>
              <a:t>g</a:t>
            </a:r>
            <a:r>
              <a:rPr sz="2250" spc="95" dirty="0">
                <a:latin typeface="Verdana"/>
                <a:cs typeface="Verdana"/>
              </a:rPr>
              <a:t>e</a:t>
            </a:r>
            <a:r>
              <a:rPr sz="2250" spc="-130" dirty="0">
                <a:latin typeface="Verdana"/>
                <a:cs typeface="Verdana"/>
              </a:rPr>
              <a:t>t</a:t>
            </a:r>
            <a:r>
              <a:rPr sz="2250" spc="-195" dirty="0">
                <a:latin typeface="Verdana"/>
                <a:cs typeface="Verdana"/>
              </a:rPr>
              <a:t> </a:t>
            </a:r>
            <a:r>
              <a:rPr sz="2250" spc="-155" dirty="0">
                <a:latin typeface="Verdana"/>
                <a:cs typeface="Verdana"/>
              </a:rPr>
              <a:t>1</a:t>
            </a:r>
            <a:r>
              <a:rPr sz="2250" spc="-200" dirty="0">
                <a:latin typeface="Verdana"/>
                <a:cs typeface="Verdana"/>
              </a:rPr>
              <a:t>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675"/>
              </a:spcBef>
            </a:pPr>
            <a:r>
              <a:rPr sz="4400" spc="-10" dirty="0"/>
              <a:t>CUSTOMER</a:t>
            </a:r>
            <a:r>
              <a:rPr sz="4400" spc="-65" dirty="0"/>
              <a:t> </a:t>
            </a:r>
            <a:r>
              <a:rPr sz="4400" spc="-25" dirty="0"/>
              <a:t>PROFILING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2357120"/>
            <a:ext cx="9144000" cy="2641600"/>
            <a:chOff x="0" y="2357120"/>
            <a:chExt cx="9144000" cy="2641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6781"/>
              <a:ext cx="4622800" cy="24516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1040" y="2357120"/>
              <a:ext cx="4632959" cy="26415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11985" y="5036502"/>
            <a:ext cx="551180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72305" algn="l"/>
              </a:tabLst>
            </a:pPr>
            <a:r>
              <a:rPr sz="1850" spc="-270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25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0</a:t>
            </a:r>
            <a:r>
              <a:rPr sz="1850" dirty="0">
                <a:latin typeface="Verdana"/>
                <a:cs typeface="Verdana"/>
              </a:rPr>
              <a:t>	</a:t>
            </a: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-25" dirty="0">
                <a:latin typeface="Verdana"/>
                <a:cs typeface="Verdana"/>
              </a:rPr>
              <a:t>ARG</a:t>
            </a:r>
            <a:r>
              <a:rPr sz="1850" spc="-50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1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00" y="5511800"/>
            <a:ext cx="8432800" cy="71120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32740" indent="-244475">
              <a:lnSpc>
                <a:spcPct val="100000"/>
              </a:lnSpc>
              <a:spcBef>
                <a:spcPts val="300"/>
              </a:spcBef>
              <a:buSzPct val="92500"/>
              <a:buFont typeface="Wingdings"/>
              <a:buChar char=""/>
              <a:tabLst>
                <a:tab pos="333375" algn="l"/>
              </a:tabLst>
            </a:pPr>
            <a:r>
              <a:rPr sz="2000" spc="-195" dirty="0">
                <a:latin typeface="Verdana"/>
                <a:cs typeface="Verdana"/>
              </a:rPr>
              <a:t>F</a:t>
            </a:r>
            <a:r>
              <a:rPr sz="2000" spc="-225" dirty="0">
                <a:latin typeface="Verdana"/>
                <a:cs typeface="Verdana"/>
              </a:rPr>
              <a:t>r</a:t>
            </a:r>
            <a:r>
              <a:rPr sz="2000" spc="60" dirty="0">
                <a:latin typeface="Verdana"/>
                <a:cs typeface="Verdana"/>
              </a:rPr>
              <a:t>o</a:t>
            </a:r>
            <a:r>
              <a:rPr sz="2000" spc="-65" dirty="0">
                <a:latin typeface="Verdana"/>
                <a:cs typeface="Verdana"/>
              </a:rPr>
              <a:t>m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145" dirty="0">
                <a:latin typeface="Verdana"/>
                <a:cs typeface="Verdana"/>
              </a:rPr>
              <a:t>t</a:t>
            </a:r>
            <a:r>
              <a:rPr sz="2000" spc="-70" dirty="0">
                <a:latin typeface="Verdana"/>
                <a:cs typeface="Verdana"/>
              </a:rPr>
              <a:t>h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285" dirty="0">
                <a:latin typeface="Verdana"/>
                <a:cs typeface="Verdana"/>
              </a:rPr>
              <a:t>"</a:t>
            </a:r>
            <a:r>
              <a:rPr sz="2000" spc="145" dirty="0">
                <a:latin typeface="Verdana"/>
                <a:cs typeface="Verdana"/>
              </a:rPr>
              <a:t>A</a:t>
            </a:r>
            <a:r>
              <a:rPr sz="2000" spc="310" dirty="0">
                <a:latin typeface="Verdana"/>
                <a:cs typeface="Verdana"/>
              </a:rPr>
              <a:t>M</a:t>
            </a:r>
            <a:r>
              <a:rPr sz="2000" spc="-434" dirty="0">
                <a:latin typeface="Verdana"/>
                <a:cs typeface="Verdana"/>
              </a:rPr>
              <a:t>T</a:t>
            </a:r>
            <a:r>
              <a:rPr sz="2000" spc="-235" dirty="0">
                <a:latin typeface="Verdana"/>
                <a:cs typeface="Verdana"/>
              </a:rPr>
              <a:t>_</a:t>
            </a:r>
            <a:r>
              <a:rPr sz="2000" spc="195" dirty="0">
                <a:latin typeface="Verdana"/>
                <a:cs typeface="Verdana"/>
              </a:rPr>
              <a:t>C</a:t>
            </a:r>
            <a:r>
              <a:rPr sz="2000" spc="-195" dirty="0">
                <a:latin typeface="Verdana"/>
                <a:cs typeface="Verdana"/>
              </a:rPr>
              <a:t>R</a:t>
            </a:r>
            <a:r>
              <a:rPr sz="2000" spc="-225" dirty="0">
                <a:latin typeface="Verdana"/>
                <a:cs typeface="Verdana"/>
              </a:rPr>
              <a:t>E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-370" dirty="0">
                <a:latin typeface="Verdana"/>
                <a:cs typeface="Verdana"/>
              </a:rPr>
              <a:t>I</a:t>
            </a:r>
            <a:r>
              <a:rPr sz="2000" spc="-434" dirty="0">
                <a:latin typeface="Verdana"/>
                <a:cs typeface="Verdana"/>
              </a:rPr>
              <a:t>T</a:t>
            </a:r>
            <a:r>
              <a:rPr sz="2000" spc="-300" dirty="0">
                <a:latin typeface="Verdana"/>
                <a:cs typeface="Verdana"/>
              </a:rPr>
              <a:t>"</a:t>
            </a:r>
            <a:r>
              <a:rPr sz="2000" spc="-365" dirty="0">
                <a:latin typeface="Verdana"/>
                <a:cs typeface="Verdana"/>
              </a:rPr>
              <a:t> </a:t>
            </a:r>
            <a:r>
              <a:rPr sz="2000" spc="105" dirty="0">
                <a:latin typeface="Verdana"/>
                <a:cs typeface="Verdana"/>
              </a:rPr>
              <a:t>g</a:t>
            </a:r>
            <a:r>
              <a:rPr sz="2000" spc="-225" dirty="0">
                <a:latin typeface="Verdana"/>
                <a:cs typeface="Verdana"/>
              </a:rPr>
              <a:t>r</a:t>
            </a:r>
            <a:r>
              <a:rPr sz="2000" spc="150" dirty="0">
                <a:latin typeface="Verdana"/>
                <a:cs typeface="Verdana"/>
              </a:rPr>
              <a:t>a</a:t>
            </a:r>
            <a:r>
              <a:rPr sz="2000" spc="110" dirty="0">
                <a:latin typeface="Verdana"/>
                <a:cs typeface="Verdana"/>
              </a:rPr>
              <a:t>p</a:t>
            </a:r>
            <a:r>
              <a:rPr sz="2000" spc="-70" dirty="0">
                <a:latin typeface="Verdana"/>
                <a:cs typeface="Verdana"/>
              </a:rPr>
              <a:t>h</a:t>
            </a:r>
            <a:r>
              <a:rPr sz="2000" spc="-175" dirty="0">
                <a:latin typeface="Verdana"/>
                <a:cs typeface="Verdana"/>
              </a:rPr>
              <a:t>,</a:t>
            </a:r>
            <a:r>
              <a:rPr sz="2000" spc="-22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i</a:t>
            </a:r>
            <a:r>
              <a:rPr sz="2000" spc="-110" dirty="0">
                <a:latin typeface="Verdana"/>
                <a:cs typeface="Verdana"/>
              </a:rPr>
              <a:t>t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i</a:t>
            </a:r>
            <a:r>
              <a:rPr sz="2000" spc="-265" dirty="0">
                <a:latin typeface="Verdana"/>
                <a:cs typeface="Verdana"/>
              </a:rPr>
              <a:t>s</a:t>
            </a:r>
            <a:r>
              <a:rPr sz="2000" spc="-28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v</a:t>
            </a:r>
            <a:r>
              <a:rPr sz="2000" spc="-75" dirty="0">
                <a:latin typeface="Verdana"/>
                <a:cs typeface="Verdana"/>
              </a:rPr>
              <a:t>i</a:t>
            </a:r>
            <a:r>
              <a:rPr sz="2000" spc="-250" dirty="0">
                <a:latin typeface="Verdana"/>
                <a:cs typeface="Verdana"/>
              </a:rPr>
              <a:t>s</a:t>
            </a:r>
            <a:r>
              <a:rPr sz="2000" spc="-75" dirty="0">
                <a:latin typeface="Verdana"/>
                <a:cs typeface="Verdana"/>
              </a:rPr>
              <a:t>i</a:t>
            </a:r>
            <a:r>
              <a:rPr sz="2000" spc="110" dirty="0">
                <a:latin typeface="Verdana"/>
                <a:cs typeface="Verdana"/>
              </a:rPr>
              <a:t>b</a:t>
            </a:r>
            <a:r>
              <a:rPr sz="2000" spc="-20" dirty="0">
                <a:latin typeface="Verdana"/>
                <a:cs typeface="Verdana"/>
              </a:rPr>
              <a:t>l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409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t</a:t>
            </a:r>
            <a:r>
              <a:rPr sz="2000" spc="-70" dirty="0">
                <a:latin typeface="Verdana"/>
                <a:cs typeface="Verdana"/>
              </a:rPr>
              <a:t>h</a:t>
            </a:r>
            <a:r>
              <a:rPr sz="2000" spc="150" dirty="0">
                <a:latin typeface="Verdana"/>
                <a:cs typeface="Verdana"/>
              </a:rPr>
              <a:t>a</a:t>
            </a:r>
            <a:r>
              <a:rPr sz="2000" spc="-110" dirty="0">
                <a:latin typeface="Verdana"/>
                <a:cs typeface="Verdana"/>
              </a:rPr>
              <a:t>t </a:t>
            </a:r>
            <a:r>
              <a:rPr sz="2000" spc="-150" dirty="0">
                <a:latin typeface="Verdana"/>
                <a:cs typeface="Verdana"/>
              </a:rPr>
              <a:t>t</a:t>
            </a:r>
            <a:r>
              <a:rPr sz="2000" spc="-70" dirty="0">
                <a:latin typeface="Verdana"/>
                <a:cs typeface="Verdana"/>
              </a:rPr>
              <a:t>h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p</a:t>
            </a:r>
            <a:r>
              <a:rPr sz="2000" spc="85" dirty="0">
                <a:latin typeface="Verdana"/>
                <a:cs typeface="Verdana"/>
              </a:rPr>
              <a:t>e</a:t>
            </a:r>
            <a:r>
              <a:rPr sz="2000" spc="60" dirty="0">
                <a:latin typeface="Verdana"/>
                <a:cs typeface="Verdana"/>
              </a:rPr>
              <a:t>o</a:t>
            </a:r>
            <a:r>
              <a:rPr sz="2000" spc="110" dirty="0">
                <a:latin typeface="Verdana"/>
                <a:cs typeface="Verdana"/>
              </a:rPr>
              <a:t>p</a:t>
            </a:r>
            <a:r>
              <a:rPr sz="2000" spc="-75" dirty="0">
                <a:latin typeface="Verdana"/>
                <a:cs typeface="Verdana"/>
              </a:rPr>
              <a:t>l</a:t>
            </a:r>
            <a:r>
              <a:rPr sz="2000" spc="1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45" dirty="0">
                <a:latin typeface="Verdana"/>
                <a:cs typeface="Verdana"/>
              </a:rPr>
              <a:t>t</a:t>
            </a:r>
            <a:r>
              <a:rPr sz="2000" spc="150" dirty="0">
                <a:latin typeface="Verdana"/>
                <a:cs typeface="Verdana"/>
              </a:rPr>
              <a:t>a</a:t>
            </a:r>
            <a:r>
              <a:rPr sz="2000" spc="-150" dirty="0">
                <a:latin typeface="Verdana"/>
                <a:cs typeface="Verdana"/>
              </a:rPr>
              <a:t>k</a:t>
            </a:r>
            <a:r>
              <a:rPr sz="2000" spc="-75" dirty="0">
                <a:latin typeface="Verdana"/>
                <a:cs typeface="Verdana"/>
              </a:rPr>
              <a:t>i</a:t>
            </a:r>
            <a:r>
              <a:rPr sz="2000" spc="-70" dirty="0">
                <a:latin typeface="Verdana"/>
                <a:cs typeface="Verdana"/>
              </a:rPr>
              <a:t>n</a:t>
            </a:r>
            <a:r>
              <a:rPr sz="2000" spc="100" dirty="0"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loan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amount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10lakhs</a:t>
            </a:r>
            <a:r>
              <a:rPr sz="2000" spc="-280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or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less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are</a:t>
            </a:r>
            <a:r>
              <a:rPr sz="2000" spc="-24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more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likely</a:t>
            </a:r>
            <a:r>
              <a:rPr sz="2000" spc="-41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to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make</a:t>
            </a:r>
            <a:r>
              <a:rPr sz="2000" spc="-24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default.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8160" y="1645348"/>
            <a:ext cx="559435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UNIVARIATE</a:t>
            </a:r>
            <a:r>
              <a:rPr sz="185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18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CONTINUOUS </a:t>
            </a:r>
            <a:r>
              <a:rPr sz="18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8785" y="1584642"/>
            <a:ext cx="56749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UNIVARIATE</a:t>
            </a:r>
            <a:r>
              <a:rPr sz="185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18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CATEGORICAL</a:t>
            </a:r>
            <a:r>
              <a:rPr sz="1850" u="sng" spc="-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50" y="2092960"/>
            <a:ext cx="5627827" cy="19438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16" y="4111116"/>
            <a:ext cx="5661442" cy="19340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96380" y="2790761"/>
            <a:ext cx="102933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-25" dirty="0">
                <a:latin typeface="Verdana"/>
                <a:cs typeface="Verdana"/>
              </a:rPr>
              <a:t>ARG</a:t>
            </a:r>
            <a:r>
              <a:rPr sz="1850" spc="-50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400" dirty="0">
                <a:latin typeface="Verdana"/>
                <a:cs typeface="Verdana"/>
              </a:rPr>
              <a:t> </a:t>
            </a:r>
            <a:r>
              <a:rPr sz="1850" spc="-5" dirty="0">
                <a:latin typeface="Calibri"/>
                <a:cs typeface="Calibri"/>
              </a:rPr>
              <a:t>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6380" y="4711001"/>
            <a:ext cx="102933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-25" dirty="0">
                <a:latin typeface="Verdana"/>
                <a:cs typeface="Verdana"/>
              </a:rPr>
              <a:t>ARG</a:t>
            </a:r>
            <a:r>
              <a:rPr sz="1850" spc="-50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400" dirty="0">
                <a:latin typeface="Verdana"/>
                <a:cs typeface="Verdana"/>
              </a:rPr>
              <a:t> </a:t>
            </a:r>
            <a:r>
              <a:rPr sz="1850" spc="-5" dirty="0"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59" y="6050279"/>
            <a:ext cx="8371840" cy="67056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87630" marR="428625">
              <a:lnSpc>
                <a:spcPts val="2160"/>
              </a:lnSpc>
              <a:spcBef>
                <a:spcPts val="459"/>
              </a:spcBef>
              <a:buFont typeface="Wingdings"/>
              <a:buChar char=""/>
              <a:tabLst>
                <a:tab pos="332105" algn="l"/>
              </a:tabLst>
            </a:pPr>
            <a:r>
              <a:rPr sz="1850" spc="-185" dirty="0">
                <a:latin typeface="Verdana"/>
                <a:cs typeface="Verdana"/>
              </a:rPr>
              <a:t>F</a:t>
            </a:r>
            <a:r>
              <a:rPr sz="1850" spc="-75" dirty="0">
                <a:latin typeface="Verdana"/>
                <a:cs typeface="Verdana"/>
              </a:rPr>
              <a:t>rom</a:t>
            </a:r>
            <a:r>
              <a:rPr sz="1850" spc="-220" dirty="0">
                <a:latin typeface="Verdana"/>
                <a:cs typeface="Verdana"/>
              </a:rPr>
              <a:t> </a:t>
            </a:r>
            <a:r>
              <a:rPr sz="1850" spc="-290" dirty="0">
                <a:latin typeface="Verdana"/>
                <a:cs typeface="Verdana"/>
              </a:rPr>
              <a:t>"</a:t>
            </a:r>
            <a:r>
              <a:rPr sz="1850" spc="-185" dirty="0">
                <a:latin typeface="Verdana"/>
                <a:cs typeface="Verdana"/>
              </a:rPr>
              <a:t>R</a:t>
            </a:r>
            <a:r>
              <a:rPr sz="1850" spc="-195" dirty="0">
                <a:latin typeface="Verdana"/>
                <a:cs typeface="Verdana"/>
              </a:rPr>
              <a:t>E</a:t>
            </a:r>
            <a:r>
              <a:rPr sz="1850" spc="-130" dirty="0">
                <a:latin typeface="Verdana"/>
                <a:cs typeface="Verdana"/>
              </a:rPr>
              <a:t>G</a:t>
            </a:r>
            <a:r>
              <a:rPr sz="1850" spc="-15" dirty="0">
                <a:latin typeface="Verdana"/>
                <a:cs typeface="Verdana"/>
              </a:rPr>
              <a:t>I</a:t>
            </a:r>
            <a:r>
              <a:rPr sz="1850" spc="-55" dirty="0">
                <a:latin typeface="Verdana"/>
                <a:cs typeface="Verdana"/>
              </a:rPr>
              <a:t>ON</a:t>
            </a:r>
            <a:r>
              <a:rPr sz="1850" spc="-5" dirty="0">
                <a:latin typeface="Verdana"/>
                <a:cs typeface="Verdana"/>
              </a:rPr>
              <a:t>_</a:t>
            </a:r>
            <a:r>
              <a:rPr sz="1850" spc="-40" dirty="0">
                <a:latin typeface="Verdana"/>
                <a:cs typeface="Verdana"/>
              </a:rPr>
              <a:t>R</a:t>
            </a:r>
            <a:r>
              <a:rPr sz="1850" spc="-114" dirty="0">
                <a:latin typeface="Verdana"/>
                <a:cs typeface="Verdana"/>
              </a:rPr>
              <a:t>A</a:t>
            </a:r>
            <a:r>
              <a:rPr sz="1850" spc="-350" dirty="0">
                <a:latin typeface="Verdana"/>
                <a:cs typeface="Verdana"/>
              </a:rPr>
              <a:t>T</a:t>
            </a:r>
            <a:r>
              <a:rPr sz="1850" spc="-385" dirty="0">
                <a:latin typeface="Verdana"/>
                <a:cs typeface="Verdana"/>
              </a:rPr>
              <a:t>I</a:t>
            </a:r>
            <a:r>
              <a:rPr sz="1850" spc="70" dirty="0">
                <a:latin typeface="Verdana"/>
                <a:cs typeface="Verdana"/>
              </a:rPr>
              <a:t>N</a:t>
            </a:r>
            <a:r>
              <a:rPr sz="1850" spc="-10" dirty="0">
                <a:latin typeface="Verdana"/>
                <a:cs typeface="Verdana"/>
              </a:rPr>
              <a:t>G</a:t>
            </a:r>
            <a:r>
              <a:rPr sz="1850" spc="-220" dirty="0">
                <a:latin typeface="Verdana"/>
                <a:cs typeface="Verdana"/>
              </a:rPr>
              <a:t>_</a:t>
            </a:r>
            <a:r>
              <a:rPr sz="1850" spc="145" dirty="0">
                <a:latin typeface="Verdana"/>
                <a:cs typeface="Verdana"/>
              </a:rPr>
              <a:t>C</a:t>
            </a:r>
            <a:r>
              <a:rPr sz="1850" spc="-235" dirty="0">
                <a:latin typeface="Verdana"/>
                <a:cs typeface="Verdana"/>
              </a:rPr>
              <a:t>L</a:t>
            </a:r>
            <a:r>
              <a:rPr sz="1850" spc="-385" dirty="0">
                <a:latin typeface="Verdana"/>
                <a:cs typeface="Verdana"/>
              </a:rPr>
              <a:t>I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210" dirty="0">
                <a:latin typeface="Verdana"/>
                <a:cs typeface="Verdana"/>
              </a:rPr>
              <a:t>N</a:t>
            </a:r>
            <a:r>
              <a:rPr sz="1850" spc="-160" dirty="0">
                <a:latin typeface="Verdana"/>
                <a:cs typeface="Verdana"/>
              </a:rPr>
              <a:t>T</a:t>
            </a:r>
            <a:r>
              <a:rPr sz="1850" spc="-300" dirty="0">
                <a:latin typeface="Verdana"/>
                <a:cs typeface="Verdana"/>
              </a:rPr>
              <a:t>_</a:t>
            </a:r>
            <a:r>
              <a:rPr sz="1850" spc="-75" dirty="0">
                <a:latin typeface="Verdana"/>
                <a:cs typeface="Verdana"/>
              </a:rPr>
              <a:t>W</a:t>
            </a:r>
            <a:r>
              <a:rPr sz="1850" spc="-300" dirty="0">
                <a:latin typeface="Verdana"/>
                <a:cs typeface="Verdana"/>
              </a:rPr>
              <a:t>_</a:t>
            </a:r>
            <a:r>
              <a:rPr sz="1850" spc="145" dirty="0">
                <a:latin typeface="Verdana"/>
                <a:cs typeface="Verdana"/>
              </a:rPr>
              <a:t>C</a:t>
            </a:r>
            <a:r>
              <a:rPr sz="1850" spc="-385" dirty="0">
                <a:latin typeface="Verdana"/>
                <a:cs typeface="Verdana"/>
              </a:rPr>
              <a:t>I</a:t>
            </a:r>
            <a:r>
              <a:rPr sz="1850" spc="-350" dirty="0">
                <a:latin typeface="Verdana"/>
                <a:cs typeface="Verdana"/>
              </a:rPr>
              <a:t>T</a:t>
            </a:r>
            <a:r>
              <a:rPr sz="1850" spc="-100" dirty="0">
                <a:latin typeface="Verdana"/>
                <a:cs typeface="Verdana"/>
              </a:rPr>
              <a:t>Y</a:t>
            </a:r>
            <a:r>
              <a:rPr sz="1850" spc="-280" dirty="0">
                <a:latin typeface="Verdana"/>
                <a:cs typeface="Verdana"/>
              </a:rPr>
              <a:t>"</a:t>
            </a:r>
            <a:r>
              <a:rPr sz="1850" spc="-340" dirty="0">
                <a:latin typeface="Verdana"/>
                <a:cs typeface="Verdana"/>
              </a:rPr>
              <a:t> </a:t>
            </a:r>
            <a:r>
              <a:rPr sz="1850" spc="45" dirty="0">
                <a:latin typeface="Verdana"/>
                <a:cs typeface="Verdana"/>
              </a:rPr>
              <a:t>g</a:t>
            </a:r>
            <a:r>
              <a:rPr sz="1850" spc="-40" dirty="0">
                <a:latin typeface="Verdana"/>
                <a:cs typeface="Verdana"/>
              </a:rPr>
              <a:t>r</a:t>
            </a:r>
            <a:r>
              <a:rPr sz="1850" spc="-30" dirty="0">
                <a:latin typeface="Verdana"/>
                <a:cs typeface="Verdana"/>
              </a:rPr>
              <a:t>a</a:t>
            </a:r>
            <a:r>
              <a:rPr sz="1850" spc="120" dirty="0">
                <a:latin typeface="Verdana"/>
                <a:cs typeface="Verdana"/>
              </a:rPr>
              <a:t>p</a:t>
            </a:r>
            <a:r>
              <a:rPr sz="1850" spc="-50" dirty="0">
                <a:latin typeface="Verdana"/>
                <a:cs typeface="Verdana"/>
              </a:rPr>
              <a:t>h</a:t>
            </a:r>
            <a:r>
              <a:rPr sz="1850" spc="-335" dirty="0">
                <a:latin typeface="Verdana"/>
                <a:cs typeface="Verdana"/>
              </a:rPr>
              <a:t> </a:t>
            </a:r>
            <a:r>
              <a:rPr sz="1850" spc="-30" dirty="0">
                <a:latin typeface="Verdana"/>
                <a:cs typeface="Verdana"/>
              </a:rPr>
              <a:t>i</a:t>
            </a:r>
            <a:r>
              <a:rPr sz="1850" spc="-105" dirty="0">
                <a:latin typeface="Verdana"/>
                <a:cs typeface="Verdana"/>
              </a:rPr>
              <a:t>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-30" dirty="0">
                <a:latin typeface="Verdana"/>
                <a:cs typeface="Verdana"/>
              </a:rPr>
              <a:t>i</a:t>
            </a:r>
            <a:r>
              <a:rPr sz="1850" spc="-250" dirty="0">
                <a:latin typeface="Verdana"/>
                <a:cs typeface="Verdana"/>
              </a:rPr>
              <a:t>s </a:t>
            </a:r>
            <a:r>
              <a:rPr sz="1850" spc="105" dirty="0">
                <a:latin typeface="Verdana"/>
                <a:cs typeface="Verdana"/>
              </a:rPr>
              <a:t>v</a:t>
            </a:r>
            <a:r>
              <a:rPr sz="1850" spc="-114" dirty="0">
                <a:latin typeface="Verdana"/>
                <a:cs typeface="Verdana"/>
              </a:rPr>
              <a:t>i</a:t>
            </a:r>
            <a:r>
              <a:rPr sz="1850" spc="-330" dirty="0">
                <a:latin typeface="Verdana"/>
                <a:cs typeface="Verdana"/>
              </a:rPr>
              <a:t>s</a:t>
            </a:r>
            <a:r>
              <a:rPr sz="1850" spc="-114" dirty="0">
                <a:latin typeface="Verdana"/>
                <a:cs typeface="Verdana"/>
              </a:rPr>
              <a:t>i</a:t>
            </a:r>
            <a:r>
              <a:rPr sz="1850" spc="45" dirty="0">
                <a:latin typeface="Verdana"/>
                <a:cs typeface="Verdana"/>
              </a:rPr>
              <a:t>b</a:t>
            </a:r>
            <a:r>
              <a:rPr sz="1850" spc="-114" dirty="0">
                <a:latin typeface="Verdana"/>
                <a:cs typeface="Verdana"/>
              </a:rPr>
              <a:t>l</a:t>
            </a:r>
            <a:r>
              <a:rPr sz="1850" spc="95" dirty="0">
                <a:latin typeface="Verdana"/>
                <a:cs typeface="Verdana"/>
              </a:rPr>
              <a:t>e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-95" dirty="0">
                <a:latin typeface="Verdana"/>
                <a:cs typeface="Verdana"/>
              </a:rPr>
              <a:t>t</a:t>
            </a:r>
            <a:r>
              <a:rPr sz="1850" spc="50" dirty="0">
                <a:latin typeface="Verdana"/>
                <a:cs typeface="Verdana"/>
              </a:rPr>
              <a:t>h</a:t>
            </a:r>
            <a:r>
              <a:rPr sz="1850" spc="65" dirty="0">
                <a:latin typeface="Verdana"/>
                <a:cs typeface="Verdana"/>
              </a:rPr>
              <a:t>a</a:t>
            </a:r>
            <a:r>
              <a:rPr sz="1850" spc="-105" dirty="0">
                <a:latin typeface="Verdana"/>
                <a:cs typeface="Verdana"/>
              </a:rPr>
              <a:t>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120" dirty="0">
                <a:latin typeface="Verdana"/>
                <a:cs typeface="Verdana"/>
              </a:rPr>
              <a:t>p</a:t>
            </a:r>
            <a:r>
              <a:rPr sz="1850" spc="90" dirty="0">
                <a:latin typeface="Verdana"/>
                <a:cs typeface="Verdana"/>
              </a:rPr>
              <a:t>eo</a:t>
            </a:r>
            <a:r>
              <a:rPr sz="1850" spc="114" dirty="0">
                <a:latin typeface="Verdana"/>
                <a:cs typeface="Verdana"/>
              </a:rPr>
              <a:t>p</a:t>
            </a:r>
            <a:r>
              <a:rPr sz="1850" spc="-114" dirty="0">
                <a:latin typeface="Verdana"/>
                <a:cs typeface="Verdana"/>
              </a:rPr>
              <a:t>l</a:t>
            </a:r>
            <a:r>
              <a:rPr sz="1850" spc="65" dirty="0">
                <a:latin typeface="Verdana"/>
                <a:cs typeface="Verdana"/>
              </a:rPr>
              <a:t>e  </a:t>
            </a:r>
            <a:r>
              <a:rPr sz="1850" spc="10" dirty="0">
                <a:latin typeface="Verdana"/>
                <a:cs typeface="Verdana"/>
              </a:rPr>
              <a:t>belonging</a:t>
            </a:r>
            <a:r>
              <a:rPr sz="1850" spc="-370" dirty="0">
                <a:latin typeface="Verdana"/>
                <a:cs typeface="Verdana"/>
              </a:rPr>
              <a:t> </a:t>
            </a:r>
            <a:r>
              <a:rPr sz="1850" spc="-5" dirty="0">
                <a:latin typeface="Verdana"/>
                <a:cs typeface="Verdana"/>
              </a:rPr>
              <a:t>to</a:t>
            </a:r>
            <a:r>
              <a:rPr sz="1850" spc="-254" dirty="0">
                <a:latin typeface="Verdana"/>
                <a:cs typeface="Verdana"/>
              </a:rPr>
              <a:t> </a:t>
            </a:r>
            <a:r>
              <a:rPr sz="1850" spc="-15" dirty="0">
                <a:latin typeface="Verdana"/>
                <a:cs typeface="Verdana"/>
              </a:rPr>
              <a:t>the</a:t>
            </a:r>
            <a:r>
              <a:rPr sz="1850" spc="-170" dirty="0">
                <a:latin typeface="Verdana"/>
                <a:cs typeface="Verdana"/>
              </a:rPr>
              <a:t> </a:t>
            </a:r>
            <a:r>
              <a:rPr sz="1850" spc="-145" dirty="0">
                <a:latin typeface="Verdana"/>
                <a:cs typeface="Verdana"/>
              </a:rPr>
              <a:t>Tier-3</a:t>
            </a:r>
            <a:r>
              <a:rPr sz="1850" spc="-395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city</a:t>
            </a:r>
            <a:r>
              <a:rPr sz="1850" spc="-360" dirty="0">
                <a:latin typeface="Verdana"/>
                <a:cs typeface="Verdana"/>
              </a:rPr>
              <a:t> </a:t>
            </a:r>
            <a:r>
              <a:rPr sz="1850" spc="5" dirty="0">
                <a:latin typeface="Verdana"/>
                <a:cs typeface="Verdana"/>
              </a:rPr>
              <a:t>are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-85" dirty="0">
                <a:latin typeface="Verdana"/>
                <a:cs typeface="Verdana"/>
              </a:rPr>
              <a:t>most</a:t>
            </a:r>
            <a:r>
              <a:rPr sz="1850" spc="-235" dirty="0">
                <a:latin typeface="Verdana"/>
                <a:cs typeface="Verdana"/>
              </a:rPr>
              <a:t> </a:t>
            </a:r>
            <a:r>
              <a:rPr sz="1850" spc="-80" dirty="0">
                <a:latin typeface="Verdana"/>
                <a:cs typeface="Verdana"/>
              </a:rPr>
              <a:t>likely</a:t>
            </a:r>
            <a:r>
              <a:rPr sz="1850" spc="-200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to</a:t>
            </a:r>
            <a:r>
              <a:rPr sz="1850" spc="-340" dirty="0">
                <a:latin typeface="Verdana"/>
                <a:cs typeface="Verdana"/>
              </a:rPr>
              <a:t> </a:t>
            </a:r>
            <a:r>
              <a:rPr sz="1850" spc="15" dirty="0">
                <a:latin typeface="Verdana"/>
                <a:cs typeface="Verdana"/>
              </a:rPr>
              <a:t>make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145" dirty="0">
                <a:latin typeface="Verdana"/>
                <a:cs typeface="Verdana"/>
              </a:rPr>
              <a:t>a</a:t>
            </a:r>
            <a:r>
              <a:rPr sz="1850" spc="-310" dirty="0">
                <a:latin typeface="Verdana"/>
                <a:cs typeface="Verdana"/>
              </a:rPr>
              <a:t> </a:t>
            </a:r>
            <a:r>
              <a:rPr sz="1850" spc="-10" dirty="0">
                <a:latin typeface="Verdana"/>
                <a:cs typeface="Verdana"/>
              </a:rPr>
              <a:t>default.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1800" y="14732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675"/>
              </a:spcBef>
            </a:pPr>
            <a:r>
              <a:rPr sz="4400" spc="-10" dirty="0"/>
              <a:t>CUSTOMER</a:t>
            </a:r>
            <a:r>
              <a:rPr sz="4400" spc="-65" dirty="0"/>
              <a:t> </a:t>
            </a:r>
            <a:r>
              <a:rPr sz="4400" spc="-25" dirty="0"/>
              <a:t>PROFILING</a:t>
            </a: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595"/>
              </a:spcBef>
            </a:pPr>
            <a:r>
              <a:rPr sz="4400" spc="-10" dirty="0"/>
              <a:t>CUSTOMER</a:t>
            </a:r>
            <a:r>
              <a:rPr sz="4400" spc="-65" dirty="0"/>
              <a:t> </a:t>
            </a:r>
            <a:r>
              <a:rPr sz="4400" spc="-25" dirty="0"/>
              <a:t>PROFILING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2350598"/>
            <a:ext cx="3682871" cy="25861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8259" y="2364722"/>
            <a:ext cx="3691802" cy="25895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66239" y="1584642"/>
            <a:ext cx="580961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</a:t>
            </a:r>
            <a:r>
              <a:rPr sz="1850" u="sng" spc="-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85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5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2280" y="5308600"/>
            <a:ext cx="8229600" cy="1549400"/>
          </a:xfrm>
          <a:custGeom>
            <a:avLst/>
            <a:gdLst/>
            <a:ahLst/>
            <a:cxnLst/>
            <a:rect l="l" t="t" r="r" b="b"/>
            <a:pathLst>
              <a:path w="8229600" h="1549400">
                <a:moveTo>
                  <a:pt x="8229600" y="1549397"/>
                </a:moveTo>
                <a:lnTo>
                  <a:pt x="8229600" y="0"/>
                </a:lnTo>
                <a:lnTo>
                  <a:pt x="0" y="0"/>
                </a:lnTo>
                <a:lnTo>
                  <a:pt x="0" y="1549397"/>
                </a:lnTo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575" y="4846277"/>
            <a:ext cx="8061959" cy="201041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72085" algn="ctr">
              <a:lnSpc>
                <a:spcPct val="100000"/>
              </a:lnSpc>
              <a:spcBef>
                <a:spcPts val="985"/>
              </a:spcBef>
              <a:tabLst>
                <a:tab pos="4841240" algn="l"/>
              </a:tabLst>
            </a:pP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-25" dirty="0">
                <a:latin typeface="Verdana"/>
                <a:cs typeface="Verdana"/>
              </a:rPr>
              <a:t>ARG</a:t>
            </a:r>
            <a:r>
              <a:rPr sz="1850" spc="-50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0</a:t>
            </a:r>
            <a:r>
              <a:rPr sz="1850" dirty="0">
                <a:latin typeface="Verdana"/>
                <a:cs typeface="Verdana"/>
              </a:rPr>
              <a:t>	</a:t>
            </a:r>
            <a:r>
              <a:rPr sz="1850" spc="-270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25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1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ts val="1680"/>
              </a:lnSpc>
              <a:spcBef>
                <a:spcPts val="795"/>
              </a:spcBef>
              <a:buFont typeface="Wingdings"/>
              <a:buChar char=""/>
              <a:tabLst>
                <a:tab pos="206375" algn="l"/>
              </a:tabLst>
            </a:pPr>
            <a:r>
              <a:rPr sz="1450" spc="-75" dirty="0">
                <a:latin typeface="Verdana"/>
                <a:cs typeface="Verdana"/>
              </a:rPr>
              <a:t>The </a:t>
            </a:r>
            <a:r>
              <a:rPr sz="1450" spc="45" dirty="0">
                <a:latin typeface="Verdana"/>
                <a:cs typeface="Verdana"/>
              </a:rPr>
              <a:t>top </a:t>
            </a:r>
            <a:r>
              <a:rPr sz="1450" spc="-125" dirty="0">
                <a:latin typeface="Verdana"/>
                <a:cs typeface="Verdana"/>
              </a:rPr>
              <a:t>9 </a:t>
            </a:r>
            <a:r>
              <a:rPr sz="1450" spc="-30" dirty="0">
                <a:latin typeface="Verdana"/>
                <a:cs typeface="Verdana"/>
              </a:rPr>
              <a:t>correlation </a:t>
            </a:r>
            <a:r>
              <a:rPr sz="1450" spc="-10" dirty="0">
                <a:latin typeface="Verdana"/>
                <a:cs typeface="Verdana"/>
              </a:rPr>
              <a:t>chart </a:t>
            </a:r>
            <a:r>
              <a:rPr sz="1450" spc="5" dirty="0">
                <a:latin typeface="Verdana"/>
                <a:cs typeface="Verdana"/>
              </a:rPr>
              <a:t>of </a:t>
            </a:r>
            <a:r>
              <a:rPr sz="1450" spc="-35" dirty="0">
                <a:latin typeface="Verdana"/>
                <a:cs typeface="Verdana"/>
              </a:rPr>
              <a:t>defaulters </a:t>
            </a:r>
            <a:r>
              <a:rPr sz="1450" spc="45" dirty="0">
                <a:latin typeface="Verdana"/>
                <a:cs typeface="Verdana"/>
              </a:rPr>
              <a:t>and </a:t>
            </a:r>
            <a:r>
              <a:rPr sz="1450" spc="-45" dirty="0">
                <a:latin typeface="Verdana"/>
                <a:cs typeface="Verdana"/>
              </a:rPr>
              <a:t>non-defaulters </a:t>
            </a:r>
            <a:r>
              <a:rPr sz="1450" spc="-20" dirty="0">
                <a:latin typeface="Verdana"/>
                <a:cs typeface="Verdana"/>
              </a:rPr>
              <a:t>are </a:t>
            </a:r>
            <a:r>
              <a:rPr sz="1450" spc="-60" dirty="0">
                <a:latin typeface="Verdana"/>
                <a:cs typeface="Verdana"/>
              </a:rPr>
              <a:t>almost </a:t>
            </a:r>
            <a:r>
              <a:rPr sz="1450" spc="-25" dirty="0">
                <a:latin typeface="Verdana"/>
                <a:cs typeface="Verdana"/>
              </a:rPr>
              <a:t>same </a:t>
            </a:r>
            <a:r>
              <a:rPr sz="1450" spc="15" dirty="0">
                <a:latin typeface="Verdana"/>
                <a:cs typeface="Verdana"/>
              </a:rPr>
              <a:t>both </a:t>
            </a:r>
            <a:r>
              <a:rPr sz="1450" spc="-75" dirty="0">
                <a:latin typeface="Verdana"/>
                <a:cs typeface="Verdana"/>
              </a:rPr>
              <a:t>with </a:t>
            </a:r>
            <a:r>
              <a:rPr sz="1450" spc="-70" dirty="0">
                <a:latin typeface="Verdana"/>
                <a:cs typeface="Verdana"/>
              </a:rPr>
              <a:t> </a:t>
            </a:r>
            <a:r>
              <a:rPr sz="1450" spc="-10" dirty="0">
                <a:latin typeface="Verdana"/>
                <a:cs typeface="Verdana"/>
              </a:rPr>
              <a:t>respect</a:t>
            </a:r>
            <a:r>
              <a:rPr sz="1450" spc="-204" dirty="0">
                <a:latin typeface="Verdana"/>
                <a:cs typeface="Verdana"/>
              </a:rPr>
              <a:t> </a:t>
            </a:r>
            <a:r>
              <a:rPr sz="1450" spc="20" dirty="0">
                <a:latin typeface="Verdana"/>
                <a:cs typeface="Verdana"/>
              </a:rPr>
              <a:t>to</a:t>
            </a:r>
            <a:r>
              <a:rPr sz="1450" spc="-254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the</a:t>
            </a:r>
            <a:r>
              <a:rPr sz="1450" spc="-245" dirty="0">
                <a:latin typeface="Verdana"/>
                <a:cs typeface="Verdana"/>
              </a:rPr>
              <a:t> </a:t>
            </a:r>
            <a:r>
              <a:rPr sz="1450" spc="10" dirty="0">
                <a:latin typeface="Verdana"/>
                <a:cs typeface="Verdana"/>
              </a:rPr>
              <a:t>type</a:t>
            </a:r>
            <a:r>
              <a:rPr sz="1450" spc="-330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of</a:t>
            </a:r>
            <a:r>
              <a:rPr sz="1450" spc="-240" dirty="0">
                <a:latin typeface="Verdana"/>
                <a:cs typeface="Verdana"/>
              </a:rPr>
              <a:t> </a:t>
            </a:r>
            <a:r>
              <a:rPr sz="1450" spc="-45" dirty="0">
                <a:latin typeface="Verdana"/>
                <a:cs typeface="Verdana"/>
              </a:rPr>
              <a:t>variables</a:t>
            </a:r>
            <a:r>
              <a:rPr sz="1450" spc="-190" dirty="0">
                <a:latin typeface="Verdana"/>
                <a:cs typeface="Verdana"/>
              </a:rPr>
              <a:t> </a:t>
            </a:r>
            <a:r>
              <a:rPr sz="1450" spc="45" dirty="0">
                <a:latin typeface="Verdana"/>
                <a:cs typeface="Verdana"/>
              </a:rPr>
              <a:t>and</a:t>
            </a:r>
            <a:r>
              <a:rPr sz="1450" spc="-215" dirty="0">
                <a:latin typeface="Verdana"/>
                <a:cs typeface="Verdana"/>
              </a:rPr>
              <a:t> </a:t>
            </a:r>
            <a:r>
              <a:rPr sz="1450" spc="-30" dirty="0">
                <a:latin typeface="Verdana"/>
                <a:cs typeface="Verdana"/>
              </a:rPr>
              <a:t>correlation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coefficient</a:t>
            </a:r>
            <a:r>
              <a:rPr sz="1450" spc="-280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which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-30" dirty="0">
                <a:latin typeface="Verdana"/>
                <a:cs typeface="Verdana"/>
              </a:rPr>
              <a:t>proves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-15" dirty="0">
                <a:latin typeface="Verdana"/>
                <a:cs typeface="Verdana"/>
              </a:rPr>
              <a:t>that</a:t>
            </a:r>
            <a:r>
              <a:rPr sz="1450" spc="-200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the</a:t>
            </a:r>
            <a:r>
              <a:rPr sz="1450" spc="-330" dirty="0">
                <a:latin typeface="Verdana"/>
                <a:cs typeface="Verdana"/>
              </a:rPr>
              <a:t> </a:t>
            </a:r>
            <a:r>
              <a:rPr sz="1450" spc="-45" dirty="0">
                <a:latin typeface="Verdana"/>
                <a:cs typeface="Verdana"/>
              </a:rPr>
              <a:t>variables </a:t>
            </a:r>
            <a:r>
              <a:rPr sz="1450" spc="-40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are</a:t>
            </a:r>
            <a:r>
              <a:rPr sz="1450" spc="-80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independent</a:t>
            </a:r>
            <a:r>
              <a:rPr sz="1450" spc="-275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of</a:t>
            </a:r>
            <a:r>
              <a:rPr sz="1450" spc="-240" dirty="0">
                <a:latin typeface="Verdana"/>
                <a:cs typeface="Verdana"/>
              </a:rPr>
              <a:t> </a:t>
            </a:r>
            <a:r>
              <a:rPr sz="1450" spc="-30" dirty="0">
                <a:latin typeface="Verdana"/>
                <a:cs typeface="Verdana"/>
              </a:rPr>
              <a:t>defaulting.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-140" dirty="0">
                <a:latin typeface="Verdana"/>
                <a:cs typeface="Verdana"/>
              </a:rPr>
              <a:t>If</a:t>
            </a:r>
            <a:r>
              <a:rPr sz="1450" spc="-240" dirty="0">
                <a:latin typeface="Verdana"/>
                <a:cs typeface="Verdana"/>
              </a:rPr>
              <a:t> </a:t>
            </a:r>
            <a:r>
              <a:rPr sz="1450" dirty="0">
                <a:latin typeface="Verdana"/>
                <a:cs typeface="Verdana"/>
              </a:rPr>
              <a:t>we</a:t>
            </a:r>
            <a:r>
              <a:rPr sz="1450" spc="-160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inspect</a:t>
            </a:r>
            <a:r>
              <a:rPr sz="1450" spc="-200" dirty="0">
                <a:latin typeface="Verdana"/>
                <a:cs typeface="Verdana"/>
              </a:rPr>
              <a:t> </a:t>
            </a:r>
            <a:r>
              <a:rPr sz="1450" spc="-35" dirty="0">
                <a:latin typeface="Verdana"/>
                <a:cs typeface="Verdana"/>
              </a:rPr>
              <a:t>more</a:t>
            </a:r>
            <a:r>
              <a:rPr sz="1450" spc="-240" dirty="0">
                <a:latin typeface="Verdana"/>
                <a:cs typeface="Verdana"/>
              </a:rPr>
              <a:t> </a:t>
            </a:r>
            <a:r>
              <a:rPr sz="1450" spc="-40" dirty="0">
                <a:latin typeface="Verdana"/>
                <a:cs typeface="Verdana"/>
              </a:rPr>
              <a:t>into</a:t>
            </a:r>
            <a:r>
              <a:rPr sz="1450" spc="-254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the</a:t>
            </a:r>
            <a:r>
              <a:rPr sz="1450" spc="-245" dirty="0">
                <a:latin typeface="Verdana"/>
                <a:cs typeface="Verdana"/>
              </a:rPr>
              <a:t> </a:t>
            </a:r>
            <a:r>
              <a:rPr sz="1450" spc="-30" dirty="0">
                <a:latin typeface="Verdana"/>
                <a:cs typeface="Verdana"/>
              </a:rPr>
              <a:t>correlation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dirty="0">
                <a:latin typeface="Verdana"/>
                <a:cs typeface="Verdana"/>
              </a:rPr>
              <a:t>aspect,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the</a:t>
            </a:r>
            <a:r>
              <a:rPr sz="1450" spc="-245" dirty="0">
                <a:latin typeface="Verdana"/>
                <a:cs typeface="Verdana"/>
              </a:rPr>
              <a:t> </a:t>
            </a:r>
            <a:r>
              <a:rPr sz="1450" spc="45" dirty="0">
                <a:latin typeface="Verdana"/>
                <a:cs typeface="Verdana"/>
              </a:rPr>
              <a:t>top</a:t>
            </a:r>
            <a:r>
              <a:rPr sz="1450" spc="-285" dirty="0">
                <a:latin typeface="Verdana"/>
                <a:cs typeface="Verdana"/>
              </a:rPr>
              <a:t> </a:t>
            </a:r>
            <a:r>
              <a:rPr sz="1450" spc="-10" dirty="0">
                <a:latin typeface="Verdana"/>
                <a:cs typeface="Verdana"/>
              </a:rPr>
              <a:t>two </a:t>
            </a:r>
            <a:r>
              <a:rPr sz="1450" spc="-5" dirty="0">
                <a:latin typeface="Verdana"/>
                <a:cs typeface="Verdana"/>
              </a:rPr>
              <a:t> </a:t>
            </a:r>
            <a:r>
              <a:rPr sz="1450" spc="-45" dirty="0">
                <a:latin typeface="Verdana"/>
                <a:cs typeface="Verdana"/>
              </a:rPr>
              <a:t>variables </a:t>
            </a:r>
            <a:r>
              <a:rPr sz="1450" spc="-50" dirty="0">
                <a:latin typeface="Verdana"/>
                <a:cs typeface="Verdana"/>
              </a:rPr>
              <a:t>represent </a:t>
            </a:r>
            <a:r>
              <a:rPr sz="1450" spc="-70" dirty="0">
                <a:latin typeface="Verdana"/>
                <a:cs typeface="Verdana"/>
              </a:rPr>
              <a:t>very </a:t>
            </a:r>
            <a:r>
              <a:rPr sz="1450" spc="-60" dirty="0">
                <a:latin typeface="Verdana"/>
                <a:cs typeface="Verdana"/>
              </a:rPr>
              <a:t>strong </a:t>
            </a:r>
            <a:r>
              <a:rPr sz="1450" spc="-50" dirty="0">
                <a:latin typeface="Verdana"/>
                <a:cs typeface="Verdana"/>
              </a:rPr>
              <a:t>correlations </a:t>
            </a:r>
            <a:r>
              <a:rPr sz="1450" spc="45" dirty="0">
                <a:latin typeface="Verdana"/>
                <a:cs typeface="Verdana"/>
              </a:rPr>
              <a:t>and </a:t>
            </a:r>
            <a:r>
              <a:rPr sz="1450" spc="25" dirty="0">
                <a:latin typeface="Verdana"/>
                <a:cs typeface="Verdana"/>
              </a:rPr>
              <a:t>an </a:t>
            </a:r>
            <a:r>
              <a:rPr sz="1450" spc="-20" dirty="0">
                <a:latin typeface="Verdana"/>
                <a:cs typeface="Verdana"/>
              </a:rPr>
              <a:t>increase </a:t>
            </a:r>
            <a:r>
              <a:rPr sz="1450" spc="-100" dirty="0">
                <a:latin typeface="Verdana"/>
                <a:cs typeface="Verdana"/>
              </a:rPr>
              <a:t>in </a:t>
            </a:r>
            <a:r>
              <a:rPr sz="1450" spc="35" dirty="0">
                <a:latin typeface="Verdana"/>
                <a:cs typeface="Verdana"/>
              </a:rPr>
              <a:t>one </a:t>
            </a:r>
            <a:r>
              <a:rPr sz="1450" spc="-30" dirty="0">
                <a:latin typeface="Verdana"/>
                <a:cs typeface="Verdana"/>
              </a:rPr>
              <a:t>variable </a:t>
            </a:r>
            <a:r>
              <a:rPr sz="1450" spc="-25" dirty="0">
                <a:latin typeface="Verdana"/>
                <a:cs typeface="Verdana"/>
              </a:rPr>
              <a:t>would </a:t>
            </a:r>
            <a:r>
              <a:rPr sz="1450" spc="-40" dirty="0">
                <a:latin typeface="Verdana"/>
                <a:cs typeface="Verdana"/>
              </a:rPr>
              <a:t>show </a:t>
            </a:r>
            <a:r>
              <a:rPr sz="1450" spc="-35" dirty="0">
                <a:latin typeface="Verdana"/>
                <a:cs typeface="Verdana"/>
              </a:rPr>
              <a:t> </a:t>
            </a:r>
            <a:r>
              <a:rPr sz="1450" spc="-120" dirty="0">
                <a:latin typeface="Verdana"/>
                <a:cs typeface="Verdana"/>
              </a:rPr>
              <a:t>similar</a:t>
            </a:r>
            <a:r>
              <a:rPr sz="1450" spc="-70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increase</a:t>
            </a:r>
            <a:r>
              <a:rPr sz="1450" spc="-245" dirty="0">
                <a:latin typeface="Verdana"/>
                <a:cs typeface="Verdana"/>
              </a:rPr>
              <a:t> </a:t>
            </a:r>
            <a:r>
              <a:rPr sz="1450" spc="-100" dirty="0">
                <a:latin typeface="Verdana"/>
                <a:cs typeface="Verdana"/>
              </a:rPr>
              <a:t>in</a:t>
            </a:r>
            <a:r>
              <a:rPr sz="1450" spc="-105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the</a:t>
            </a:r>
            <a:r>
              <a:rPr sz="1450" spc="-250" dirty="0">
                <a:latin typeface="Verdana"/>
                <a:cs typeface="Verdana"/>
              </a:rPr>
              <a:t> </a:t>
            </a:r>
            <a:r>
              <a:rPr sz="1450" spc="-15" dirty="0">
                <a:latin typeface="Verdana"/>
                <a:cs typeface="Verdana"/>
              </a:rPr>
              <a:t>other</a:t>
            </a:r>
            <a:r>
              <a:rPr sz="1450" spc="-305" dirty="0">
                <a:latin typeface="Verdana"/>
                <a:cs typeface="Verdana"/>
              </a:rPr>
              <a:t> </a:t>
            </a:r>
            <a:r>
              <a:rPr sz="1450" spc="45" dirty="0">
                <a:latin typeface="Verdana"/>
                <a:cs typeface="Verdana"/>
              </a:rPr>
              <a:t>and</a:t>
            </a:r>
            <a:r>
              <a:rPr sz="1450" spc="-295" dirty="0">
                <a:latin typeface="Verdana"/>
                <a:cs typeface="Verdana"/>
              </a:rPr>
              <a:t> </a:t>
            </a:r>
            <a:r>
              <a:rPr sz="1450" spc="30" dirty="0">
                <a:latin typeface="Verdana"/>
                <a:cs typeface="Verdana"/>
              </a:rPr>
              <a:t>vice</a:t>
            </a:r>
            <a:r>
              <a:rPr sz="1450" spc="-250" dirty="0">
                <a:latin typeface="Verdana"/>
                <a:cs typeface="Verdana"/>
              </a:rPr>
              <a:t> </a:t>
            </a:r>
            <a:r>
              <a:rPr sz="1450" spc="-60" dirty="0">
                <a:latin typeface="Verdana"/>
                <a:cs typeface="Verdana"/>
              </a:rPr>
              <a:t>versa.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-75" dirty="0">
                <a:latin typeface="Verdana"/>
                <a:cs typeface="Verdana"/>
              </a:rPr>
              <a:t>The</a:t>
            </a:r>
            <a:r>
              <a:rPr sz="1450" spc="-250" dirty="0">
                <a:latin typeface="Verdana"/>
                <a:cs typeface="Verdana"/>
              </a:rPr>
              <a:t> </a:t>
            </a:r>
            <a:r>
              <a:rPr sz="1450" spc="-45" dirty="0">
                <a:latin typeface="Verdana"/>
                <a:cs typeface="Verdana"/>
              </a:rPr>
              <a:t>next</a:t>
            </a:r>
            <a:r>
              <a:rPr sz="1450" spc="-200" dirty="0">
                <a:latin typeface="Verdana"/>
                <a:cs typeface="Verdana"/>
              </a:rPr>
              <a:t> </a:t>
            </a:r>
            <a:r>
              <a:rPr sz="1450" spc="-25" dirty="0">
                <a:latin typeface="Verdana"/>
                <a:cs typeface="Verdana"/>
              </a:rPr>
              <a:t>three</a:t>
            </a:r>
            <a:r>
              <a:rPr sz="1450" spc="-250" dirty="0">
                <a:latin typeface="Verdana"/>
                <a:cs typeface="Verdana"/>
              </a:rPr>
              <a:t> </a:t>
            </a:r>
            <a:r>
              <a:rPr sz="1450" spc="-45" dirty="0">
                <a:latin typeface="Verdana"/>
                <a:cs typeface="Verdana"/>
              </a:rPr>
              <a:t>variables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are</a:t>
            </a:r>
            <a:r>
              <a:rPr sz="1450" spc="-170" dirty="0">
                <a:latin typeface="Verdana"/>
                <a:cs typeface="Verdana"/>
              </a:rPr>
              <a:t> </a:t>
            </a:r>
            <a:r>
              <a:rPr sz="1450" spc="-95" dirty="0">
                <a:latin typeface="Verdana"/>
                <a:cs typeface="Verdana"/>
              </a:rPr>
              <a:t>mildly</a:t>
            </a:r>
            <a:r>
              <a:rPr sz="1450" spc="-80" dirty="0">
                <a:latin typeface="Verdana"/>
                <a:cs typeface="Verdana"/>
              </a:rPr>
              <a:t> </a:t>
            </a:r>
            <a:r>
              <a:rPr sz="1450" dirty="0">
                <a:latin typeface="Verdana"/>
                <a:cs typeface="Verdana"/>
              </a:rPr>
              <a:t>correlated</a:t>
            </a:r>
            <a:r>
              <a:rPr sz="1450" spc="-295" dirty="0">
                <a:latin typeface="Verdana"/>
                <a:cs typeface="Verdana"/>
              </a:rPr>
              <a:t> </a:t>
            </a:r>
            <a:r>
              <a:rPr sz="1450" spc="45" dirty="0">
                <a:latin typeface="Verdana"/>
                <a:cs typeface="Verdana"/>
              </a:rPr>
              <a:t>and </a:t>
            </a:r>
            <a:r>
              <a:rPr sz="1450" spc="-495" dirty="0">
                <a:latin typeface="Verdana"/>
                <a:cs typeface="Verdana"/>
              </a:rPr>
              <a:t> </a:t>
            </a:r>
            <a:r>
              <a:rPr sz="1450" spc="80" dirty="0">
                <a:latin typeface="Verdana"/>
                <a:cs typeface="Verdana"/>
              </a:rPr>
              <a:t>can</a:t>
            </a:r>
            <a:r>
              <a:rPr sz="1450" spc="-185" dirty="0">
                <a:latin typeface="Verdana"/>
                <a:cs typeface="Verdana"/>
              </a:rPr>
              <a:t> </a:t>
            </a:r>
            <a:r>
              <a:rPr sz="1450" spc="60" dirty="0">
                <a:latin typeface="Verdana"/>
                <a:cs typeface="Verdana"/>
              </a:rPr>
              <a:t>be</a:t>
            </a:r>
            <a:r>
              <a:rPr sz="1450" spc="-160" dirty="0">
                <a:latin typeface="Verdana"/>
                <a:cs typeface="Verdana"/>
              </a:rPr>
              <a:t> </a:t>
            </a:r>
            <a:r>
              <a:rPr sz="1450" spc="-5" dirty="0">
                <a:latin typeface="Verdana"/>
                <a:cs typeface="Verdana"/>
              </a:rPr>
              <a:t>considered</a:t>
            </a:r>
            <a:r>
              <a:rPr sz="1450" spc="-295" dirty="0">
                <a:latin typeface="Verdana"/>
                <a:cs typeface="Verdana"/>
              </a:rPr>
              <a:t> </a:t>
            </a:r>
            <a:r>
              <a:rPr sz="1450" spc="20" dirty="0">
                <a:latin typeface="Verdana"/>
                <a:cs typeface="Verdana"/>
              </a:rPr>
              <a:t>depending</a:t>
            </a:r>
            <a:r>
              <a:rPr sz="1450" spc="-275" dirty="0">
                <a:latin typeface="Verdana"/>
                <a:cs typeface="Verdana"/>
              </a:rPr>
              <a:t> </a:t>
            </a:r>
            <a:r>
              <a:rPr sz="1450" spc="15" dirty="0">
                <a:latin typeface="Verdana"/>
                <a:cs typeface="Verdana"/>
              </a:rPr>
              <a:t>on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the</a:t>
            </a:r>
            <a:r>
              <a:rPr sz="1450" spc="-240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context.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-15" dirty="0">
                <a:latin typeface="Verdana"/>
                <a:cs typeface="Verdana"/>
              </a:rPr>
              <a:t>Values</a:t>
            </a:r>
            <a:r>
              <a:rPr sz="1450" spc="-345" dirty="0">
                <a:latin typeface="Verdana"/>
                <a:cs typeface="Verdana"/>
              </a:rPr>
              <a:t> </a:t>
            </a:r>
            <a:r>
              <a:rPr sz="1450" spc="-120" dirty="0">
                <a:latin typeface="Verdana"/>
                <a:cs typeface="Verdana"/>
              </a:rPr>
              <a:t>less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-5" dirty="0">
                <a:latin typeface="Verdana"/>
                <a:cs typeface="Verdana"/>
              </a:rPr>
              <a:t>than</a:t>
            </a:r>
            <a:r>
              <a:rPr sz="1450" spc="-260" dirty="0">
                <a:latin typeface="Verdana"/>
                <a:cs typeface="Verdana"/>
              </a:rPr>
              <a:t> </a:t>
            </a:r>
            <a:r>
              <a:rPr sz="1450" spc="-130" dirty="0">
                <a:latin typeface="Verdana"/>
                <a:cs typeface="Verdana"/>
              </a:rPr>
              <a:t>0.5</a:t>
            </a:r>
            <a:r>
              <a:rPr sz="1450" spc="-185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are</a:t>
            </a:r>
            <a:r>
              <a:rPr sz="1450" spc="-75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not</a:t>
            </a:r>
            <a:r>
              <a:rPr sz="1450" spc="-195" dirty="0">
                <a:latin typeface="Verdana"/>
                <a:cs typeface="Verdana"/>
              </a:rPr>
              <a:t> </a:t>
            </a:r>
            <a:r>
              <a:rPr sz="1450" spc="20" dirty="0">
                <a:latin typeface="Verdana"/>
                <a:cs typeface="Verdana"/>
              </a:rPr>
              <a:t>to</a:t>
            </a:r>
            <a:r>
              <a:rPr sz="1450" spc="-254" dirty="0">
                <a:latin typeface="Verdana"/>
                <a:cs typeface="Verdana"/>
              </a:rPr>
              <a:t> </a:t>
            </a:r>
            <a:r>
              <a:rPr sz="1450" spc="60" dirty="0">
                <a:latin typeface="Verdana"/>
                <a:cs typeface="Verdana"/>
              </a:rPr>
              <a:t>be</a:t>
            </a:r>
            <a:r>
              <a:rPr sz="1450" spc="-160" dirty="0">
                <a:latin typeface="Verdana"/>
                <a:cs typeface="Verdana"/>
              </a:rPr>
              <a:t> </a:t>
            </a:r>
            <a:r>
              <a:rPr sz="1450" spc="-5" dirty="0">
                <a:latin typeface="Verdana"/>
                <a:cs typeface="Verdana"/>
              </a:rPr>
              <a:t>considered </a:t>
            </a:r>
            <a:r>
              <a:rPr sz="1450" dirty="0">
                <a:latin typeface="Verdana"/>
                <a:cs typeface="Verdana"/>
              </a:rPr>
              <a:t> </a:t>
            </a:r>
            <a:r>
              <a:rPr sz="1450" spc="-50" dirty="0">
                <a:latin typeface="Verdana"/>
                <a:cs typeface="Verdana"/>
              </a:rPr>
              <a:t>for</a:t>
            </a:r>
            <a:r>
              <a:rPr sz="1450" spc="-225" dirty="0">
                <a:latin typeface="Verdana"/>
                <a:cs typeface="Verdana"/>
              </a:rPr>
              <a:t> </a:t>
            </a:r>
            <a:r>
              <a:rPr sz="1450" spc="-30" dirty="0">
                <a:latin typeface="Verdana"/>
                <a:cs typeface="Verdana"/>
              </a:rPr>
              <a:t>correlation</a:t>
            </a:r>
            <a:r>
              <a:rPr sz="1450" spc="-270" dirty="0">
                <a:latin typeface="Verdana"/>
                <a:cs typeface="Verdana"/>
              </a:rPr>
              <a:t> </a:t>
            </a:r>
            <a:r>
              <a:rPr sz="1450" spc="-25" dirty="0">
                <a:latin typeface="Verdana"/>
                <a:cs typeface="Verdana"/>
              </a:rPr>
              <a:t>anyhow.</a:t>
            </a:r>
            <a:r>
              <a:rPr sz="1450" spc="-270" dirty="0">
                <a:latin typeface="Verdana"/>
                <a:cs typeface="Verdana"/>
              </a:rPr>
              <a:t> </a:t>
            </a:r>
            <a:r>
              <a:rPr sz="1450" spc="-40" dirty="0">
                <a:latin typeface="Verdana"/>
                <a:cs typeface="Verdana"/>
              </a:rPr>
              <a:t>Only</a:t>
            </a:r>
            <a:r>
              <a:rPr sz="1450" spc="-170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the</a:t>
            </a:r>
            <a:r>
              <a:rPr sz="1450" spc="-250" dirty="0">
                <a:latin typeface="Verdana"/>
                <a:cs typeface="Verdana"/>
              </a:rPr>
              <a:t> </a:t>
            </a:r>
            <a:r>
              <a:rPr sz="1450" spc="-80" dirty="0">
                <a:latin typeface="Verdana"/>
                <a:cs typeface="Verdana"/>
              </a:rPr>
              <a:t>10th</a:t>
            </a:r>
            <a:r>
              <a:rPr sz="1450" spc="-270" dirty="0">
                <a:latin typeface="Verdana"/>
                <a:cs typeface="Verdana"/>
              </a:rPr>
              <a:t> </a:t>
            </a:r>
            <a:r>
              <a:rPr sz="1450" spc="-5" dirty="0">
                <a:latin typeface="Verdana"/>
                <a:cs typeface="Verdana"/>
              </a:rPr>
              <a:t>combination</a:t>
            </a:r>
            <a:r>
              <a:rPr sz="1450" spc="-350" dirty="0">
                <a:latin typeface="Verdana"/>
                <a:cs typeface="Verdana"/>
              </a:rPr>
              <a:t> </a:t>
            </a:r>
            <a:r>
              <a:rPr sz="1450" spc="-180" dirty="0">
                <a:latin typeface="Verdana"/>
                <a:cs typeface="Verdana"/>
              </a:rPr>
              <a:t>is</a:t>
            </a:r>
            <a:r>
              <a:rPr sz="1450" spc="-195" dirty="0">
                <a:latin typeface="Verdana"/>
                <a:cs typeface="Verdana"/>
              </a:rPr>
              <a:t> </a:t>
            </a:r>
            <a:r>
              <a:rPr sz="1450" spc="-40" dirty="0">
                <a:latin typeface="Verdana"/>
                <a:cs typeface="Verdana"/>
              </a:rPr>
              <a:t>different.</a:t>
            </a:r>
            <a:endParaRPr sz="1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6938" y="2319679"/>
            <a:ext cx="4199919" cy="2648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00" y="289559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600"/>
              </a:spcBef>
            </a:pPr>
            <a:r>
              <a:rPr sz="4400" spc="-10" dirty="0"/>
              <a:t>CUSTOMER</a:t>
            </a:r>
            <a:r>
              <a:rPr sz="4400" spc="-65" dirty="0"/>
              <a:t> </a:t>
            </a:r>
            <a:r>
              <a:rPr sz="4400" spc="-25" dirty="0"/>
              <a:t>PROFILING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56" y="2319750"/>
            <a:ext cx="4202918" cy="26503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7269" y="1734756"/>
            <a:ext cx="707072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BIVARIATE</a:t>
            </a:r>
            <a:r>
              <a:rPr sz="1850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185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50" u="sng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CONTINUOUS-CATEGORICAL</a:t>
            </a:r>
            <a:r>
              <a:rPr sz="1850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800" y="5481320"/>
            <a:ext cx="8463280" cy="1376680"/>
          </a:xfrm>
          <a:custGeom>
            <a:avLst/>
            <a:gdLst/>
            <a:ahLst/>
            <a:cxnLst/>
            <a:rect l="l" t="t" r="r" b="b"/>
            <a:pathLst>
              <a:path w="8463280" h="1376679">
                <a:moveTo>
                  <a:pt x="8463280" y="1376677"/>
                </a:moveTo>
                <a:lnTo>
                  <a:pt x="8463280" y="0"/>
                </a:lnTo>
                <a:lnTo>
                  <a:pt x="0" y="0"/>
                </a:lnTo>
                <a:lnTo>
                  <a:pt x="0" y="1376677"/>
                </a:lnTo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000" y="4948193"/>
            <a:ext cx="8214995" cy="187007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86409" algn="ctr">
              <a:lnSpc>
                <a:spcPct val="100000"/>
              </a:lnSpc>
              <a:spcBef>
                <a:spcPts val="1305"/>
              </a:spcBef>
              <a:tabLst>
                <a:tab pos="4991735" algn="l"/>
              </a:tabLst>
            </a:pP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-25" dirty="0">
                <a:latin typeface="Verdana"/>
                <a:cs typeface="Verdana"/>
              </a:rPr>
              <a:t>ARG</a:t>
            </a:r>
            <a:r>
              <a:rPr sz="1850" spc="-50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0</a:t>
            </a:r>
            <a:r>
              <a:rPr sz="1850" dirty="0">
                <a:latin typeface="Verdana"/>
                <a:cs typeface="Verdana"/>
              </a:rPr>
              <a:t>	</a:t>
            </a:r>
            <a:r>
              <a:rPr sz="1850" spc="-265" dirty="0">
                <a:latin typeface="Verdana"/>
                <a:cs typeface="Verdana"/>
              </a:rPr>
              <a:t>T</a:t>
            </a:r>
            <a:r>
              <a:rPr sz="1850" spc="-25" dirty="0">
                <a:latin typeface="Verdana"/>
                <a:cs typeface="Verdana"/>
              </a:rPr>
              <a:t>ARG</a:t>
            </a:r>
            <a:r>
              <a:rPr sz="1850" spc="-50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1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ts val="1680"/>
              </a:lnSpc>
              <a:spcBef>
                <a:spcPts val="1050"/>
              </a:spcBef>
              <a:buSzPct val="93103"/>
              <a:buFont typeface="Wingdings"/>
              <a:buChar char=""/>
              <a:tabLst>
                <a:tab pos="159385" algn="l"/>
              </a:tabLst>
            </a:pPr>
            <a:r>
              <a:rPr sz="1450" spc="-75" dirty="0">
                <a:latin typeface="Verdana"/>
                <a:cs typeface="Verdana"/>
              </a:rPr>
              <a:t>The</a:t>
            </a:r>
            <a:r>
              <a:rPr sz="1450" spc="-240" dirty="0">
                <a:latin typeface="Verdana"/>
                <a:cs typeface="Verdana"/>
              </a:rPr>
              <a:t> </a:t>
            </a:r>
            <a:r>
              <a:rPr sz="1450" spc="-15" dirty="0">
                <a:latin typeface="Verdana"/>
                <a:cs typeface="Verdana"/>
              </a:rPr>
              <a:t>box</a:t>
            </a:r>
            <a:r>
              <a:rPr sz="1450" spc="-155" dirty="0">
                <a:latin typeface="Verdana"/>
                <a:cs typeface="Verdana"/>
              </a:rPr>
              <a:t> </a:t>
            </a:r>
            <a:r>
              <a:rPr sz="1450" spc="-30" dirty="0">
                <a:latin typeface="Verdana"/>
                <a:cs typeface="Verdana"/>
              </a:rPr>
              <a:t>plot</a:t>
            </a:r>
            <a:r>
              <a:rPr sz="1450" spc="-195" dirty="0">
                <a:latin typeface="Verdana"/>
                <a:cs typeface="Verdana"/>
              </a:rPr>
              <a:t> </a:t>
            </a:r>
            <a:r>
              <a:rPr sz="1450" spc="-55" dirty="0">
                <a:latin typeface="Verdana"/>
                <a:cs typeface="Verdana"/>
              </a:rPr>
              <a:t>trends</a:t>
            </a:r>
            <a:r>
              <a:rPr sz="1450" spc="-260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are</a:t>
            </a:r>
            <a:r>
              <a:rPr sz="1450" spc="-75" dirty="0">
                <a:latin typeface="Verdana"/>
                <a:cs typeface="Verdana"/>
              </a:rPr>
              <a:t> </a:t>
            </a:r>
            <a:r>
              <a:rPr sz="1450" spc="-40" dirty="0">
                <a:latin typeface="Verdana"/>
                <a:cs typeface="Verdana"/>
              </a:rPr>
              <a:t>different</a:t>
            </a:r>
            <a:r>
              <a:rPr sz="1450" spc="-190" dirty="0">
                <a:latin typeface="Verdana"/>
                <a:cs typeface="Verdana"/>
              </a:rPr>
              <a:t> </a:t>
            </a:r>
            <a:r>
              <a:rPr sz="1450" spc="-50" dirty="0">
                <a:latin typeface="Verdana"/>
                <a:cs typeface="Verdana"/>
              </a:rPr>
              <a:t>for</a:t>
            </a:r>
            <a:r>
              <a:rPr sz="1450" spc="-300" dirty="0">
                <a:latin typeface="Verdana"/>
                <a:cs typeface="Verdana"/>
              </a:rPr>
              <a:t> </a:t>
            </a:r>
            <a:r>
              <a:rPr sz="1450" spc="-35" dirty="0">
                <a:latin typeface="Verdana"/>
                <a:cs typeface="Verdana"/>
              </a:rPr>
              <a:t>defaulters</a:t>
            </a:r>
            <a:r>
              <a:rPr sz="1450" spc="-260" dirty="0">
                <a:latin typeface="Verdana"/>
                <a:cs typeface="Verdana"/>
              </a:rPr>
              <a:t> </a:t>
            </a:r>
            <a:r>
              <a:rPr sz="1450" spc="45" dirty="0">
                <a:latin typeface="Verdana"/>
                <a:cs typeface="Verdana"/>
              </a:rPr>
              <a:t>and</a:t>
            </a:r>
            <a:r>
              <a:rPr sz="1450" spc="-210" dirty="0">
                <a:latin typeface="Verdana"/>
                <a:cs typeface="Verdana"/>
              </a:rPr>
              <a:t> </a:t>
            </a:r>
            <a:r>
              <a:rPr sz="1450" spc="-55" dirty="0">
                <a:latin typeface="Verdana"/>
                <a:cs typeface="Verdana"/>
              </a:rPr>
              <a:t>non-defaulters.</a:t>
            </a:r>
            <a:r>
              <a:rPr sz="1450" spc="-260" dirty="0">
                <a:latin typeface="Verdana"/>
                <a:cs typeface="Verdana"/>
              </a:rPr>
              <a:t> </a:t>
            </a:r>
            <a:r>
              <a:rPr sz="1450" spc="-80" dirty="0">
                <a:latin typeface="Verdana"/>
                <a:cs typeface="Verdana"/>
              </a:rPr>
              <a:t>For</a:t>
            </a:r>
            <a:r>
              <a:rPr sz="1450" spc="-300" dirty="0">
                <a:latin typeface="Verdana"/>
                <a:cs typeface="Verdana"/>
              </a:rPr>
              <a:t> </a:t>
            </a:r>
            <a:r>
              <a:rPr sz="1450" spc="-5" dirty="0">
                <a:latin typeface="Verdana"/>
                <a:cs typeface="Verdana"/>
              </a:rPr>
              <a:t>non</a:t>
            </a:r>
            <a:r>
              <a:rPr sz="1450" spc="-180" dirty="0">
                <a:latin typeface="Verdana"/>
                <a:cs typeface="Verdana"/>
              </a:rPr>
              <a:t> </a:t>
            </a:r>
            <a:r>
              <a:rPr sz="1450" spc="-45" dirty="0">
                <a:latin typeface="Verdana"/>
                <a:cs typeface="Verdana"/>
              </a:rPr>
              <a:t>defaulters,</a:t>
            </a:r>
            <a:r>
              <a:rPr sz="1450" spc="-260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the</a:t>
            </a:r>
            <a:r>
              <a:rPr sz="1450" spc="-240" dirty="0">
                <a:latin typeface="Verdana"/>
                <a:cs typeface="Verdana"/>
              </a:rPr>
              <a:t> </a:t>
            </a:r>
            <a:r>
              <a:rPr sz="1450" spc="-15" dirty="0">
                <a:latin typeface="Verdana"/>
                <a:cs typeface="Verdana"/>
              </a:rPr>
              <a:t>box </a:t>
            </a:r>
            <a:r>
              <a:rPr sz="1450" spc="-495" dirty="0">
                <a:latin typeface="Verdana"/>
                <a:cs typeface="Verdana"/>
              </a:rPr>
              <a:t> </a:t>
            </a:r>
            <a:r>
              <a:rPr sz="1450" spc="-30" dirty="0">
                <a:latin typeface="Verdana"/>
                <a:cs typeface="Verdana"/>
              </a:rPr>
              <a:t>plot</a:t>
            </a:r>
            <a:r>
              <a:rPr sz="1450" spc="-200" dirty="0">
                <a:latin typeface="Verdana"/>
                <a:cs typeface="Verdana"/>
              </a:rPr>
              <a:t> </a:t>
            </a:r>
            <a:r>
              <a:rPr sz="1450" spc="-65" dirty="0">
                <a:latin typeface="Verdana"/>
                <a:cs typeface="Verdana"/>
              </a:rPr>
              <a:t>inter</a:t>
            </a:r>
            <a:r>
              <a:rPr sz="1450" spc="-220" dirty="0">
                <a:latin typeface="Verdana"/>
                <a:cs typeface="Verdana"/>
              </a:rPr>
              <a:t> </a:t>
            </a:r>
            <a:r>
              <a:rPr sz="1450" spc="-50" dirty="0">
                <a:latin typeface="Verdana"/>
                <a:cs typeface="Verdana"/>
              </a:rPr>
              <a:t>quartile</a:t>
            </a:r>
            <a:r>
              <a:rPr sz="1450" spc="-165" dirty="0">
                <a:latin typeface="Verdana"/>
                <a:cs typeface="Verdana"/>
              </a:rPr>
              <a:t> </a:t>
            </a:r>
            <a:r>
              <a:rPr sz="1450" spc="-10" dirty="0">
                <a:latin typeface="Verdana"/>
                <a:cs typeface="Verdana"/>
              </a:rPr>
              <a:t>range</a:t>
            </a:r>
            <a:r>
              <a:rPr sz="1450" spc="-160" dirty="0">
                <a:latin typeface="Verdana"/>
                <a:cs typeface="Verdana"/>
              </a:rPr>
              <a:t> </a:t>
            </a:r>
            <a:r>
              <a:rPr sz="1450" spc="-40" dirty="0">
                <a:latin typeface="Verdana"/>
                <a:cs typeface="Verdana"/>
              </a:rPr>
              <a:t>show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110" dirty="0">
                <a:latin typeface="Verdana"/>
                <a:cs typeface="Verdana"/>
              </a:rPr>
              <a:t>a</a:t>
            </a:r>
            <a:r>
              <a:rPr sz="1450" spc="-130" dirty="0">
                <a:latin typeface="Verdana"/>
                <a:cs typeface="Verdana"/>
              </a:rPr>
              <a:t> </a:t>
            </a:r>
            <a:r>
              <a:rPr sz="1450" spc="-15" dirty="0">
                <a:latin typeface="Verdana"/>
                <a:cs typeface="Verdana"/>
              </a:rPr>
              <a:t>greater</a:t>
            </a:r>
            <a:r>
              <a:rPr sz="1450" spc="-300" dirty="0">
                <a:latin typeface="Verdana"/>
                <a:cs typeface="Verdana"/>
              </a:rPr>
              <a:t> </a:t>
            </a:r>
            <a:r>
              <a:rPr sz="1450" spc="-65" dirty="0">
                <a:latin typeface="Verdana"/>
                <a:cs typeface="Verdana"/>
              </a:rPr>
              <a:t>variability,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45" dirty="0">
                <a:latin typeface="Verdana"/>
                <a:cs typeface="Verdana"/>
              </a:rPr>
              <a:t>and</a:t>
            </a:r>
            <a:r>
              <a:rPr sz="1450" spc="-215" dirty="0">
                <a:latin typeface="Verdana"/>
                <a:cs typeface="Verdana"/>
              </a:rPr>
              <a:t> </a:t>
            </a:r>
            <a:r>
              <a:rPr sz="1450" spc="-90" dirty="0">
                <a:latin typeface="Verdana"/>
                <a:cs typeface="Verdana"/>
              </a:rPr>
              <a:t>right</a:t>
            </a:r>
            <a:r>
              <a:rPr sz="1450" spc="-114" dirty="0">
                <a:latin typeface="Verdana"/>
                <a:cs typeface="Verdana"/>
              </a:rPr>
              <a:t> </a:t>
            </a:r>
            <a:r>
              <a:rPr sz="1450" spc="-45" dirty="0">
                <a:latin typeface="Verdana"/>
                <a:cs typeface="Verdana"/>
              </a:rPr>
              <a:t>skewed,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which</a:t>
            </a:r>
            <a:r>
              <a:rPr sz="1450" spc="-105" dirty="0">
                <a:latin typeface="Verdana"/>
                <a:cs typeface="Verdana"/>
              </a:rPr>
              <a:t> </a:t>
            </a:r>
            <a:r>
              <a:rPr sz="1450" spc="-70" dirty="0">
                <a:latin typeface="Verdana"/>
                <a:cs typeface="Verdana"/>
              </a:rPr>
              <a:t>essentially</a:t>
            </a:r>
            <a:r>
              <a:rPr sz="1450" spc="-240" dirty="0">
                <a:latin typeface="Verdana"/>
                <a:cs typeface="Verdana"/>
              </a:rPr>
              <a:t> </a:t>
            </a:r>
            <a:r>
              <a:rPr sz="1450" spc="-25" dirty="0">
                <a:latin typeface="Verdana"/>
                <a:cs typeface="Verdana"/>
              </a:rPr>
              <a:t>means </a:t>
            </a:r>
            <a:r>
              <a:rPr sz="1450" spc="-20" dirty="0">
                <a:latin typeface="Verdana"/>
                <a:cs typeface="Verdana"/>
              </a:rPr>
              <a:t> </a:t>
            </a:r>
            <a:r>
              <a:rPr sz="1450" spc="-15" dirty="0">
                <a:latin typeface="Verdana"/>
                <a:cs typeface="Verdana"/>
              </a:rPr>
              <a:t>that</a:t>
            </a:r>
            <a:r>
              <a:rPr sz="1450" spc="-204" dirty="0">
                <a:latin typeface="Verdana"/>
                <a:cs typeface="Verdana"/>
              </a:rPr>
              <a:t> </a:t>
            </a:r>
            <a:r>
              <a:rPr sz="1450" spc="30" dirty="0">
                <a:latin typeface="Verdana"/>
                <a:cs typeface="Verdana"/>
              </a:rPr>
              <a:t>people</a:t>
            </a:r>
            <a:r>
              <a:rPr sz="1450" spc="-245" dirty="0">
                <a:latin typeface="Verdana"/>
                <a:cs typeface="Verdana"/>
              </a:rPr>
              <a:t> </a:t>
            </a:r>
            <a:r>
              <a:rPr sz="1450" spc="-30" dirty="0">
                <a:latin typeface="Verdana"/>
                <a:cs typeface="Verdana"/>
              </a:rPr>
              <a:t>earning</a:t>
            </a:r>
            <a:r>
              <a:rPr sz="1450" spc="-195" dirty="0">
                <a:latin typeface="Verdana"/>
                <a:cs typeface="Verdana"/>
              </a:rPr>
              <a:t> </a:t>
            </a:r>
            <a:r>
              <a:rPr sz="1450" spc="-15" dirty="0">
                <a:latin typeface="Verdana"/>
                <a:cs typeface="Verdana"/>
              </a:rPr>
              <a:t>greater</a:t>
            </a:r>
            <a:r>
              <a:rPr sz="1450" spc="-305" dirty="0">
                <a:latin typeface="Verdana"/>
                <a:cs typeface="Verdana"/>
              </a:rPr>
              <a:t> </a:t>
            </a:r>
            <a:r>
              <a:rPr sz="1450" spc="-5" dirty="0">
                <a:latin typeface="Verdana"/>
                <a:cs typeface="Verdana"/>
              </a:rPr>
              <a:t>than</a:t>
            </a:r>
            <a:r>
              <a:rPr sz="1450" spc="-265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the</a:t>
            </a:r>
            <a:r>
              <a:rPr sz="1450" spc="-245" dirty="0">
                <a:latin typeface="Verdana"/>
                <a:cs typeface="Verdana"/>
              </a:rPr>
              <a:t> </a:t>
            </a:r>
            <a:r>
              <a:rPr sz="1450" spc="-5" dirty="0">
                <a:latin typeface="Verdana"/>
                <a:cs typeface="Verdana"/>
              </a:rPr>
              <a:t>median</a:t>
            </a:r>
            <a:r>
              <a:rPr sz="1450" spc="-270" dirty="0">
                <a:latin typeface="Verdana"/>
                <a:cs typeface="Verdana"/>
              </a:rPr>
              <a:t> </a:t>
            </a:r>
            <a:r>
              <a:rPr sz="1450" spc="-85" dirty="0">
                <a:latin typeface="Verdana"/>
                <a:cs typeface="Verdana"/>
              </a:rPr>
              <a:t>salary</a:t>
            </a:r>
            <a:r>
              <a:rPr sz="1450" spc="-80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are</a:t>
            </a:r>
            <a:r>
              <a:rPr sz="1450" spc="-85" dirty="0">
                <a:latin typeface="Verdana"/>
                <a:cs typeface="Verdana"/>
              </a:rPr>
              <a:t> </a:t>
            </a:r>
            <a:r>
              <a:rPr sz="1450" spc="-35" dirty="0">
                <a:latin typeface="Verdana"/>
                <a:cs typeface="Verdana"/>
              </a:rPr>
              <a:t>more</a:t>
            </a:r>
            <a:r>
              <a:rPr sz="1450" spc="-245" dirty="0">
                <a:latin typeface="Verdana"/>
                <a:cs typeface="Verdana"/>
              </a:rPr>
              <a:t> </a:t>
            </a:r>
            <a:r>
              <a:rPr sz="1450" spc="-100" dirty="0">
                <a:latin typeface="Verdana"/>
                <a:cs typeface="Verdana"/>
              </a:rPr>
              <a:t>in</a:t>
            </a:r>
            <a:r>
              <a:rPr sz="1450" spc="-105" dirty="0">
                <a:latin typeface="Verdana"/>
                <a:cs typeface="Verdana"/>
              </a:rPr>
              <a:t> </a:t>
            </a:r>
            <a:r>
              <a:rPr sz="1450" spc="-35" dirty="0">
                <a:latin typeface="Verdana"/>
                <a:cs typeface="Verdana"/>
              </a:rPr>
              <a:t>no.</a:t>
            </a:r>
            <a:r>
              <a:rPr sz="1450" spc="-185" dirty="0">
                <a:latin typeface="Verdana"/>
                <a:cs typeface="Verdana"/>
              </a:rPr>
              <a:t> </a:t>
            </a:r>
            <a:r>
              <a:rPr sz="1450" spc="-55" dirty="0">
                <a:latin typeface="Verdana"/>
                <a:cs typeface="Verdana"/>
              </a:rPr>
              <a:t>as</a:t>
            </a:r>
            <a:r>
              <a:rPr sz="1450" spc="-190" dirty="0">
                <a:latin typeface="Verdana"/>
                <a:cs typeface="Verdana"/>
              </a:rPr>
              <a:t> </a:t>
            </a:r>
            <a:r>
              <a:rPr sz="1450" spc="40" dirty="0">
                <a:latin typeface="Verdana"/>
                <a:cs typeface="Verdana"/>
              </a:rPr>
              <a:t>compared</a:t>
            </a:r>
            <a:r>
              <a:rPr sz="1450" spc="-300" dirty="0">
                <a:latin typeface="Verdana"/>
                <a:cs typeface="Verdana"/>
              </a:rPr>
              <a:t> </a:t>
            </a:r>
            <a:r>
              <a:rPr sz="1450" spc="20" dirty="0">
                <a:latin typeface="Verdana"/>
                <a:cs typeface="Verdana"/>
              </a:rPr>
              <a:t>to</a:t>
            </a:r>
            <a:r>
              <a:rPr sz="1450" spc="-254" dirty="0">
                <a:latin typeface="Verdana"/>
                <a:cs typeface="Verdana"/>
              </a:rPr>
              <a:t> </a:t>
            </a:r>
            <a:r>
              <a:rPr sz="1450" spc="30" dirty="0">
                <a:latin typeface="Verdana"/>
                <a:cs typeface="Verdana"/>
              </a:rPr>
              <a:t>people </a:t>
            </a:r>
            <a:r>
              <a:rPr sz="1450" spc="35" dirty="0">
                <a:latin typeface="Verdana"/>
                <a:cs typeface="Verdana"/>
              </a:rPr>
              <a:t> </a:t>
            </a:r>
            <a:r>
              <a:rPr sz="1450" spc="-30" dirty="0">
                <a:latin typeface="Verdana"/>
                <a:cs typeface="Verdana"/>
              </a:rPr>
              <a:t>earning </a:t>
            </a:r>
            <a:r>
              <a:rPr sz="1450" spc="-95" dirty="0">
                <a:latin typeface="Verdana"/>
                <a:cs typeface="Verdana"/>
              </a:rPr>
              <a:t>lesser </a:t>
            </a:r>
            <a:r>
              <a:rPr sz="1450" spc="-5" dirty="0">
                <a:latin typeface="Verdana"/>
                <a:cs typeface="Verdana"/>
              </a:rPr>
              <a:t>than </a:t>
            </a:r>
            <a:r>
              <a:rPr sz="1450" spc="5" dirty="0">
                <a:latin typeface="Verdana"/>
                <a:cs typeface="Verdana"/>
              </a:rPr>
              <a:t>the </a:t>
            </a:r>
            <a:r>
              <a:rPr sz="1450" spc="-5" dirty="0">
                <a:latin typeface="Verdana"/>
                <a:cs typeface="Verdana"/>
              </a:rPr>
              <a:t>median </a:t>
            </a:r>
            <a:r>
              <a:rPr sz="1450" spc="-75" dirty="0">
                <a:latin typeface="Verdana"/>
                <a:cs typeface="Verdana"/>
              </a:rPr>
              <a:t>salary. </a:t>
            </a:r>
            <a:r>
              <a:rPr sz="1450" spc="-80" dirty="0">
                <a:latin typeface="Verdana"/>
                <a:cs typeface="Verdana"/>
              </a:rPr>
              <a:t>For </a:t>
            </a:r>
            <a:r>
              <a:rPr sz="1450" spc="-35" dirty="0">
                <a:latin typeface="Verdana"/>
                <a:cs typeface="Verdana"/>
              </a:rPr>
              <a:t>defaulters </a:t>
            </a:r>
            <a:r>
              <a:rPr sz="1450" spc="5" dirty="0">
                <a:latin typeface="Verdana"/>
                <a:cs typeface="Verdana"/>
              </a:rPr>
              <a:t>the </a:t>
            </a:r>
            <a:r>
              <a:rPr sz="1450" spc="-65" dirty="0">
                <a:latin typeface="Verdana"/>
                <a:cs typeface="Verdana"/>
              </a:rPr>
              <a:t>inter </a:t>
            </a:r>
            <a:r>
              <a:rPr sz="1450" spc="-50" dirty="0">
                <a:latin typeface="Verdana"/>
                <a:cs typeface="Verdana"/>
              </a:rPr>
              <a:t>quartile </a:t>
            </a:r>
            <a:r>
              <a:rPr sz="1450" spc="-35" dirty="0">
                <a:latin typeface="Verdana"/>
                <a:cs typeface="Verdana"/>
              </a:rPr>
              <a:t>region </a:t>
            </a:r>
            <a:r>
              <a:rPr sz="1450" spc="-55" dirty="0">
                <a:latin typeface="Verdana"/>
                <a:cs typeface="Verdana"/>
              </a:rPr>
              <a:t>seems </a:t>
            </a:r>
            <a:r>
              <a:rPr sz="1450" spc="20" dirty="0">
                <a:latin typeface="Verdana"/>
                <a:cs typeface="Verdana"/>
              </a:rPr>
              <a:t>to </a:t>
            </a:r>
            <a:r>
              <a:rPr sz="1450" spc="60" dirty="0">
                <a:latin typeface="Verdana"/>
                <a:cs typeface="Verdana"/>
              </a:rPr>
              <a:t>be </a:t>
            </a:r>
            <a:r>
              <a:rPr sz="1450" spc="65" dirty="0">
                <a:latin typeface="Verdana"/>
                <a:cs typeface="Verdana"/>
              </a:rPr>
              <a:t> </a:t>
            </a:r>
            <a:r>
              <a:rPr sz="1450" spc="25" dirty="0">
                <a:latin typeface="Verdana"/>
                <a:cs typeface="Verdana"/>
              </a:rPr>
              <a:t>balanced.</a:t>
            </a:r>
            <a:r>
              <a:rPr sz="1450" spc="-270" dirty="0">
                <a:latin typeface="Verdana"/>
                <a:cs typeface="Verdana"/>
              </a:rPr>
              <a:t> </a:t>
            </a:r>
            <a:r>
              <a:rPr sz="1450" spc="-75" dirty="0">
                <a:latin typeface="Verdana"/>
                <a:cs typeface="Verdana"/>
              </a:rPr>
              <a:t>The</a:t>
            </a:r>
            <a:r>
              <a:rPr sz="1450" spc="-165" dirty="0">
                <a:latin typeface="Verdana"/>
                <a:cs typeface="Verdana"/>
              </a:rPr>
              <a:t> </a:t>
            </a:r>
            <a:r>
              <a:rPr sz="1450" spc="-5" dirty="0">
                <a:latin typeface="Verdana"/>
                <a:cs typeface="Verdana"/>
              </a:rPr>
              <a:t>logic</a:t>
            </a:r>
            <a:r>
              <a:rPr sz="1450" spc="-160" dirty="0">
                <a:latin typeface="Verdana"/>
                <a:cs typeface="Verdana"/>
              </a:rPr>
              <a:t> </a:t>
            </a:r>
            <a:r>
              <a:rPr sz="1450" spc="-55" dirty="0">
                <a:latin typeface="Verdana"/>
                <a:cs typeface="Verdana"/>
              </a:rPr>
              <a:t>seems</a:t>
            </a:r>
            <a:r>
              <a:rPr sz="1450" spc="-270" dirty="0">
                <a:latin typeface="Verdana"/>
                <a:cs typeface="Verdana"/>
              </a:rPr>
              <a:t> </a:t>
            </a:r>
            <a:r>
              <a:rPr sz="1450" spc="20" dirty="0">
                <a:latin typeface="Verdana"/>
                <a:cs typeface="Verdana"/>
              </a:rPr>
              <a:t>to</a:t>
            </a:r>
            <a:r>
              <a:rPr sz="1450" spc="-254" dirty="0">
                <a:latin typeface="Verdana"/>
                <a:cs typeface="Verdana"/>
              </a:rPr>
              <a:t> </a:t>
            </a:r>
            <a:r>
              <a:rPr sz="1450" spc="60" dirty="0">
                <a:latin typeface="Verdana"/>
                <a:cs typeface="Verdana"/>
              </a:rPr>
              <a:t>be</a:t>
            </a:r>
            <a:r>
              <a:rPr sz="1450" spc="-165" dirty="0">
                <a:latin typeface="Verdana"/>
                <a:cs typeface="Verdana"/>
              </a:rPr>
              <a:t> </a:t>
            </a:r>
            <a:r>
              <a:rPr sz="1450" spc="-90" dirty="0">
                <a:latin typeface="Verdana"/>
                <a:cs typeface="Verdana"/>
              </a:rPr>
              <a:t>right</a:t>
            </a:r>
            <a:r>
              <a:rPr sz="1450" spc="-120" dirty="0">
                <a:latin typeface="Verdana"/>
                <a:cs typeface="Verdana"/>
              </a:rPr>
              <a:t> </a:t>
            </a:r>
            <a:r>
              <a:rPr sz="1450" spc="-55" dirty="0">
                <a:latin typeface="Verdana"/>
                <a:cs typeface="Verdana"/>
              </a:rPr>
              <a:t>as</a:t>
            </a:r>
            <a:r>
              <a:rPr sz="1450" spc="-195" dirty="0">
                <a:latin typeface="Verdana"/>
                <a:cs typeface="Verdana"/>
              </a:rPr>
              <a:t> </a:t>
            </a:r>
            <a:r>
              <a:rPr sz="1450" spc="-15" dirty="0">
                <a:latin typeface="Verdana"/>
                <a:cs typeface="Verdana"/>
              </a:rPr>
              <a:t>per</a:t>
            </a:r>
            <a:r>
              <a:rPr sz="1450" spc="-140" dirty="0">
                <a:latin typeface="Verdana"/>
                <a:cs typeface="Verdana"/>
              </a:rPr>
              <a:t> </a:t>
            </a:r>
            <a:r>
              <a:rPr sz="1450" spc="-120" dirty="0">
                <a:latin typeface="Verdana"/>
                <a:cs typeface="Verdana"/>
              </a:rPr>
              <a:t>us</a:t>
            </a:r>
            <a:r>
              <a:rPr sz="1450" spc="-185" dirty="0">
                <a:latin typeface="Verdana"/>
                <a:cs typeface="Verdana"/>
              </a:rPr>
              <a:t> </a:t>
            </a:r>
            <a:r>
              <a:rPr sz="1450" spc="-25" dirty="0">
                <a:latin typeface="Verdana"/>
                <a:cs typeface="Verdana"/>
              </a:rPr>
              <a:t>since</a:t>
            </a:r>
            <a:r>
              <a:rPr sz="1450" spc="-245" dirty="0">
                <a:latin typeface="Verdana"/>
                <a:cs typeface="Verdana"/>
              </a:rPr>
              <a:t> </a:t>
            </a:r>
            <a:r>
              <a:rPr sz="1450" spc="-25" dirty="0">
                <a:latin typeface="Verdana"/>
                <a:cs typeface="Verdana"/>
              </a:rPr>
              <a:t>there</a:t>
            </a:r>
            <a:r>
              <a:rPr sz="1450" spc="-250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are</a:t>
            </a:r>
            <a:r>
              <a:rPr sz="1450" spc="-165" dirty="0">
                <a:latin typeface="Verdana"/>
                <a:cs typeface="Verdana"/>
              </a:rPr>
              <a:t> </a:t>
            </a:r>
            <a:r>
              <a:rPr sz="1450" spc="-35" dirty="0">
                <a:latin typeface="Verdana"/>
                <a:cs typeface="Verdana"/>
              </a:rPr>
              <a:t>more</a:t>
            </a:r>
            <a:r>
              <a:rPr sz="1450" spc="-165" dirty="0">
                <a:latin typeface="Verdana"/>
                <a:cs typeface="Verdana"/>
              </a:rPr>
              <a:t> </a:t>
            </a:r>
            <a:r>
              <a:rPr sz="1450" spc="30" dirty="0">
                <a:latin typeface="Verdana"/>
                <a:cs typeface="Verdana"/>
              </a:rPr>
              <a:t>people</a:t>
            </a:r>
            <a:r>
              <a:rPr sz="1450" spc="-245" dirty="0">
                <a:latin typeface="Verdana"/>
                <a:cs typeface="Verdana"/>
              </a:rPr>
              <a:t> </a:t>
            </a:r>
            <a:r>
              <a:rPr sz="1450" spc="-15" dirty="0">
                <a:latin typeface="Verdana"/>
                <a:cs typeface="Verdana"/>
              </a:rPr>
              <a:t>who</a:t>
            </a:r>
            <a:r>
              <a:rPr sz="1450" spc="-175" dirty="0">
                <a:latin typeface="Verdana"/>
                <a:cs typeface="Verdana"/>
              </a:rPr>
              <a:t> </a:t>
            </a:r>
            <a:r>
              <a:rPr sz="1450" spc="-20" dirty="0">
                <a:latin typeface="Verdana"/>
                <a:cs typeface="Verdana"/>
              </a:rPr>
              <a:t>earn</a:t>
            </a:r>
            <a:r>
              <a:rPr sz="1450" spc="-185" dirty="0">
                <a:latin typeface="Verdana"/>
                <a:cs typeface="Verdana"/>
              </a:rPr>
              <a:t> </a:t>
            </a:r>
            <a:r>
              <a:rPr sz="1450" spc="-35" dirty="0">
                <a:latin typeface="Verdana"/>
                <a:cs typeface="Verdana"/>
              </a:rPr>
              <a:t>more </a:t>
            </a:r>
            <a:r>
              <a:rPr sz="1450" spc="-30" dirty="0">
                <a:latin typeface="Verdana"/>
                <a:cs typeface="Verdana"/>
              </a:rPr>
              <a:t> </a:t>
            </a:r>
            <a:r>
              <a:rPr sz="1450" spc="-5" dirty="0">
                <a:latin typeface="Verdana"/>
                <a:cs typeface="Verdana"/>
              </a:rPr>
              <a:t>than</a:t>
            </a:r>
            <a:r>
              <a:rPr sz="1450" spc="-270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the</a:t>
            </a:r>
            <a:r>
              <a:rPr sz="1450" spc="-250" dirty="0">
                <a:latin typeface="Verdana"/>
                <a:cs typeface="Verdana"/>
              </a:rPr>
              <a:t> </a:t>
            </a:r>
            <a:r>
              <a:rPr sz="1450" spc="-5" dirty="0">
                <a:latin typeface="Verdana"/>
                <a:cs typeface="Verdana"/>
              </a:rPr>
              <a:t>median</a:t>
            </a:r>
            <a:r>
              <a:rPr sz="1450" spc="-190" dirty="0">
                <a:latin typeface="Verdana"/>
                <a:cs typeface="Verdana"/>
              </a:rPr>
              <a:t> </a:t>
            </a:r>
            <a:r>
              <a:rPr sz="1450" spc="-75" dirty="0">
                <a:latin typeface="Verdana"/>
                <a:cs typeface="Verdana"/>
              </a:rPr>
              <a:t>salary.</a:t>
            </a:r>
            <a:r>
              <a:rPr sz="1450" spc="-270" dirty="0">
                <a:latin typeface="Verdana"/>
                <a:cs typeface="Verdana"/>
              </a:rPr>
              <a:t> </a:t>
            </a:r>
            <a:r>
              <a:rPr sz="1450" spc="-75" dirty="0">
                <a:latin typeface="Verdana"/>
                <a:cs typeface="Verdana"/>
              </a:rPr>
              <a:t>The</a:t>
            </a:r>
            <a:r>
              <a:rPr sz="1450" spc="-170" dirty="0">
                <a:latin typeface="Verdana"/>
                <a:cs typeface="Verdana"/>
              </a:rPr>
              <a:t> </a:t>
            </a:r>
            <a:r>
              <a:rPr sz="1450" spc="45" dirty="0">
                <a:latin typeface="Verdana"/>
                <a:cs typeface="Verdana"/>
              </a:rPr>
              <a:t>chances</a:t>
            </a:r>
            <a:r>
              <a:rPr sz="1450" spc="-270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of</a:t>
            </a:r>
            <a:r>
              <a:rPr sz="1450" spc="-245" dirty="0">
                <a:latin typeface="Verdana"/>
                <a:cs typeface="Verdana"/>
              </a:rPr>
              <a:t> </a:t>
            </a:r>
            <a:r>
              <a:rPr sz="1450" spc="-15" dirty="0">
                <a:latin typeface="Verdana"/>
                <a:cs typeface="Verdana"/>
              </a:rPr>
              <a:t>defaulting</a:t>
            </a:r>
            <a:r>
              <a:rPr sz="1450" spc="-285" dirty="0">
                <a:latin typeface="Verdana"/>
                <a:cs typeface="Verdana"/>
              </a:rPr>
              <a:t> </a:t>
            </a:r>
            <a:r>
              <a:rPr sz="1450" spc="5" dirty="0">
                <a:latin typeface="Verdana"/>
                <a:cs typeface="Verdana"/>
              </a:rPr>
              <a:t>goes</a:t>
            </a:r>
            <a:r>
              <a:rPr sz="1450" spc="-270" dirty="0">
                <a:latin typeface="Verdana"/>
                <a:cs typeface="Verdana"/>
              </a:rPr>
              <a:t> </a:t>
            </a:r>
            <a:r>
              <a:rPr sz="1450" spc="-25" dirty="0">
                <a:latin typeface="Verdana"/>
                <a:cs typeface="Verdana"/>
              </a:rPr>
              <a:t>down.</a:t>
            </a:r>
            <a:endParaRPr sz="1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873" y="2110791"/>
            <a:ext cx="4085656" cy="26897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280" y="279400"/>
            <a:ext cx="8229600" cy="114808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595"/>
              </a:spcBef>
            </a:pPr>
            <a:r>
              <a:rPr sz="4400" spc="-10" dirty="0"/>
              <a:t>CUSTOMER</a:t>
            </a:r>
            <a:r>
              <a:rPr sz="4400" spc="-65" dirty="0"/>
              <a:t> </a:t>
            </a:r>
            <a:r>
              <a:rPr sz="4400" spc="-25" dirty="0"/>
              <a:t>PROFILING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46" y="2139210"/>
            <a:ext cx="4196380" cy="26818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5044" y="1540192"/>
            <a:ext cx="717740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</a:t>
            </a:r>
            <a:r>
              <a:rPr sz="1850" u="sng" spc="-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18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85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5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5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5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5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5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85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7860" y="4887912"/>
            <a:ext cx="56178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80255" algn="l"/>
              </a:tabLst>
            </a:pPr>
            <a:r>
              <a:rPr sz="1850" spc="-270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25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0</a:t>
            </a:r>
            <a:r>
              <a:rPr sz="1850" dirty="0">
                <a:latin typeface="Verdana"/>
                <a:cs typeface="Verdana"/>
              </a:rPr>
              <a:t>	</a:t>
            </a:r>
            <a:r>
              <a:rPr sz="1850" spc="-270" dirty="0">
                <a:latin typeface="Verdana"/>
                <a:cs typeface="Verdana"/>
              </a:rPr>
              <a:t>T</a:t>
            </a:r>
            <a:r>
              <a:rPr sz="1850" spc="30" dirty="0">
                <a:latin typeface="Verdana"/>
                <a:cs typeface="Verdana"/>
              </a:rPr>
              <a:t>AR</a:t>
            </a:r>
            <a:r>
              <a:rPr sz="1850" spc="25" dirty="0">
                <a:latin typeface="Verdana"/>
                <a:cs typeface="Verdana"/>
              </a:rPr>
              <a:t>G</a:t>
            </a:r>
            <a:r>
              <a:rPr sz="1850" spc="-215" dirty="0">
                <a:latin typeface="Verdana"/>
                <a:cs typeface="Verdana"/>
              </a:rPr>
              <a:t>E</a:t>
            </a:r>
            <a:r>
              <a:rPr sz="1850" spc="-360" dirty="0">
                <a:latin typeface="Verdana"/>
                <a:cs typeface="Verdana"/>
              </a:rPr>
              <a:t>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-155" dirty="0">
                <a:latin typeface="Verdana"/>
                <a:cs typeface="Verdana"/>
              </a:rPr>
              <a:t>1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679" y="5430520"/>
            <a:ext cx="8432800" cy="650240"/>
          </a:xfrm>
          <a:prstGeom prst="rect">
            <a:avLst/>
          </a:prstGeom>
          <a:ln w="10170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88265" marR="252729">
              <a:lnSpc>
                <a:spcPts val="2160"/>
              </a:lnSpc>
              <a:spcBef>
                <a:spcPts val="450"/>
              </a:spcBef>
              <a:buFont typeface="Wingdings"/>
              <a:buChar char=""/>
              <a:tabLst>
                <a:tab pos="332740" algn="l"/>
              </a:tabLst>
            </a:pPr>
            <a:r>
              <a:rPr sz="1850" spc="-175" dirty="0">
                <a:latin typeface="Verdana"/>
                <a:cs typeface="Verdana"/>
              </a:rPr>
              <a:t>In</a:t>
            </a:r>
            <a:r>
              <a:rPr sz="1850" spc="-254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all</a:t>
            </a:r>
            <a:r>
              <a:rPr sz="1850" spc="-215" dirty="0">
                <a:latin typeface="Verdana"/>
                <a:cs typeface="Verdana"/>
              </a:rPr>
              <a:t> </a:t>
            </a:r>
            <a:r>
              <a:rPr sz="1850" spc="-15" dirty="0">
                <a:latin typeface="Verdana"/>
                <a:cs typeface="Verdana"/>
              </a:rPr>
              <a:t>the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20" dirty="0">
                <a:latin typeface="Verdana"/>
                <a:cs typeface="Verdana"/>
              </a:rPr>
              <a:t>Rated</a:t>
            </a:r>
            <a:r>
              <a:rPr sz="1850" spc="-305" dirty="0">
                <a:latin typeface="Verdana"/>
                <a:cs typeface="Verdana"/>
              </a:rPr>
              <a:t> </a:t>
            </a:r>
            <a:r>
              <a:rPr sz="1850" spc="-45" dirty="0">
                <a:latin typeface="Verdana"/>
                <a:cs typeface="Verdana"/>
              </a:rPr>
              <a:t>cities,</a:t>
            </a:r>
            <a:r>
              <a:rPr sz="1850" spc="-360" dirty="0">
                <a:latin typeface="Verdana"/>
                <a:cs typeface="Verdana"/>
              </a:rPr>
              <a:t> </a:t>
            </a:r>
            <a:r>
              <a:rPr sz="1850" spc="15" dirty="0">
                <a:latin typeface="Verdana"/>
                <a:cs typeface="Verdana"/>
              </a:rPr>
              <a:t>female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10" dirty="0">
                <a:latin typeface="Verdana"/>
                <a:cs typeface="Verdana"/>
              </a:rPr>
              <a:t>are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-110" dirty="0">
                <a:latin typeface="Verdana"/>
                <a:cs typeface="Verdana"/>
              </a:rPr>
              <a:t>less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-65" dirty="0">
                <a:latin typeface="Verdana"/>
                <a:cs typeface="Verdana"/>
              </a:rPr>
              <a:t>likely</a:t>
            </a:r>
            <a:r>
              <a:rPr sz="1850" spc="-355" dirty="0">
                <a:latin typeface="Verdana"/>
                <a:cs typeface="Verdana"/>
              </a:rPr>
              <a:t> </a:t>
            </a:r>
            <a:r>
              <a:rPr sz="1850" spc="-5" dirty="0">
                <a:latin typeface="Verdana"/>
                <a:cs typeface="Verdana"/>
              </a:rPr>
              <a:t>to</a:t>
            </a:r>
            <a:r>
              <a:rPr sz="1850" spc="-335" dirty="0">
                <a:latin typeface="Verdana"/>
                <a:cs typeface="Verdana"/>
              </a:rPr>
              <a:t> </a:t>
            </a:r>
            <a:r>
              <a:rPr sz="1850" spc="-5" dirty="0">
                <a:latin typeface="Verdana"/>
                <a:cs typeface="Verdana"/>
              </a:rPr>
              <a:t>default,</a:t>
            </a:r>
            <a:r>
              <a:rPr sz="1850" spc="-355" dirty="0">
                <a:latin typeface="Verdana"/>
                <a:cs typeface="Verdana"/>
              </a:rPr>
              <a:t> </a:t>
            </a:r>
            <a:r>
              <a:rPr sz="1850" spc="75" dirty="0">
                <a:latin typeface="Verdana"/>
                <a:cs typeface="Verdana"/>
              </a:rPr>
              <a:t>and</a:t>
            </a:r>
            <a:r>
              <a:rPr sz="1850" spc="-315" dirty="0">
                <a:latin typeface="Verdana"/>
                <a:cs typeface="Verdana"/>
              </a:rPr>
              <a:t> </a:t>
            </a:r>
            <a:r>
              <a:rPr sz="1850" spc="-55" dirty="0">
                <a:latin typeface="Verdana"/>
                <a:cs typeface="Verdana"/>
              </a:rPr>
              <a:t>if</a:t>
            </a:r>
            <a:r>
              <a:rPr sz="1850" spc="-265" dirty="0">
                <a:latin typeface="Verdana"/>
                <a:cs typeface="Verdana"/>
              </a:rPr>
              <a:t> </a:t>
            </a:r>
            <a:r>
              <a:rPr sz="1850" spc="-25" dirty="0">
                <a:latin typeface="Verdana"/>
                <a:cs typeface="Verdana"/>
              </a:rPr>
              <a:t>seen</a:t>
            </a:r>
            <a:r>
              <a:rPr sz="1850" spc="-254" dirty="0">
                <a:latin typeface="Verdana"/>
                <a:cs typeface="Verdana"/>
              </a:rPr>
              <a:t> </a:t>
            </a:r>
            <a:r>
              <a:rPr sz="1850" spc="-150" dirty="0">
                <a:latin typeface="Verdana"/>
                <a:cs typeface="Verdana"/>
              </a:rPr>
              <a:t>Tier-2 </a:t>
            </a:r>
            <a:r>
              <a:rPr sz="1850" spc="-635" dirty="0">
                <a:latin typeface="Verdana"/>
                <a:cs typeface="Verdana"/>
              </a:rPr>
              <a:t> </a:t>
            </a:r>
            <a:r>
              <a:rPr sz="1850" spc="229" dirty="0">
                <a:latin typeface="Verdana"/>
                <a:cs typeface="Verdana"/>
              </a:rPr>
              <a:t>c</a:t>
            </a:r>
            <a:r>
              <a:rPr sz="1850" spc="-30" dirty="0">
                <a:latin typeface="Verdana"/>
                <a:cs typeface="Verdana"/>
              </a:rPr>
              <a:t>i</a:t>
            </a:r>
            <a:r>
              <a:rPr sz="1850" spc="-95" dirty="0">
                <a:latin typeface="Verdana"/>
                <a:cs typeface="Verdana"/>
              </a:rPr>
              <a:t>t</a:t>
            </a:r>
            <a:r>
              <a:rPr sz="1850" spc="-110" dirty="0">
                <a:latin typeface="Verdana"/>
                <a:cs typeface="Verdana"/>
              </a:rPr>
              <a:t>y</a:t>
            </a:r>
            <a:r>
              <a:rPr sz="1850" spc="-285" dirty="0">
                <a:latin typeface="Verdana"/>
                <a:cs typeface="Verdana"/>
              </a:rPr>
              <a:t> </a:t>
            </a:r>
            <a:r>
              <a:rPr sz="1850" spc="-95" dirty="0">
                <a:latin typeface="Verdana"/>
                <a:cs typeface="Verdana"/>
              </a:rPr>
              <a:t>f</a:t>
            </a:r>
            <a:r>
              <a:rPr sz="1850" spc="5" dirty="0">
                <a:latin typeface="Verdana"/>
                <a:cs typeface="Verdana"/>
              </a:rPr>
              <a:t>e</a:t>
            </a:r>
            <a:r>
              <a:rPr sz="1850" spc="45" dirty="0">
                <a:latin typeface="Verdana"/>
                <a:cs typeface="Verdana"/>
              </a:rPr>
              <a:t>m</a:t>
            </a:r>
            <a:r>
              <a:rPr sz="1850" spc="165" dirty="0">
                <a:latin typeface="Verdana"/>
                <a:cs typeface="Verdana"/>
              </a:rPr>
              <a:t>a</a:t>
            </a:r>
            <a:r>
              <a:rPr sz="1850" spc="-114" dirty="0">
                <a:latin typeface="Verdana"/>
                <a:cs typeface="Verdana"/>
              </a:rPr>
              <a:t>l</a:t>
            </a:r>
            <a:r>
              <a:rPr sz="1850" spc="15" dirty="0">
                <a:latin typeface="Verdana"/>
                <a:cs typeface="Verdana"/>
              </a:rPr>
              <a:t>e</a:t>
            </a:r>
            <a:r>
              <a:rPr sz="1850" spc="-250" dirty="0">
                <a:latin typeface="Verdana"/>
                <a:cs typeface="Verdana"/>
              </a:rPr>
              <a:t>s</a:t>
            </a:r>
            <a:r>
              <a:rPr sz="1850" spc="-330" dirty="0">
                <a:latin typeface="Verdana"/>
                <a:cs typeface="Verdana"/>
              </a:rPr>
              <a:t> </a:t>
            </a:r>
            <a:r>
              <a:rPr sz="1850" spc="165" dirty="0">
                <a:latin typeface="Verdana"/>
                <a:cs typeface="Verdana"/>
              </a:rPr>
              <a:t>a</a:t>
            </a:r>
            <a:r>
              <a:rPr sz="1850" spc="-70" dirty="0">
                <a:latin typeface="Verdana"/>
                <a:cs typeface="Verdana"/>
              </a:rPr>
              <a:t>re</a:t>
            </a:r>
            <a:r>
              <a:rPr sz="1850" spc="-325" dirty="0">
                <a:latin typeface="Verdana"/>
                <a:cs typeface="Verdana"/>
              </a:rPr>
              <a:t> </a:t>
            </a:r>
            <a:r>
              <a:rPr sz="1850" spc="15" dirty="0">
                <a:latin typeface="Verdana"/>
                <a:cs typeface="Verdana"/>
              </a:rPr>
              <a:t>n</a:t>
            </a:r>
            <a:r>
              <a:rPr sz="1850" dirty="0">
                <a:latin typeface="Verdana"/>
                <a:cs typeface="Verdana"/>
              </a:rPr>
              <a:t>o</a:t>
            </a:r>
            <a:r>
              <a:rPr sz="1850" spc="-105" dirty="0">
                <a:latin typeface="Verdana"/>
                <a:cs typeface="Verdana"/>
              </a:rPr>
              <a:t>t</a:t>
            </a:r>
            <a:r>
              <a:rPr sz="1850" spc="-160" dirty="0">
                <a:latin typeface="Verdana"/>
                <a:cs typeface="Verdana"/>
              </a:rPr>
              <a:t> </a:t>
            </a:r>
            <a:r>
              <a:rPr sz="1850" spc="-30" dirty="0">
                <a:latin typeface="Verdana"/>
                <a:cs typeface="Verdana"/>
              </a:rPr>
              <a:t>li</a:t>
            </a:r>
            <a:r>
              <a:rPr sz="1850" spc="-215" dirty="0">
                <a:latin typeface="Verdana"/>
                <a:cs typeface="Verdana"/>
              </a:rPr>
              <a:t>k</a:t>
            </a:r>
            <a:r>
              <a:rPr sz="1850" spc="15" dirty="0">
                <a:latin typeface="Verdana"/>
                <a:cs typeface="Verdana"/>
              </a:rPr>
              <a:t>e</a:t>
            </a:r>
            <a:r>
              <a:rPr sz="1850" spc="-114" dirty="0">
                <a:latin typeface="Verdana"/>
                <a:cs typeface="Verdana"/>
              </a:rPr>
              <a:t>l</a:t>
            </a:r>
            <a:r>
              <a:rPr sz="1850" spc="-110" dirty="0">
                <a:latin typeface="Verdana"/>
                <a:cs typeface="Verdana"/>
              </a:rPr>
              <a:t>y</a:t>
            </a:r>
            <a:r>
              <a:rPr sz="1850" spc="-360" dirty="0">
                <a:latin typeface="Verdana"/>
                <a:cs typeface="Verdana"/>
              </a:rPr>
              <a:t> </a:t>
            </a:r>
            <a:r>
              <a:rPr sz="1850" spc="-95" dirty="0">
                <a:latin typeface="Verdana"/>
                <a:cs typeface="Verdana"/>
              </a:rPr>
              <a:t>t</a:t>
            </a:r>
            <a:r>
              <a:rPr sz="1850" spc="80" dirty="0">
                <a:latin typeface="Verdana"/>
                <a:cs typeface="Verdana"/>
              </a:rPr>
              <a:t>o</a:t>
            </a:r>
            <a:r>
              <a:rPr sz="1850" spc="-260" dirty="0">
                <a:latin typeface="Verdana"/>
                <a:cs typeface="Verdana"/>
              </a:rPr>
              <a:t> </a:t>
            </a:r>
            <a:r>
              <a:rPr sz="1850" spc="120" dirty="0">
                <a:latin typeface="Verdana"/>
                <a:cs typeface="Verdana"/>
              </a:rPr>
              <a:t>d</a:t>
            </a:r>
            <a:r>
              <a:rPr sz="1850" spc="10" dirty="0">
                <a:latin typeface="Verdana"/>
                <a:cs typeface="Verdana"/>
              </a:rPr>
              <a:t>e</a:t>
            </a:r>
            <a:r>
              <a:rPr sz="1850" spc="-15" dirty="0">
                <a:latin typeface="Verdana"/>
                <a:cs typeface="Verdana"/>
              </a:rPr>
              <a:t>f</a:t>
            </a:r>
            <a:r>
              <a:rPr sz="1850" spc="165" dirty="0">
                <a:latin typeface="Verdana"/>
                <a:cs typeface="Verdana"/>
              </a:rPr>
              <a:t>a</a:t>
            </a:r>
            <a:r>
              <a:rPr sz="1850" spc="-135" dirty="0">
                <a:latin typeface="Verdana"/>
                <a:cs typeface="Verdana"/>
              </a:rPr>
              <a:t>u</a:t>
            </a:r>
            <a:r>
              <a:rPr sz="1850" spc="45" dirty="0">
                <a:latin typeface="Verdana"/>
                <a:cs typeface="Verdana"/>
              </a:rPr>
              <a:t>l</a:t>
            </a:r>
            <a:r>
              <a:rPr sz="1850" spc="-105" dirty="0">
                <a:latin typeface="Verdana"/>
                <a:cs typeface="Verdana"/>
              </a:rPr>
              <a:t>t</a:t>
            </a:r>
            <a:r>
              <a:rPr sz="1850" spc="-235" dirty="0">
                <a:latin typeface="Verdana"/>
                <a:cs typeface="Verdana"/>
              </a:rPr>
              <a:t> </a:t>
            </a:r>
            <a:r>
              <a:rPr sz="1850" spc="165" dirty="0">
                <a:latin typeface="Verdana"/>
                <a:cs typeface="Verdana"/>
              </a:rPr>
              <a:t>a</a:t>
            </a:r>
            <a:r>
              <a:rPr sz="1850" spc="-105" dirty="0">
                <a:latin typeface="Verdana"/>
                <a:cs typeface="Verdana"/>
              </a:rPr>
              <a:t>t</a:t>
            </a:r>
            <a:r>
              <a:rPr sz="1850" spc="-320" dirty="0">
                <a:latin typeface="Verdana"/>
                <a:cs typeface="Verdana"/>
              </a:rPr>
              <a:t> </a:t>
            </a:r>
            <a:r>
              <a:rPr sz="1850" spc="165" dirty="0">
                <a:latin typeface="Verdana"/>
                <a:cs typeface="Verdana"/>
              </a:rPr>
              <a:t>a</a:t>
            </a:r>
            <a:r>
              <a:rPr sz="1850" spc="-114" dirty="0">
                <a:latin typeface="Verdana"/>
                <a:cs typeface="Verdana"/>
              </a:rPr>
              <a:t>ll</a:t>
            </a:r>
            <a:r>
              <a:rPr sz="1850" spc="-165" dirty="0"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1107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MT</vt:lpstr>
      <vt:lpstr>Calibri</vt:lpstr>
      <vt:lpstr>Tahoma</vt:lpstr>
      <vt:lpstr>Times New Roman</vt:lpstr>
      <vt:lpstr>Verdana</vt:lpstr>
      <vt:lpstr>Wingdings</vt:lpstr>
      <vt:lpstr>Office Theme</vt:lpstr>
      <vt:lpstr>CREDIT EDA CASE STUDY</vt:lpstr>
      <vt:lpstr>PROBLEM STATEMENT</vt:lpstr>
      <vt:lpstr>BUSINESS CONTEXT</vt:lpstr>
      <vt:lpstr>ANALYSIS APPROACH</vt:lpstr>
      <vt:lpstr>CUSTOMER PROFILING</vt:lpstr>
      <vt:lpstr>CUSTOMER PROFILING</vt:lpstr>
      <vt:lpstr>CUSTOMER PROFILING</vt:lpstr>
      <vt:lpstr>CUSTOMER PROFILING</vt:lpstr>
      <vt:lpstr>CUSTOMER PROFILING</vt:lpstr>
      <vt:lpstr>CUSTOMER PROFILING</vt:lpstr>
      <vt:lpstr>CUSTOMER PROFILING</vt:lpstr>
      <vt:lpstr>CUSTOMER PROFILING</vt:lpstr>
      <vt:lpstr>CUSTOMER PROFILING</vt:lpstr>
      <vt:lpstr>CUSTOMER PROFILING</vt:lpstr>
      <vt:lpstr>MAJOR RECOMMENDATIONS</vt:lpstr>
      <vt:lpstr>INFERENCE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CS ASSIGNMENT</dc:title>
  <dc:creator>acer</dc:creator>
  <cp:lastModifiedBy>AMJAD ALI</cp:lastModifiedBy>
  <cp:revision>1</cp:revision>
  <dcterms:created xsi:type="dcterms:W3CDTF">2023-08-20T15:38:31Z</dcterms:created>
  <dcterms:modified xsi:type="dcterms:W3CDTF">2023-08-20T15:42:45Z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2023-08-20T00:00:00Z</vt:filetime>
  </property>
</Properties>
</file>