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76" r:id="rId4"/>
    <p:sldId id="258" r:id="rId5"/>
    <p:sldId id="259" r:id="rId6"/>
    <p:sldId id="260" r:id="rId7"/>
    <p:sldId id="261" r:id="rId8"/>
    <p:sldId id="262" r:id="rId9"/>
    <p:sldId id="263" r:id="rId10"/>
    <p:sldId id="264" r:id="rId11"/>
    <p:sldId id="267"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65" autoAdjust="0"/>
  </p:normalViewPr>
  <p:slideViewPr>
    <p:cSldViewPr>
      <p:cViewPr varScale="1">
        <p:scale>
          <a:sx n="78" d="100"/>
          <a:sy n="78" d="100"/>
        </p:scale>
        <p:origin x="11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24A1EF-6719-4ADD-A0FA-78C34F3E13C3}" type="datetimeFigureOut">
              <a:rPr lang="en-US" smtClean="0"/>
              <a:t>10/26/2016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C372ED-FE60-4686-8E81-D447D113E426}" type="slidenum">
              <a:rPr lang="en-US" smtClean="0"/>
              <a:t>‹#›</a:t>
            </a:fld>
            <a:endParaRPr lang="en-US"/>
          </a:p>
        </p:txBody>
      </p:sp>
    </p:spTree>
    <p:extLst>
      <p:ext uri="{BB962C8B-B14F-4D97-AF65-F5344CB8AC3E}">
        <p14:creationId xmlns:p14="http://schemas.microsoft.com/office/powerpoint/2010/main" val="425216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data has a lot of variations than RMSE helps to magnify that</a:t>
            </a:r>
            <a:endParaRPr lang="en-US" dirty="0"/>
          </a:p>
        </p:txBody>
      </p:sp>
      <p:sp>
        <p:nvSpPr>
          <p:cNvPr id="4" name="Slide Number Placeholder 3"/>
          <p:cNvSpPr>
            <a:spLocks noGrp="1"/>
          </p:cNvSpPr>
          <p:nvPr>
            <p:ph type="sldNum" sz="quarter" idx="10"/>
          </p:nvPr>
        </p:nvSpPr>
        <p:spPr/>
        <p:txBody>
          <a:bodyPr/>
          <a:lstStyle/>
          <a:p>
            <a:fld id="{41C372ED-FE60-4686-8E81-D447D113E426}" type="slidenum">
              <a:rPr lang="en-US" smtClean="0"/>
              <a:t>6</a:t>
            </a:fld>
            <a:endParaRPr lang="en-US"/>
          </a:p>
        </p:txBody>
      </p:sp>
    </p:spTree>
    <p:extLst>
      <p:ext uri="{BB962C8B-B14F-4D97-AF65-F5344CB8AC3E}">
        <p14:creationId xmlns:p14="http://schemas.microsoft.com/office/powerpoint/2010/main" val="301139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Moving Average Method – reduces</a:t>
            </a:r>
            <a:r>
              <a:rPr lang="en-US" baseline="0" dirty="0"/>
              <a:t> the variations in the data. Generate descriptive stats to show the reduction in variation and </a:t>
            </a:r>
            <a:r>
              <a:rPr lang="en-US" baseline="0" dirty="0" err="1"/>
              <a:t>stddev</a:t>
            </a:r>
            <a:r>
              <a:rPr lang="en-US" baseline="0" dirty="0"/>
              <a:t>.</a:t>
            </a:r>
            <a:endParaRPr lang="en-US" dirty="0"/>
          </a:p>
          <a:p>
            <a:r>
              <a:rPr lang="en-US" dirty="0"/>
              <a:t>Weighted Moving Average Method – more weight can be given to recent time periods</a:t>
            </a:r>
          </a:p>
          <a:p>
            <a:r>
              <a:rPr lang="en-US" dirty="0"/>
              <a:t>Simple Exponential Smoothing Method - </a:t>
            </a:r>
            <a:r>
              <a:rPr lang="en-US" sz="800" b="0" dirty="0"/>
              <a:t>exponential smoothing assigns exponentially decreasing weights over time.</a:t>
            </a:r>
            <a:r>
              <a:rPr lang="en-US" sz="800" b="1" dirty="0"/>
              <a:t> </a:t>
            </a:r>
            <a:r>
              <a:rPr lang="en-US" sz="800" b="0" i="0" u="none" strike="noStrike" kern="1200" baseline="0" dirty="0">
                <a:solidFill>
                  <a:schemeClr val="tx1"/>
                </a:solidFill>
                <a:latin typeface="+mn-lt"/>
                <a:ea typeface="+mn-ea"/>
                <a:cs typeface="+mn-cs"/>
              </a:rPr>
              <a:t>The largest weight is given to the present observation, less weight to the immediately preceding observation, even less weight to the observation before that, and so on (exponential decay</a:t>
            </a:r>
          </a:p>
          <a:p>
            <a:r>
              <a:rPr lang="en-US" sz="800" b="0" i="0" u="none" strike="noStrike" kern="1200" baseline="0" dirty="0">
                <a:solidFill>
                  <a:schemeClr val="tx1"/>
                </a:solidFill>
                <a:latin typeface="+mn-lt"/>
                <a:ea typeface="+mn-ea"/>
                <a:cs typeface="+mn-cs"/>
              </a:rPr>
              <a:t>of influence of past data).</a:t>
            </a:r>
            <a:endParaRPr lang="en-US" dirty="0"/>
          </a:p>
          <a:p>
            <a:r>
              <a:rPr lang="en-US" dirty="0"/>
              <a:t>Double Exponential Smoothing Method- takes care of smoothing and trend</a:t>
            </a:r>
          </a:p>
          <a:p>
            <a:r>
              <a:rPr lang="en-US" dirty="0"/>
              <a:t>Triple Exponential Smoothing Method-</a:t>
            </a:r>
            <a:r>
              <a:rPr lang="en-US" baseline="0" dirty="0"/>
              <a:t> takes care of smoothing, trend and seasonality</a:t>
            </a:r>
            <a:endParaRPr lang="en-US" dirty="0"/>
          </a:p>
        </p:txBody>
      </p:sp>
      <p:sp>
        <p:nvSpPr>
          <p:cNvPr id="4" name="Slide Number Placeholder 3"/>
          <p:cNvSpPr>
            <a:spLocks noGrp="1"/>
          </p:cNvSpPr>
          <p:nvPr>
            <p:ph type="sldNum" sz="quarter" idx="10"/>
          </p:nvPr>
        </p:nvSpPr>
        <p:spPr/>
        <p:txBody>
          <a:bodyPr/>
          <a:lstStyle/>
          <a:p>
            <a:fld id="{41C372ED-FE60-4686-8E81-D447D113E426}" type="slidenum">
              <a:rPr lang="en-US" smtClean="0"/>
              <a:t>7</a:t>
            </a:fld>
            <a:endParaRPr lang="en-US"/>
          </a:p>
        </p:txBody>
      </p:sp>
    </p:spTree>
    <p:extLst>
      <p:ext uri="{BB962C8B-B14F-4D97-AF65-F5344CB8AC3E}">
        <p14:creationId xmlns:p14="http://schemas.microsoft.com/office/powerpoint/2010/main" val="301139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PACF values are the coefficients of an </a:t>
            </a:r>
            <a:r>
              <a:rPr lang="en-US" dirty="0" err="1"/>
              <a:t>autoregression</a:t>
            </a:r>
            <a:r>
              <a:rPr lang="en-US" dirty="0"/>
              <a:t> of the series of interest on lagged values of the series" and I add where the PACF(K) is the coefficient of the last (</a:t>
            </a:r>
            <a:r>
              <a:rPr lang="en-US" dirty="0" err="1"/>
              <a:t>kth</a:t>
            </a:r>
            <a:r>
              <a:rPr lang="en-US" dirty="0"/>
              <a:t>) lag. Thus to compute the PACF of lag 3 for example compute </a:t>
            </a:r>
          </a:p>
          <a:p>
            <a:r>
              <a:rPr lang="en-US" sz="1200" i="1" kern="1200" dirty="0" err="1">
                <a:solidFill>
                  <a:schemeClr val="tx1"/>
                </a:solidFill>
                <a:effectLst/>
                <a:latin typeface="+mn-lt"/>
                <a:ea typeface="+mn-ea"/>
                <a:cs typeface="+mn-cs"/>
              </a:rPr>
              <a:t>Yt</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0+</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Yt</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2</a:t>
            </a:r>
            <a:r>
              <a:rPr lang="en-US" sz="1200" i="1" kern="1200" dirty="0">
                <a:solidFill>
                  <a:schemeClr val="tx1"/>
                </a:solidFill>
                <a:effectLst/>
                <a:latin typeface="+mn-lt"/>
                <a:ea typeface="+mn-ea"/>
                <a:cs typeface="+mn-cs"/>
              </a:rPr>
              <a:t>Yt</a:t>
            </a:r>
            <a:r>
              <a:rPr lang="en-US" sz="1200" kern="1200" dirty="0">
                <a:solidFill>
                  <a:schemeClr val="tx1"/>
                </a:solidFill>
                <a:effectLst/>
                <a:latin typeface="+mn-lt"/>
                <a:ea typeface="+mn-ea"/>
                <a:cs typeface="+mn-cs"/>
              </a:rPr>
              <a:t>−2+</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3</a:t>
            </a:r>
            <a:r>
              <a:rPr lang="en-US" sz="1200" i="1" kern="1200" dirty="0">
                <a:solidFill>
                  <a:schemeClr val="tx1"/>
                </a:solidFill>
                <a:effectLst/>
                <a:latin typeface="+mn-lt"/>
                <a:ea typeface="+mn-ea"/>
                <a:cs typeface="+mn-cs"/>
              </a:rPr>
              <a:t>Yt</a:t>
            </a:r>
            <a:r>
              <a:rPr lang="en-US" sz="1200" kern="1200" dirty="0">
                <a:solidFill>
                  <a:schemeClr val="tx1"/>
                </a:solidFill>
                <a:effectLst/>
                <a:latin typeface="+mn-lt"/>
                <a:ea typeface="+mn-ea"/>
                <a:cs typeface="+mn-cs"/>
              </a:rPr>
              <a:t>−3</a:t>
            </a:r>
            <a:endParaRPr lang="en-US" dirty="0">
              <a:effectLst/>
            </a:endParaRPr>
          </a:p>
          <a:p>
            <a:r>
              <a:rPr lang="en-US" dirty="0"/>
              <a:t>and </a:t>
            </a:r>
            <a:r>
              <a:rPr lang="en-US" sz="1200" i="1" kern="1200" dirty="0">
                <a:solidFill>
                  <a:schemeClr val="tx1"/>
                </a:solidFill>
                <a:effectLst/>
                <a:latin typeface="+mn-lt"/>
                <a:ea typeface="+mn-ea"/>
                <a:cs typeface="+mn-cs"/>
              </a:rPr>
              <a:t>a</a:t>
            </a:r>
            <a:r>
              <a:rPr lang="en-US" sz="1200" kern="1200" dirty="0">
                <a:solidFill>
                  <a:schemeClr val="tx1"/>
                </a:solidFill>
                <a:effectLst/>
                <a:latin typeface="+mn-lt"/>
                <a:ea typeface="+mn-ea"/>
                <a:cs typeface="+mn-cs"/>
              </a:rPr>
              <a:t>3</a:t>
            </a:r>
            <a:r>
              <a:rPr lang="en-US" dirty="0"/>
              <a:t> is the PACF(3). </a:t>
            </a:r>
          </a:p>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9</a:t>
            </a:fld>
            <a:endParaRPr lang="en-US" dirty="0"/>
          </a:p>
        </p:txBody>
      </p:sp>
    </p:spTree>
    <p:extLst>
      <p:ext uri="{BB962C8B-B14F-4D97-AF65-F5344CB8AC3E}">
        <p14:creationId xmlns:p14="http://schemas.microsoft.com/office/powerpoint/2010/main" val="375770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10/26/2016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10/26/2016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10/26/2016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24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Autoregressive (AR) models</a:t>
            </a:r>
          </a:p>
        </p:txBody>
      </p:sp>
      <p:sp>
        <p:nvSpPr>
          <p:cNvPr id="9" name="Content Placeholder 8"/>
          <p:cNvSpPr>
            <a:spLocks noGrp="1"/>
          </p:cNvSpPr>
          <p:nvPr>
            <p:ph idx="1"/>
          </p:nvPr>
        </p:nvSpPr>
        <p:spPr>
          <a:xfrm>
            <a:off x="228600" y="1371600"/>
            <a:ext cx="8229600" cy="4937760"/>
          </a:xfrm>
        </p:spPr>
        <p:txBody>
          <a:bodyPr>
            <a:normAutofit/>
          </a:bodyPr>
          <a:lstStyle/>
          <a:p>
            <a:pPr>
              <a:spcBef>
                <a:spcPts val="400"/>
              </a:spcBef>
              <a:spcAft>
                <a:spcPts val="400"/>
              </a:spcAft>
            </a:pPr>
            <a:r>
              <a:rPr lang="en-US" sz="1400" dirty="0"/>
              <a:t>An autoregressive model of order “p”  AR(p)</a:t>
            </a:r>
          </a:p>
          <a:p>
            <a:pPr marL="447023">
              <a:lnSpc>
                <a:spcPts val="2015"/>
              </a:lnSpc>
              <a:spcBef>
                <a:spcPts val="400"/>
              </a:spcBef>
              <a:spcAft>
                <a:spcPts val="400"/>
              </a:spcAft>
            </a:pPr>
            <a:r>
              <a:rPr lang="en-US" sz="1400" i="1" dirty="0">
                <a:latin typeface="Times New Roman"/>
                <a:cs typeface="Times New Roman"/>
              </a:rPr>
              <a:t>X</a:t>
            </a:r>
            <a:r>
              <a:rPr lang="en-US" sz="1400" i="1" spc="-289" dirty="0">
                <a:latin typeface="Times New Roman"/>
                <a:cs typeface="Times New Roman"/>
              </a:rPr>
              <a:t> </a:t>
            </a:r>
            <a:r>
              <a:rPr lang="en-US" sz="1400" i="1" baseline="-24410" dirty="0">
                <a:latin typeface="Times New Roman"/>
                <a:cs typeface="Times New Roman"/>
              </a:rPr>
              <a:t>t </a:t>
            </a:r>
            <a:r>
              <a:rPr lang="en-US" sz="1400" i="1" spc="148" baseline="-24410" dirty="0">
                <a:latin typeface="Times New Roman"/>
                <a:cs typeface="Times New Roman"/>
              </a:rPr>
              <a:t> </a:t>
            </a:r>
            <a:r>
              <a:rPr lang="en-US" sz="1400" dirty="0">
                <a:latin typeface="Symbol"/>
                <a:cs typeface="Symbol"/>
              </a:rPr>
              <a:t></a:t>
            </a:r>
            <a:r>
              <a:rPr lang="en-US" sz="1400" spc="9" dirty="0">
                <a:latin typeface="Times New Roman"/>
                <a:cs typeface="Times New Roman"/>
              </a:rPr>
              <a:t> </a:t>
            </a:r>
            <a:r>
              <a:rPr lang="en-US" sz="1400" spc="-50" dirty="0">
                <a:latin typeface="Symbol"/>
                <a:cs typeface="Symbol"/>
              </a:rPr>
              <a:t></a:t>
            </a:r>
            <a:r>
              <a:rPr lang="en-US" sz="1400" baseline="-24410" dirty="0">
                <a:latin typeface="Times New Roman"/>
                <a:cs typeface="Times New Roman"/>
              </a:rPr>
              <a:t>1</a:t>
            </a:r>
            <a:r>
              <a:rPr lang="en-US" sz="1400" spc="-86" baseline="-24410" dirty="0">
                <a:latin typeface="Times New Roman"/>
                <a:cs typeface="Times New Roman"/>
              </a:rPr>
              <a:t> </a:t>
            </a:r>
            <a:r>
              <a:rPr lang="en-US" sz="1400" i="1" dirty="0">
                <a:latin typeface="Times New Roman"/>
                <a:cs typeface="Times New Roman"/>
              </a:rPr>
              <a:t>X</a:t>
            </a:r>
            <a:r>
              <a:rPr lang="en-US" sz="1400" i="1" spc="-289" dirty="0">
                <a:latin typeface="Times New Roman"/>
                <a:cs typeface="Times New Roman"/>
              </a:rPr>
              <a:t> </a:t>
            </a:r>
            <a:r>
              <a:rPr lang="en-US" sz="1400" i="1" baseline="-24410" dirty="0">
                <a:latin typeface="Times New Roman"/>
                <a:cs typeface="Times New Roman"/>
              </a:rPr>
              <a:t>t</a:t>
            </a:r>
            <a:r>
              <a:rPr lang="en-US" sz="1400" i="1" spc="-139" baseline="-24410" dirty="0">
                <a:latin typeface="Times New Roman"/>
                <a:cs typeface="Times New Roman"/>
              </a:rPr>
              <a:t> </a:t>
            </a:r>
            <a:r>
              <a:rPr lang="en-US" sz="1400" spc="-79" baseline="-22912" dirty="0">
                <a:latin typeface="Symbol"/>
                <a:cs typeface="Symbol"/>
              </a:rPr>
              <a:t></a:t>
            </a:r>
            <a:r>
              <a:rPr lang="en-US" sz="1400" baseline="-24410" dirty="0">
                <a:latin typeface="Times New Roman"/>
                <a:cs typeface="Times New Roman"/>
              </a:rPr>
              <a:t>1</a:t>
            </a:r>
            <a:r>
              <a:rPr lang="en-US" sz="1400" spc="184" baseline="-24410" dirty="0">
                <a:latin typeface="Times New Roman"/>
                <a:cs typeface="Times New Roman"/>
              </a:rPr>
              <a:t> </a:t>
            </a:r>
            <a:r>
              <a:rPr lang="en-US" sz="1400" dirty="0">
                <a:latin typeface="Symbol"/>
                <a:cs typeface="Symbol"/>
              </a:rPr>
              <a:t></a:t>
            </a:r>
            <a:r>
              <a:rPr lang="en-US" sz="1400" spc="-70" dirty="0">
                <a:latin typeface="Times New Roman"/>
                <a:cs typeface="Times New Roman"/>
              </a:rPr>
              <a:t> </a:t>
            </a:r>
            <a:r>
              <a:rPr lang="en-US" sz="1400" spc="59" dirty="0">
                <a:latin typeface="Symbol"/>
                <a:cs typeface="Symbol"/>
              </a:rPr>
              <a:t></a:t>
            </a:r>
            <a:r>
              <a:rPr lang="en-US" sz="1400" baseline="-24410" dirty="0">
                <a:latin typeface="Times New Roman"/>
                <a:cs typeface="Times New Roman"/>
              </a:rPr>
              <a:t>2</a:t>
            </a:r>
            <a:r>
              <a:rPr lang="en-US" sz="1400" spc="-11" baseline="-24410" dirty="0">
                <a:latin typeface="Times New Roman"/>
                <a:cs typeface="Times New Roman"/>
              </a:rPr>
              <a:t> </a:t>
            </a:r>
            <a:r>
              <a:rPr lang="en-US" sz="1400" i="1" dirty="0">
                <a:latin typeface="Times New Roman"/>
                <a:cs typeface="Times New Roman"/>
              </a:rPr>
              <a:t>X</a:t>
            </a:r>
            <a:r>
              <a:rPr lang="en-US" sz="1400" i="1" spc="-289" dirty="0">
                <a:latin typeface="Times New Roman"/>
                <a:cs typeface="Times New Roman"/>
              </a:rPr>
              <a:t> </a:t>
            </a:r>
            <a:r>
              <a:rPr lang="en-US" sz="1400" i="1" baseline="-24410" dirty="0">
                <a:latin typeface="Times New Roman"/>
                <a:cs typeface="Times New Roman"/>
              </a:rPr>
              <a:t>t</a:t>
            </a:r>
            <a:r>
              <a:rPr lang="en-US" sz="1400" i="1" spc="-144" baseline="-24410" dirty="0">
                <a:latin typeface="Times New Roman"/>
                <a:cs typeface="Times New Roman"/>
              </a:rPr>
              <a:t> </a:t>
            </a:r>
            <a:r>
              <a:rPr lang="en-US" sz="1400" spc="29" baseline="-22912" dirty="0">
                <a:latin typeface="Symbol"/>
                <a:cs typeface="Symbol"/>
              </a:rPr>
              <a:t></a:t>
            </a:r>
            <a:r>
              <a:rPr lang="en-US" sz="1400" baseline="-24410" dirty="0">
                <a:latin typeface="Times New Roman"/>
                <a:cs typeface="Times New Roman"/>
              </a:rPr>
              <a:t>2 </a:t>
            </a:r>
            <a:r>
              <a:rPr lang="en-US" sz="1400" spc="19" baseline="-24410" dirty="0">
                <a:latin typeface="Times New Roman"/>
                <a:cs typeface="Times New Roman"/>
              </a:rPr>
              <a:t> </a:t>
            </a:r>
            <a:r>
              <a:rPr lang="en-US" sz="1400" dirty="0">
                <a:latin typeface="Symbol"/>
                <a:cs typeface="Symbol"/>
              </a:rPr>
              <a:t></a:t>
            </a:r>
            <a:r>
              <a:rPr lang="en-US" sz="1400" spc="-254" dirty="0">
                <a:latin typeface="Times New Roman"/>
                <a:cs typeface="Times New Roman"/>
              </a:rPr>
              <a:t> </a:t>
            </a:r>
            <a:r>
              <a:rPr lang="en-US" sz="1400" spc="-19" dirty="0">
                <a:latin typeface="Times New Roman"/>
                <a:cs typeface="Times New Roman"/>
              </a:rPr>
              <a:t>..</a:t>
            </a:r>
            <a:r>
              <a:rPr lang="en-US" sz="1400" dirty="0">
                <a:latin typeface="Times New Roman"/>
                <a:cs typeface="Times New Roman"/>
              </a:rPr>
              <a:t>.</a:t>
            </a:r>
            <a:r>
              <a:rPr lang="en-US" sz="1400" spc="-254" dirty="0">
                <a:latin typeface="Times New Roman"/>
                <a:cs typeface="Times New Roman"/>
              </a:rPr>
              <a:t> </a:t>
            </a:r>
            <a:r>
              <a:rPr lang="en-US" sz="1400" dirty="0">
                <a:latin typeface="Symbol"/>
                <a:cs typeface="Symbol"/>
              </a:rPr>
              <a:t></a:t>
            </a:r>
            <a:r>
              <a:rPr lang="en-US" sz="1400" spc="-65" dirty="0">
                <a:latin typeface="Times New Roman"/>
                <a:cs typeface="Times New Roman"/>
              </a:rPr>
              <a:t> </a:t>
            </a:r>
            <a:r>
              <a:rPr lang="en-US" sz="1400" dirty="0">
                <a:latin typeface="Symbol"/>
                <a:cs typeface="Symbol"/>
              </a:rPr>
              <a:t></a:t>
            </a:r>
            <a:r>
              <a:rPr lang="en-US" sz="1400" spc="-259" dirty="0">
                <a:latin typeface="Times New Roman"/>
                <a:cs typeface="Times New Roman"/>
              </a:rPr>
              <a:t> </a:t>
            </a:r>
            <a:r>
              <a:rPr lang="en-US" sz="1400" i="1" baseline="-24410" dirty="0">
                <a:latin typeface="Times New Roman"/>
                <a:cs typeface="Times New Roman"/>
              </a:rPr>
              <a:t>p</a:t>
            </a:r>
            <a:r>
              <a:rPr lang="en-US" sz="1400" i="1" spc="18" baseline="-24410" dirty="0">
                <a:latin typeface="Times New Roman"/>
                <a:cs typeface="Times New Roman"/>
              </a:rPr>
              <a:t> </a:t>
            </a:r>
            <a:r>
              <a:rPr lang="en-US" sz="1400" i="1" dirty="0">
                <a:latin typeface="Times New Roman"/>
                <a:cs typeface="Times New Roman"/>
              </a:rPr>
              <a:t>X</a:t>
            </a:r>
            <a:r>
              <a:rPr lang="en-US" sz="1400" i="1" spc="-284" dirty="0">
                <a:latin typeface="Times New Roman"/>
                <a:cs typeface="Times New Roman"/>
              </a:rPr>
              <a:t> </a:t>
            </a:r>
            <a:r>
              <a:rPr lang="en-US" sz="1400" i="1" baseline="-24410" dirty="0">
                <a:latin typeface="Times New Roman"/>
                <a:cs typeface="Times New Roman"/>
              </a:rPr>
              <a:t>t</a:t>
            </a:r>
            <a:r>
              <a:rPr lang="en-US" sz="1400" i="1" spc="-144" baseline="-24410" dirty="0">
                <a:latin typeface="Times New Roman"/>
                <a:cs typeface="Times New Roman"/>
              </a:rPr>
              <a:t> </a:t>
            </a:r>
            <a:r>
              <a:rPr lang="en-US" sz="1400" baseline="-22912" dirty="0">
                <a:latin typeface="Symbol"/>
                <a:cs typeface="Symbol"/>
              </a:rPr>
              <a:t></a:t>
            </a:r>
            <a:r>
              <a:rPr lang="en-US" sz="1400" spc="-53" baseline="-24410" dirty="0">
                <a:latin typeface="Times New Roman"/>
                <a:cs typeface="Times New Roman"/>
              </a:rPr>
              <a:t> </a:t>
            </a:r>
            <a:r>
              <a:rPr lang="en-US" sz="1400" i="1" baseline="-24410" dirty="0">
                <a:latin typeface="Times New Roman"/>
                <a:cs typeface="Times New Roman"/>
              </a:rPr>
              <a:t>p </a:t>
            </a:r>
            <a:r>
              <a:rPr lang="en-US" sz="1400" i="1" spc="13" baseline="-24410" dirty="0">
                <a:latin typeface="Times New Roman"/>
                <a:cs typeface="Times New Roman"/>
              </a:rPr>
              <a:t> </a:t>
            </a:r>
            <a:r>
              <a:rPr lang="en-US" sz="1400" dirty="0">
                <a:latin typeface="Symbol"/>
                <a:cs typeface="Symbol"/>
              </a:rPr>
              <a:t></a:t>
            </a:r>
            <a:r>
              <a:rPr lang="en-US" sz="1400" spc="-115" dirty="0">
                <a:latin typeface="Times New Roman"/>
                <a:cs typeface="Times New Roman"/>
              </a:rPr>
              <a:t> </a:t>
            </a:r>
            <a:r>
              <a:rPr lang="en-US" sz="1400" spc="14" dirty="0">
                <a:latin typeface="Times New Roman"/>
                <a:cs typeface="Times New Roman"/>
              </a:rPr>
              <a:t>e</a:t>
            </a:r>
            <a:r>
              <a:rPr lang="en-US" sz="1400" i="1" baseline="-24410" dirty="0">
                <a:latin typeface="Times New Roman"/>
                <a:cs typeface="Times New Roman"/>
              </a:rPr>
              <a:t>t  +  </a:t>
            </a:r>
            <a:r>
              <a:rPr lang="en-US" sz="1400" spc="-50" dirty="0">
                <a:latin typeface="Symbol"/>
                <a:cs typeface="Symbol"/>
              </a:rPr>
              <a:t></a:t>
            </a:r>
            <a:r>
              <a:rPr lang="en-US" sz="1400" spc="-39" baseline="-26089" dirty="0">
                <a:latin typeface="Times New Roman"/>
                <a:cs typeface="Times New Roman"/>
              </a:rPr>
              <a:t>1</a:t>
            </a:r>
            <a:r>
              <a:rPr lang="en-US" sz="1400" spc="14" dirty="0">
                <a:latin typeface="Times New Roman"/>
                <a:cs typeface="Times New Roman"/>
              </a:rPr>
              <a:t>e</a:t>
            </a:r>
            <a:r>
              <a:rPr lang="en-US" sz="1400" i="1" baseline="-26089" dirty="0">
                <a:latin typeface="Times New Roman"/>
                <a:cs typeface="Times New Roman"/>
              </a:rPr>
              <a:t>t</a:t>
            </a:r>
            <a:r>
              <a:rPr lang="en-US" sz="1400" i="1" spc="-70" baseline="-26089" dirty="0">
                <a:latin typeface="Times New Roman"/>
                <a:cs typeface="Times New Roman"/>
              </a:rPr>
              <a:t> </a:t>
            </a:r>
            <a:r>
              <a:rPr lang="en-US" sz="1400" spc="-79" baseline="-24487" dirty="0">
                <a:latin typeface="Symbol"/>
                <a:cs typeface="Symbol"/>
              </a:rPr>
              <a:t></a:t>
            </a:r>
            <a:r>
              <a:rPr lang="en-US" sz="1400" baseline="-26089" dirty="0">
                <a:latin typeface="Times New Roman"/>
                <a:cs typeface="Times New Roman"/>
              </a:rPr>
              <a:t>1</a:t>
            </a:r>
            <a:r>
              <a:rPr lang="en-US" sz="1400" spc="167" baseline="-26089" dirty="0">
                <a:latin typeface="Times New Roman"/>
                <a:cs typeface="Times New Roman"/>
              </a:rPr>
              <a:t> </a:t>
            </a:r>
            <a:r>
              <a:rPr lang="en-US" sz="1400" dirty="0">
                <a:latin typeface="Symbol"/>
                <a:cs typeface="Symbol"/>
              </a:rPr>
              <a:t></a:t>
            </a:r>
            <a:r>
              <a:rPr lang="en-US" sz="1400" spc="-69" dirty="0">
                <a:latin typeface="Times New Roman"/>
                <a:cs typeface="Times New Roman"/>
              </a:rPr>
              <a:t> </a:t>
            </a:r>
            <a:r>
              <a:rPr lang="en-US" sz="1400" spc="59" dirty="0">
                <a:latin typeface="Symbol"/>
                <a:cs typeface="Symbol"/>
              </a:rPr>
              <a:t></a:t>
            </a:r>
            <a:r>
              <a:rPr lang="en-US" sz="1400" spc="34" baseline="-26089" dirty="0">
                <a:latin typeface="Times New Roman"/>
                <a:cs typeface="Times New Roman"/>
              </a:rPr>
              <a:t>2</a:t>
            </a:r>
            <a:r>
              <a:rPr lang="en-US" sz="1400" spc="14" dirty="0">
                <a:latin typeface="Times New Roman"/>
                <a:cs typeface="Times New Roman"/>
              </a:rPr>
              <a:t>e</a:t>
            </a:r>
            <a:r>
              <a:rPr lang="en-US" sz="1400" i="1" baseline="-26089" dirty="0">
                <a:latin typeface="Times New Roman"/>
                <a:cs typeface="Times New Roman"/>
              </a:rPr>
              <a:t>t</a:t>
            </a:r>
            <a:r>
              <a:rPr lang="en-US" sz="1400" i="1" spc="-65" baseline="-26089" dirty="0">
                <a:latin typeface="Times New Roman"/>
                <a:cs typeface="Times New Roman"/>
              </a:rPr>
              <a:t> </a:t>
            </a:r>
            <a:r>
              <a:rPr lang="en-US" sz="1400" spc="29" baseline="-24487" dirty="0">
                <a:latin typeface="Symbol"/>
                <a:cs typeface="Symbol"/>
              </a:rPr>
              <a:t></a:t>
            </a:r>
            <a:r>
              <a:rPr lang="en-US" sz="1400" baseline="-26089" dirty="0">
                <a:latin typeface="Times New Roman"/>
                <a:cs typeface="Times New Roman"/>
              </a:rPr>
              <a:t>2</a:t>
            </a:r>
            <a:r>
              <a:rPr lang="en-US" sz="1400" spc="237" baseline="-26089" dirty="0">
                <a:latin typeface="Times New Roman"/>
                <a:cs typeface="Times New Roman"/>
              </a:rPr>
              <a:t> </a:t>
            </a:r>
            <a:r>
              <a:rPr lang="en-US" sz="1400" dirty="0">
                <a:latin typeface="Symbol"/>
                <a:cs typeface="Symbol"/>
              </a:rPr>
              <a:t></a:t>
            </a:r>
            <a:r>
              <a:rPr lang="en-US" sz="1400" spc="-254" dirty="0">
                <a:latin typeface="Times New Roman"/>
                <a:cs typeface="Times New Roman"/>
              </a:rPr>
              <a:t> </a:t>
            </a:r>
            <a:r>
              <a:rPr lang="en-US" sz="1400" spc="-19" dirty="0">
                <a:latin typeface="Times New Roman"/>
                <a:cs typeface="Times New Roman"/>
              </a:rPr>
              <a:t>..</a:t>
            </a:r>
            <a:r>
              <a:rPr lang="en-US" sz="1400" dirty="0">
                <a:latin typeface="Times New Roman"/>
                <a:cs typeface="Times New Roman"/>
              </a:rPr>
              <a:t>.</a:t>
            </a:r>
            <a:r>
              <a:rPr lang="en-US" sz="1400" spc="-264" dirty="0">
                <a:latin typeface="Times New Roman"/>
                <a:cs typeface="Times New Roman"/>
              </a:rPr>
              <a:t> </a:t>
            </a:r>
            <a:r>
              <a:rPr lang="en-US" sz="1400" dirty="0">
                <a:latin typeface="Symbol"/>
                <a:cs typeface="Symbol"/>
              </a:rPr>
              <a:t></a:t>
            </a:r>
            <a:r>
              <a:rPr lang="en-US" sz="1400" spc="-69" dirty="0">
                <a:latin typeface="Times New Roman"/>
                <a:cs typeface="Times New Roman"/>
              </a:rPr>
              <a:t> </a:t>
            </a:r>
            <a:r>
              <a:rPr lang="en-US" sz="1400" spc="59" dirty="0">
                <a:latin typeface="Symbol"/>
                <a:cs typeface="Symbol"/>
              </a:rPr>
              <a:t></a:t>
            </a:r>
            <a:r>
              <a:rPr lang="en-US" sz="1400" i="1" baseline="-26089" dirty="0">
                <a:latin typeface="Times New Roman"/>
                <a:cs typeface="Times New Roman"/>
              </a:rPr>
              <a:t>q</a:t>
            </a:r>
            <a:r>
              <a:rPr lang="en-US" sz="1400" i="1" spc="-184" baseline="-26089" dirty="0">
                <a:latin typeface="Times New Roman"/>
                <a:cs typeface="Times New Roman"/>
              </a:rPr>
              <a:t> </a:t>
            </a:r>
            <a:r>
              <a:rPr lang="en-US" sz="1400" spc="14" dirty="0">
                <a:latin typeface="Times New Roman"/>
                <a:cs typeface="Times New Roman"/>
              </a:rPr>
              <a:t>e</a:t>
            </a:r>
            <a:r>
              <a:rPr lang="en-US" sz="1400" i="1" baseline="-26089" dirty="0">
                <a:latin typeface="Times New Roman"/>
                <a:cs typeface="Times New Roman"/>
              </a:rPr>
              <a:t>t</a:t>
            </a:r>
            <a:r>
              <a:rPr lang="en-US" sz="1400" i="1" spc="-90" baseline="-26089" dirty="0">
                <a:latin typeface="Times New Roman"/>
                <a:cs typeface="Times New Roman"/>
              </a:rPr>
              <a:t> </a:t>
            </a:r>
            <a:r>
              <a:rPr lang="en-US" sz="1400" spc="29" baseline="-24487" dirty="0">
                <a:latin typeface="Symbol"/>
                <a:cs typeface="Symbol"/>
              </a:rPr>
              <a:t></a:t>
            </a:r>
            <a:r>
              <a:rPr lang="en-US" sz="1400" i="1" baseline="-26089" dirty="0">
                <a:latin typeface="Times New Roman"/>
                <a:cs typeface="Times New Roman"/>
              </a:rPr>
              <a:t>q</a:t>
            </a:r>
            <a:endParaRPr lang="en-US" sz="1400" dirty="0">
              <a:latin typeface="Times New Roman"/>
              <a:cs typeface="Times New Roman"/>
            </a:endParaRPr>
          </a:p>
          <a:p>
            <a:pPr marL="447023">
              <a:lnSpc>
                <a:spcPts val="2015"/>
              </a:lnSpc>
              <a:spcBef>
                <a:spcPts val="400"/>
              </a:spcBef>
              <a:spcAft>
                <a:spcPts val="400"/>
              </a:spcAft>
            </a:pPr>
            <a:endParaRPr lang="en-US" sz="1400" dirty="0">
              <a:latin typeface="Times New Roman"/>
              <a:cs typeface="Times New Roman"/>
            </a:endParaRPr>
          </a:p>
          <a:p>
            <a:pPr>
              <a:spcBef>
                <a:spcPts val="400"/>
              </a:spcBef>
              <a:spcAft>
                <a:spcPts val="400"/>
              </a:spcAft>
            </a:pPr>
            <a:r>
              <a:rPr lang="en-US" sz="1400" dirty="0"/>
              <a:t>Current  value of X</a:t>
            </a:r>
            <a:r>
              <a:rPr lang="en-US" sz="1400" baseline="-25000" dirty="0"/>
              <a:t>t</a:t>
            </a:r>
            <a:r>
              <a:rPr lang="en-US" sz="1400" dirty="0"/>
              <a:t>  can be found from past values, plus  a random shock e</a:t>
            </a:r>
            <a:r>
              <a:rPr lang="en-US" sz="1400" baseline="-25000" dirty="0"/>
              <a:t>t</a:t>
            </a:r>
          </a:p>
          <a:p>
            <a:pPr>
              <a:spcBef>
                <a:spcPts val="400"/>
              </a:spcBef>
              <a:spcAft>
                <a:spcPts val="400"/>
              </a:spcAft>
            </a:pPr>
            <a:r>
              <a:rPr lang="en-US" sz="1400" dirty="0"/>
              <a:t>Like a multiple regression model, but X</a:t>
            </a:r>
            <a:r>
              <a:rPr lang="en-US" sz="1400" baseline="-25000" dirty="0"/>
              <a:t>t</a:t>
            </a:r>
            <a:r>
              <a:rPr lang="en-US" sz="1400" dirty="0"/>
              <a:t>  is regressed on past values of X</a:t>
            </a:r>
            <a:r>
              <a:rPr lang="en-US" sz="1400" baseline="-25000" dirty="0"/>
              <a:t>t</a:t>
            </a:r>
          </a:p>
          <a:p>
            <a:pPr>
              <a:spcBef>
                <a:spcPts val="400"/>
              </a:spcBef>
              <a:spcAft>
                <a:spcPts val="400"/>
              </a:spcAft>
            </a:pPr>
            <a:endParaRPr lang="en-US" sz="1400" dirty="0"/>
          </a:p>
          <a:p>
            <a:pPr>
              <a:spcBef>
                <a:spcPts val="400"/>
              </a:spcBef>
              <a:spcAft>
                <a:spcPts val="400"/>
              </a:spcAft>
            </a:pPr>
            <a:r>
              <a:rPr lang="en-US" sz="1400" dirty="0"/>
              <a:t>The  AR(1) Model</a:t>
            </a:r>
          </a:p>
          <a:p>
            <a:pPr>
              <a:spcBef>
                <a:spcPts val="400"/>
              </a:spcBef>
              <a:spcAft>
                <a:spcPts val="400"/>
              </a:spcAft>
            </a:pPr>
            <a:r>
              <a:rPr lang="en-US" sz="1400" dirty="0"/>
              <a:t>A simple way to model dependence over time is with the “autoregressive model of order 1”</a:t>
            </a:r>
          </a:p>
          <a:p>
            <a:pPr>
              <a:spcBef>
                <a:spcPts val="400"/>
              </a:spcBef>
              <a:spcAft>
                <a:spcPts val="400"/>
              </a:spcAft>
            </a:pPr>
            <a:r>
              <a:rPr lang="en-US" sz="1400" dirty="0"/>
              <a:t>“This is a OLS model  of X</a:t>
            </a:r>
            <a:r>
              <a:rPr lang="en-US" sz="1400" baseline="-25000" dirty="0"/>
              <a:t>t</a:t>
            </a:r>
            <a:r>
              <a:rPr lang="en-US" sz="1400" dirty="0"/>
              <a:t> regressed on lagged X</a:t>
            </a:r>
            <a:r>
              <a:rPr lang="en-US" sz="1400" baseline="-25000" dirty="0"/>
              <a:t>t-1</a:t>
            </a:r>
            <a:r>
              <a:rPr lang="en-US" sz="1400" dirty="0"/>
              <a:t>"</a:t>
            </a:r>
          </a:p>
          <a:p>
            <a:pPr marL="658011">
              <a:lnSpc>
                <a:spcPts val="2015"/>
              </a:lnSpc>
              <a:spcBef>
                <a:spcPts val="400"/>
              </a:spcBef>
              <a:spcAft>
                <a:spcPts val="400"/>
              </a:spcAft>
            </a:pPr>
            <a:r>
              <a:rPr lang="en-US" sz="1400" i="1" dirty="0">
                <a:latin typeface="Times New Roman"/>
                <a:cs typeface="Times New Roman"/>
              </a:rPr>
              <a:t>X</a:t>
            </a:r>
            <a:r>
              <a:rPr lang="en-US" sz="1400" i="1" spc="-284" dirty="0">
                <a:latin typeface="Times New Roman"/>
                <a:cs typeface="Times New Roman"/>
              </a:rPr>
              <a:t> </a:t>
            </a:r>
            <a:r>
              <a:rPr lang="en-US" sz="1400" i="1" baseline="-24410" dirty="0">
                <a:latin typeface="Times New Roman"/>
                <a:cs typeface="Times New Roman"/>
              </a:rPr>
              <a:t>t </a:t>
            </a:r>
            <a:r>
              <a:rPr lang="en-US" sz="1400" i="1" spc="148" baseline="-24410" dirty="0">
                <a:latin typeface="Times New Roman"/>
                <a:cs typeface="Times New Roman"/>
              </a:rPr>
              <a:t> </a:t>
            </a:r>
            <a:r>
              <a:rPr lang="en-US" sz="1400" dirty="0">
                <a:latin typeface="Symbol"/>
                <a:cs typeface="Symbol"/>
              </a:rPr>
              <a:t></a:t>
            </a:r>
            <a:r>
              <a:rPr lang="en-US" sz="1400" spc="14" dirty="0">
                <a:latin typeface="Times New Roman"/>
                <a:cs typeface="Times New Roman"/>
              </a:rPr>
              <a:t> </a:t>
            </a:r>
            <a:r>
              <a:rPr lang="en-US" sz="1400" spc="44" dirty="0">
                <a:latin typeface="Symbol"/>
                <a:cs typeface="Symbol"/>
              </a:rPr>
              <a:t></a:t>
            </a:r>
            <a:r>
              <a:rPr lang="en-US" sz="1400" baseline="-24410" dirty="0">
                <a:latin typeface="Times New Roman"/>
                <a:cs typeface="Times New Roman"/>
              </a:rPr>
              <a:t>0</a:t>
            </a:r>
            <a:r>
              <a:rPr lang="en-US" sz="1400" spc="220" baseline="-24410" dirty="0">
                <a:latin typeface="Times New Roman"/>
                <a:cs typeface="Times New Roman"/>
              </a:rPr>
              <a:t> </a:t>
            </a:r>
            <a:r>
              <a:rPr lang="en-US" sz="1400" dirty="0">
                <a:latin typeface="Symbol"/>
                <a:cs typeface="Symbol"/>
              </a:rPr>
              <a:t></a:t>
            </a:r>
            <a:r>
              <a:rPr lang="en-US" sz="1400" spc="-65" dirty="0">
                <a:latin typeface="Times New Roman"/>
                <a:cs typeface="Times New Roman"/>
              </a:rPr>
              <a:t> </a:t>
            </a:r>
            <a:r>
              <a:rPr lang="en-US" sz="1400" spc="-44" dirty="0">
                <a:latin typeface="Symbol"/>
                <a:cs typeface="Symbol"/>
              </a:rPr>
              <a:t></a:t>
            </a:r>
            <a:r>
              <a:rPr lang="en-US" sz="1400" baseline="-24410" dirty="0">
                <a:latin typeface="Times New Roman"/>
                <a:cs typeface="Times New Roman"/>
              </a:rPr>
              <a:t>1</a:t>
            </a:r>
            <a:r>
              <a:rPr lang="en-US" sz="1400" spc="-86" baseline="-24410" dirty="0">
                <a:latin typeface="Times New Roman"/>
                <a:cs typeface="Times New Roman"/>
              </a:rPr>
              <a:t> </a:t>
            </a:r>
            <a:r>
              <a:rPr lang="en-US" sz="1400" i="1" dirty="0">
                <a:latin typeface="Times New Roman"/>
                <a:cs typeface="Times New Roman"/>
              </a:rPr>
              <a:t>X</a:t>
            </a:r>
            <a:r>
              <a:rPr lang="en-US" sz="1400" i="1" spc="-284" dirty="0">
                <a:latin typeface="Times New Roman"/>
                <a:cs typeface="Times New Roman"/>
              </a:rPr>
              <a:t> </a:t>
            </a:r>
            <a:r>
              <a:rPr lang="en-US" sz="1400" i="1" baseline="-24410" dirty="0">
                <a:latin typeface="Times New Roman"/>
                <a:cs typeface="Times New Roman"/>
              </a:rPr>
              <a:t>t</a:t>
            </a:r>
            <a:r>
              <a:rPr lang="en-US" sz="1400" i="1" spc="-139" baseline="-24410" dirty="0">
                <a:latin typeface="Times New Roman"/>
                <a:cs typeface="Times New Roman"/>
              </a:rPr>
              <a:t> </a:t>
            </a:r>
            <a:r>
              <a:rPr lang="en-US" sz="1400" spc="-79" baseline="-22912" dirty="0">
                <a:latin typeface="Symbol"/>
                <a:cs typeface="Symbol"/>
              </a:rPr>
              <a:t></a:t>
            </a:r>
            <a:r>
              <a:rPr lang="en-US" sz="1400" baseline="-24410" dirty="0">
                <a:latin typeface="Times New Roman"/>
                <a:cs typeface="Times New Roman"/>
              </a:rPr>
              <a:t>1</a:t>
            </a:r>
            <a:r>
              <a:rPr lang="en-US" sz="1400" spc="184" baseline="-24410" dirty="0">
                <a:latin typeface="Times New Roman"/>
                <a:cs typeface="Times New Roman"/>
              </a:rPr>
              <a:t> </a:t>
            </a:r>
            <a:r>
              <a:rPr lang="en-US" sz="1400" dirty="0">
                <a:latin typeface="Symbol"/>
                <a:cs typeface="Symbol"/>
              </a:rPr>
              <a:t></a:t>
            </a:r>
            <a:r>
              <a:rPr lang="en-US" sz="1400" spc="-115" dirty="0">
                <a:latin typeface="Times New Roman"/>
                <a:cs typeface="Times New Roman"/>
              </a:rPr>
              <a:t> </a:t>
            </a:r>
            <a:r>
              <a:rPr lang="en-US" sz="1400" spc="14" dirty="0">
                <a:latin typeface="Times New Roman"/>
                <a:cs typeface="Times New Roman"/>
              </a:rPr>
              <a:t>e</a:t>
            </a:r>
            <a:r>
              <a:rPr lang="en-US" sz="1400" i="1" baseline="-24410" dirty="0">
                <a:latin typeface="Times New Roman"/>
                <a:cs typeface="Times New Roman"/>
              </a:rPr>
              <a:t>t</a:t>
            </a:r>
            <a:endParaRPr lang="en-US" sz="1400" dirty="0">
              <a:latin typeface="Times New Roman"/>
              <a:cs typeface="Times New Roman"/>
            </a:endParaRPr>
          </a:p>
          <a:p>
            <a:pPr>
              <a:spcBef>
                <a:spcPts val="400"/>
              </a:spcBef>
              <a:spcAft>
                <a:spcPts val="400"/>
              </a:spcAft>
            </a:pPr>
            <a:r>
              <a:rPr lang="en-US" sz="1400" dirty="0"/>
              <a:t>“What does the model say for the t+1 observation?"</a:t>
            </a:r>
          </a:p>
          <a:p>
            <a:pPr marL="705635">
              <a:lnSpc>
                <a:spcPts val="2415"/>
              </a:lnSpc>
              <a:spcBef>
                <a:spcPts val="400"/>
              </a:spcBef>
              <a:spcAft>
                <a:spcPts val="400"/>
              </a:spcAft>
            </a:pPr>
            <a:r>
              <a:rPr lang="en-US" sz="1400" i="1" baseline="14054" dirty="0">
                <a:latin typeface="Times New Roman"/>
                <a:cs typeface="Times New Roman"/>
              </a:rPr>
              <a:t>X</a:t>
            </a:r>
            <a:r>
              <a:rPr lang="en-US" sz="1400" i="1" spc="-279" baseline="14054" dirty="0">
                <a:latin typeface="Times New Roman"/>
                <a:cs typeface="Times New Roman"/>
              </a:rPr>
              <a:t> </a:t>
            </a:r>
            <a:r>
              <a:rPr lang="en-US" sz="1400" i="1" dirty="0">
                <a:latin typeface="Times New Roman"/>
                <a:cs typeface="Times New Roman"/>
              </a:rPr>
              <a:t>t</a:t>
            </a:r>
            <a:r>
              <a:rPr lang="en-US" sz="1400" i="1" spc="-144" dirty="0">
                <a:latin typeface="Times New Roman"/>
                <a:cs typeface="Times New Roman"/>
              </a:rPr>
              <a:t> </a:t>
            </a:r>
            <a:r>
              <a:rPr lang="en-US" sz="1400" spc="-59" dirty="0">
                <a:latin typeface="Symbol"/>
                <a:cs typeface="Symbol"/>
              </a:rPr>
              <a:t></a:t>
            </a:r>
            <a:r>
              <a:rPr lang="en-US" sz="1400" dirty="0">
                <a:latin typeface="Times New Roman"/>
                <a:cs typeface="Times New Roman"/>
              </a:rPr>
              <a:t>1 </a:t>
            </a:r>
            <a:r>
              <a:rPr lang="en-US" sz="1400" spc="79" dirty="0">
                <a:latin typeface="Times New Roman"/>
                <a:cs typeface="Times New Roman"/>
              </a:rPr>
              <a:t> </a:t>
            </a:r>
            <a:r>
              <a:rPr lang="en-US" sz="1400" baseline="13192" dirty="0">
                <a:latin typeface="Symbol"/>
                <a:cs typeface="Symbol"/>
              </a:rPr>
              <a:t></a:t>
            </a:r>
            <a:r>
              <a:rPr lang="en-US" sz="1400" spc="37" baseline="14054" dirty="0">
                <a:latin typeface="Times New Roman"/>
                <a:cs typeface="Times New Roman"/>
              </a:rPr>
              <a:t> </a:t>
            </a:r>
            <a:r>
              <a:rPr lang="en-US" sz="1400" spc="44" baseline="12438" dirty="0">
                <a:latin typeface="Symbol"/>
                <a:cs typeface="Symbol"/>
              </a:rPr>
              <a:t></a:t>
            </a:r>
            <a:r>
              <a:rPr lang="en-US" sz="1400" dirty="0">
                <a:latin typeface="Times New Roman"/>
                <a:cs typeface="Times New Roman"/>
              </a:rPr>
              <a:t>0 </a:t>
            </a:r>
            <a:r>
              <a:rPr lang="en-US" sz="1400" spc="12" dirty="0">
                <a:latin typeface="Times New Roman"/>
                <a:cs typeface="Times New Roman"/>
              </a:rPr>
              <a:t> </a:t>
            </a:r>
            <a:r>
              <a:rPr lang="en-US" sz="1400" baseline="13192" dirty="0">
                <a:latin typeface="Symbol"/>
                <a:cs typeface="Symbol"/>
              </a:rPr>
              <a:t></a:t>
            </a:r>
            <a:r>
              <a:rPr lang="en-US" sz="1400" spc="-42" baseline="14054" dirty="0">
                <a:latin typeface="Times New Roman"/>
                <a:cs typeface="Times New Roman"/>
              </a:rPr>
              <a:t> </a:t>
            </a:r>
            <a:r>
              <a:rPr lang="en-US" sz="1400" spc="-44" baseline="12438" dirty="0">
                <a:latin typeface="Symbol"/>
                <a:cs typeface="Symbol"/>
              </a:rPr>
              <a:t></a:t>
            </a:r>
            <a:r>
              <a:rPr lang="en-US" sz="1400" dirty="0">
                <a:latin typeface="Times New Roman"/>
                <a:cs typeface="Times New Roman"/>
              </a:rPr>
              <a:t>1</a:t>
            </a:r>
            <a:r>
              <a:rPr lang="en-US" sz="1400" spc="-67" dirty="0">
                <a:latin typeface="Times New Roman"/>
                <a:cs typeface="Times New Roman"/>
              </a:rPr>
              <a:t> </a:t>
            </a:r>
            <a:r>
              <a:rPr lang="en-US" sz="1400" i="1" baseline="14054" dirty="0">
                <a:latin typeface="Times New Roman"/>
                <a:cs typeface="Times New Roman"/>
              </a:rPr>
              <a:t>X</a:t>
            </a:r>
            <a:r>
              <a:rPr lang="en-US" sz="1400" i="1" spc="-279" baseline="14054" dirty="0">
                <a:latin typeface="Times New Roman"/>
                <a:cs typeface="Times New Roman"/>
              </a:rPr>
              <a:t> </a:t>
            </a:r>
            <a:r>
              <a:rPr lang="en-US" sz="1400" i="1" dirty="0">
                <a:latin typeface="Times New Roman"/>
                <a:cs typeface="Times New Roman"/>
              </a:rPr>
              <a:t>t </a:t>
            </a:r>
            <a:r>
              <a:rPr lang="en-US" sz="1400" i="1" spc="58" dirty="0">
                <a:latin typeface="Times New Roman"/>
                <a:cs typeface="Times New Roman"/>
              </a:rPr>
              <a:t> </a:t>
            </a:r>
            <a:r>
              <a:rPr lang="en-US" sz="1400" baseline="13192" dirty="0">
                <a:latin typeface="Symbol"/>
                <a:cs typeface="Symbol"/>
              </a:rPr>
              <a:t></a:t>
            </a:r>
            <a:r>
              <a:rPr lang="en-US" sz="1400" spc="-97" baseline="14054" dirty="0">
                <a:latin typeface="Times New Roman"/>
                <a:cs typeface="Times New Roman"/>
              </a:rPr>
              <a:t> </a:t>
            </a:r>
            <a:r>
              <a:rPr lang="en-US" sz="1400" i="1" spc="-79" baseline="14054" dirty="0">
                <a:latin typeface="Times New Roman"/>
                <a:cs typeface="Times New Roman"/>
              </a:rPr>
              <a:t>e</a:t>
            </a:r>
            <a:r>
              <a:rPr lang="en-US" sz="1400" i="1" dirty="0">
                <a:latin typeface="Times New Roman"/>
                <a:cs typeface="Times New Roman"/>
              </a:rPr>
              <a:t>t</a:t>
            </a:r>
            <a:r>
              <a:rPr lang="en-US" sz="1400" i="1" spc="-62" dirty="0">
                <a:latin typeface="Times New Roman"/>
                <a:cs typeface="Times New Roman"/>
              </a:rPr>
              <a:t> </a:t>
            </a:r>
            <a:r>
              <a:rPr lang="en-US" sz="1400" spc="-59" dirty="0">
                <a:latin typeface="Symbol"/>
                <a:cs typeface="Symbol"/>
              </a:rPr>
              <a:t></a:t>
            </a:r>
            <a:r>
              <a:rPr lang="en-US" sz="1400" dirty="0">
                <a:latin typeface="Times New Roman"/>
                <a:cs typeface="Times New Roman"/>
              </a:rPr>
              <a:t>1</a:t>
            </a:r>
          </a:p>
          <a:p>
            <a:pPr>
              <a:spcBef>
                <a:spcPts val="400"/>
              </a:spcBef>
              <a:spcAft>
                <a:spcPts val="400"/>
              </a:spcAft>
            </a:pPr>
            <a:r>
              <a:rPr lang="en-US" sz="1400" dirty="0"/>
              <a:t>“The AR(1) model expresses what we don’t know in terms of what we do know at time t"</a:t>
            </a:r>
          </a:p>
          <a:p>
            <a:endParaRPr lang="en-US" dirty="0"/>
          </a:p>
        </p:txBody>
      </p:sp>
      <p:sp>
        <p:nvSpPr>
          <p:cNvPr id="4" name="Slide Number Placeholder 5"/>
          <p:cNvSpPr>
            <a:spLocks noGrp="1"/>
          </p:cNvSpPr>
          <p:nvPr>
            <p:ph type="sldNum" sz="quarter" idx="4294967295"/>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10</a:t>
            </a:fld>
            <a:endParaRPr lang="en-US" dirty="0"/>
          </a:p>
        </p:txBody>
      </p:sp>
    </p:spTree>
    <p:extLst>
      <p:ext uri="{BB962C8B-B14F-4D97-AF65-F5344CB8AC3E}">
        <p14:creationId xmlns:p14="http://schemas.microsoft.com/office/powerpoint/2010/main" val="322816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Moving-average (MA) models</a:t>
            </a:r>
          </a:p>
        </p:txBody>
      </p:sp>
      <p:sp>
        <p:nvSpPr>
          <p:cNvPr id="6" name="Content Placeholder 5"/>
          <p:cNvSpPr>
            <a:spLocks noGrp="1"/>
          </p:cNvSpPr>
          <p:nvPr>
            <p:ph idx="1"/>
          </p:nvPr>
        </p:nvSpPr>
        <p:spPr/>
        <p:txBody>
          <a:bodyPr>
            <a:normAutofit/>
          </a:bodyPr>
          <a:lstStyle/>
          <a:p>
            <a:pPr>
              <a:spcBef>
                <a:spcPts val="400"/>
              </a:spcBef>
              <a:spcAft>
                <a:spcPts val="400"/>
              </a:spcAft>
            </a:pPr>
            <a:r>
              <a:rPr lang="en-US" sz="1400" dirty="0"/>
              <a:t>“A moving-average model of order “q” " MA(q)</a:t>
            </a:r>
          </a:p>
          <a:p>
            <a:pPr>
              <a:spcBef>
                <a:spcPts val="400"/>
              </a:spcBef>
              <a:spcAft>
                <a:spcPts val="400"/>
              </a:spcAft>
            </a:pPr>
            <a:r>
              <a:rPr lang="en-US" sz="1400" i="1" dirty="0">
                <a:latin typeface="Times New Roman"/>
                <a:cs typeface="Times New Roman"/>
              </a:rPr>
              <a:t>	X</a:t>
            </a:r>
            <a:r>
              <a:rPr lang="en-US" sz="1400" i="1" spc="-294" dirty="0">
                <a:latin typeface="Times New Roman"/>
                <a:cs typeface="Times New Roman"/>
              </a:rPr>
              <a:t> </a:t>
            </a:r>
            <a:r>
              <a:rPr lang="en-US" sz="1400" i="1" baseline="-26089" dirty="0">
                <a:latin typeface="Times New Roman"/>
                <a:cs typeface="Times New Roman"/>
              </a:rPr>
              <a:t>t </a:t>
            </a:r>
            <a:r>
              <a:rPr lang="en-US" sz="1400" i="1" spc="133" baseline="-26089" dirty="0">
                <a:latin typeface="Times New Roman"/>
                <a:cs typeface="Times New Roman"/>
              </a:rPr>
              <a:t> </a:t>
            </a:r>
            <a:r>
              <a:rPr lang="en-US" sz="1400" dirty="0">
                <a:latin typeface="Symbol"/>
                <a:cs typeface="Symbol"/>
              </a:rPr>
              <a:t></a:t>
            </a:r>
            <a:r>
              <a:rPr lang="en-US" sz="1400" spc="-38" dirty="0">
                <a:latin typeface="Times New Roman"/>
                <a:cs typeface="Times New Roman"/>
              </a:rPr>
              <a:t> </a:t>
            </a:r>
            <a:r>
              <a:rPr lang="en-US" sz="1400" spc="9" dirty="0">
                <a:latin typeface="Times New Roman"/>
                <a:cs typeface="Times New Roman"/>
              </a:rPr>
              <a:t>e</a:t>
            </a:r>
            <a:r>
              <a:rPr lang="en-US" sz="1400" i="1" baseline="-26089" dirty="0">
                <a:latin typeface="Times New Roman"/>
                <a:cs typeface="Times New Roman"/>
              </a:rPr>
              <a:t>t </a:t>
            </a:r>
            <a:r>
              <a:rPr lang="en-US" sz="1400" i="1" spc="78" baseline="-26089" dirty="0">
                <a:latin typeface="Times New Roman"/>
                <a:cs typeface="Times New Roman"/>
              </a:rPr>
              <a:t> </a:t>
            </a:r>
            <a:r>
              <a:rPr lang="en-US" sz="1400" dirty="0">
                <a:latin typeface="Symbol"/>
                <a:cs typeface="Symbol"/>
              </a:rPr>
              <a:t></a:t>
            </a:r>
            <a:r>
              <a:rPr lang="en-US" sz="1400" spc="-69" dirty="0">
                <a:latin typeface="Times New Roman"/>
                <a:cs typeface="Times New Roman"/>
              </a:rPr>
              <a:t> </a:t>
            </a:r>
            <a:r>
              <a:rPr lang="en-US" sz="1400" spc="-50" dirty="0">
                <a:latin typeface="Symbol"/>
                <a:cs typeface="Symbol"/>
              </a:rPr>
              <a:t></a:t>
            </a:r>
            <a:r>
              <a:rPr lang="en-US" sz="1400" spc="-39" baseline="-26089" dirty="0">
                <a:latin typeface="Times New Roman"/>
                <a:cs typeface="Times New Roman"/>
              </a:rPr>
              <a:t>1</a:t>
            </a:r>
            <a:r>
              <a:rPr lang="en-US" sz="1400" spc="14" dirty="0">
                <a:latin typeface="Times New Roman"/>
                <a:cs typeface="Times New Roman"/>
              </a:rPr>
              <a:t>e</a:t>
            </a:r>
            <a:r>
              <a:rPr lang="en-US" sz="1400" i="1" baseline="-26089" dirty="0">
                <a:latin typeface="Times New Roman"/>
                <a:cs typeface="Times New Roman"/>
              </a:rPr>
              <a:t>t</a:t>
            </a:r>
            <a:r>
              <a:rPr lang="en-US" sz="1400" i="1" spc="-70" baseline="-26089" dirty="0">
                <a:latin typeface="Times New Roman"/>
                <a:cs typeface="Times New Roman"/>
              </a:rPr>
              <a:t> </a:t>
            </a:r>
            <a:r>
              <a:rPr lang="en-US" sz="1400" spc="-79" baseline="-24487" dirty="0">
                <a:latin typeface="Symbol"/>
                <a:cs typeface="Symbol"/>
              </a:rPr>
              <a:t></a:t>
            </a:r>
            <a:r>
              <a:rPr lang="en-US" sz="1400" baseline="-26089" dirty="0">
                <a:latin typeface="Times New Roman"/>
                <a:cs typeface="Times New Roman"/>
              </a:rPr>
              <a:t>1</a:t>
            </a:r>
            <a:r>
              <a:rPr lang="en-US" sz="1400" spc="167" baseline="-26089" dirty="0">
                <a:latin typeface="Times New Roman"/>
                <a:cs typeface="Times New Roman"/>
              </a:rPr>
              <a:t> </a:t>
            </a:r>
            <a:r>
              <a:rPr lang="en-US" sz="1400" dirty="0">
                <a:latin typeface="Symbol"/>
                <a:cs typeface="Symbol"/>
              </a:rPr>
              <a:t></a:t>
            </a:r>
            <a:r>
              <a:rPr lang="en-US" sz="1400" spc="-69" dirty="0">
                <a:latin typeface="Times New Roman"/>
                <a:cs typeface="Times New Roman"/>
              </a:rPr>
              <a:t> </a:t>
            </a:r>
            <a:r>
              <a:rPr lang="en-US" sz="1400" spc="59" dirty="0">
                <a:latin typeface="Symbol"/>
                <a:cs typeface="Symbol"/>
              </a:rPr>
              <a:t></a:t>
            </a:r>
            <a:r>
              <a:rPr lang="en-US" sz="1400" spc="34" baseline="-26089" dirty="0">
                <a:latin typeface="Times New Roman"/>
                <a:cs typeface="Times New Roman"/>
              </a:rPr>
              <a:t>2</a:t>
            </a:r>
            <a:r>
              <a:rPr lang="en-US" sz="1400" spc="14" dirty="0">
                <a:latin typeface="Times New Roman"/>
                <a:cs typeface="Times New Roman"/>
              </a:rPr>
              <a:t>e</a:t>
            </a:r>
            <a:r>
              <a:rPr lang="en-US" sz="1400" i="1" baseline="-26089" dirty="0">
                <a:latin typeface="Times New Roman"/>
                <a:cs typeface="Times New Roman"/>
              </a:rPr>
              <a:t>t</a:t>
            </a:r>
            <a:r>
              <a:rPr lang="en-US" sz="1400" i="1" spc="-65" baseline="-26089" dirty="0">
                <a:latin typeface="Times New Roman"/>
                <a:cs typeface="Times New Roman"/>
              </a:rPr>
              <a:t> </a:t>
            </a:r>
            <a:r>
              <a:rPr lang="en-US" sz="1400" spc="29" baseline="-24487" dirty="0">
                <a:latin typeface="Symbol"/>
                <a:cs typeface="Symbol"/>
              </a:rPr>
              <a:t></a:t>
            </a:r>
            <a:r>
              <a:rPr lang="en-US" sz="1400" baseline="-26089" dirty="0">
                <a:latin typeface="Times New Roman"/>
                <a:cs typeface="Times New Roman"/>
              </a:rPr>
              <a:t>2</a:t>
            </a:r>
            <a:r>
              <a:rPr lang="en-US" sz="1400" spc="237" baseline="-26089" dirty="0">
                <a:latin typeface="Times New Roman"/>
                <a:cs typeface="Times New Roman"/>
              </a:rPr>
              <a:t> </a:t>
            </a:r>
            <a:r>
              <a:rPr lang="en-US" sz="1400" dirty="0">
                <a:latin typeface="Symbol"/>
                <a:cs typeface="Symbol"/>
              </a:rPr>
              <a:t></a:t>
            </a:r>
            <a:r>
              <a:rPr lang="en-US" sz="1400" spc="-254" dirty="0">
                <a:latin typeface="Times New Roman"/>
                <a:cs typeface="Times New Roman"/>
              </a:rPr>
              <a:t> </a:t>
            </a:r>
            <a:r>
              <a:rPr lang="en-US" sz="1400" spc="-19" dirty="0">
                <a:latin typeface="Times New Roman"/>
                <a:cs typeface="Times New Roman"/>
              </a:rPr>
              <a:t>..</a:t>
            </a:r>
            <a:r>
              <a:rPr lang="en-US" sz="1400" dirty="0">
                <a:latin typeface="Times New Roman"/>
                <a:cs typeface="Times New Roman"/>
              </a:rPr>
              <a:t>.</a:t>
            </a:r>
            <a:r>
              <a:rPr lang="en-US" sz="1400" spc="-264" dirty="0">
                <a:latin typeface="Times New Roman"/>
                <a:cs typeface="Times New Roman"/>
              </a:rPr>
              <a:t> </a:t>
            </a:r>
            <a:r>
              <a:rPr lang="en-US" sz="1400" dirty="0">
                <a:latin typeface="Symbol"/>
                <a:cs typeface="Symbol"/>
              </a:rPr>
              <a:t></a:t>
            </a:r>
            <a:r>
              <a:rPr lang="en-US" sz="1400" spc="-69" dirty="0">
                <a:latin typeface="Times New Roman"/>
                <a:cs typeface="Times New Roman"/>
              </a:rPr>
              <a:t> </a:t>
            </a:r>
            <a:r>
              <a:rPr lang="en-US" sz="1400" spc="59" dirty="0">
                <a:latin typeface="Symbol"/>
                <a:cs typeface="Symbol"/>
              </a:rPr>
              <a:t></a:t>
            </a:r>
            <a:r>
              <a:rPr lang="en-US" sz="1400" i="1" baseline="-26089" dirty="0">
                <a:latin typeface="Times New Roman"/>
                <a:cs typeface="Times New Roman"/>
              </a:rPr>
              <a:t>q</a:t>
            </a:r>
            <a:r>
              <a:rPr lang="en-US" sz="1400" i="1" spc="-184" baseline="-26089" dirty="0">
                <a:latin typeface="Times New Roman"/>
                <a:cs typeface="Times New Roman"/>
              </a:rPr>
              <a:t> </a:t>
            </a:r>
            <a:r>
              <a:rPr lang="en-US" sz="1400" spc="14" dirty="0">
                <a:latin typeface="Times New Roman"/>
                <a:cs typeface="Times New Roman"/>
              </a:rPr>
              <a:t>e</a:t>
            </a:r>
            <a:r>
              <a:rPr lang="en-US" sz="1400" i="1" baseline="-26089" dirty="0">
                <a:latin typeface="Times New Roman"/>
                <a:cs typeface="Times New Roman"/>
              </a:rPr>
              <a:t>t</a:t>
            </a:r>
            <a:r>
              <a:rPr lang="en-US" sz="1400" i="1" spc="-90" baseline="-26089" dirty="0">
                <a:latin typeface="Times New Roman"/>
                <a:cs typeface="Times New Roman"/>
              </a:rPr>
              <a:t> </a:t>
            </a:r>
            <a:r>
              <a:rPr lang="en-US" sz="1400" spc="29" baseline="-24487" dirty="0">
                <a:latin typeface="Symbol"/>
                <a:cs typeface="Symbol"/>
              </a:rPr>
              <a:t></a:t>
            </a:r>
            <a:r>
              <a:rPr lang="en-US" sz="1400" i="1" baseline="-26089" dirty="0">
                <a:latin typeface="Times New Roman"/>
                <a:cs typeface="Times New Roman"/>
              </a:rPr>
              <a:t>q</a:t>
            </a:r>
            <a:endParaRPr lang="en-US" sz="1400" dirty="0">
              <a:latin typeface="Times New Roman"/>
              <a:cs typeface="Times New Roman"/>
            </a:endParaRPr>
          </a:p>
          <a:p>
            <a:pPr>
              <a:spcBef>
                <a:spcPts val="400"/>
              </a:spcBef>
              <a:spcAft>
                <a:spcPts val="400"/>
              </a:spcAft>
            </a:pPr>
            <a:r>
              <a:rPr lang="en-US" sz="1400" dirty="0"/>
              <a:t>“Current  value of X</a:t>
            </a:r>
            <a:r>
              <a:rPr lang="en-US" sz="1400" baseline="-25000" dirty="0"/>
              <a:t>t</a:t>
            </a:r>
            <a:r>
              <a:rPr lang="en-US" sz="1400" dirty="0"/>
              <a:t>  can be found from past shocks/error  (e), plus a new shock/error  (e</a:t>
            </a:r>
            <a:r>
              <a:rPr lang="en-US" sz="1400" baseline="-25000" dirty="0"/>
              <a:t>t</a:t>
            </a:r>
            <a:r>
              <a:rPr lang="en-US" sz="1400" dirty="0"/>
              <a:t>)"</a:t>
            </a:r>
          </a:p>
          <a:p>
            <a:pPr>
              <a:spcBef>
                <a:spcPts val="400"/>
              </a:spcBef>
              <a:spcAft>
                <a:spcPts val="400"/>
              </a:spcAft>
            </a:pPr>
            <a:r>
              <a:rPr lang="en-US" sz="1400" dirty="0"/>
              <a:t>“ The time series is regarded as a moving average (unevenly weighted, because of different coefficients) of a random shock series e</a:t>
            </a:r>
            <a:r>
              <a:rPr lang="en-US" sz="1400" baseline="-25000" dirty="0"/>
              <a:t>t</a:t>
            </a:r>
            <a:r>
              <a:rPr lang="en-US" sz="1400" dirty="0"/>
              <a:t>"</a:t>
            </a:r>
            <a:endParaRPr lang="en-US" sz="1400" baseline="-25000" dirty="0"/>
          </a:p>
          <a:p>
            <a:pPr>
              <a:spcBef>
                <a:spcPts val="400"/>
              </a:spcBef>
              <a:spcAft>
                <a:spcPts val="400"/>
              </a:spcAft>
            </a:pPr>
            <a:r>
              <a:rPr lang="en-US" sz="1400" dirty="0"/>
              <a:t>The  MA(1) model</a:t>
            </a:r>
          </a:p>
          <a:p>
            <a:pPr>
              <a:spcBef>
                <a:spcPts val="400"/>
              </a:spcBef>
              <a:spcAft>
                <a:spcPts val="400"/>
              </a:spcAft>
            </a:pPr>
            <a:r>
              <a:rPr lang="en-US" sz="1400" dirty="0"/>
              <a:t>“A first order moving average model would look like":</a:t>
            </a:r>
          </a:p>
          <a:p>
            <a:pPr>
              <a:spcBef>
                <a:spcPts val="400"/>
              </a:spcBef>
              <a:spcAft>
                <a:spcPts val="400"/>
              </a:spcAft>
            </a:pPr>
            <a:r>
              <a:rPr lang="en-US" sz="1400" i="1" dirty="0">
                <a:latin typeface="Times New Roman"/>
                <a:cs typeface="Times New Roman"/>
              </a:rPr>
              <a:t>	X</a:t>
            </a:r>
            <a:r>
              <a:rPr lang="en-US" sz="1400" i="1" spc="-284" dirty="0">
                <a:latin typeface="Times New Roman"/>
                <a:cs typeface="Times New Roman"/>
              </a:rPr>
              <a:t> </a:t>
            </a:r>
            <a:r>
              <a:rPr lang="en-US" sz="1400" i="1" baseline="-26089" dirty="0">
                <a:latin typeface="Times New Roman"/>
                <a:cs typeface="Times New Roman"/>
              </a:rPr>
              <a:t>t </a:t>
            </a:r>
            <a:r>
              <a:rPr lang="en-US" sz="1400" i="1" spc="138" baseline="-26089" dirty="0">
                <a:latin typeface="Times New Roman"/>
                <a:cs typeface="Times New Roman"/>
              </a:rPr>
              <a:t> </a:t>
            </a:r>
            <a:r>
              <a:rPr lang="en-US" sz="1400" dirty="0">
                <a:latin typeface="Symbol"/>
                <a:cs typeface="Symbol"/>
              </a:rPr>
              <a:t></a:t>
            </a:r>
            <a:r>
              <a:rPr lang="en-US" sz="1400" spc="-33" dirty="0">
                <a:latin typeface="Times New Roman"/>
                <a:cs typeface="Times New Roman"/>
              </a:rPr>
              <a:t> </a:t>
            </a:r>
            <a:r>
              <a:rPr lang="en-US" sz="1400" spc="19" dirty="0">
                <a:latin typeface="Times New Roman"/>
                <a:cs typeface="Times New Roman"/>
              </a:rPr>
              <a:t>e</a:t>
            </a:r>
            <a:r>
              <a:rPr lang="en-US" sz="1400" i="1" baseline="-26089" dirty="0">
                <a:latin typeface="Times New Roman"/>
                <a:cs typeface="Times New Roman"/>
              </a:rPr>
              <a:t>t </a:t>
            </a:r>
            <a:r>
              <a:rPr lang="en-US" sz="1400" i="1" spc="73" baseline="-26089" dirty="0">
                <a:latin typeface="Times New Roman"/>
                <a:cs typeface="Times New Roman"/>
              </a:rPr>
              <a:t> </a:t>
            </a:r>
            <a:r>
              <a:rPr lang="en-US" sz="1400" dirty="0">
                <a:latin typeface="Symbol"/>
                <a:cs typeface="Symbol"/>
              </a:rPr>
              <a:t></a:t>
            </a:r>
            <a:r>
              <a:rPr lang="en-US" sz="1400" spc="-63" dirty="0">
                <a:latin typeface="Times New Roman"/>
                <a:cs typeface="Times New Roman"/>
              </a:rPr>
              <a:t> </a:t>
            </a:r>
            <a:r>
              <a:rPr lang="en-US" sz="1400" spc="-44" dirty="0">
                <a:latin typeface="Symbol"/>
                <a:cs typeface="Symbol"/>
              </a:rPr>
              <a:t></a:t>
            </a:r>
            <a:r>
              <a:rPr lang="en-US" sz="1400" spc="-39" baseline="-26089" dirty="0">
                <a:latin typeface="Times New Roman"/>
                <a:cs typeface="Times New Roman"/>
              </a:rPr>
              <a:t>1</a:t>
            </a:r>
            <a:r>
              <a:rPr lang="en-US" sz="1400" spc="14" dirty="0">
                <a:latin typeface="Times New Roman"/>
                <a:cs typeface="Times New Roman"/>
              </a:rPr>
              <a:t>e</a:t>
            </a:r>
            <a:r>
              <a:rPr lang="en-US" sz="1400" i="1" baseline="-26089" dirty="0">
                <a:latin typeface="Times New Roman"/>
                <a:cs typeface="Times New Roman"/>
              </a:rPr>
              <a:t>t</a:t>
            </a:r>
            <a:r>
              <a:rPr lang="en-US" sz="1400" i="1" spc="-65" baseline="-26089" dirty="0">
                <a:latin typeface="Times New Roman"/>
                <a:cs typeface="Times New Roman"/>
              </a:rPr>
              <a:t> </a:t>
            </a:r>
            <a:r>
              <a:rPr lang="en-US" sz="1400" spc="-75" baseline="-24487" dirty="0">
                <a:latin typeface="Symbol"/>
                <a:cs typeface="Symbol"/>
              </a:rPr>
              <a:t></a:t>
            </a:r>
            <a:r>
              <a:rPr lang="en-US" sz="1400" baseline="-26089" dirty="0">
                <a:latin typeface="Times New Roman"/>
                <a:cs typeface="Times New Roman"/>
              </a:rPr>
              <a:t>1</a:t>
            </a:r>
            <a:br>
              <a:rPr lang="en-US" sz="1400" dirty="0">
                <a:latin typeface="Times New Roman"/>
                <a:cs typeface="Times New Roman"/>
              </a:rPr>
            </a:br>
            <a:endParaRPr lang="en-US" sz="1400" dirty="0"/>
          </a:p>
          <a:p>
            <a:pPr lvl="1"/>
            <a:r>
              <a:rPr lang="en-US" sz="1400" dirty="0"/>
              <a:t>If </a:t>
            </a:r>
            <a:r>
              <a:rPr lang="en-US" sz="1400" spc="-44" dirty="0">
                <a:latin typeface="Symbol"/>
                <a:cs typeface="Symbol"/>
              </a:rPr>
              <a:t></a:t>
            </a:r>
            <a:r>
              <a:rPr lang="en-US" sz="1400" baseline="-25000" dirty="0"/>
              <a:t>1</a:t>
            </a:r>
            <a:r>
              <a:rPr lang="en-US" sz="1400" dirty="0"/>
              <a:t> is zero, X depends purely on the error  or shock (e) at the current time, and there is no temporal dependence</a:t>
            </a:r>
          </a:p>
          <a:p>
            <a:pPr lvl="1"/>
            <a:endParaRPr lang="en-US" sz="1400" dirty="0"/>
          </a:p>
          <a:p>
            <a:pPr lvl="1"/>
            <a:r>
              <a:rPr lang="en-US" sz="1400" dirty="0"/>
              <a:t>If </a:t>
            </a:r>
            <a:r>
              <a:rPr lang="en-US" sz="1400" spc="-44" dirty="0">
                <a:latin typeface="Symbol"/>
                <a:cs typeface="Symbol"/>
              </a:rPr>
              <a:t></a:t>
            </a:r>
            <a:r>
              <a:rPr lang="en-US" sz="1400" baseline="-25000" dirty="0"/>
              <a:t>1</a:t>
            </a:r>
            <a:r>
              <a:rPr lang="en-US" sz="1400" dirty="0"/>
              <a:t> is large, previous errors  influence the value of X</a:t>
            </a:r>
            <a:r>
              <a:rPr lang="en-US" sz="1400" baseline="-25000" dirty="0"/>
              <a:t>t</a:t>
            </a:r>
          </a:p>
          <a:p>
            <a:pPr>
              <a:spcBef>
                <a:spcPts val="400"/>
              </a:spcBef>
              <a:spcAft>
                <a:spcPts val="400"/>
              </a:spcAft>
            </a:pPr>
            <a:r>
              <a:rPr lang="en-US" sz="1400" dirty="0"/>
              <a:t>If our model successfully captures the dependence structure  in the data then the residuals should look random</a:t>
            </a:r>
          </a:p>
          <a:p>
            <a:pPr>
              <a:spcBef>
                <a:spcPts val="400"/>
              </a:spcBef>
              <a:spcAft>
                <a:spcPts val="400"/>
              </a:spcAft>
            </a:pPr>
            <a:endParaRPr lang="en-US" sz="1400" dirty="0"/>
          </a:p>
        </p:txBody>
      </p:sp>
      <p:sp>
        <p:nvSpPr>
          <p:cNvPr id="4" name="Slide Number Placeholder 5"/>
          <p:cNvSpPr>
            <a:spLocks noGrp="1"/>
          </p:cNvSpPr>
          <p:nvPr>
            <p:ph type="sldNum" sz="quarter" idx="4294967295"/>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11</a:t>
            </a:fld>
            <a:endParaRPr lang="en-US" dirty="0"/>
          </a:p>
        </p:txBody>
      </p:sp>
    </p:spTree>
    <p:extLst>
      <p:ext uri="{BB962C8B-B14F-4D97-AF65-F5344CB8AC3E}">
        <p14:creationId xmlns:p14="http://schemas.microsoft.com/office/powerpoint/2010/main" val="3716702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495300" y="974560"/>
            <a:ext cx="8153400" cy="5410200"/>
          </a:xfrm>
          <a:prstGeom prst="rect">
            <a:avLst/>
          </a:prstGeom>
          <a:noFill/>
          <a:ln w="9525">
            <a:noFill/>
            <a:miter lim="800000"/>
            <a:headEnd/>
            <a:tailEnd/>
          </a:ln>
          <a:effectLst/>
        </p:spPr>
      </p:pic>
      <p:sp>
        <p:nvSpPr>
          <p:cNvPr id="5" name="Title 4"/>
          <p:cNvSpPr>
            <a:spLocks noGrp="1"/>
          </p:cNvSpPr>
          <p:nvPr>
            <p:ph type="title"/>
          </p:nvPr>
        </p:nvSpPr>
        <p:spPr/>
        <p:txBody>
          <a:bodyPr>
            <a:normAutofit fontScale="90000"/>
          </a:bodyPr>
          <a:lstStyle/>
          <a:p>
            <a:r>
              <a:rPr/>
              <a:t>General Theoretical ACF and PACF of ARIMA Models</a:t>
            </a:r>
            <a:endParaRPr lang="en-US" dirty="0"/>
          </a:p>
        </p:txBody>
      </p:sp>
      <p:sp>
        <p:nvSpPr>
          <p:cNvPr id="4" name="Slide Number Placeholder 5"/>
          <p:cNvSpPr>
            <a:spLocks noGrp="1"/>
          </p:cNvSpPr>
          <p:nvPr>
            <p:ph type="sldNum" sz="quarter" idx="4294967295"/>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12</a:t>
            </a:fld>
            <a:endParaRPr lang="en-US" dirty="0"/>
          </a:p>
        </p:txBody>
      </p:sp>
    </p:spTree>
    <p:extLst>
      <p:ext uri="{BB962C8B-B14F-4D97-AF65-F5344CB8AC3E}">
        <p14:creationId xmlns:p14="http://schemas.microsoft.com/office/powerpoint/2010/main" val="67701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a:t>ARMA models</a:t>
            </a:r>
          </a:p>
        </p:txBody>
      </p:sp>
      <p:sp>
        <p:nvSpPr>
          <p:cNvPr id="11267" name="Rectangle 3"/>
          <p:cNvSpPr>
            <a:spLocks noGrp="1" noChangeArrowheads="1"/>
          </p:cNvSpPr>
          <p:nvPr>
            <p:ph type="body" idx="1"/>
          </p:nvPr>
        </p:nvSpPr>
        <p:spPr/>
        <p:txBody>
          <a:bodyPr>
            <a:normAutofit/>
          </a:bodyPr>
          <a:lstStyle/>
          <a:p>
            <a:pPr lvl="1"/>
            <a:r>
              <a:rPr lang="en-US" sz="1400" dirty="0"/>
              <a:t>ARMA models are only suited for time series stationary in mean and variance</a:t>
            </a:r>
            <a:endParaRPr lang="en-GB" sz="1400" dirty="0"/>
          </a:p>
          <a:p>
            <a:pPr lvl="1"/>
            <a:r>
              <a:rPr lang="en-GB" sz="1400" dirty="0"/>
              <a:t>A mixture of these two types of model would be referred to as an autoregressive moving average model (ARMA)n,q, where n is the order of the autoregressive part and q is the order of the moving average term. </a:t>
            </a:r>
          </a:p>
          <a:p>
            <a:pPr lvl="1"/>
            <a:r>
              <a:rPr lang="en-US" sz="1400" dirty="0"/>
              <a:t>Mixed  ARMA models</a:t>
            </a:r>
            <a:br>
              <a:rPr lang="en-US" sz="1400" dirty="0"/>
            </a:br>
            <a:r>
              <a:rPr lang="en-US" sz="1400" dirty="0"/>
              <a:t>"An ARMA process of the order (p, q)"</a:t>
            </a:r>
            <a:endParaRPr lang="en-US" sz="1400" i="1" dirty="0">
              <a:latin typeface="Times New Roman"/>
              <a:cs typeface="Times New Roman"/>
            </a:endParaRPr>
          </a:p>
          <a:p>
            <a:pPr>
              <a:spcBef>
                <a:spcPts val="400"/>
              </a:spcBef>
              <a:spcAft>
                <a:spcPts val="400"/>
              </a:spcAft>
            </a:pPr>
            <a:r>
              <a:rPr lang="en-US" sz="1400" i="1" dirty="0">
                <a:latin typeface="Times New Roman"/>
                <a:cs typeface="Times New Roman"/>
              </a:rPr>
              <a:t>	X</a:t>
            </a:r>
            <a:r>
              <a:rPr lang="en-US" sz="1400" i="1" spc="-275" dirty="0">
                <a:latin typeface="Times New Roman"/>
                <a:cs typeface="Times New Roman"/>
              </a:rPr>
              <a:t> </a:t>
            </a:r>
            <a:r>
              <a:rPr lang="en-US" sz="1400" i="1" baseline="-26089" dirty="0">
                <a:latin typeface="Times New Roman"/>
                <a:cs typeface="Times New Roman"/>
              </a:rPr>
              <a:t>t </a:t>
            </a:r>
            <a:r>
              <a:rPr lang="en-US" sz="1400" i="1" spc="138" baseline="-26089" dirty="0">
                <a:latin typeface="Times New Roman"/>
                <a:cs typeface="Times New Roman"/>
              </a:rPr>
              <a:t> </a:t>
            </a:r>
            <a:r>
              <a:rPr lang="en-US" sz="1400" dirty="0">
                <a:latin typeface="Symbol"/>
                <a:cs typeface="Symbol"/>
              </a:rPr>
              <a:t></a:t>
            </a:r>
            <a:r>
              <a:rPr lang="en-US" sz="1400" spc="17" dirty="0">
                <a:latin typeface="Times New Roman"/>
                <a:cs typeface="Times New Roman"/>
              </a:rPr>
              <a:t> </a:t>
            </a:r>
            <a:r>
              <a:rPr lang="en-US" sz="1400" spc="-29" dirty="0">
                <a:latin typeface="Symbol"/>
                <a:cs typeface="Symbol"/>
              </a:rPr>
              <a:t></a:t>
            </a:r>
            <a:r>
              <a:rPr lang="en-US" sz="1400" spc="-4" baseline="-26089" dirty="0">
                <a:latin typeface="Times New Roman"/>
                <a:cs typeface="Times New Roman"/>
              </a:rPr>
              <a:t>1</a:t>
            </a:r>
            <a:r>
              <a:rPr lang="en-US" sz="1400" spc="54" dirty="0">
                <a:latin typeface="Times New Roman"/>
                <a:cs typeface="Times New Roman"/>
              </a:rPr>
              <a:t>X</a:t>
            </a:r>
            <a:r>
              <a:rPr lang="en-US" sz="1400" i="1" baseline="-26089" dirty="0">
                <a:latin typeface="Times New Roman"/>
                <a:cs typeface="Times New Roman"/>
              </a:rPr>
              <a:t>t</a:t>
            </a:r>
            <a:r>
              <a:rPr lang="en-US" sz="1400" i="1" spc="-97" baseline="-26089" dirty="0">
                <a:latin typeface="Times New Roman"/>
                <a:cs typeface="Times New Roman"/>
              </a:rPr>
              <a:t> </a:t>
            </a:r>
            <a:r>
              <a:rPr lang="en-US" sz="1400" spc="-64" baseline="-24487" dirty="0">
                <a:latin typeface="Symbol"/>
                <a:cs typeface="Symbol"/>
              </a:rPr>
              <a:t></a:t>
            </a:r>
            <a:r>
              <a:rPr lang="en-US" sz="1400" baseline="-26089" dirty="0">
                <a:latin typeface="Times New Roman"/>
                <a:cs typeface="Times New Roman"/>
              </a:rPr>
              <a:t>1</a:t>
            </a:r>
            <a:r>
              <a:rPr lang="en-US" sz="1400" spc="156" baseline="-26089" dirty="0">
                <a:latin typeface="Times New Roman"/>
                <a:cs typeface="Times New Roman"/>
              </a:rPr>
              <a:t> </a:t>
            </a:r>
            <a:r>
              <a:rPr lang="en-US" sz="1400" dirty="0">
                <a:latin typeface="Symbol"/>
                <a:cs typeface="Symbol"/>
              </a:rPr>
              <a:t></a:t>
            </a:r>
            <a:r>
              <a:rPr lang="en-US" sz="1400" spc="-239" dirty="0">
                <a:latin typeface="Times New Roman"/>
                <a:cs typeface="Times New Roman"/>
              </a:rPr>
              <a:t> </a:t>
            </a:r>
            <a:r>
              <a:rPr lang="en-US" sz="1400" spc="-9" dirty="0">
                <a:latin typeface="Times New Roman"/>
                <a:cs typeface="Times New Roman"/>
              </a:rPr>
              <a:t>..</a:t>
            </a:r>
            <a:r>
              <a:rPr lang="en-US" sz="1400" dirty="0">
                <a:latin typeface="Times New Roman"/>
                <a:cs typeface="Times New Roman"/>
              </a:rPr>
              <a:t>.</a:t>
            </a:r>
            <a:r>
              <a:rPr lang="en-US" sz="1400" spc="-250" dirty="0">
                <a:latin typeface="Times New Roman"/>
                <a:cs typeface="Times New Roman"/>
              </a:rPr>
              <a:t> </a:t>
            </a:r>
            <a:r>
              <a:rPr lang="en-US" sz="1400" dirty="0">
                <a:latin typeface="Symbol"/>
                <a:cs typeface="Symbol"/>
              </a:rPr>
              <a:t></a:t>
            </a:r>
            <a:r>
              <a:rPr lang="en-US" sz="1400" spc="-67" dirty="0">
                <a:latin typeface="Times New Roman"/>
                <a:cs typeface="Times New Roman"/>
              </a:rPr>
              <a:t> </a:t>
            </a:r>
            <a:r>
              <a:rPr lang="en-US" sz="1400" dirty="0">
                <a:latin typeface="Symbol"/>
                <a:cs typeface="Symbol"/>
              </a:rPr>
              <a:t></a:t>
            </a:r>
            <a:r>
              <a:rPr lang="en-US" sz="1400" spc="-244" dirty="0">
                <a:latin typeface="Times New Roman"/>
                <a:cs typeface="Times New Roman"/>
              </a:rPr>
              <a:t> </a:t>
            </a:r>
            <a:r>
              <a:rPr lang="en-US" sz="1400" i="1" baseline="-26089" dirty="0">
                <a:latin typeface="Times New Roman"/>
                <a:cs typeface="Times New Roman"/>
              </a:rPr>
              <a:t>p</a:t>
            </a:r>
            <a:r>
              <a:rPr lang="en-US" sz="1400" i="1" spc="-150" baseline="-26089" dirty="0">
                <a:latin typeface="Times New Roman"/>
                <a:cs typeface="Times New Roman"/>
              </a:rPr>
              <a:t> </a:t>
            </a:r>
            <a:r>
              <a:rPr lang="en-US" sz="1400" spc="50" dirty="0">
                <a:latin typeface="Times New Roman"/>
                <a:cs typeface="Times New Roman"/>
              </a:rPr>
              <a:t>X</a:t>
            </a:r>
            <a:r>
              <a:rPr lang="en-US" sz="1400" i="1" baseline="-26089" dirty="0">
                <a:latin typeface="Times New Roman"/>
                <a:cs typeface="Times New Roman"/>
              </a:rPr>
              <a:t>t</a:t>
            </a:r>
            <a:r>
              <a:rPr lang="en-US" sz="1400" i="1" spc="-87" baseline="-26089" dirty="0">
                <a:latin typeface="Times New Roman"/>
                <a:cs typeface="Times New Roman"/>
              </a:rPr>
              <a:t> </a:t>
            </a:r>
            <a:r>
              <a:rPr lang="en-US" sz="1400" baseline="-24487" dirty="0">
                <a:latin typeface="Symbol"/>
                <a:cs typeface="Symbol"/>
              </a:rPr>
              <a:t></a:t>
            </a:r>
            <a:r>
              <a:rPr lang="en-US" sz="1400" spc="-68" baseline="-26089" dirty="0">
                <a:latin typeface="Times New Roman"/>
                <a:cs typeface="Times New Roman"/>
              </a:rPr>
              <a:t> </a:t>
            </a:r>
            <a:r>
              <a:rPr lang="en-US" sz="1400" i="1" baseline="-26089" dirty="0">
                <a:latin typeface="Times New Roman"/>
                <a:cs typeface="Times New Roman"/>
              </a:rPr>
              <a:t>p</a:t>
            </a:r>
            <a:r>
              <a:rPr lang="en-US" sz="1400" i="1" spc="245" baseline="-26089" dirty="0">
                <a:latin typeface="Times New Roman"/>
                <a:cs typeface="Times New Roman"/>
              </a:rPr>
              <a:t> </a:t>
            </a:r>
            <a:r>
              <a:rPr lang="en-US" sz="1400" dirty="0">
                <a:latin typeface="Symbol"/>
                <a:cs typeface="Symbol"/>
              </a:rPr>
              <a:t> </a:t>
            </a:r>
            <a:r>
              <a:rPr lang="en-US" sz="1400" spc="-50" dirty="0">
                <a:latin typeface="Symbol"/>
                <a:cs typeface="Symbol"/>
              </a:rPr>
              <a:t>a</a:t>
            </a:r>
            <a:r>
              <a:rPr lang="en-US" sz="1400" spc="-39" baseline="-26089" dirty="0">
                <a:latin typeface="Times New Roman"/>
                <a:cs typeface="Times New Roman"/>
              </a:rPr>
              <a:t>1</a:t>
            </a:r>
            <a:r>
              <a:rPr lang="en-US" sz="1400" spc="14" dirty="0">
                <a:latin typeface="Times New Roman"/>
                <a:cs typeface="Times New Roman"/>
              </a:rPr>
              <a:t>e</a:t>
            </a:r>
            <a:r>
              <a:rPr lang="en-US" sz="1400" i="1" baseline="-26089" dirty="0">
                <a:latin typeface="Times New Roman"/>
                <a:cs typeface="Times New Roman"/>
              </a:rPr>
              <a:t>t</a:t>
            </a:r>
            <a:r>
              <a:rPr lang="en-US" sz="1400" i="1" spc="-70" baseline="-26089" dirty="0">
                <a:latin typeface="Times New Roman"/>
                <a:cs typeface="Times New Roman"/>
              </a:rPr>
              <a:t> </a:t>
            </a:r>
            <a:r>
              <a:rPr lang="en-US" sz="1400" spc="-79" baseline="-24487" dirty="0">
                <a:latin typeface="Symbol"/>
                <a:cs typeface="Symbol"/>
              </a:rPr>
              <a:t></a:t>
            </a:r>
            <a:r>
              <a:rPr lang="en-US" sz="1400" baseline="-26089" dirty="0">
                <a:latin typeface="Times New Roman"/>
                <a:cs typeface="Times New Roman"/>
              </a:rPr>
              <a:t>1</a:t>
            </a:r>
            <a:r>
              <a:rPr lang="en-US" sz="1400" spc="167" baseline="-26089" dirty="0">
                <a:latin typeface="Times New Roman"/>
                <a:cs typeface="Times New Roman"/>
              </a:rPr>
              <a:t> </a:t>
            </a:r>
            <a:r>
              <a:rPr lang="en-US" sz="1400" dirty="0">
                <a:latin typeface="Symbol"/>
                <a:cs typeface="Symbol"/>
              </a:rPr>
              <a:t></a:t>
            </a:r>
            <a:r>
              <a:rPr lang="en-US" sz="1400" spc="-69" dirty="0">
                <a:latin typeface="Times New Roman"/>
                <a:cs typeface="Times New Roman"/>
              </a:rPr>
              <a:t> </a:t>
            </a:r>
            <a:r>
              <a:rPr lang="en-US" sz="1400" spc="59" dirty="0">
                <a:latin typeface="Symbol"/>
                <a:cs typeface="Times New Roman"/>
              </a:rPr>
              <a:t>a</a:t>
            </a:r>
            <a:r>
              <a:rPr lang="en-US" sz="1400" spc="34" baseline="-26089" dirty="0">
                <a:latin typeface="Times New Roman"/>
                <a:cs typeface="Times New Roman"/>
              </a:rPr>
              <a:t>2</a:t>
            </a:r>
            <a:r>
              <a:rPr lang="en-US" sz="1400" spc="14" dirty="0">
                <a:latin typeface="Times New Roman"/>
                <a:cs typeface="Times New Roman"/>
              </a:rPr>
              <a:t>e</a:t>
            </a:r>
            <a:r>
              <a:rPr lang="en-US" sz="1400" i="1" baseline="-26089" dirty="0">
                <a:latin typeface="Times New Roman"/>
                <a:cs typeface="Times New Roman"/>
              </a:rPr>
              <a:t>t</a:t>
            </a:r>
            <a:r>
              <a:rPr lang="en-US" sz="1400" i="1" spc="-65" baseline="-26089" dirty="0">
                <a:latin typeface="Times New Roman"/>
                <a:cs typeface="Times New Roman"/>
              </a:rPr>
              <a:t> </a:t>
            </a:r>
            <a:r>
              <a:rPr lang="en-US" sz="1400" spc="29" baseline="-24487" dirty="0">
                <a:latin typeface="Symbol"/>
                <a:cs typeface="Symbol"/>
              </a:rPr>
              <a:t></a:t>
            </a:r>
            <a:r>
              <a:rPr lang="en-US" sz="1400" baseline="-26089" dirty="0">
                <a:latin typeface="Times New Roman"/>
                <a:cs typeface="Times New Roman"/>
              </a:rPr>
              <a:t>2</a:t>
            </a:r>
            <a:r>
              <a:rPr lang="en-US" sz="1400" spc="237" baseline="-26089" dirty="0">
                <a:latin typeface="Times New Roman"/>
                <a:cs typeface="Times New Roman"/>
              </a:rPr>
              <a:t> </a:t>
            </a:r>
            <a:r>
              <a:rPr lang="en-US" sz="1400" dirty="0">
                <a:latin typeface="Symbol"/>
                <a:cs typeface="Symbol"/>
              </a:rPr>
              <a:t></a:t>
            </a:r>
            <a:r>
              <a:rPr lang="en-US" sz="1400" spc="-254" dirty="0">
                <a:latin typeface="Times New Roman"/>
                <a:cs typeface="Times New Roman"/>
              </a:rPr>
              <a:t> </a:t>
            </a:r>
            <a:r>
              <a:rPr lang="en-US" sz="1400" spc="-19" dirty="0">
                <a:latin typeface="Times New Roman"/>
                <a:cs typeface="Times New Roman"/>
              </a:rPr>
              <a:t>..</a:t>
            </a:r>
            <a:r>
              <a:rPr lang="en-US" sz="1400" dirty="0">
                <a:latin typeface="Times New Roman"/>
                <a:cs typeface="Times New Roman"/>
              </a:rPr>
              <a:t>.</a:t>
            </a:r>
            <a:r>
              <a:rPr lang="en-US" sz="1400" spc="-264" dirty="0">
                <a:latin typeface="Times New Roman"/>
                <a:cs typeface="Times New Roman"/>
              </a:rPr>
              <a:t> </a:t>
            </a:r>
            <a:r>
              <a:rPr lang="en-US" sz="1400" dirty="0">
                <a:latin typeface="Symbol"/>
                <a:cs typeface="Symbol"/>
              </a:rPr>
              <a:t></a:t>
            </a:r>
            <a:r>
              <a:rPr lang="en-US" sz="1400" spc="-69" dirty="0">
                <a:latin typeface="Times New Roman"/>
                <a:cs typeface="Times New Roman"/>
              </a:rPr>
              <a:t> </a:t>
            </a:r>
            <a:r>
              <a:rPr lang="en-US" sz="1400" spc="59" dirty="0">
                <a:latin typeface="Symbol"/>
                <a:cs typeface="Times New Roman"/>
              </a:rPr>
              <a:t>a</a:t>
            </a:r>
            <a:r>
              <a:rPr lang="en-US" sz="1400" i="1" baseline="-26089" dirty="0">
                <a:latin typeface="Times New Roman"/>
                <a:cs typeface="Times New Roman"/>
              </a:rPr>
              <a:t>q</a:t>
            </a:r>
            <a:r>
              <a:rPr lang="en-US" sz="1400" i="1" spc="-184" baseline="-26089" dirty="0">
                <a:latin typeface="Times New Roman"/>
                <a:cs typeface="Times New Roman"/>
              </a:rPr>
              <a:t> </a:t>
            </a:r>
            <a:r>
              <a:rPr lang="en-US" sz="1400" spc="14" dirty="0">
                <a:latin typeface="Times New Roman"/>
                <a:cs typeface="Times New Roman"/>
              </a:rPr>
              <a:t>e</a:t>
            </a:r>
            <a:r>
              <a:rPr lang="en-US" sz="1400" i="1" baseline="-26089" dirty="0">
                <a:latin typeface="Times New Roman"/>
                <a:cs typeface="Times New Roman"/>
              </a:rPr>
              <a:t>t</a:t>
            </a:r>
            <a:r>
              <a:rPr lang="en-US" sz="1400" i="1" spc="-90" baseline="-26089" dirty="0">
                <a:latin typeface="Times New Roman"/>
                <a:cs typeface="Times New Roman"/>
              </a:rPr>
              <a:t> </a:t>
            </a:r>
            <a:r>
              <a:rPr lang="en-US" sz="1400" spc="29" baseline="-24487" dirty="0">
                <a:latin typeface="Symbol"/>
                <a:cs typeface="Symbol"/>
              </a:rPr>
              <a:t></a:t>
            </a:r>
            <a:r>
              <a:rPr lang="en-US" sz="1400" i="1" baseline="-26089" dirty="0">
                <a:latin typeface="Times New Roman"/>
                <a:cs typeface="Times New Roman"/>
              </a:rPr>
              <a:t>q</a:t>
            </a:r>
            <a:endParaRPr lang="en-US" sz="1400" i="1" baseline="-26089" dirty="0">
              <a:latin typeface="Symbol"/>
              <a:cs typeface="Times New Roman"/>
            </a:endParaRPr>
          </a:p>
          <a:p>
            <a:pPr>
              <a:spcBef>
                <a:spcPts val="400"/>
              </a:spcBef>
              <a:spcAft>
                <a:spcPts val="400"/>
              </a:spcAft>
            </a:pPr>
            <a:r>
              <a:rPr lang="en-US" sz="1400" dirty="0"/>
              <a:t>"Just a combination of MA and AR terms"</a:t>
            </a:r>
          </a:p>
          <a:p>
            <a:pPr>
              <a:spcBef>
                <a:spcPts val="400"/>
              </a:spcBef>
              <a:spcAft>
                <a:spcPts val="400"/>
              </a:spcAft>
            </a:pPr>
            <a:r>
              <a:rPr lang="en-US" sz="1400" dirty="0"/>
              <a:t>"Sometimes you can use lower-order models by combining MA and AR terms"</a:t>
            </a:r>
          </a:p>
          <a:p>
            <a:pPr>
              <a:spcBef>
                <a:spcPts val="400"/>
              </a:spcBef>
              <a:spcAft>
                <a:spcPts val="400"/>
              </a:spcAft>
            </a:pPr>
            <a:r>
              <a:rPr lang="en-US" sz="1400" dirty="0"/>
              <a:t>"Lower order models are better!"</a:t>
            </a:r>
          </a:p>
          <a:p>
            <a:pPr>
              <a:spcBef>
                <a:spcPts val="400"/>
              </a:spcBef>
              <a:spcAft>
                <a:spcPts val="400"/>
              </a:spcAft>
            </a:pPr>
            <a:endParaRPr lang="en-US" sz="1400" dirty="0"/>
          </a:p>
          <a:p>
            <a:pPr>
              <a:spcBef>
                <a:spcPts val="400"/>
              </a:spcBef>
              <a:spcAft>
                <a:spcPts val="400"/>
              </a:spcAft>
            </a:pPr>
            <a:r>
              <a:rPr lang="en-US" sz="1400" dirty="0"/>
              <a:t>What If there is Trend and Seasonality ??  --- Will discuss</a:t>
            </a:r>
            <a:endParaRPr lang="en-GB" sz="1400" dirty="0"/>
          </a:p>
        </p:txBody>
      </p:sp>
      <p:sp>
        <p:nvSpPr>
          <p:cNvPr id="4" name="Slide Number Placeholder 5"/>
          <p:cNvSpPr>
            <a:spLocks noGrp="1"/>
          </p:cNvSpPr>
          <p:nvPr>
            <p:ph type="sldNum" sz="quarter" idx="4294967295"/>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13</a:t>
            </a:fld>
            <a:endParaRPr lang="en-US" dirty="0"/>
          </a:p>
        </p:txBody>
      </p:sp>
    </p:spTree>
    <p:extLst>
      <p:ext uri="{BB962C8B-B14F-4D97-AF65-F5344CB8AC3E}">
        <p14:creationId xmlns:p14="http://schemas.microsoft.com/office/powerpoint/2010/main" val="304525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ARIMA Model</a:t>
            </a:r>
          </a:p>
        </p:txBody>
      </p:sp>
      <p:sp>
        <p:nvSpPr>
          <p:cNvPr id="3" name="Content Placeholder 2"/>
          <p:cNvSpPr>
            <a:spLocks noGrp="1"/>
          </p:cNvSpPr>
          <p:nvPr>
            <p:ph idx="1"/>
          </p:nvPr>
        </p:nvSpPr>
        <p:spPr/>
        <p:txBody>
          <a:bodyPr>
            <a:normAutofit fontScale="85000" lnSpcReduction="20000"/>
          </a:bodyPr>
          <a:lstStyle/>
          <a:p>
            <a:pPr>
              <a:spcBef>
                <a:spcPts val="300"/>
              </a:spcBef>
              <a:spcAft>
                <a:spcPts val="300"/>
              </a:spcAft>
            </a:pPr>
            <a:r>
              <a:rPr lang="en-US" sz="1400" dirty="0"/>
              <a:t>"Type of ARMA model that can be used with some kinds of non-stationary data"</a:t>
            </a:r>
          </a:p>
          <a:p>
            <a:pPr>
              <a:spcBef>
                <a:spcPts val="300"/>
              </a:spcBef>
              <a:spcAft>
                <a:spcPts val="300"/>
              </a:spcAft>
            </a:pPr>
            <a:r>
              <a:rPr lang="en-US" sz="1400" dirty="0"/>
              <a:t>"Useful for series with stochastic trends   First order or “simple” differencing"</a:t>
            </a:r>
          </a:p>
          <a:p>
            <a:pPr>
              <a:spcBef>
                <a:spcPts val="300"/>
              </a:spcBef>
              <a:spcAft>
                <a:spcPts val="300"/>
              </a:spcAft>
            </a:pPr>
            <a:r>
              <a:rPr lang="en-US" sz="1400" dirty="0"/>
              <a:t>Series with deterministic trends should be differenced first then an ARMA model applied</a:t>
            </a:r>
          </a:p>
          <a:p>
            <a:pPr>
              <a:spcBef>
                <a:spcPts val="300"/>
              </a:spcBef>
              <a:spcAft>
                <a:spcPts val="300"/>
              </a:spcAft>
            </a:pPr>
            <a:r>
              <a:rPr lang="en-US" sz="1400" dirty="0"/>
              <a:t>"The “I” in ARIMA stands for integrated, which basically means you’re differencing"</a:t>
            </a:r>
          </a:p>
          <a:p>
            <a:pPr>
              <a:spcBef>
                <a:spcPts val="300"/>
              </a:spcBef>
              <a:spcAft>
                <a:spcPts val="300"/>
              </a:spcAft>
            </a:pPr>
            <a:endParaRPr lang="en-US" sz="1400" dirty="0"/>
          </a:p>
          <a:p>
            <a:pPr>
              <a:spcBef>
                <a:spcPts val="300"/>
              </a:spcBef>
              <a:spcAft>
                <a:spcPts val="300"/>
              </a:spcAft>
            </a:pPr>
            <a:r>
              <a:rPr lang="en-US" sz="1400" dirty="0"/>
              <a:t>The  ARIMA Model -  Typically written as ARIMA(p, d, q) where:</a:t>
            </a:r>
          </a:p>
          <a:p>
            <a:pPr>
              <a:spcBef>
                <a:spcPts val="300"/>
              </a:spcBef>
              <a:spcAft>
                <a:spcPts val="300"/>
              </a:spcAft>
            </a:pPr>
            <a:r>
              <a:rPr lang="en-US" sz="1400" dirty="0"/>
              <a:t>"</a:t>
            </a:r>
            <a:r>
              <a:rPr lang="en-US" sz="1400" i="1" dirty="0"/>
              <a:t>p</a:t>
            </a:r>
            <a:r>
              <a:rPr lang="en-US" sz="1400" dirty="0"/>
              <a:t> is the number of autoregressive terms"</a:t>
            </a:r>
          </a:p>
          <a:p>
            <a:pPr>
              <a:spcBef>
                <a:spcPts val="300"/>
              </a:spcBef>
              <a:spcAft>
                <a:spcPts val="300"/>
              </a:spcAft>
            </a:pPr>
            <a:r>
              <a:rPr lang="en-US" sz="1400" dirty="0"/>
              <a:t>"</a:t>
            </a:r>
            <a:r>
              <a:rPr lang="en-US" sz="1400" i="1" dirty="0"/>
              <a:t>d</a:t>
            </a:r>
            <a:r>
              <a:rPr lang="en-US" sz="1400" dirty="0"/>
              <a:t> is the order of differencing"</a:t>
            </a:r>
          </a:p>
          <a:p>
            <a:pPr>
              <a:spcBef>
                <a:spcPts val="300"/>
              </a:spcBef>
              <a:spcAft>
                <a:spcPts val="300"/>
              </a:spcAft>
            </a:pPr>
            <a:r>
              <a:rPr lang="en-US" sz="1400" dirty="0"/>
              <a:t>"</a:t>
            </a:r>
            <a:r>
              <a:rPr lang="en-US" sz="1400" i="1" dirty="0"/>
              <a:t>q</a:t>
            </a:r>
            <a:r>
              <a:rPr lang="en-US" sz="1400" dirty="0"/>
              <a:t> is the number of moving average terms"</a:t>
            </a:r>
          </a:p>
          <a:p>
            <a:pPr>
              <a:spcBef>
                <a:spcPts val="300"/>
              </a:spcBef>
              <a:spcAft>
                <a:spcPts val="300"/>
              </a:spcAft>
            </a:pPr>
            <a:r>
              <a:rPr lang="en-US" sz="1400" dirty="0"/>
              <a:t>e.g.  ARIMA(1,1,0) is a first-order AR model with one order of differencing</a:t>
            </a:r>
          </a:p>
          <a:p>
            <a:pPr>
              <a:spcBef>
                <a:spcPts val="300"/>
              </a:spcBef>
              <a:spcAft>
                <a:spcPts val="300"/>
              </a:spcAft>
            </a:pPr>
            <a:endParaRPr lang="en-US" sz="1400" dirty="0"/>
          </a:p>
          <a:p>
            <a:pPr>
              <a:spcBef>
                <a:spcPts val="300"/>
              </a:spcBef>
              <a:spcAft>
                <a:spcPts val="300"/>
              </a:spcAft>
            </a:pPr>
            <a:r>
              <a:rPr lang="en-US" sz="1400" dirty="0"/>
              <a:t>Which ARIMA(p,d,q) model do I use?</a:t>
            </a:r>
          </a:p>
          <a:p>
            <a:pPr lvl="1">
              <a:spcBef>
                <a:spcPts val="300"/>
              </a:spcBef>
              <a:spcAft>
                <a:spcPts val="300"/>
              </a:spcAft>
            </a:pPr>
            <a:r>
              <a:rPr lang="en-US" sz="1400" dirty="0"/>
              <a:t>Plot the data.</a:t>
            </a:r>
          </a:p>
          <a:p>
            <a:pPr lvl="1">
              <a:spcBef>
                <a:spcPts val="300"/>
              </a:spcBef>
              <a:spcAft>
                <a:spcPts val="300"/>
              </a:spcAft>
            </a:pPr>
            <a:r>
              <a:rPr lang="en-US" sz="1400" dirty="0"/>
              <a:t>Look to see if the data is stationary, that is they are scattered randomly about a constant mean level. Also look at the ACF and PACF (stationarity is implied by the ACF or PACF dropping quickly to zero).</a:t>
            </a:r>
          </a:p>
          <a:p>
            <a:pPr lvl="1">
              <a:spcBef>
                <a:spcPts val="300"/>
              </a:spcBef>
              <a:spcAft>
                <a:spcPts val="300"/>
              </a:spcAft>
            </a:pPr>
            <a:r>
              <a:rPr lang="en-US" sz="1400" dirty="0"/>
              <a:t>If there is non-stationarity, such as a trend (we’re ignoring seasonal behavior for the moment!), difference he data. Practically, at most two differences need to be taken to reduce a series to stationary. Verify stationarity by plotting the differenced series and looking at the ACF and PACF. </a:t>
            </a:r>
          </a:p>
          <a:p>
            <a:pPr lvl="1">
              <a:spcBef>
                <a:spcPts val="300"/>
              </a:spcBef>
              <a:spcAft>
                <a:spcPts val="300"/>
              </a:spcAft>
            </a:pPr>
            <a:r>
              <a:rPr lang="en-US" sz="1400" dirty="0"/>
              <a:t>Once stationary is obtained, look at the ACF and PACF to see if there is any remaining pattern. Check against the theoretical behavior of the MA and AR models to see if they fit. This will give you an ARIMA model with either no MA or no AR component i.e. ARIMA(</a:t>
            </a:r>
            <a:r>
              <a:rPr lang="en-US" sz="1400" i="1" dirty="0"/>
              <a:t>0,d,q</a:t>
            </a:r>
            <a:r>
              <a:rPr lang="en-US" sz="1400" dirty="0"/>
              <a:t>) or ARIMA(</a:t>
            </a:r>
            <a:r>
              <a:rPr lang="en-US" sz="1400" i="1" dirty="0"/>
              <a:t>p,d,0</a:t>
            </a:r>
            <a:r>
              <a:rPr lang="en-US" sz="1400" dirty="0"/>
              <a:t>).</a:t>
            </a:r>
          </a:p>
          <a:p>
            <a:pPr lvl="1">
              <a:spcBef>
                <a:spcPts val="300"/>
              </a:spcBef>
              <a:spcAft>
                <a:spcPts val="300"/>
              </a:spcAft>
            </a:pPr>
            <a:r>
              <a:rPr lang="en-US" sz="1400" dirty="0"/>
              <a:t>If there is no clear MA or AR model, an ARMA model will have to be considered. These can in general not be guessed from the ACF and PACF, other methods are needed, based on the ideas of minimizing Information Criterion (AIC or BIC).</a:t>
            </a:r>
          </a:p>
        </p:txBody>
      </p:sp>
      <p:sp>
        <p:nvSpPr>
          <p:cNvPr id="4" name="Slide Number Placeholder 5"/>
          <p:cNvSpPr>
            <a:spLocks noGrp="1"/>
          </p:cNvSpPr>
          <p:nvPr>
            <p:ph type="sldNum" sz="quarter" idx="4294967295"/>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14</a:t>
            </a:fld>
            <a:endParaRPr lang="en-US" dirty="0"/>
          </a:p>
        </p:txBody>
      </p:sp>
    </p:spTree>
    <p:extLst>
      <p:ext uri="{BB962C8B-B14F-4D97-AF65-F5344CB8AC3E}">
        <p14:creationId xmlns:p14="http://schemas.microsoft.com/office/powerpoint/2010/main" val="70613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Seasonal ARIMA Model</a:t>
            </a:r>
          </a:p>
        </p:txBody>
      </p:sp>
      <p:sp>
        <p:nvSpPr>
          <p:cNvPr id="5" name="Content Placeholder 2"/>
          <p:cNvSpPr>
            <a:spLocks noGrp="1"/>
          </p:cNvSpPr>
          <p:nvPr>
            <p:ph idx="1"/>
          </p:nvPr>
        </p:nvSpPr>
        <p:spPr/>
        <p:txBody>
          <a:bodyPr>
            <a:normAutofit/>
          </a:bodyPr>
          <a:lstStyle/>
          <a:p>
            <a:pPr lvl="1"/>
            <a:r>
              <a:rPr lang="en-US" sz="1400" dirty="0"/>
              <a:t>ARIMA models cannot really cope with seasonal behavior. Hence we introduce seasonal ARMA model denoted by ARMA (P,Q)h. Seasonal ARMA can be of two types-</a:t>
            </a:r>
          </a:p>
          <a:p>
            <a:pPr marL="582613" indent="-342900">
              <a:spcBef>
                <a:spcPts val="400"/>
              </a:spcBef>
              <a:spcAft>
                <a:spcPts val="400"/>
              </a:spcAft>
              <a:buFont typeface="+mj-lt"/>
              <a:buAutoNum type="arabicPeriod"/>
            </a:pPr>
            <a:r>
              <a:rPr lang="en-US" sz="1400" dirty="0"/>
              <a:t>Seasonal ARMA (ARMA (p,q)) – Only seasonal components</a:t>
            </a:r>
          </a:p>
          <a:p>
            <a:pPr marL="582613" indent="-342900">
              <a:spcBef>
                <a:spcPts val="400"/>
              </a:spcBef>
              <a:spcAft>
                <a:spcPts val="400"/>
              </a:spcAft>
              <a:buFont typeface="+mj-lt"/>
              <a:buAutoNum type="arabicPeriod"/>
            </a:pPr>
            <a:r>
              <a:rPr lang="en-US" sz="1400" dirty="0"/>
              <a:t>Mixed seasonal ARMA (ARMA(p,q)(p,q)s. Combination of normal ARMA and seasonal ARMA.</a:t>
            </a:r>
          </a:p>
          <a:p>
            <a:pPr>
              <a:spcBef>
                <a:spcPts val="400"/>
              </a:spcBef>
              <a:spcAft>
                <a:spcPts val="400"/>
              </a:spcAft>
            </a:pPr>
            <a:endParaRPr lang="en-US" sz="1400" dirty="0"/>
          </a:p>
          <a:p>
            <a:pPr lvl="1"/>
            <a:r>
              <a:rPr lang="en-US" sz="1400" dirty="0"/>
              <a:t>In case trend and seasonality both are present. We will use ARIMA model instead of ARMA. The idea behind the seasonal ARIMA is to look at what are the best explanatory variables to model a seasonal pattern.</a:t>
            </a:r>
          </a:p>
          <a:p>
            <a:pPr>
              <a:spcBef>
                <a:spcPts val="400"/>
              </a:spcBef>
              <a:spcAft>
                <a:spcPts val="400"/>
              </a:spcAft>
            </a:pPr>
            <a:endParaRPr lang="en-US" sz="1400" dirty="0"/>
          </a:p>
          <a:p>
            <a:pPr>
              <a:spcBef>
                <a:spcPts val="400"/>
              </a:spcBef>
              <a:spcAft>
                <a:spcPts val="400"/>
              </a:spcAft>
            </a:pPr>
            <a:r>
              <a:rPr lang="en-US" sz="1400" dirty="0"/>
              <a:t>You can use ACF and PACF to identify P or Q:</a:t>
            </a:r>
          </a:p>
          <a:p>
            <a:pPr lvl="1"/>
            <a:r>
              <a:rPr lang="en-US" sz="1400" dirty="0"/>
              <a:t>For </a:t>
            </a:r>
            <a:r>
              <a:rPr lang="en-US" sz="1400" i="1" dirty="0"/>
              <a:t>ARIMA(0, 0, 0)(P, 0,0)s , you should see major peaks on the PACF at s, 2s, ....Ps. On the ACF, the coefficients at lags s, 2s, ....Ps, ... should form an exponential decrease, or a damped sine wave. </a:t>
            </a:r>
          </a:p>
          <a:p>
            <a:pPr lvl="1"/>
            <a:r>
              <a:rPr lang="en-US" sz="1400" i="1" dirty="0"/>
              <a:t>ARIMA(0, 0,0)(0,0,Q)s , you should see major peaks on the ACF at s, 2s, ....Qs. On the PACF, the coefficients at lags s, 2s, ....Qs,... should form an exponential decrease, or a damped sine wave. </a:t>
            </a:r>
          </a:p>
          <a:p>
            <a:pPr>
              <a:spcBef>
                <a:spcPts val="400"/>
              </a:spcBef>
              <a:spcAft>
                <a:spcPts val="400"/>
              </a:spcAft>
            </a:pPr>
            <a:endParaRPr lang="en-US" sz="1400" dirty="0"/>
          </a:p>
          <a:p>
            <a:pPr lvl="1"/>
            <a:r>
              <a:rPr lang="en-US" sz="1400" dirty="0"/>
              <a:t>Using the AIC as the selection criterion, we select the ARIMA model with the lowest value of the AIC.</a:t>
            </a:r>
          </a:p>
        </p:txBody>
      </p:sp>
      <p:sp>
        <p:nvSpPr>
          <p:cNvPr id="6" name="Slide Number Placeholder 5"/>
          <p:cNvSpPr>
            <a:spLocks noGrp="1"/>
          </p:cNvSpPr>
          <p:nvPr>
            <p:ph type="sldNum" sz="quarter" idx="4294967295"/>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15</a:t>
            </a:fld>
            <a:endParaRPr lang="en-US" dirty="0"/>
          </a:p>
        </p:txBody>
      </p:sp>
    </p:spTree>
    <p:extLst>
      <p:ext uri="{BB962C8B-B14F-4D97-AF65-F5344CB8AC3E}">
        <p14:creationId xmlns:p14="http://schemas.microsoft.com/office/powerpoint/2010/main" val="274313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time series data?</a:t>
            </a:r>
          </a:p>
        </p:txBody>
      </p:sp>
      <p:sp>
        <p:nvSpPr>
          <p:cNvPr id="4" name="TextBox 3"/>
          <p:cNvSpPr txBox="1"/>
          <p:nvPr/>
        </p:nvSpPr>
        <p:spPr>
          <a:xfrm>
            <a:off x="457200" y="1524000"/>
            <a:ext cx="8229600" cy="1754326"/>
          </a:xfrm>
          <a:prstGeom prst="rect">
            <a:avLst/>
          </a:prstGeom>
          <a:noFill/>
        </p:spPr>
        <p:txBody>
          <a:bodyPr wrap="square" rtlCol="0">
            <a:spAutoFit/>
          </a:bodyPr>
          <a:lstStyle/>
          <a:p>
            <a:r>
              <a:rPr lang="en-US" dirty="0"/>
              <a:t>A time series is a sequence of data points, typically consisting of successive measurements made over a time interval. </a:t>
            </a:r>
          </a:p>
          <a:p>
            <a:endParaRPr lang="en-US" dirty="0"/>
          </a:p>
          <a:p>
            <a:r>
              <a:rPr lang="en-US" i="1" dirty="0"/>
              <a:t>They have an internal structure (such as autocorrelation, trend or seasonal variation) that should be accounted for.</a:t>
            </a:r>
          </a:p>
          <a:p>
            <a:endParaRPr lang="en-US" i="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63" b="5723"/>
          <a:stretch/>
        </p:blipFill>
        <p:spPr bwMode="auto">
          <a:xfrm>
            <a:off x="4495800" y="2819400"/>
            <a:ext cx="4053795" cy="376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9600" y="3124200"/>
            <a:ext cx="3962400" cy="3139321"/>
          </a:xfrm>
          <a:prstGeom prst="rect">
            <a:avLst/>
          </a:prstGeom>
        </p:spPr>
        <p:txBody>
          <a:bodyPr wrap="square">
            <a:spAutoFit/>
          </a:bodyPr>
          <a:lstStyle/>
          <a:p>
            <a:r>
              <a:rPr lang="en-US" dirty="0"/>
              <a:t>Usage : </a:t>
            </a:r>
          </a:p>
          <a:p>
            <a:r>
              <a:rPr lang="en-US" sz="1600" dirty="0"/>
              <a:t>1) Obtain an understanding of the underlying forces that produced the observed data</a:t>
            </a:r>
          </a:p>
          <a:p>
            <a:r>
              <a:rPr lang="en-US" sz="1600" dirty="0"/>
              <a:t>2) Fit a model and proceed to forecasting</a:t>
            </a:r>
          </a:p>
          <a:p>
            <a:endParaRPr lang="en-US" sz="1600" dirty="0"/>
          </a:p>
          <a:p>
            <a:r>
              <a:rPr lang="en-US" sz="1600" dirty="0"/>
              <a:t>Economic Forecasting, Sales Forecasting, Stock Market Analysis, Inventory Studies, Workload Projections, Census Analysis</a:t>
            </a:r>
          </a:p>
          <a:p>
            <a:endParaRPr lang="en-US" dirty="0"/>
          </a:p>
          <a:p>
            <a:endParaRPr lang="en-US" dirty="0"/>
          </a:p>
        </p:txBody>
      </p:sp>
    </p:spTree>
    <p:extLst>
      <p:ext uri="{BB962C8B-B14F-4D97-AF65-F5344CB8AC3E}">
        <p14:creationId xmlns:p14="http://schemas.microsoft.com/office/powerpoint/2010/main" val="252753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time series data</a:t>
            </a:r>
          </a:p>
        </p:txBody>
      </p:sp>
      <p:pic>
        <p:nvPicPr>
          <p:cNvPr id="3" name="Picture 2"/>
          <p:cNvPicPr>
            <a:picLocks noChangeAspect="1"/>
          </p:cNvPicPr>
          <p:nvPr/>
        </p:nvPicPr>
        <p:blipFill>
          <a:blip r:embed="rId2"/>
          <a:stretch>
            <a:fillRect/>
          </a:stretch>
        </p:blipFill>
        <p:spPr>
          <a:xfrm>
            <a:off x="609600" y="1447800"/>
            <a:ext cx="4953000" cy="4783667"/>
          </a:xfrm>
          <a:prstGeom prst="rect">
            <a:avLst/>
          </a:prstGeom>
        </p:spPr>
      </p:pic>
    </p:spTree>
    <p:extLst>
      <p:ext uri="{BB962C8B-B14F-4D97-AF65-F5344CB8AC3E}">
        <p14:creationId xmlns:p14="http://schemas.microsoft.com/office/powerpoint/2010/main" val="149388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Smoothing </a:t>
            </a:r>
            <a:r>
              <a:rPr lang="en-US" dirty="0"/>
              <a:t>- Tackling the ‘VARIATIONS’</a:t>
            </a:r>
          </a:p>
        </p:txBody>
      </p:sp>
      <p:sp>
        <p:nvSpPr>
          <p:cNvPr id="4" name="TextBox 3"/>
          <p:cNvSpPr txBox="1"/>
          <p:nvPr/>
        </p:nvSpPr>
        <p:spPr>
          <a:xfrm>
            <a:off x="457200" y="1524000"/>
            <a:ext cx="8229600" cy="3139321"/>
          </a:xfrm>
          <a:prstGeom prst="rect">
            <a:avLst/>
          </a:prstGeom>
          <a:noFill/>
        </p:spPr>
        <p:txBody>
          <a:bodyPr wrap="square" rtlCol="0">
            <a:spAutoFit/>
          </a:bodyPr>
          <a:lstStyle/>
          <a:p>
            <a:r>
              <a:rPr lang="en-US" dirty="0"/>
              <a:t>Inherent in the collection of data taken over time is some form of random variation. There exist methods for reducing of canceling the effect due to random variation. </a:t>
            </a:r>
          </a:p>
          <a:p>
            <a:endParaRPr lang="en-US" i="1" dirty="0"/>
          </a:p>
          <a:p>
            <a:r>
              <a:rPr lang="en-US" dirty="0"/>
              <a:t>There are two distinct groups of smoothing methods  </a:t>
            </a:r>
          </a:p>
          <a:p>
            <a:r>
              <a:rPr lang="en-US" dirty="0"/>
              <a:t>Averaging Methods</a:t>
            </a:r>
          </a:p>
          <a:p>
            <a:r>
              <a:rPr lang="en-US" dirty="0"/>
              <a:t>Exponential Smoothing Methods</a:t>
            </a:r>
          </a:p>
          <a:p>
            <a:endParaRPr lang="en-US" dirty="0"/>
          </a:p>
          <a:p>
            <a:endParaRPr lang="en-US" dirty="0"/>
          </a:p>
          <a:p>
            <a:endParaRPr lang="en-US" dirty="0"/>
          </a:p>
          <a:p>
            <a:endParaRPr lang="en-US" i="1" dirty="0"/>
          </a:p>
        </p:txBody>
      </p:sp>
    </p:spTree>
    <p:extLst>
      <p:ext uri="{BB962C8B-B14F-4D97-AF65-F5344CB8AC3E}">
        <p14:creationId xmlns:p14="http://schemas.microsoft.com/office/powerpoint/2010/main" val="355458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average</a:t>
            </a:r>
          </a:p>
        </p:txBody>
      </p:sp>
      <p:sp>
        <p:nvSpPr>
          <p:cNvPr id="4" name="TextBox 3"/>
          <p:cNvSpPr txBox="1"/>
          <p:nvPr/>
        </p:nvSpPr>
        <p:spPr>
          <a:xfrm>
            <a:off x="457200" y="1524000"/>
            <a:ext cx="4953000" cy="1754326"/>
          </a:xfrm>
          <a:prstGeom prst="rect">
            <a:avLst/>
          </a:prstGeom>
          <a:noFill/>
        </p:spPr>
        <p:txBody>
          <a:bodyPr wrap="square" rtlCol="0">
            <a:spAutoFit/>
          </a:bodyPr>
          <a:lstStyle/>
          <a:p>
            <a:r>
              <a:rPr lang="en-US" dirty="0"/>
              <a:t>The computed mean or average of the data = 10. </a:t>
            </a:r>
          </a:p>
          <a:p>
            <a:r>
              <a:rPr lang="en-US" dirty="0"/>
              <a:t>The manager decides to use this as the estimate for </a:t>
            </a:r>
            <a:r>
              <a:rPr lang="en-US" i="1" dirty="0"/>
              <a:t>expenditure of a typical supplier.</a:t>
            </a:r>
          </a:p>
          <a:p>
            <a:endParaRPr lang="en-US" i="1" dirty="0"/>
          </a:p>
          <a:p>
            <a:r>
              <a:rPr lang="en-US" dirty="0"/>
              <a:t>Is this a good or bad estimate? </a:t>
            </a:r>
            <a:endParaRPr lang="en-US" i="1" dirty="0"/>
          </a:p>
        </p:txBody>
      </p:sp>
      <p:graphicFrame>
        <p:nvGraphicFramePr>
          <p:cNvPr id="3" name="Table 2"/>
          <p:cNvGraphicFramePr>
            <a:graphicFrameLocks noGrp="1"/>
          </p:cNvGraphicFramePr>
          <p:nvPr>
            <p:extLst>
              <p:ext uri="{D42A27DB-BD31-4B8C-83A1-F6EECF244321}">
                <p14:modId xmlns:p14="http://schemas.microsoft.com/office/powerpoint/2010/main" val="184039656"/>
              </p:ext>
            </p:extLst>
          </p:nvPr>
        </p:nvGraphicFramePr>
        <p:xfrm>
          <a:off x="4114800" y="2971800"/>
          <a:ext cx="4572000" cy="2895599"/>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413657">
                <a:tc>
                  <a:txBody>
                    <a:bodyPr/>
                    <a:lstStyle/>
                    <a:p>
                      <a:pPr algn="ctr"/>
                      <a:r>
                        <a:rPr lang="en-US" sz="1600"/>
                        <a:t>Supplier </a:t>
                      </a:r>
                    </a:p>
                  </a:txBody>
                  <a:tcPr>
                    <a:lnL>
                      <a:noFill/>
                    </a:lnL>
                    <a:lnR>
                      <a:noFill/>
                    </a:lnR>
                    <a:lnT>
                      <a:noFill/>
                    </a:lnT>
                    <a:lnB>
                      <a:noFill/>
                    </a:lnB>
                  </a:tcPr>
                </a:tc>
                <a:tc>
                  <a:txBody>
                    <a:bodyPr/>
                    <a:lstStyle/>
                    <a:p>
                      <a:pPr algn="ctr"/>
                      <a:r>
                        <a:rPr lang="en-US" sz="1600"/>
                        <a:t>Amount </a:t>
                      </a:r>
                    </a:p>
                  </a:txBody>
                  <a:tcPr>
                    <a:lnL>
                      <a:noFill/>
                    </a:lnL>
                    <a:lnR>
                      <a:noFill/>
                    </a:lnR>
                    <a:lnT>
                      <a:noFill/>
                    </a:lnT>
                    <a:lnB>
                      <a:noFill/>
                    </a:lnB>
                  </a:tcPr>
                </a:tc>
                <a:tc>
                  <a:txBody>
                    <a:bodyPr/>
                    <a:lstStyle/>
                    <a:p>
                      <a:pPr algn="ctr"/>
                      <a:r>
                        <a:rPr lang="en-US" sz="1600"/>
                        <a:t>Supplier </a:t>
                      </a:r>
                    </a:p>
                  </a:txBody>
                  <a:tcPr>
                    <a:lnL>
                      <a:noFill/>
                    </a:lnL>
                    <a:lnR>
                      <a:noFill/>
                    </a:lnR>
                    <a:lnT>
                      <a:noFill/>
                    </a:lnT>
                    <a:lnB>
                      <a:noFill/>
                    </a:lnB>
                  </a:tcPr>
                </a:tc>
                <a:tc>
                  <a:txBody>
                    <a:bodyPr/>
                    <a:lstStyle/>
                    <a:p>
                      <a:pPr algn="ctr"/>
                      <a:r>
                        <a:rPr lang="en-US" sz="1600"/>
                        <a:t>Amount </a:t>
                      </a:r>
                    </a:p>
                  </a:txBody>
                  <a:tcPr>
                    <a:lnL>
                      <a:noFill/>
                    </a:lnL>
                    <a:lnR>
                      <a:noFill/>
                    </a:lnR>
                    <a:lnT>
                      <a:noFill/>
                    </a:lnT>
                    <a:lnB>
                      <a:noFill/>
                    </a:lnB>
                  </a:tcPr>
                </a:tc>
                <a:extLst>
                  <a:ext uri="{0D108BD9-81ED-4DB2-BD59-A6C34878D82A}">
                    <a16:rowId xmlns:a16="http://schemas.microsoft.com/office/drawing/2014/main" val="10000"/>
                  </a:ext>
                </a:extLst>
              </a:tr>
              <a:tr h="413657">
                <a:tc>
                  <a:txBody>
                    <a:bodyPr/>
                    <a:lstStyle/>
                    <a:p>
                      <a:pPr algn="ctr"/>
                      <a:r>
                        <a:rPr lang="en-US" sz="1600" dirty="0"/>
                        <a:t>1 </a:t>
                      </a:r>
                    </a:p>
                  </a:txBody>
                  <a:tcPr>
                    <a:lnL>
                      <a:noFill/>
                    </a:lnL>
                    <a:lnR>
                      <a:noFill/>
                    </a:lnR>
                    <a:lnT>
                      <a:noFill/>
                    </a:lnT>
                    <a:lnB>
                      <a:noFill/>
                    </a:lnB>
                  </a:tcPr>
                </a:tc>
                <a:tc>
                  <a:txBody>
                    <a:bodyPr/>
                    <a:lstStyle/>
                    <a:p>
                      <a:pPr algn="ctr"/>
                      <a:r>
                        <a:rPr lang="en-US" sz="1600"/>
                        <a:t>9 </a:t>
                      </a:r>
                    </a:p>
                  </a:txBody>
                  <a:tcPr>
                    <a:lnL>
                      <a:noFill/>
                    </a:lnL>
                    <a:lnR>
                      <a:noFill/>
                    </a:lnR>
                    <a:lnT>
                      <a:noFill/>
                    </a:lnT>
                    <a:lnB>
                      <a:noFill/>
                    </a:lnB>
                  </a:tcPr>
                </a:tc>
                <a:tc>
                  <a:txBody>
                    <a:bodyPr/>
                    <a:lstStyle/>
                    <a:p>
                      <a:pPr algn="ctr"/>
                      <a:r>
                        <a:rPr lang="en-US" sz="1600"/>
                        <a:t>7 </a:t>
                      </a:r>
                    </a:p>
                  </a:txBody>
                  <a:tcPr>
                    <a:lnL>
                      <a:noFill/>
                    </a:lnL>
                    <a:lnR>
                      <a:noFill/>
                    </a:lnR>
                    <a:lnT>
                      <a:noFill/>
                    </a:lnT>
                    <a:lnB>
                      <a:noFill/>
                    </a:lnB>
                  </a:tcPr>
                </a:tc>
                <a:tc>
                  <a:txBody>
                    <a:bodyPr/>
                    <a:lstStyle/>
                    <a:p>
                      <a:pPr algn="ctr"/>
                      <a:r>
                        <a:rPr lang="en-US" sz="1600"/>
                        <a:t>11 </a:t>
                      </a:r>
                    </a:p>
                  </a:txBody>
                  <a:tcPr>
                    <a:lnL>
                      <a:noFill/>
                    </a:lnL>
                    <a:lnR>
                      <a:noFill/>
                    </a:lnR>
                    <a:lnT>
                      <a:noFill/>
                    </a:lnT>
                    <a:lnB>
                      <a:noFill/>
                    </a:lnB>
                  </a:tcPr>
                </a:tc>
                <a:extLst>
                  <a:ext uri="{0D108BD9-81ED-4DB2-BD59-A6C34878D82A}">
                    <a16:rowId xmlns:a16="http://schemas.microsoft.com/office/drawing/2014/main" val="10001"/>
                  </a:ext>
                </a:extLst>
              </a:tr>
              <a:tr h="413657">
                <a:tc>
                  <a:txBody>
                    <a:bodyPr/>
                    <a:lstStyle/>
                    <a:p>
                      <a:pPr algn="ctr"/>
                      <a:r>
                        <a:rPr lang="en-US" sz="1600"/>
                        <a:t>2 </a:t>
                      </a:r>
                    </a:p>
                  </a:txBody>
                  <a:tcPr>
                    <a:lnL>
                      <a:noFill/>
                    </a:lnL>
                    <a:lnR>
                      <a:noFill/>
                    </a:lnR>
                    <a:lnT>
                      <a:noFill/>
                    </a:lnT>
                    <a:lnB>
                      <a:noFill/>
                    </a:lnB>
                  </a:tcPr>
                </a:tc>
                <a:tc>
                  <a:txBody>
                    <a:bodyPr/>
                    <a:lstStyle/>
                    <a:p>
                      <a:pPr algn="ctr"/>
                      <a:r>
                        <a:rPr lang="en-US" sz="1600"/>
                        <a:t>8 </a:t>
                      </a:r>
                    </a:p>
                  </a:txBody>
                  <a:tcPr>
                    <a:lnL>
                      <a:noFill/>
                    </a:lnL>
                    <a:lnR>
                      <a:noFill/>
                    </a:lnR>
                    <a:lnT>
                      <a:noFill/>
                    </a:lnT>
                    <a:lnB>
                      <a:noFill/>
                    </a:lnB>
                  </a:tcPr>
                </a:tc>
                <a:tc>
                  <a:txBody>
                    <a:bodyPr/>
                    <a:lstStyle/>
                    <a:p>
                      <a:pPr algn="ctr"/>
                      <a:r>
                        <a:rPr lang="en-US" sz="1600"/>
                        <a:t>8 </a:t>
                      </a:r>
                    </a:p>
                  </a:txBody>
                  <a:tcPr>
                    <a:lnL>
                      <a:noFill/>
                    </a:lnL>
                    <a:lnR>
                      <a:noFill/>
                    </a:lnR>
                    <a:lnT>
                      <a:noFill/>
                    </a:lnT>
                    <a:lnB>
                      <a:noFill/>
                    </a:lnB>
                  </a:tcPr>
                </a:tc>
                <a:tc>
                  <a:txBody>
                    <a:bodyPr/>
                    <a:lstStyle/>
                    <a:p>
                      <a:pPr algn="ctr"/>
                      <a:r>
                        <a:rPr lang="en-US" sz="1600"/>
                        <a:t>7 </a:t>
                      </a:r>
                    </a:p>
                  </a:txBody>
                  <a:tcPr>
                    <a:lnL>
                      <a:noFill/>
                    </a:lnL>
                    <a:lnR>
                      <a:noFill/>
                    </a:lnR>
                    <a:lnT>
                      <a:noFill/>
                    </a:lnT>
                    <a:lnB>
                      <a:noFill/>
                    </a:lnB>
                  </a:tcPr>
                </a:tc>
                <a:extLst>
                  <a:ext uri="{0D108BD9-81ED-4DB2-BD59-A6C34878D82A}">
                    <a16:rowId xmlns:a16="http://schemas.microsoft.com/office/drawing/2014/main" val="10002"/>
                  </a:ext>
                </a:extLst>
              </a:tr>
              <a:tr h="413657">
                <a:tc>
                  <a:txBody>
                    <a:bodyPr/>
                    <a:lstStyle/>
                    <a:p>
                      <a:pPr algn="ctr"/>
                      <a:r>
                        <a:rPr lang="en-US" sz="1600"/>
                        <a:t>3 </a:t>
                      </a:r>
                    </a:p>
                  </a:txBody>
                  <a:tcPr>
                    <a:lnL>
                      <a:noFill/>
                    </a:lnL>
                    <a:lnR>
                      <a:noFill/>
                    </a:lnR>
                    <a:lnT>
                      <a:noFill/>
                    </a:lnT>
                    <a:lnB>
                      <a:noFill/>
                    </a:lnB>
                  </a:tcPr>
                </a:tc>
                <a:tc>
                  <a:txBody>
                    <a:bodyPr/>
                    <a:lstStyle/>
                    <a:p>
                      <a:pPr algn="ctr"/>
                      <a:r>
                        <a:rPr lang="en-US" sz="1600"/>
                        <a:t>9 </a:t>
                      </a:r>
                    </a:p>
                  </a:txBody>
                  <a:tcPr>
                    <a:lnL>
                      <a:noFill/>
                    </a:lnL>
                    <a:lnR>
                      <a:noFill/>
                    </a:lnR>
                    <a:lnT>
                      <a:noFill/>
                    </a:lnT>
                    <a:lnB>
                      <a:noFill/>
                    </a:lnB>
                  </a:tcPr>
                </a:tc>
                <a:tc>
                  <a:txBody>
                    <a:bodyPr/>
                    <a:lstStyle/>
                    <a:p>
                      <a:pPr algn="ctr"/>
                      <a:r>
                        <a:rPr lang="en-US" sz="1600"/>
                        <a:t>9 </a:t>
                      </a:r>
                    </a:p>
                  </a:txBody>
                  <a:tcPr>
                    <a:lnL>
                      <a:noFill/>
                    </a:lnL>
                    <a:lnR>
                      <a:noFill/>
                    </a:lnR>
                    <a:lnT>
                      <a:noFill/>
                    </a:lnT>
                    <a:lnB>
                      <a:noFill/>
                    </a:lnB>
                  </a:tcPr>
                </a:tc>
                <a:tc>
                  <a:txBody>
                    <a:bodyPr/>
                    <a:lstStyle/>
                    <a:p>
                      <a:pPr algn="ctr"/>
                      <a:r>
                        <a:rPr lang="en-US" sz="1600"/>
                        <a:t>13 </a:t>
                      </a:r>
                    </a:p>
                  </a:txBody>
                  <a:tcPr>
                    <a:lnL>
                      <a:noFill/>
                    </a:lnL>
                    <a:lnR>
                      <a:noFill/>
                    </a:lnR>
                    <a:lnT>
                      <a:noFill/>
                    </a:lnT>
                    <a:lnB>
                      <a:noFill/>
                    </a:lnB>
                  </a:tcPr>
                </a:tc>
                <a:extLst>
                  <a:ext uri="{0D108BD9-81ED-4DB2-BD59-A6C34878D82A}">
                    <a16:rowId xmlns:a16="http://schemas.microsoft.com/office/drawing/2014/main" val="10003"/>
                  </a:ext>
                </a:extLst>
              </a:tr>
              <a:tr h="413657">
                <a:tc>
                  <a:txBody>
                    <a:bodyPr/>
                    <a:lstStyle/>
                    <a:p>
                      <a:pPr algn="ctr"/>
                      <a:r>
                        <a:rPr lang="en-US" sz="1600"/>
                        <a:t>4 </a:t>
                      </a:r>
                    </a:p>
                  </a:txBody>
                  <a:tcPr>
                    <a:lnL>
                      <a:noFill/>
                    </a:lnL>
                    <a:lnR>
                      <a:noFill/>
                    </a:lnR>
                    <a:lnT>
                      <a:noFill/>
                    </a:lnT>
                    <a:lnB>
                      <a:noFill/>
                    </a:lnB>
                  </a:tcPr>
                </a:tc>
                <a:tc>
                  <a:txBody>
                    <a:bodyPr/>
                    <a:lstStyle/>
                    <a:p>
                      <a:pPr algn="ctr"/>
                      <a:r>
                        <a:rPr lang="en-US" sz="1600"/>
                        <a:t>12 </a:t>
                      </a:r>
                    </a:p>
                  </a:txBody>
                  <a:tcPr>
                    <a:lnL>
                      <a:noFill/>
                    </a:lnL>
                    <a:lnR>
                      <a:noFill/>
                    </a:lnR>
                    <a:lnT>
                      <a:noFill/>
                    </a:lnT>
                    <a:lnB>
                      <a:noFill/>
                    </a:lnB>
                  </a:tcPr>
                </a:tc>
                <a:tc>
                  <a:txBody>
                    <a:bodyPr/>
                    <a:lstStyle/>
                    <a:p>
                      <a:pPr algn="ctr"/>
                      <a:r>
                        <a:rPr lang="en-US" sz="1600"/>
                        <a:t>10 </a:t>
                      </a:r>
                    </a:p>
                  </a:txBody>
                  <a:tcPr>
                    <a:lnL>
                      <a:noFill/>
                    </a:lnL>
                    <a:lnR>
                      <a:noFill/>
                    </a:lnR>
                    <a:lnT>
                      <a:noFill/>
                    </a:lnT>
                    <a:lnB>
                      <a:noFill/>
                    </a:lnB>
                  </a:tcPr>
                </a:tc>
                <a:tc>
                  <a:txBody>
                    <a:bodyPr/>
                    <a:lstStyle/>
                    <a:p>
                      <a:pPr algn="ctr"/>
                      <a:r>
                        <a:rPr lang="en-US" sz="1600"/>
                        <a:t>9 </a:t>
                      </a:r>
                    </a:p>
                  </a:txBody>
                  <a:tcPr>
                    <a:lnL>
                      <a:noFill/>
                    </a:lnL>
                    <a:lnR>
                      <a:noFill/>
                    </a:lnR>
                    <a:lnT>
                      <a:noFill/>
                    </a:lnT>
                    <a:lnB>
                      <a:noFill/>
                    </a:lnB>
                  </a:tcPr>
                </a:tc>
                <a:extLst>
                  <a:ext uri="{0D108BD9-81ED-4DB2-BD59-A6C34878D82A}">
                    <a16:rowId xmlns:a16="http://schemas.microsoft.com/office/drawing/2014/main" val="10004"/>
                  </a:ext>
                </a:extLst>
              </a:tr>
              <a:tr h="413657">
                <a:tc>
                  <a:txBody>
                    <a:bodyPr/>
                    <a:lstStyle/>
                    <a:p>
                      <a:pPr algn="ctr"/>
                      <a:r>
                        <a:rPr lang="en-US" sz="1600"/>
                        <a:t>5 </a:t>
                      </a:r>
                    </a:p>
                  </a:txBody>
                  <a:tcPr>
                    <a:lnL>
                      <a:noFill/>
                    </a:lnL>
                    <a:lnR>
                      <a:noFill/>
                    </a:lnR>
                    <a:lnT>
                      <a:noFill/>
                    </a:lnT>
                    <a:lnB>
                      <a:noFill/>
                    </a:lnB>
                  </a:tcPr>
                </a:tc>
                <a:tc>
                  <a:txBody>
                    <a:bodyPr/>
                    <a:lstStyle/>
                    <a:p>
                      <a:pPr algn="ctr"/>
                      <a:r>
                        <a:rPr lang="en-US" sz="1600"/>
                        <a:t>9 </a:t>
                      </a:r>
                    </a:p>
                  </a:txBody>
                  <a:tcPr>
                    <a:lnL>
                      <a:noFill/>
                    </a:lnL>
                    <a:lnR>
                      <a:noFill/>
                    </a:lnR>
                    <a:lnT>
                      <a:noFill/>
                    </a:lnT>
                    <a:lnB>
                      <a:noFill/>
                    </a:lnB>
                  </a:tcPr>
                </a:tc>
                <a:tc>
                  <a:txBody>
                    <a:bodyPr/>
                    <a:lstStyle/>
                    <a:p>
                      <a:pPr algn="ctr"/>
                      <a:r>
                        <a:rPr lang="en-US" sz="1600"/>
                        <a:t>11 </a:t>
                      </a:r>
                    </a:p>
                  </a:txBody>
                  <a:tcPr>
                    <a:lnL>
                      <a:noFill/>
                    </a:lnL>
                    <a:lnR>
                      <a:noFill/>
                    </a:lnR>
                    <a:lnT>
                      <a:noFill/>
                    </a:lnT>
                    <a:lnB>
                      <a:noFill/>
                    </a:lnB>
                  </a:tcPr>
                </a:tc>
                <a:tc>
                  <a:txBody>
                    <a:bodyPr/>
                    <a:lstStyle/>
                    <a:p>
                      <a:pPr algn="ctr"/>
                      <a:r>
                        <a:rPr lang="en-US" sz="1600"/>
                        <a:t>11 </a:t>
                      </a:r>
                    </a:p>
                  </a:txBody>
                  <a:tcPr>
                    <a:lnL>
                      <a:noFill/>
                    </a:lnL>
                    <a:lnR>
                      <a:noFill/>
                    </a:lnR>
                    <a:lnT>
                      <a:noFill/>
                    </a:lnT>
                    <a:lnB>
                      <a:noFill/>
                    </a:lnB>
                  </a:tcPr>
                </a:tc>
                <a:extLst>
                  <a:ext uri="{0D108BD9-81ED-4DB2-BD59-A6C34878D82A}">
                    <a16:rowId xmlns:a16="http://schemas.microsoft.com/office/drawing/2014/main" val="10005"/>
                  </a:ext>
                </a:extLst>
              </a:tr>
              <a:tr h="413657">
                <a:tc>
                  <a:txBody>
                    <a:bodyPr/>
                    <a:lstStyle/>
                    <a:p>
                      <a:pPr algn="ctr"/>
                      <a:r>
                        <a:rPr lang="en-US" sz="1600"/>
                        <a:t>6 </a:t>
                      </a:r>
                    </a:p>
                  </a:txBody>
                  <a:tcPr>
                    <a:lnL>
                      <a:noFill/>
                    </a:lnL>
                    <a:lnR>
                      <a:noFill/>
                    </a:lnR>
                    <a:lnT>
                      <a:noFill/>
                    </a:lnT>
                    <a:lnB>
                      <a:noFill/>
                    </a:lnB>
                  </a:tcPr>
                </a:tc>
                <a:tc>
                  <a:txBody>
                    <a:bodyPr/>
                    <a:lstStyle/>
                    <a:p>
                      <a:pPr algn="ctr"/>
                      <a:r>
                        <a:rPr lang="en-US" sz="1600"/>
                        <a:t>12 </a:t>
                      </a:r>
                    </a:p>
                  </a:txBody>
                  <a:tcPr>
                    <a:lnL>
                      <a:noFill/>
                    </a:lnL>
                    <a:lnR>
                      <a:noFill/>
                    </a:lnR>
                    <a:lnT>
                      <a:noFill/>
                    </a:lnT>
                    <a:lnB>
                      <a:noFill/>
                    </a:lnB>
                  </a:tcPr>
                </a:tc>
                <a:tc>
                  <a:txBody>
                    <a:bodyPr/>
                    <a:lstStyle/>
                    <a:p>
                      <a:pPr algn="ctr"/>
                      <a:r>
                        <a:rPr lang="en-US" sz="1600" dirty="0"/>
                        <a:t>12 </a:t>
                      </a:r>
                    </a:p>
                  </a:txBody>
                  <a:tcPr>
                    <a:lnL>
                      <a:noFill/>
                    </a:lnL>
                    <a:lnR>
                      <a:noFill/>
                    </a:lnR>
                    <a:lnT>
                      <a:noFill/>
                    </a:lnT>
                    <a:lnB>
                      <a:noFill/>
                    </a:lnB>
                  </a:tcPr>
                </a:tc>
                <a:tc>
                  <a:txBody>
                    <a:bodyPr/>
                    <a:lstStyle/>
                    <a:p>
                      <a:pPr algn="ctr"/>
                      <a:r>
                        <a:rPr lang="en-US" sz="1600" dirty="0"/>
                        <a:t>10 </a:t>
                      </a:r>
                    </a:p>
                  </a:txBody>
                  <a:tcP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8145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&amp; Squared errors</a:t>
            </a:r>
          </a:p>
        </p:txBody>
      </p:sp>
      <p:sp>
        <p:nvSpPr>
          <p:cNvPr id="4" name="TextBox 3"/>
          <p:cNvSpPr txBox="1"/>
          <p:nvPr/>
        </p:nvSpPr>
        <p:spPr>
          <a:xfrm>
            <a:off x="457200" y="1524000"/>
            <a:ext cx="4953000" cy="3416320"/>
          </a:xfrm>
          <a:prstGeom prst="rect">
            <a:avLst/>
          </a:prstGeom>
          <a:noFill/>
        </p:spPr>
        <p:txBody>
          <a:bodyPr wrap="square" rtlCol="0">
            <a:spAutoFit/>
          </a:bodyPr>
          <a:lstStyle/>
          <a:p>
            <a:r>
              <a:rPr lang="en-US" dirty="0"/>
              <a:t>Errors – </a:t>
            </a:r>
          </a:p>
          <a:p>
            <a:r>
              <a:rPr lang="en-US" i="1" dirty="0"/>
              <a:t>Absolute error (AE)</a:t>
            </a:r>
          </a:p>
          <a:p>
            <a:r>
              <a:rPr lang="en-US" i="1" dirty="0"/>
              <a:t>Mean Absolute error (MAE)</a:t>
            </a:r>
          </a:p>
          <a:p>
            <a:r>
              <a:rPr lang="en-US" i="1" dirty="0"/>
              <a:t>Mean Absolute % error (MAPE)</a:t>
            </a:r>
          </a:p>
          <a:p>
            <a:endParaRPr lang="en-US" i="1" dirty="0"/>
          </a:p>
          <a:p>
            <a:r>
              <a:rPr lang="en-US" dirty="0"/>
              <a:t>Squared errors-</a:t>
            </a:r>
          </a:p>
          <a:p>
            <a:r>
              <a:rPr lang="en-US" i="1" dirty="0"/>
              <a:t>Sum of squared errors (SSE)</a:t>
            </a:r>
          </a:p>
          <a:p>
            <a:r>
              <a:rPr lang="en-US" i="1" dirty="0"/>
              <a:t>Mean of sum of squared errors (MSE)</a:t>
            </a:r>
          </a:p>
          <a:p>
            <a:r>
              <a:rPr lang="en-US" i="1" dirty="0"/>
              <a:t>Root Mean of sum of squared errors (RMSE)</a:t>
            </a:r>
          </a:p>
          <a:p>
            <a:endParaRPr lang="en-US" dirty="0"/>
          </a:p>
          <a:p>
            <a:endParaRPr lang="en-US" dirty="0"/>
          </a:p>
          <a:p>
            <a:endParaRPr lang="en-US" dirty="0"/>
          </a:p>
        </p:txBody>
      </p:sp>
    </p:spTree>
    <p:extLst>
      <p:ext uri="{BB962C8B-B14F-4D97-AF65-F5344CB8AC3E}">
        <p14:creationId xmlns:p14="http://schemas.microsoft.com/office/powerpoint/2010/main" val="270078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techniques</a:t>
            </a:r>
          </a:p>
        </p:txBody>
      </p:sp>
      <p:sp>
        <p:nvSpPr>
          <p:cNvPr id="4" name="TextBox 3"/>
          <p:cNvSpPr txBox="1"/>
          <p:nvPr/>
        </p:nvSpPr>
        <p:spPr>
          <a:xfrm>
            <a:off x="457200" y="1524000"/>
            <a:ext cx="4953000" cy="1477328"/>
          </a:xfrm>
          <a:prstGeom prst="rect">
            <a:avLst/>
          </a:prstGeom>
          <a:noFill/>
        </p:spPr>
        <p:txBody>
          <a:bodyPr wrap="square" rtlCol="0">
            <a:spAutoFit/>
          </a:bodyPr>
          <a:lstStyle/>
          <a:p>
            <a:r>
              <a:rPr lang="en-US" dirty="0"/>
              <a:t>Simple Moving Average Method </a:t>
            </a:r>
          </a:p>
          <a:p>
            <a:r>
              <a:rPr lang="en-US" dirty="0"/>
              <a:t>Weighted Moving Average Method</a:t>
            </a:r>
          </a:p>
          <a:p>
            <a:r>
              <a:rPr lang="en-US" dirty="0"/>
              <a:t>Simple Exponential Smoothing Method</a:t>
            </a:r>
          </a:p>
          <a:p>
            <a:r>
              <a:rPr lang="en-US" dirty="0"/>
              <a:t>Double Exponential Smoothing Method</a:t>
            </a:r>
          </a:p>
          <a:p>
            <a:r>
              <a:rPr lang="en-US" dirty="0"/>
              <a:t>Triple Exponential Smoothing Method</a:t>
            </a:r>
          </a:p>
        </p:txBody>
      </p:sp>
      <p:sp>
        <p:nvSpPr>
          <p:cNvPr id="3" name="Rectangle 2"/>
          <p:cNvSpPr/>
          <p:nvPr/>
        </p:nvSpPr>
        <p:spPr>
          <a:xfrm>
            <a:off x="491318" y="3352800"/>
            <a:ext cx="8347881" cy="2062103"/>
          </a:xfrm>
          <a:prstGeom prst="rect">
            <a:avLst/>
          </a:prstGeom>
        </p:spPr>
        <p:txBody>
          <a:bodyPr wrap="square">
            <a:spAutoFit/>
          </a:bodyPr>
          <a:lstStyle/>
          <a:p>
            <a:pPr marL="342900" indent="-342900">
              <a:buFont typeface="+mj-lt"/>
              <a:buAutoNum type="arabicPeriod"/>
            </a:pPr>
            <a:r>
              <a:rPr lang="en-US" sz="1600" dirty="0"/>
              <a:t>Simple Moving Average Method – reduces the variations in the data. </a:t>
            </a:r>
          </a:p>
          <a:p>
            <a:pPr marL="342900" indent="-342900">
              <a:buFont typeface="+mj-lt"/>
              <a:buAutoNum type="arabicPeriod"/>
            </a:pPr>
            <a:r>
              <a:rPr lang="en-US" sz="1600" dirty="0"/>
              <a:t>Weighted Moving Average Method – more weight can be given to recent time periods</a:t>
            </a:r>
          </a:p>
          <a:p>
            <a:pPr marL="342900" indent="-342900">
              <a:buFont typeface="+mj-lt"/>
              <a:buAutoNum type="arabicPeriod"/>
            </a:pPr>
            <a:r>
              <a:rPr lang="en-US" sz="1600" dirty="0"/>
              <a:t>Simple Exponential Smoothing Method - exponential smoothing assigns exponentially decreasing weights over time.</a:t>
            </a:r>
            <a:r>
              <a:rPr lang="en-US" sz="1600" b="1" dirty="0"/>
              <a:t> </a:t>
            </a:r>
            <a:r>
              <a:rPr lang="en-US" sz="1600" dirty="0"/>
              <a:t>The largest weight is given to the present observation, less weight to the immediately preceding observation, even less weight to the observation before that, and so on (exponential decay of influence of past data).</a:t>
            </a:r>
          </a:p>
          <a:p>
            <a:pPr marL="342900" indent="-342900">
              <a:buFont typeface="+mj-lt"/>
              <a:buAutoNum type="arabicPeriod"/>
            </a:pPr>
            <a:r>
              <a:rPr lang="en-US" sz="1600" dirty="0"/>
              <a:t>Double Exponential Smoothing Method- takes care of smoothing and trend</a:t>
            </a:r>
          </a:p>
          <a:p>
            <a:pPr marL="342900" indent="-342900">
              <a:buFont typeface="+mj-lt"/>
              <a:buAutoNum type="arabicPeriod"/>
            </a:pPr>
            <a:r>
              <a:rPr lang="en-US" sz="1600" dirty="0"/>
              <a:t>Triple Exponential Smoothing Method- takes care of smoothing, trend and seasonality</a:t>
            </a:r>
          </a:p>
        </p:txBody>
      </p:sp>
    </p:spTree>
    <p:extLst>
      <p:ext uri="{BB962C8B-B14F-4D97-AF65-F5344CB8AC3E}">
        <p14:creationId xmlns:p14="http://schemas.microsoft.com/office/powerpoint/2010/main" val="264745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686800" cy="990600"/>
          </a:xfrm>
        </p:spPr>
        <p:txBody>
          <a:bodyPr>
            <a:normAutofit fontScale="90000"/>
          </a:bodyPr>
          <a:lstStyle/>
          <a:p>
            <a:r>
              <a:rPr lang="en-US" dirty="0"/>
              <a:t>Autoregressive (AR) and moving average (MA)</a:t>
            </a:r>
            <a:endParaRPr lang="en-GB" dirty="0"/>
          </a:p>
        </p:txBody>
      </p:sp>
      <p:sp>
        <p:nvSpPr>
          <p:cNvPr id="7171" name="Rectangle 3"/>
          <p:cNvSpPr>
            <a:spLocks noGrp="1" noChangeArrowheads="1"/>
          </p:cNvSpPr>
          <p:nvPr>
            <p:ph type="body" idx="1"/>
          </p:nvPr>
        </p:nvSpPr>
        <p:spPr/>
        <p:txBody>
          <a:bodyPr>
            <a:normAutofit/>
          </a:bodyPr>
          <a:lstStyle/>
          <a:p>
            <a:pPr lvl="1"/>
            <a:r>
              <a:rPr lang="en-GB" sz="1400" dirty="0"/>
              <a:t>Two basic types of time series models exist, </a:t>
            </a:r>
          </a:p>
          <a:p>
            <a:pPr lvl="2"/>
            <a:r>
              <a:rPr lang="en-GB" sz="1400" dirty="0"/>
              <a:t>Autoregressive </a:t>
            </a:r>
          </a:p>
          <a:p>
            <a:pPr lvl="2"/>
            <a:r>
              <a:rPr lang="en-GB" sz="1400" dirty="0"/>
              <a:t>Moving average models.</a:t>
            </a:r>
            <a:r>
              <a:rPr lang="en-US" sz="1400" dirty="0"/>
              <a:t> </a:t>
            </a:r>
          </a:p>
          <a:p>
            <a:pPr lvl="1"/>
            <a:endParaRPr lang="en-US" sz="1400" dirty="0"/>
          </a:p>
          <a:p>
            <a:pPr lvl="1"/>
            <a:r>
              <a:rPr lang="en-US" sz="1400" dirty="0"/>
              <a:t> So, what’s the big difference?</a:t>
            </a:r>
          </a:p>
          <a:p>
            <a:pPr lvl="2"/>
            <a:r>
              <a:rPr lang="en-US" sz="1400" dirty="0"/>
              <a:t>The AR model includes lagged terms of the time series itself</a:t>
            </a:r>
          </a:p>
          <a:p>
            <a:pPr lvl="2"/>
            <a:r>
              <a:rPr lang="en-US" sz="1400" dirty="0"/>
              <a:t>The MA model includes lagged terms on the noise or residuals</a:t>
            </a:r>
          </a:p>
          <a:p>
            <a:pPr lvl="2"/>
            <a:endParaRPr lang="en-US" sz="1400" dirty="0"/>
          </a:p>
          <a:p>
            <a:pPr lvl="1"/>
            <a:r>
              <a:rPr lang="en-US" sz="1400" dirty="0"/>
              <a:t>How do we decide which to use?</a:t>
            </a:r>
          </a:p>
          <a:p>
            <a:pPr lvl="2"/>
            <a:r>
              <a:rPr lang="en-US" sz="1400" dirty="0"/>
              <a:t>ACF and PACF</a:t>
            </a:r>
          </a:p>
          <a:p>
            <a:pPr lvl="2"/>
            <a:endParaRPr lang="en-US" sz="1400" dirty="0"/>
          </a:p>
          <a:p>
            <a:pPr lvl="2"/>
            <a:r>
              <a:rPr lang="en-US" sz="1400" dirty="0"/>
              <a:t>AR(3),MA(2)</a:t>
            </a:r>
          </a:p>
        </p:txBody>
      </p:sp>
      <p:sp>
        <p:nvSpPr>
          <p:cNvPr id="4" name="Slide Number Placeholder 5"/>
          <p:cNvSpPr>
            <a:spLocks noGrp="1"/>
          </p:cNvSpPr>
          <p:nvPr>
            <p:ph type="sldNum" sz="quarter" idx="4294967295"/>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8</a:t>
            </a:fld>
            <a:endParaRPr lang="en-US" dirty="0"/>
          </a:p>
        </p:txBody>
      </p:sp>
    </p:spTree>
    <p:extLst>
      <p:ext uri="{BB962C8B-B14F-4D97-AF65-F5344CB8AC3E}">
        <p14:creationId xmlns:p14="http://schemas.microsoft.com/office/powerpoint/2010/main" val="404854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ACFs  and PACFs</a:t>
            </a:r>
          </a:p>
        </p:txBody>
      </p:sp>
      <p:sp>
        <p:nvSpPr>
          <p:cNvPr id="5" name="Content Placeholder 4"/>
          <p:cNvSpPr>
            <a:spLocks noGrp="1"/>
          </p:cNvSpPr>
          <p:nvPr>
            <p:ph idx="1"/>
          </p:nvPr>
        </p:nvSpPr>
        <p:spPr/>
        <p:txBody>
          <a:bodyPr/>
          <a:lstStyle/>
          <a:p>
            <a:r>
              <a:rPr lang="en-US" sz="1400" dirty="0"/>
              <a:t>“The autocorrelation function (ACF) is a set of correlation coefficients between the series and lags of itself over time"</a:t>
            </a:r>
          </a:p>
          <a:p>
            <a:r>
              <a:rPr lang="en-US" sz="1400" dirty="0"/>
              <a:t>“The partial autocorrelation function (PACF) is the partial correlation coefficients between the series and lags of itself over time"</a:t>
            </a:r>
          </a:p>
        </p:txBody>
      </p:sp>
      <p:sp>
        <p:nvSpPr>
          <p:cNvPr id="4" name="Slide Number Placeholder 5"/>
          <p:cNvSpPr>
            <a:spLocks noGrp="1"/>
          </p:cNvSpPr>
          <p:nvPr>
            <p:ph type="sldNum" sz="quarter" idx="4294967295"/>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9</a:t>
            </a:fld>
            <a:endParaRPr lang="en-US" dirty="0"/>
          </a:p>
        </p:txBody>
      </p:sp>
    </p:spTree>
    <p:extLst>
      <p:ext uri="{BB962C8B-B14F-4D97-AF65-F5344CB8AC3E}">
        <p14:creationId xmlns:p14="http://schemas.microsoft.com/office/powerpoint/2010/main" val="2414798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3625</TotalTime>
  <Words>1550</Words>
  <Application>Microsoft Office PowerPoint</Application>
  <PresentationFormat>On-screen Show (4:3)</PresentationFormat>
  <Paragraphs>178</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Bookman Old Style</vt:lpstr>
      <vt:lpstr>Calibri</vt:lpstr>
      <vt:lpstr>Gill Sans MT</vt:lpstr>
      <vt:lpstr>Symbol</vt:lpstr>
      <vt:lpstr>Times New Roman</vt:lpstr>
      <vt:lpstr>Wingdings</vt:lpstr>
      <vt:lpstr>Wingdings 3</vt:lpstr>
      <vt:lpstr>Origin</vt:lpstr>
      <vt:lpstr>Time Series</vt:lpstr>
      <vt:lpstr>What is a time series data?</vt:lpstr>
      <vt:lpstr>Components of time series data</vt:lpstr>
      <vt:lpstr>Smoothing - Tackling the ‘VARIATIONS’</vt:lpstr>
      <vt:lpstr>“Simple" average</vt:lpstr>
      <vt:lpstr>Error &amp; Squared errors</vt:lpstr>
      <vt:lpstr>Smoothing techniques</vt:lpstr>
      <vt:lpstr>Autoregressive (AR) and moving average (MA)</vt:lpstr>
      <vt:lpstr>ACFs  and PACFs</vt:lpstr>
      <vt:lpstr>Autoregressive (AR) models</vt:lpstr>
      <vt:lpstr>Moving-average (MA) models</vt:lpstr>
      <vt:lpstr>General Theoretical ACF and PACF of ARIMA Models</vt:lpstr>
      <vt:lpstr>ARMA models</vt:lpstr>
      <vt:lpstr>ARIMA Model</vt:lpstr>
      <vt:lpstr>Seasonal ARIMA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Chakraborty, Jaydeep</dc:creator>
  <cp:lastModifiedBy>shishir pal</cp:lastModifiedBy>
  <cp:revision>20</cp:revision>
  <dcterms:created xsi:type="dcterms:W3CDTF">2006-08-16T00:00:00Z</dcterms:created>
  <dcterms:modified xsi:type="dcterms:W3CDTF">2016-10-26T11:35:01Z</dcterms:modified>
</cp:coreProperties>
</file>