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44" r:id="rId5"/>
  </p:sldMasterIdLst>
  <p:notesMasterIdLst>
    <p:notesMasterId r:id="rId24"/>
  </p:notesMasterIdLst>
  <p:handoutMasterIdLst>
    <p:handoutMasterId r:id="rId25"/>
  </p:handoutMasterIdLst>
  <p:sldIdLst>
    <p:sldId id="554" r:id="rId6"/>
    <p:sldId id="1367" r:id="rId7"/>
    <p:sldId id="1361" r:id="rId8"/>
    <p:sldId id="1365" r:id="rId9"/>
    <p:sldId id="1362" r:id="rId10"/>
    <p:sldId id="1366" r:id="rId11"/>
    <p:sldId id="1368" r:id="rId12"/>
    <p:sldId id="1371" r:id="rId13"/>
    <p:sldId id="1378" r:id="rId14"/>
    <p:sldId id="1372" r:id="rId15"/>
    <p:sldId id="1373" r:id="rId16"/>
    <p:sldId id="1369" r:id="rId17"/>
    <p:sldId id="1374" r:id="rId18"/>
    <p:sldId id="1377" r:id="rId19"/>
    <p:sldId id="1379" r:id="rId20"/>
    <p:sldId id="1376" r:id="rId21"/>
    <p:sldId id="1375" r:id="rId22"/>
    <p:sldId id="1370"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17">
          <p15:clr>
            <a:srgbClr val="A4A3A4"/>
          </p15:clr>
        </p15:guide>
        <p15:guide id="3"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Calder Thami" initials="CT" lastIdx="10" clrIdx="7">
    <p:extLst>
      <p:ext uri="{19B8F6BF-5375-455C-9EA6-DF929625EA0E}">
        <p15:presenceInfo xmlns:p15="http://schemas.microsoft.com/office/powerpoint/2012/main" userId="S-1-5-21-383413107-1061881802-891584314-12470" providerId="AD"/>
      </p:ext>
    </p:extLst>
  </p:cmAuthor>
  <p:cmAuthor id="1" name="Mary Feil-Jacobs" initials="MFJ" lastIdx="43" clrIdx="1"/>
  <p:cmAuthor id="8" name="Kate Sojda (Projectline Services)" initials="KS(S" lastIdx="37" clrIdx="8">
    <p:extLst>
      <p:ext uri="{19B8F6BF-5375-455C-9EA6-DF929625EA0E}">
        <p15:presenceInfo xmlns:p15="http://schemas.microsoft.com/office/powerpoint/2012/main" userId="S-1-5-21-2127521184-1604012920-1887927527-28049320"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Kate Sojda" initials="KS" lastIdx="20" clrIdx="9">
    <p:extLst>
      <p:ext uri="{19B8F6BF-5375-455C-9EA6-DF929625EA0E}">
        <p15:presenceInfo xmlns:p15="http://schemas.microsoft.com/office/powerpoint/2012/main" userId="Kate Sojda" providerId="None"/>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10" name="Rocky Romano" initials="RR" lastIdx="11" clrIdx="10">
    <p:extLst>
      <p:ext uri="{19B8F6BF-5375-455C-9EA6-DF929625EA0E}">
        <p15:presenceInfo xmlns:p15="http://schemas.microsoft.com/office/powerpoint/2012/main" userId="90c6a153cf5c1174" providerId="Windows Live"/>
      </p:ext>
    </p:extLst>
  </p:cmAuthor>
  <p:cmAuthor id="4" name="Caitlyn Ryan" initials="CR" lastIdx="27" clrIdx="4">
    <p:extLst>
      <p:ext uri="{19B8F6BF-5375-455C-9EA6-DF929625EA0E}">
        <p15:presenceInfo xmlns:p15="http://schemas.microsoft.com/office/powerpoint/2012/main" userId="S-1-5-21-383413107-1061881802-891584314-12522" providerId="AD"/>
      </p:ext>
    </p:extLst>
  </p:cmAuthor>
  <p:cmAuthor id="11" name="Rachel Russell" initials="RR" lastIdx="3" clrIdx="11">
    <p:extLst>
      <p:ext uri="{19B8F6BF-5375-455C-9EA6-DF929625EA0E}">
        <p15:presenceInfo xmlns:p15="http://schemas.microsoft.com/office/powerpoint/2012/main" userId="S-1-5-21-2127521184-1604012920-1887927527-2893527" providerId="AD"/>
      </p:ext>
    </p:extLst>
  </p:cmAuthor>
  <p:cmAuthor id="5" name="Heather Robertson (Simplicity Consulting Inc)" initials="HR(CI" lastIdx="4" clrIdx="5">
    <p:extLst>
      <p:ext uri="{19B8F6BF-5375-455C-9EA6-DF929625EA0E}">
        <p15:presenceInfo xmlns:p15="http://schemas.microsoft.com/office/powerpoint/2012/main" userId="S-1-5-21-2127521184-1604012920-1887927527-21999678" providerId="AD"/>
      </p:ext>
    </p:extLst>
  </p:cmAuthor>
  <p:cmAuthor id="6" name="Michelle Yurica" initials="MY" lastIdx="17" clrIdx="6">
    <p:extLst>
      <p:ext uri="{19B8F6BF-5375-455C-9EA6-DF929625EA0E}">
        <p15:presenceInfo xmlns:p15="http://schemas.microsoft.com/office/powerpoint/2012/main" userId="S-1-5-21-2127521184-1604012920-1887927527-66795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272"/>
    <a:srgbClr val="004B50"/>
    <a:srgbClr val="5AC1B4"/>
    <a:srgbClr val="D83B01"/>
    <a:srgbClr val="00188F"/>
    <a:srgbClr val="32145A"/>
    <a:srgbClr val="0078D7"/>
    <a:srgbClr val="FFFFFF"/>
    <a:srgbClr val="36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E723AE-B68F-4992-A0FC-CF0518E85D06}" v="805" dt="2018-12-17T20:37:56.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90" autoAdjust="0"/>
    <p:restoredTop sz="88392" autoAdjust="0"/>
  </p:normalViewPr>
  <p:slideViewPr>
    <p:cSldViewPr snapToGrid="0">
      <p:cViewPr varScale="1">
        <p:scale>
          <a:sx n="91" d="100"/>
          <a:sy n="91" d="100"/>
        </p:scale>
        <p:origin x="840" y="78"/>
      </p:cViewPr>
      <p:guideLst>
        <p:guide pos="3917"/>
        <p:guide orient="horz" pos="22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showGuides="1">
      <p:cViewPr varScale="1">
        <p:scale>
          <a:sx n="81" d="100"/>
          <a:sy n="81" d="100"/>
        </p:scale>
        <p:origin x="2718"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12/19/2018 9:03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12/19/2018 9:02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31136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1213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63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4518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80706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48949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27047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8777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7476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088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8730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444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84044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922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5029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42836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12/19/2018 9:02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353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78982ECA-C93B-4C46-A5B3-C4B8F42D11F0}"/>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rgbClr val="5C2D91">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100524967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Teal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chemeClr val="accent2">
              <a:lumMod val="20000"/>
              <a:lumOff val="8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noProof="0" dirty="0" err="1">
              <a:gradFill>
                <a:gsLst>
                  <a:gs pos="0">
                    <a:srgbClr val="FFFFFF"/>
                  </a:gs>
                  <a:gs pos="100000">
                    <a:srgbClr val="FFFFFF"/>
                  </a:gs>
                </a:gsLst>
                <a:lin ang="5400000" scaled="0"/>
              </a:gradFill>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189904115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Blue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chemeClr val="accent4">
              <a:lumMod val="20000"/>
              <a:lumOff val="8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noProof="0" dirty="0" err="1">
              <a:gradFill>
                <a:gsLst>
                  <a:gs pos="0">
                    <a:srgbClr val="FFFFFF"/>
                  </a:gs>
                  <a:gs pos="100000">
                    <a:srgbClr val="FFFFFF"/>
                  </a:gs>
                </a:gsLst>
                <a:lin ang="5400000" scaled="0"/>
              </a:gradFill>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249180000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urple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35073933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Teal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154349617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Blue Bar No Diagon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Tree>
    <p:extLst>
      <p:ext uri="{BB962C8B-B14F-4D97-AF65-F5344CB8AC3E}">
        <p14:creationId xmlns:p14="http://schemas.microsoft.com/office/powerpoint/2010/main" val="5790754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eft Title Over Straight Shape - Purpl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1"/>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9641957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Over Straight Shape - Teal">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3273763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Title Over Straight Shape - Blu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userDrawn="1"/>
        </p:nvSpPr>
        <p:spPr>
          <a:xfrm>
            <a:off x="0" y="0"/>
            <a:ext cx="3931920" cy="6995160"/>
          </a:xfrm>
          <a:prstGeom prst="rect">
            <a:avLst/>
          </a:prstGeom>
          <a:solidFill>
            <a:schemeClr val="accent4"/>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783159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Title Over Diagonal Shape - Purpl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rgbClr val="32145A"/>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546516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ft Title Over Diagonal Shape - Teal">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chemeClr val="accent2"/>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6469578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chemeClr val="accent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5258031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ft Title Over Diagonal Shape - Blu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B64F7-545A-4B02-AE8D-61C360078D1A}"/>
              </a:ext>
            </a:extLst>
          </p:cNvPr>
          <p:cNvSpPr txBox="1"/>
          <p:nvPr userDrawn="1"/>
        </p:nvSpPr>
        <p:spPr>
          <a:xfrm>
            <a:off x="0" y="0"/>
            <a:ext cx="4846196" cy="6995160"/>
          </a:xfrm>
          <a:custGeom>
            <a:avLst/>
            <a:gdLst>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5303520 w 5303520"/>
              <a:gd name="connsiteY4" fmla="*/ 6995160 h 6995160"/>
              <a:gd name="connsiteX5" fmla="*/ 0 w 5303520"/>
              <a:gd name="connsiteY5" fmla="*/ 6995160 h 6995160"/>
              <a:gd name="connsiteX0" fmla="*/ 0 w 5303520"/>
              <a:gd name="connsiteY0" fmla="*/ 0 h 6995160"/>
              <a:gd name="connsiteX1" fmla="*/ 4846196 w 5303520"/>
              <a:gd name="connsiteY1" fmla="*/ 0 h 6995160"/>
              <a:gd name="connsiteX2" fmla="*/ 3474720 w 5303520"/>
              <a:gd name="connsiteY2" fmla="*/ 6994525 h 6995160"/>
              <a:gd name="connsiteX3" fmla="*/ 5303520 w 5303520"/>
              <a:gd name="connsiteY3" fmla="*/ 6994525 h 6995160"/>
              <a:gd name="connsiteX4" fmla="*/ 0 w 5303520"/>
              <a:gd name="connsiteY4" fmla="*/ 6995160 h 6995160"/>
              <a:gd name="connsiteX5" fmla="*/ 0 w 5303520"/>
              <a:gd name="connsiteY5" fmla="*/ 0 h 6995160"/>
              <a:gd name="connsiteX0" fmla="*/ 0 w 4846196"/>
              <a:gd name="connsiteY0" fmla="*/ 0 h 6995160"/>
              <a:gd name="connsiteX1" fmla="*/ 4846196 w 4846196"/>
              <a:gd name="connsiteY1" fmla="*/ 0 h 6995160"/>
              <a:gd name="connsiteX2" fmla="*/ 3474720 w 4846196"/>
              <a:gd name="connsiteY2" fmla="*/ 6994525 h 6995160"/>
              <a:gd name="connsiteX3" fmla="*/ 0 w 4846196"/>
              <a:gd name="connsiteY3" fmla="*/ 6995160 h 6995160"/>
              <a:gd name="connsiteX4" fmla="*/ 0 w 4846196"/>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6196" h="6995160">
                <a:moveTo>
                  <a:pt x="0" y="0"/>
                </a:moveTo>
                <a:lnTo>
                  <a:pt x="4846196" y="0"/>
                </a:lnTo>
                <a:lnTo>
                  <a:pt x="3474720" y="6994525"/>
                </a:lnTo>
                <a:lnTo>
                  <a:pt x="0" y="6995160"/>
                </a:lnTo>
                <a:lnTo>
                  <a:pt x="0" y="0"/>
                </a:lnTo>
                <a:close/>
              </a:path>
            </a:pathLst>
          </a:custGeom>
          <a:solidFill>
            <a:schemeClr val="accent4"/>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20624" tIns="393192" rIns="91440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4" name="TextBox 3">
            <a:extLst>
              <a:ext uri="{FF2B5EF4-FFF2-40B4-BE49-F238E27FC236}">
                <a16:creationId xmlns:a16="http://schemas.microsoft.com/office/drawing/2014/main" id="{325A4E93-C827-4B8A-8C6E-9B0E4975853C}"/>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t>Microsoft confidential. For internal use only.</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74639" y="295274"/>
            <a:ext cx="3383278"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7261546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 Whi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rgbClr val="505050"/>
                    </a:gs>
                    <a:gs pos="29000">
                      <a:srgbClr val="505050"/>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4758849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 Purp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253292942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 Tea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ctr">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46015275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5FD8D-CA1E-4568-9333-31F9D7A0ACE1}"/>
              </a:ext>
            </a:extLst>
          </p:cNvPr>
          <p:cNvSpPr/>
          <p:nvPr userDrawn="1"/>
        </p:nvSpPr>
        <p:spPr bwMode="auto">
          <a:xfrm>
            <a:off x="0" y="6241910"/>
            <a:ext cx="12435840" cy="752615"/>
          </a:xfrm>
          <a:prstGeom prst="rect">
            <a:avLst/>
          </a:prstGeom>
          <a:gradFill>
            <a:gsLst>
              <a:gs pos="72000">
                <a:srgbClr val="070301">
                  <a:alpha val="40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Freeform: Shape 10">
            <a:extLst>
              <a:ext uri="{FF2B5EF4-FFF2-40B4-BE49-F238E27FC236}">
                <a16:creationId xmlns:a16="http://schemas.microsoft.com/office/drawing/2014/main" id="{AB2F56F7-B1B7-4542-8244-47159104E683}"/>
              </a:ext>
            </a:extLst>
          </p:cNvPr>
          <p:cNvSpPr>
            <a:spLocks noChangeAspect="1"/>
          </p:cNvSpPr>
          <p:nvPr userDrawn="1"/>
        </p:nvSpPr>
        <p:spPr>
          <a:xfrm>
            <a:off x="0" y="1485582"/>
            <a:ext cx="11247437" cy="1645920"/>
          </a:xfrm>
          <a:custGeom>
            <a:avLst/>
            <a:gdLst>
              <a:gd name="connsiteX0" fmla="*/ 0 w 11247437"/>
              <a:gd name="connsiteY0" fmla="*/ 0 h 1645920"/>
              <a:gd name="connsiteX1" fmla="*/ 11247437 w 11247437"/>
              <a:gd name="connsiteY1" fmla="*/ 0 h 1645920"/>
              <a:gd name="connsiteX2" fmla="*/ 10924708 w 11247437"/>
              <a:gd name="connsiteY2" fmla="*/ 1645920 h 1645920"/>
              <a:gd name="connsiteX3" fmla="*/ 0 w 112474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1247437" h="1645920">
                <a:moveTo>
                  <a:pt x="0" y="0"/>
                </a:moveTo>
                <a:lnTo>
                  <a:pt x="11247437" y="0"/>
                </a:lnTo>
                <a:lnTo>
                  <a:pt x="10924708" y="1645920"/>
                </a:lnTo>
                <a:lnTo>
                  <a:pt x="0" y="1645920"/>
                </a:lnTo>
                <a:close/>
              </a:path>
            </a:pathLst>
          </a:cu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7" name="Title 12">
            <a:extLst>
              <a:ext uri="{FF2B5EF4-FFF2-40B4-BE49-F238E27FC236}">
                <a16:creationId xmlns:a16="http://schemas.microsoft.com/office/drawing/2014/main" id="{85E3F0F8-4BBD-4F35-87FB-0C309CF0F2E8}"/>
              </a:ext>
            </a:extLst>
          </p:cNvPr>
          <p:cNvSpPr>
            <a:spLocks noGrp="1"/>
          </p:cNvSpPr>
          <p:nvPr userDrawn="1">
            <p:ph type="title"/>
          </p:nvPr>
        </p:nvSpPr>
        <p:spPr>
          <a:xfrm>
            <a:off x="274639" y="1805693"/>
            <a:ext cx="10516472" cy="1005840"/>
          </a:xfrm>
        </p:spPr>
        <p:txBody>
          <a:bodyPr anchor="ctr" anchorCtr="0"/>
          <a:lstStyle>
            <a:lvl1pPr algn="l">
              <a:defRPr kumimoji="0" lang="en-US" sz="4800" b="0" i="0" u="none" strike="noStrike" kern="1200" cap="none" spc="-102" normalizeH="0" baseline="0" dirty="0">
                <a:ln w="3175">
                  <a:noFill/>
                </a:ln>
                <a:gradFill>
                  <a:gsLst>
                    <a:gs pos="13846">
                      <a:schemeClr val="bg1"/>
                    </a:gs>
                    <a:gs pos="29000">
                      <a:schemeClr val="bg1"/>
                    </a:gs>
                  </a:gsLst>
                  <a:lin ang="5400000" scaled="0"/>
                </a:gradFill>
                <a:effectLst/>
                <a:uLnTx/>
                <a:uFillTx/>
                <a:latin typeface="Segoe UI Light"/>
                <a:ea typeface="+mn-ea"/>
                <a:cs typeface="Segoe UI" pitchFamily="34" charset="0"/>
              </a:defRPr>
            </a:lvl1pPr>
          </a:lstStyle>
          <a:p>
            <a:pPr marL="0" marR="0" lvl="0" indent="0" algn="ctr" defTabSz="932563" rtl="0" eaLnBrk="1" fontAlgn="auto" latinLnBrk="0" hangingPunct="1">
              <a:lnSpc>
                <a:spcPct val="90000"/>
              </a:lnSpc>
              <a:spcBef>
                <a:spcPct val="0"/>
              </a:spcBef>
              <a:spcAft>
                <a:spcPts val="0"/>
              </a:spcAft>
              <a:buClrTx/>
              <a:buSzTx/>
              <a:buFontTx/>
              <a:buNone/>
              <a:tabLst/>
              <a:defRPr/>
            </a:pPr>
            <a:r>
              <a:rPr lang="en-US" dirty="0"/>
              <a:t>Click to edit Master title style</a:t>
            </a:r>
          </a:p>
        </p:txBody>
      </p:sp>
    </p:spTree>
    <p:extLst>
      <p:ext uri="{BB962C8B-B14F-4D97-AF65-F5344CB8AC3E}">
        <p14:creationId xmlns:p14="http://schemas.microsoft.com/office/powerpoint/2010/main" val="334302389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ternate Divider Slide - Teal">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175515026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ternate Divider Slide - Blu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101044964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lternate Divider Slide - Purpl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13CD5DE-BD26-4A26-8617-180EA5AEFFA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5A87D758-46CF-48CB-ABC9-7BFE23F095AD}"/>
              </a:ext>
            </a:extLst>
          </p:cNvPr>
          <p:cNvSpPr/>
          <p:nvPr userDrawn="1"/>
        </p:nvSpPr>
        <p:spPr bwMode="auto">
          <a:xfrm flipH="1" flipV="1">
            <a:off x="1" y="0"/>
            <a:ext cx="5370485" cy="6994525"/>
          </a:xfrm>
          <a:custGeom>
            <a:avLst/>
            <a:gdLst>
              <a:gd name="connsiteX0" fmla="*/ 5370485 w 5370485"/>
              <a:gd name="connsiteY0" fmla="*/ 6994525 h 6994525"/>
              <a:gd name="connsiteX1" fmla="*/ 0 w 5370485"/>
              <a:gd name="connsiteY1" fmla="*/ 6994525 h 6994525"/>
              <a:gd name="connsiteX2" fmla="*/ 1371475 w 5370485"/>
              <a:gd name="connsiteY2" fmla="*/ 0 h 6994525"/>
              <a:gd name="connsiteX3" fmla="*/ 5370485 w 5370485"/>
              <a:gd name="connsiteY3" fmla="*/ 0 h 6994525"/>
              <a:gd name="connsiteX4" fmla="*/ 5370485 w 5370485"/>
              <a:gd name="connsiteY4" fmla="*/ 6994525 h 699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485" h="6994525">
                <a:moveTo>
                  <a:pt x="5370485" y="6994525"/>
                </a:moveTo>
                <a:lnTo>
                  <a:pt x="0" y="6994525"/>
                </a:lnTo>
                <a:lnTo>
                  <a:pt x="1371475" y="0"/>
                </a:lnTo>
                <a:lnTo>
                  <a:pt x="5370485" y="0"/>
                </a:lnTo>
                <a:lnTo>
                  <a:pt x="5370485" y="6994525"/>
                </a:lnTo>
                <a:close/>
              </a:path>
            </a:pathLst>
          </a:cu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TextBox 13">
            <a:extLst>
              <a:ext uri="{FF2B5EF4-FFF2-40B4-BE49-F238E27FC236}">
                <a16:creationId xmlns:a16="http://schemas.microsoft.com/office/drawing/2014/main" id="{1712D319-C398-4C37-81E0-DDAAC4F67DFE}"/>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16" name="TextBox 15">
            <a:extLst>
              <a:ext uri="{FF2B5EF4-FFF2-40B4-BE49-F238E27FC236}">
                <a16:creationId xmlns:a16="http://schemas.microsoft.com/office/drawing/2014/main" id="{B9C7B367-2083-4200-85C3-314815B4B80A}"/>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sp>
        <p:nvSpPr>
          <p:cNvPr id="2" name="Title 1">
            <a:extLst>
              <a:ext uri="{FF2B5EF4-FFF2-40B4-BE49-F238E27FC236}">
                <a16:creationId xmlns:a16="http://schemas.microsoft.com/office/drawing/2014/main" id="{209A491B-C0B9-4F8A-B702-FE4ECE32C5ED}"/>
              </a:ext>
            </a:extLst>
          </p:cNvPr>
          <p:cNvSpPr>
            <a:spLocks noGrp="1"/>
          </p:cNvSpPr>
          <p:nvPr>
            <p:ph type="title"/>
          </p:nvPr>
        </p:nvSpPr>
        <p:spPr>
          <a:xfrm>
            <a:off x="274639" y="3082535"/>
            <a:ext cx="3566184" cy="917575"/>
          </a:xfrm>
        </p:spPr>
        <p:txBody>
          <a:bodyPr vert="horz" wrap="square" lIns="146304" tIns="91440" rIns="146304" bIns="91440" rtlCol="0" anchor="ctr" anchorCtr="0">
            <a:noAutofit/>
          </a:bodyPr>
          <a:lstStyle>
            <a:lvl1pPr>
              <a:defRPr lang="en-US" sz="5400" spc="-100" dirty="0">
                <a:gradFill>
                  <a:gsLst>
                    <a:gs pos="0">
                      <a:schemeClr val="bg1"/>
                    </a:gs>
                    <a:gs pos="100000">
                      <a:schemeClr val="bg1"/>
                    </a:gs>
                  </a:gsLst>
                  <a:lin ang="5400000" scaled="0"/>
                </a:gradFill>
              </a:defRPr>
            </a:lvl1pPr>
          </a:lstStyle>
          <a:p>
            <a:pPr marL="0" lvl="0"/>
            <a:r>
              <a:rPr lang="en-US" dirty="0"/>
              <a:t>Click to edit Master title style</a:t>
            </a:r>
          </a:p>
        </p:txBody>
      </p:sp>
    </p:spTree>
    <p:extLst>
      <p:ext uri="{BB962C8B-B14F-4D97-AF65-F5344CB8AC3E}">
        <p14:creationId xmlns:p14="http://schemas.microsoft.com/office/powerpoint/2010/main" val="364635960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 Title Diagonal Phot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10B2E9-EE4F-4671-A7DF-722EE80B2F79}"/>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C6CB72F6-E668-4947-954D-EC999CDA1D22}"/>
              </a:ext>
            </a:extLst>
          </p:cNvPr>
          <p:cNvSpPr/>
          <p:nvPr userDrawn="1"/>
        </p:nvSpPr>
        <p:spPr bwMode="auto">
          <a:xfrm>
            <a:off x="-1" y="-1"/>
            <a:ext cx="12436475" cy="4868864"/>
          </a:xfrm>
          <a:prstGeom prst="rect">
            <a:avLst/>
          </a:prstGeom>
          <a:gradFill flip="none" rotWithShape="1">
            <a:gsLst>
              <a:gs pos="96000">
                <a:srgbClr val="070301">
                  <a:alpha val="76000"/>
                </a:srgbClr>
              </a:gs>
              <a:gs pos="0">
                <a:srgbClr val="070301">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5" name="Freeform: Shape 4">
            <a:extLst>
              <a:ext uri="{FF2B5EF4-FFF2-40B4-BE49-F238E27FC236}">
                <a16:creationId xmlns:a16="http://schemas.microsoft.com/office/drawing/2014/main" id="{BED83631-E311-4785-8F8E-6B5D0C3FAF14}"/>
              </a:ext>
            </a:extLst>
          </p:cNvPr>
          <p:cNvSpPr/>
          <p:nvPr userDrawn="1"/>
        </p:nvSpPr>
        <p:spPr bwMode="auto">
          <a:xfrm>
            <a:off x="3474720" y="0"/>
            <a:ext cx="8961755" cy="6995160"/>
          </a:xfrm>
          <a:custGeom>
            <a:avLst/>
            <a:gdLst>
              <a:gd name="connsiteX0" fmla="*/ 4754122 w 12344400"/>
              <a:gd name="connsiteY0" fmla="*/ 0 h 6995160"/>
              <a:gd name="connsiteX1" fmla="*/ 12344400 w 12344400"/>
              <a:gd name="connsiteY1" fmla="*/ 0 h 6995160"/>
              <a:gd name="connsiteX2" fmla="*/ 12344400 w 12344400"/>
              <a:gd name="connsiteY2" fmla="*/ 6995160 h 6995160"/>
              <a:gd name="connsiteX3" fmla="*/ 0 w 12344400"/>
              <a:gd name="connsiteY3" fmla="*/ 6995160 h 6995160"/>
              <a:gd name="connsiteX4" fmla="*/ 0 w 12344400"/>
              <a:gd name="connsiteY4" fmla="*/ 6995143 h 6995160"/>
              <a:gd name="connsiteX5" fmla="*/ 3382645 w 12344400"/>
              <a:gd name="connsiteY5" fmla="*/ 6994525 h 6995160"/>
              <a:gd name="connsiteX0" fmla="*/ 4754122 w 12344400"/>
              <a:gd name="connsiteY0" fmla="*/ 0 h 6995160"/>
              <a:gd name="connsiteX1" fmla="*/ 12344400 w 12344400"/>
              <a:gd name="connsiteY1" fmla="*/ 0 h 6995160"/>
              <a:gd name="connsiteX2" fmla="*/ 12344400 w 12344400"/>
              <a:gd name="connsiteY2" fmla="*/ 6995160 h 6995160"/>
              <a:gd name="connsiteX3" fmla="*/ 0 w 12344400"/>
              <a:gd name="connsiteY3" fmla="*/ 6995160 h 6995160"/>
              <a:gd name="connsiteX4" fmla="*/ 3382645 w 12344400"/>
              <a:gd name="connsiteY4" fmla="*/ 6994525 h 6995160"/>
              <a:gd name="connsiteX5" fmla="*/ 4754122 w 12344400"/>
              <a:gd name="connsiteY5" fmla="*/ 0 h 6995160"/>
              <a:gd name="connsiteX0" fmla="*/ 1371477 w 8961755"/>
              <a:gd name="connsiteY0" fmla="*/ 0 h 6995160"/>
              <a:gd name="connsiteX1" fmla="*/ 8961755 w 8961755"/>
              <a:gd name="connsiteY1" fmla="*/ 0 h 6995160"/>
              <a:gd name="connsiteX2" fmla="*/ 8961755 w 8961755"/>
              <a:gd name="connsiteY2" fmla="*/ 6995160 h 6995160"/>
              <a:gd name="connsiteX3" fmla="*/ 0 w 8961755"/>
              <a:gd name="connsiteY3" fmla="*/ 6994525 h 6995160"/>
              <a:gd name="connsiteX4" fmla="*/ 1371477 w 8961755"/>
              <a:gd name="connsiteY4" fmla="*/ 0 h 699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1755" h="6995160">
                <a:moveTo>
                  <a:pt x="1371477" y="0"/>
                </a:moveTo>
                <a:lnTo>
                  <a:pt x="8961755" y="0"/>
                </a:lnTo>
                <a:lnTo>
                  <a:pt x="8961755" y="6995160"/>
                </a:lnTo>
                <a:lnTo>
                  <a:pt x="0" y="6994525"/>
                </a:lnTo>
                <a:lnTo>
                  <a:pt x="1371477" y="0"/>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Title 13">
            <a:extLst>
              <a:ext uri="{FF2B5EF4-FFF2-40B4-BE49-F238E27FC236}">
                <a16:creationId xmlns:a16="http://schemas.microsoft.com/office/drawing/2014/main" id="{4DBA4FF5-8D1A-4616-B6F1-16E92CC31620}"/>
              </a:ext>
            </a:extLst>
          </p:cNvPr>
          <p:cNvSpPr>
            <a:spLocks noGrp="1"/>
          </p:cNvSpPr>
          <p:nvPr>
            <p:ph type="title"/>
          </p:nvPr>
        </p:nvSpPr>
        <p:spPr>
          <a:xfrm>
            <a:off x="274639" y="295274"/>
            <a:ext cx="4206257" cy="917575"/>
          </a:xfrm>
        </p:spPr>
        <p:txBody>
          <a:bodyPr/>
          <a:lstStyle>
            <a:lvl1pPr>
              <a:defRPr>
                <a:gradFill>
                  <a:gsLst>
                    <a:gs pos="1250">
                      <a:schemeClr val="bg1"/>
                    </a:gs>
                    <a:gs pos="100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188533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ight Diagonal Photo with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10B2E9-EE4F-4671-A7DF-722EE80B2F79}"/>
              </a:ext>
            </a:extLst>
          </p:cNvPr>
          <p:cNvSpPr/>
          <p:nvPr userDrawn="1"/>
        </p:nvSpPr>
        <p:spPr bwMode="auto">
          <a:xfrm>
            <a:off x="0" y="6241910"/>
            <a:ext cx="12435840" cy="752615"/>
          </a:xfrm>
          <a:prstGeom prst="rect">
            <a:avLst/>
          </a:prstGeom>
          <a:gradFill>
            <a:gsLst>
              <a:gs pos="72000">
                <a:srgbClr val="070301">
                  <a:alpha val="25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Freeform: Shape 6">
            <a:extLst>
              <a:ext uri="{FF2B5EF4-FFF2-40B4-BE49-F238E27FC236}">
                <a16:creationId xmlns:a16="http://schemas.microsoft.com/office/drawing/2014/main" id="{9934AFB3-45A7-4EC9-8FF3-9930FA85A442}"/>
              </a:ext>
            </a:extLst>
          </p:cNvPr>
          <p:cNvSpPr/>
          <p:nvPr userDrawn="1"/>
        </p:nvSpPr>
        <p:spPr bwMode="auto">
          <a:xfrm>
            <a:off x="0" y="0"/>
            <a:ext cx="8961755" cy="6995160"/>
          </a:xfrm>
          <a:custGeom>
            <a:avLst/>
            <a:gdLst>
              <a:gd name="connsiteX0" fmla="*/ 0 w 8961755"/>
              <a:gd name="connsiteY0" fmla="*/ 0 h 6995160"/>
              <a:gd name="connsiteX1" fmla="*/ 8961755 w 8961755"/>
              <a:gd name="connsiteY1" fmla="*/ 635 h 6995160"/>
              <a:gd name="connsiteX2" fmla="*/ 7590278 w 8961755"/>
              <a:gd name="connsiteY2" fmla="*/ 6995160 h 6995160"/>
              <a:gd name="connsiteX3" fmla="*/ 0 w 8961755"/>
              <a:gd name="connsiteY3" fmla="*/ 6995160 h 6995160"/>
            </a:gdLst>
            <a:ahLst/>
            <a:cxnLst>
              <a:cxn ang="0">
                <a:pos x="connsiteX0" y="connsiteY0"/>
              </a:cxn>
              <a:cxn ang="0">
                <a:pos x="connsiteX1" y="connsiteY1"/>
              </a:cxn>
              <a:cxn ang="0">
                <a:pos x="connsiteX2" y="connsiteY2"/>
              </a:cxn>
              <a:cxn ang="0">
                <a:pos x="connsiteX3" y="connsiteY3"/>
              </a:cxn>
            </a:cxnLst>
            <a:rect l="l" t="t" r="r" b="b"/>
            <a:pathLst>
              <a:path w="8961755" h="6995160">
                <a:moveTo>
                  <a:pt x="0" y="0"/>
                </a:moveTo>
                <a:lnTo>
                  <a:pt x="8961755" y="635"/>
                </a:lnTo>
                <a:lnTo>
                  <a:pt x="7590278" y="6995160"/>
                </a:lnTo>
                <a:lnTo>
                  <a:pt x="0" y="699516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sp>
        <p:nvSpPr>
          <p:cNvPr id="2" name="Title 1">
            <a:extLst>
              <a:ext uri="{FF2B5EF4-FFF2-40B4-BE49-F238E27FC236}">
                <a16:creationId xmlns:a16="http://schemas.microsoft.com/office/drawing/2014/main" id="{F0928457-A6BE-4034-B4D7-7294B60B0D4A}"/>
              </a:ext>
            </a:extLst>
          </p:cNvPr>
          <p:cNvSpPr>
            <a:spLocks noGrp="1"/>
          </p:cNvSpPr>
          <p:nvPr>
            <p:ph type="title"/>
          </p:nvPr>
        </p:nvSpPr>
        <p:spPr>
          <a:xfrm>
            <a:off x="274639" y="295274"/>
            <a:ext cx="8229599" cy="917575"/>
          </a:xfrm>
        </p:spPr>
        <p:txBody>
          <a:bodyPr/>
          <a:lstStyle/>
          <a:p>
            <a:r>
              <a:rPr lang="en-US" dirty="0"/>
              <a:t>Click to edit Master title style</a:t>
            </a:r>
          </a:p>
        </p:txBody>
      </p:sp>
    </p:spTree>
    <p:extLst>
      <p:ext uri="{BB962C8B-B14F-4D97-AF65-F5344CB8AC3E}">
        <p14:creationId xmlns:p14="http://schemas.microsoft.com/office/powerpoint/2010/main" val="244545459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81DBBB-9E5B-4FB9-94D2-3CBA5D10C128}"/>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37E386E2-7A8F-4173-8694-04778FA95F5E}"/>
              </a:ext>
            </a:extLst>
          </p:cNvPr>
          <p:cNvSpPr/>
          <p:nvPr userDrawn="1"/>
        </p:nvSpPr>
        <p:spPr bwMode="auto">
          <a:xfrm>
            <a:off x="0" y="-1"/>
            <a:ext cx="3657600" cy="2743200"/>
          </a:xfrm>
          <a:prstGeom prst="rect">
            <a:avLst/>
          </a:prstGeom>
          <a:gradFill flip="none" rotWithShape="1">
            <a:gsLst>
              <a:gs pos="96000">
                <a:srgbClr val="070301">
                  <a:alpha val="76000"/>
                </a:srgbClr>
              </a:gs>
              <a:gs pos="51000">
                <a:srgbClr val="070301">
                  <a:alpha val="0"/>
                </a:srgb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78982ECA-C93B-4C46-A5B3-C4B8F42D11F0}"/>
              </a:ext>
            </a:extLst>
          </p:cNvPr>
          <p:cNvSpPr txBox="1"/>
          <p:nvPr userDrawn="1"/>
        </p:nvSpPr>
        <p:spPr>
          <a:xfrm>
            <a:off x="0" y="6546710"/>
            <a:ext cx="3164328" cy="447815"/>
          </a:xfrm>
          <a:prstGeom prst="rect">
            <a:avLst/>
          </a:prstGeom>
          <a:noFill/>
        </p:spPr>
        <p:txBody>
          <a:bodyPr wrap="none" lIns="27432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83962">
                      <a:srgbClr val="FFFFFF"/>
                    </a:gs>
                    <a:gs pos="55000">
                      <a:srgbClr val="FFFFFF"/>
                    </a:gs>
                  </a:gsLst>
                  <a:lin ang="5400000" scaled="0"/>
                </a:gradFill>
                <a:effectLst/>
                <a:uLnTx/>
                <a:uFillTx/>
                <a:latin typeface="Segoe UI"/>
                <a:ea typeface="+mn-ea"/>
                <a:cs typeface="+mn-cs"/>
              </a:rPr>
              <a:t>Microsoft confidential. For internal use only.</a:t>
            </a:r>
          </a:p>
        </p:txBody>
      </p:sp>
      <p:pic>
        <p:nvPicPr>
          <p:cNvPr id="5" name="Picture 4">
            <a:extLst>
              <a:ext uri="{FF2B5EF4-FFF2-40B4-BE49-F238E27FC236}">
                <a16:creationId xmlns:a16="http://schemas.microsoft.com/office/drawing/2014/main" id="{5393ACD6-D21D-4E2C-9805-2600826BCE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1620" y="298646"/>
            <a:ext cx="1837944" cy="676076"/>
          </a:xfrm>
          <a:prstGeom prst="rect">
            <a:avLst/>
          </a:prstGeom>
        </p:spPr>
      </p:pic>
      <p:sp>
        <p:nvSpPr>
          <p:cNvPr id="6" name="Freeform: Shape 5">
            <a:extLst>
              <a:ext uri="{FF2B5EF4-FFF2-40B4-BE49-F238E27FC236}">
                <a16:creationId xmlns:a16="http://schemas.microsoft.com/office/drawing/2014/main" id="{481EFD21-132D-4D76-8206-147D70681E2D}"/>
              </a:ext>
            </a:extLst>
          </p:cNvPr>
          <p:cNvSpPr>
            <a:spLocks noChangeAspect="1"/>
          </p:cNvSpPr>
          <p:nvPr userDrawn="1"/>
        </p:nvSpPr>
        <p:spPr bwMode="auto">
          <a:xfrm>
            <a:off x="-1" y="2125677"/>
            <a:ext cx="9418320" cy="1828800"/>
          </a:xfrm>
          <a:custGeom>
            <a:avLst/>
            <a:gdLst>
              <a:gd name="connsiteX0" fmla="*/ 0 w 9418320"/>
              <a:gd name="connsiteY0" fmla="*/ 0 h 1828800"/>
              <a:gd name="connsiteX1" fmla="*/ 1883665 w 9418320"/>
              <a:gd name="connsiteY1" fmla="*/ 0 h 1828800"/>
              <a:gd name="connsiteX2" fmla="*/ 7172418 w 9418320"/>
              <a:gd name="connsiteY2" fmla="*/ 0 h 1828800"/>
              <a:gd name="connsiteX3" fmla="*/ 7534655 w 9418320"/>
              <a:gd name="connsiteY3" fmla="*/ 0 h 1828800"/>
              <a:gd name="connsiteX4" fmla="*/ 9056083 w 9418320"/>
              <a:gd name="connsiteY4" fmla="*/ 0 h 1828800"/>
              <a:gd name="connsiteX5" fmla="*/ 9418320 w 9418320"/>
              <a:gd name="connsiteY5" fmla="*/ 0 h 1828800"/>
              <a:gd name="connsiteX6" fmla="*/ 9059731 w 9418320"/>
              <a:gd name="connsiteY6" fmla="*/ 1828800 h 1828800"/>
              <a:gd name="connsiteX7" fmla="*/ 8697494 w 9418320"/>
              <a:gd name="connsiteY7" fmla="*/ 1828800 h 1828800"/>
              <a:gd name="connsiteX8" fmla="*/ 7176066 w 9418320"/>
              <a:gd name="connsiteY8" fmla="*/ 1828800 h 1828800"/>
              <a:gd name="connsiteX9" fmla="*/ 6813830 w 9418320"/>
              <a:gd name="connsiteY9" fmla="*/ 1828800 h 1828800"/>
              <a:gd name="connsiteX10" fmla="*/ 1883665 w 9418320"/>
              <a:gd name="connsiteY10" fmla="*/ 1828800 h 1828800"/>
              <a:gd name="connsiteX11" fmla="*/ 0 w 9418320"/>
              <a:gd name="connsiteY11"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8320" h="1828800">
                <a:moveTo>
                  <a:pt x="0" y="0"/>
                </a:moveTo>
                <a:lnTo>
                  <a:pt x="1883665" y="0"/>
                </a:lnTo>
                <a:lnTo>
                  <a:pt x="7172418" y="0"/>
                </a:lnTo>
                <a:lnTo>
                  <a:pt x="7534655" y="0"/>
                </a:lnTo>
                <a:lnTo>
                  <a:pt x="9056083" y="0"/>
                </a:lnTo>
                <a:lnTo>
                  <a:pt x="9418320" y="0"/>
                </a:lnTo>
                <a:lnTo>
                  <a:pt x="9059731" y="1828800"/>
                </a:lnTo>
                <a:lnTo>
                  <a:pt x="8697494" y="1828800"/>
                </a:lnTo>
                <a:lnTo>
                  <a:pt x="7176066" y="1828800"/>
                </a:lnTo>
                <a:lnTo>
                  <a:pt x="6813830" y="1828800"/>
                </a:lnTo>
                <a:lnTo>
                  <a:pt x="1883665" y="1828800"/>
                </a:lnTo>
                <a:lnTo>
                  <a:pt x="0" y="1828800"/>
                </a:lnTo>
                <a:close/>
              </a:path>
            </a:pathLst>
          </a:custGeom>
          <a:solidFill>
            <a:schemeClr val="accent4">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74639" y="2305370"/>
            <a:ext cx="8229599" cy="917575"/>
          </a:xfrm>
        </p:spPr>
        <p:txBody>
          <a:bodyPr anchor="t" anchorCtr="0"/>
          <a:lstStyle>
            <a:lvl1pPr>
              <a:defRPr lang="en-US" sz="4800" b="0" kern="1200" cap="none" spc="-100" baseline="0" dirty="0">
                <a:ln w="3175">
                  <a:noFill/>
                </a:ln>
                <a:gradFill>
                  <a:gsLst>
                    <a:gs pos="0">
                      <a:schemeClr val="bg1"/>
                    </a:gs>
                    <a:gs pos="100000">
                      <a:schemeClr val="bg1"/>
                    </a:gs>
                  </a:gsLst>
                  <a:lin ang="5400000" scaled="0"/>
                </a:gradFill>
                <a:effectLst/>
                <a:latin typeface="+mj-lt"/>
                <a:ea typeface="+mn-ea"/>
                <a:cs typeface="Segoe UI" pitchFamily="34" charset="0"/>
              </a:defRPr>
            </a:lvl1pPr>
          </a:lstStyle>
          <a:p>
            <a:pPr marL="0" lvl="0" algn="l" defTabSz="932742" rtl="0" eaLnBrk="1" latinLnBrk="0" hangingPunct="1">
              <a:lnSpc>
                <a:spcPct val="90000"/>
              </a:lnSpc>
              <a:spcBef>
                <a:spcPct val="0"/>
              </a:spcBef>
              <a:buNone/>
              <a:defRPr/>
            </a:pPr>
            <a:r>
              <a:rPr lang="en-US" dirty="0"/>
              <a:t>Click to edit Master title style</a:t>
            </a:r>
          </a:p>
        </p:txBody>
      </p:sp>
    </p:spTree>
    <p:extLst>
      <p:ext uri="{BB962C8B-B14F-4D97-AF65-F5344CB8AC3E}">
        <p14:creationId xmlns:p14="http://schemas.microsoft.com/office/powerpoint/2010/main" val="350036948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ft Photo with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976869-0D6E-4D2D-9C16-B9B865BD32B1}"/>
              </a:ext>
            </a:extLst>
          </p:cNvPr>
          <p:cNvSpPr/>
          <p:nvPr userDrawn="1"/>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userDrawn="1"/>
        </p:nvSpPr>
        <p:spPr>
          <a:xfrm flipH="1">
            <a:off x="3931919" y="0"/>
            <a:ext cx="8504555" cy="6995160"/>
          </a:xfrm>
          <a:prstGeom prst="rect">
            <a:avLst/>
          </a:prstGeom>
          <a:solidFill>
            <a:schemeClr val="bg1"/>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70" tIns="420505" rIns="274320" bIns="74045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31398">
              <a:spcBef>
                <a:spcPts val="600"/>
              </a:spcBef>
              <a:spcAft>
                <a:spcPts val="0"/>
              </a:spcAft>
              <a:defRPr/>
            </a:pPr>
            <a:endParaRPr lang="en-US" sz="4400" dirty="0">
              <a:gradFill>
                <a:gsLst>
                  <a:gs pos="12264">
                    <a:srgbClr val="FFFFFF"/>
                  </a:gs>
                  <a:gs pos="27000">
                    <a:srgbClr val="FFFFFF"/>
                  </a:gs>
                </a:gsLst>
                <a:lin ang="5400000" scaled="0"/>
              </a:gradFill>
              <a:latin typeface="Segoe UI Light"/>
            </a:endParaRPr>
          </a:p>
        </p:txBody>
      </p:sp>
      <p:sp>
        <p:nvSpPr>
          <p:cNvPr id="5" name="Title 4">
            <a:extLst>
              <a:ext uri="{FF2B5EF4-FFF2-40B4-BE49-F238E27FC236}">
                <a16:creationId xmlns:a16="http://schemas.microsoft.com/office/drawing/2014/main" id="{20B832A2-656D-4FC4-B77F-24540E3D3A86}"/>
              </a:ext>
            </a:extLst>
          </p:cNvPr>
          <p:cNvSpPr>
            <a:spLocks noGrp="1"/>
          </p:cNvSpPr>
          <p:nvPr>
            <p:ph type="title"/>
          </p:nvPr>
        </p:nvSpPr>
        <p:spPr>
          <a:xfrm>
            <a:off x="4115139" y="295274"/>
            <a:ext cx="8049063" cy="917575"/>
          </a:xfrm>
        </p:spPr>
        <p:txBody>
          <a:bodyPr/>
          <a:lstStyle/>
          <a:p>
            <a:r>
              <a:rPr lang="en-US" dirty="0"/>
              <a:t>Click to edit Master title style</a:t>
            </a:r>
          </a:p>
        </p:txBody>
      </p:sp>
    </p:spTree>
    <p:extLst>
      <p:ext uri="{BB962C8B-B14F-4D97-AF65-F5344CB8AC3E}">
        <p14:creationId xmlns:p14="http://schemas.microsoft.com/office/powerpoint/2010/main" val="137439225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Side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3D6AB-EB5F-4DFC-B22E-82A5102A4BC8}"/>
              </a:ext>
            </a:extLst>
          </p:cNvPr>
          <p:cNvSpPr/>
          <p:nvPr/>
        </p:nvSpPr>
        <p:spPr bwMode="auto">
          <a:xfrm>
            <a:off x="0" y="6241910"/>
            <a:ext cx="12435840" cy="752615"/>
          </a:xfrm>
          <a:prstGeom prst="rect">
            <a:avLst/>
          </a:prstGeom>
          <a:gradFill>
            <a:gsLst>
              <a:gs pos="72000">
                <a:srgbClr val="070301">
                  <a:alpha val="76000"/>
                </a:srgbClr>
              </a:gs>
              <a:gs pos="0">
                <a:srgbClr val="070301">
                  <a:alpha val="0"/>
                </a:srgb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E6F3818D-3F0C-49B1-BA56-00001FB032F0}"/>
              </a:ext>
            </a:extLst>
          </p:cNvPr>
          <p:cNvSpPr/>
          <p:nvPr/>
        </p:nvSpPr>
        <p:spPr bwMode="auto">
          <a:xfrm>
            <a:off x="-1" y="-1"/>
            <a:ext cx="12436475" cy="4868864"/>
          </a:xfrm>
          <a:prstGeom prst="rect">
            <a:avLst/>
          </a:prstGeom>
          <a:gradFill flip="none" rotWithShape="1">
            <a:gsLst>
              <a:gs pos="96000">
                <a:srgbClr val="070301">
                  <a:alpha val="76000"/>
                </a:srgbClr>
              </a:gs>
              <a:gs pos="0">
                <a:srgbClr val="070301">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7" name="Rectangle 6">
            <a:extLst>
              <a:ext uri="{FF2B5EF4-FFF2-40B4-BE49-F238E27FC236}">
                <a16:creationId xmlns:a16="http://schemas.microsoft.com/office/drawing/2014/main" id="{5177CB22-EBD4-4C8A-A656-5867EB0B0CCB}"/>
              </a:ext>
            </a:extLst>
          </p:cNvPr>
          <p:cNvSpPr/>
          <p:nvPr userDrawn="1"/>
        </p:nvSpPr>
        <p:spPr bwMode="auto">
          <a:xfrm>
            <a:off x="3932555" y="0"/>
            <a:ext cx="8503920" cy="699516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itle 16">
            <a:extLst>
              <a:ext uri="{FF2B5EF4-FFF2-40B4-BE49-F238E27FC236}">
                <a16:creationId xmlns:a16="http://schemas.microsoft.com/office/drawing/2014/main" id="{D86D3281-884F-4183-91D8-9D12D4C86687}"/>
              </a:ext>
            </a:extLst>
          </p:cNvPr>
          <p:cNvSpPr>
            <a:spLocks noGrp="1"/>
          </p:cNvSpPr>
          <p:nvPr>
            <p:ph type="title"/>
          </p:nvPr>
        </p:nvSpPr>
        <p:spPr>
          <a:xfrm>
            <a:off x="274640" y="295274"/>
            <a:ext cx="3474400" cy="917575"/>
          </a:xfrm>
        </p:spPr>
        <p:txBody>
          <a:bodyPr lIns="146304" tIns="91440" rIns="146304" bIns="91440"/>
          <a:lstStyle>
            <a:lvl1pPr>
              <a:defRPr kumimoji="0" lang="en-US" i="0" u="none" strike="noStrike" normalizeH="0" dirty="0">
                <a:gradFill>
                  <a:gsLst>
                    <a:gs pos="57576">
                      <a:srgbClr val="FFFFFF"/>
                    </a:gs>
                    <a:gs pos="35000">
                      <a:srgbClr val="FFFFFF"/>
                    </a:gs>
                  </a:gsLst>
                  <a:lin ang="5400000" scaled="0"/>
                </a:gradFill>
                <a:uLnTx/>
                <a:uFillTx/>
                <a:latin typeface="Segoe UI Light"/>
              </a:defRPr>
            </a:lvl1pPr>
          </a:lstStyle>
          <a:p>
            <a:pPr marL="0" marR="0" lvl="0" indent="0" fontAlgn="auto">
              <a:spcAft>
                <a:spcPts val="0"/>
              </a:spcAft>
              <a:buClrTx/>
              <a:buSzTx/>
              <a:buFontTx/>
              <a:tabLst/>
            </a:pPr>
            <a:r>
              <a:rPr lang="en-US" dirty="0"/>
              <a:t>Click to edit Master title style</a:t>
            </a:r>
          </a:p>
        </p:txBody>
      </p:sp>
      <p:sp>
        <p:nvSpPr>
          <p:cNvPr id="19" name="Text Placeholder 18">
            <a:extLst>
              <a:ext uri="{FF2B5EF4-FFF2-40B4-BE49-F238E27FC236}">
                <a16:creationId xmlns:a16="http://schemas.microsoft.com/office/drawing/2014/main" id="{8A176B14-2987-45CD-BC9C-B0C1C0B98C15}"/>
              </a:ext>
            </a:extLst>
          </p:cNvPr>
          <p:cNvSpPr>
            <a:spLocks noGrp="1"/>
          </p:cNvSpPr>
          <p:nvPr>
            <p:ph type="body" sz="quarter" idx="12"/>
          </p:nvPr>
        </p:nvSpPr>
        <p:spPr>
          <a:xfrm>
            <a:off x="4206239" y="493943"/>
            <a:ext cx="7773036" cy="932563"/>
          </a:xfrm>
        </p:spPr>
        <p:txBody>
          <a:bodyPr/>
          <a:lstStyle>
            <a:lvl1pPr marL="0" indent="0">
              <a:buNone/>
              <a:defRPr kumimoji="0" lang="en-US" sz="3200" b="0" i="0" u="none" strike="noStrike" kern="1200" cap="none" spc="0" normalizeH="0" baseline="0" dirty="0" smtClean="0">
                <a:ln>
                  <a:noFill/>
                </a:ln>
                <a:gradFill>
                  <a:gsLst>
                    <a:gs pos="19771">
                      <a:srgbClr val="5C2D91"/>
                    </a:gs>
                    <a:gs pos="38000">
                      <a:srgbClr val="5C2D91"/>
                    </a:gs>
                  </a:gsLst>
                  <a:lin ang="5400000" scaled="1"/>
                </a:gradFill>
                <a:effectLst/>
                <a:uLnTx/>
                <a:uFillTx/>
                <a:latin typeface="Segoe UI Semilight" panose="020B0402040204020203" pitchFamily="34" charset="0"/>
                <a:ea typeface="+mn-ea"/>
                <a:cs typeface="Segoe UI Semilight" panose="020B0402040204020203" pitchFamily="34" charset="0"/>
              </a:defRPr>
            </a:lvl1pPr>
            <a:lvl2pPr marL="0" indent="0">
              <a:buNone/>
              <a:defRPr lang="en-US" sz="1800" kern="1200" spc="0" baseline="0" dirty="0" smtClean="0">
                <a:gradFill>
                  <a:gsLst>
                    <a:gs pos="1250">
                      <a:srgbClr val="505050"/>
                    </a:gs>
                    <a:gs pos="100000">
                      <a:srgbClr val="505050"/>
                    </a:gs>
                  </a:gsLst>
                  <a:lin ang="5400000" scaled="0"/>
                </a:gradFill>
                <a:latin typeface="+mn-lt"/>
                <a:ea typeface="+mn-ea"/>
                <a:cs typeface="+mn-cs"/>
              </a:defRPr>
            </a:lvl2pPr>
            <a:lvl3pPr marL="571500" indent="0">
              <a:buNone/>
              <a:defRPr/>
            </a:lvl3pPr>
            <a:lvl4pPr marL="800100" indent="0">
              <a:buNone/>
              <a:defRPr/>
            </a:lvl4pPr>
            <a:lvl5pPr marL="1028700" indent="0">
              <a:buNone/>
              <a:defRPr/>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695804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ight Side 50/50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CA7EB-6F46-4F68-8033-861BF187A52E}"/>
              </a:ext>
            </a:extLst>
          </p:cNvPr>
          <p:cNvSpPr/>
          <p:nvPr userDrawn="1"/>
        </p:nvSpPr>
        <p:spPr bwMode="auto">
          <a:xfrm>
            <a:off x="-1" y="6148387"/>
            <a:ext cx="12436475" cy="845502"/>
          </a:xfrm>
          <a:prstGeom prst="rect">
            <a:avLst/>
          </a:prstGeom>
          <a:gradFill>
            <a:gsLst>
              <a:gs pos="0">
                <a:srgbClr val="000000">
                  <a:alpha val="0"/>
                </a:srgbClr>
              </a:gs>
              <a:gs pos="100000">
                <a:srgbClr val="000000">
                  <a:alpha val="70000"/>
                </a:srgb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7" name="Rectangle 6">
            <a:extLst>
              <a:ext uri="{FF2B5EF4-FFF2-40B4-BE49-F238E27FC236}">
                <a16:creationId xmlns:a16="http://schemas.microsoft.com/office/drawing/2014/main" id="{5177CB22-EBD4-4C8A-A656-5867EB0B0CCB}"/>
              </a:ext>
            </a:extLst>
          </p:cNvPr>
          <p:cNvSpPr/>
          <p:nvPr userDrawn="1"/>
        </p:nvSpPr>
        <p:spPr bwMode="auto">
          <a:xfrm>
            <a:off x="0" y="0"/>
            <a:ext cx="6217920" cy="699516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56B6BE4C-4123-4E93-B042-78AE751BCD8A}"/>
              </a:ext>
            </a:extLst>
          </p:cNvPr>
          <p:cNvSpPr>
            <a:spLocks noGrp="1"/>
          </p:cNvSpPr>
          <p:nvPr>
            <p:ph type="title"/>
          </p:nvPr>
        </p:nvSpPr>
        <p:spPr>
          <a:xfrm>
            <a:off x="274639" y="1208088"/>
            <a:ext cx="5760133" cy="917575"/>
          </a:xfrm>
        </p:spPr>
        <p:txBody>
          <a:bodyPr lIns="0" anchor="b" anchorCtr="0"/>
          <a:lstStyle>
            <a:lvl1pPr marL="176213" indent="-7938" algn="l" defTabSz="932742" rtl="0" eaLnBrk="1" fontAlgn="auto" latinLnBrk="0" hangingPunct="1">
              <a:lnSpc>
                <a:spcPct val="100000"/>
              </a:lnSpc>
              <a:spcBef>
                <a:spcPts val="0"/>
              </a:spcBef>
              <a:spcAft>
                <a:spcPts val="0"/>
              </a:spcAft>
              <a:defRPr lang="en-US" sz="4800" kern="1200" dirty="0">
                <a:gradFill>
                  <a:gsLst>
                    <a:gs pos="1770">
                      <a:schemeClr val="accent1"/>
                    </a:gs>
                    <a:gs pos="12264">
                      <a:schemeClr val="accent1"/>
                    </a:gs>
                  </a:gsLst>
                  <a:lin ang="5400000" scaled="0"/>
                </a:gradFill>
                <a:latin typeface="Segoe UI Light"/>
                <a:ea typeface="+mn-ea"/>
                <a:cs typeface="+mn-cs"/>
              </a:defRPr>
            </a:lvl1pPr>
          </a:lstStyle>
          <a:p>
            <a:r>
              <a:rPr lang="en-US" dirty="0"/>
              <a:t>Click to edit Master title style</a:t>
            </a:r>
          </a:p>
        </p:txBody>
      </p:sp>
      <p:sp>
        <p:nvSpPr>
          <p:cNvPr id="11" name="Text Placeholder 10">
            <a:extLst>
              <a:ext uri="{FF2B5EF4-FFF2-40B4-BE49-F238E27FC236}">
                <a16:creationId xmlns:a16="http://schemas.microsoft.com/office/drawing/2014/main" id="{7FA85706-E83E-41EC-A5A2-8B7EA5210F11}"/>
              </a:ext>
            </a:extLst>
          </p:cNvPr>
          <p:cNvSpPr>
            <a:spLocks noGrp="1"/>
          </p:cNvSpPr>
          <p:nvPr>
            <p:ph type="body" sz="quarter" idx="10"/>
          </p:nvPr>
        </p:nvSpPr>
        <p:spPr>
          <a:xfrm>
            <a:off x="293690" y="2419351"/>
            <a:ext cx="5741670" cy="1015663"/>
          </a:xfrm>
        </p:spPr>
        <p:txBody>
          <a:bodyPr/>
          <a:lstStyle>
            <a:lvl1pPr marL="0" indent="0">
              <a:buNone/>
              <a:defRPr lang="en-US" sz="3000" kern="1200" dirty="0" smtClean="0">
                <a:gradFill>
                  <a:gsLst>
                    <a:gs pos="12264">
                      <a:schemeClr val="tx1"/>
                    </a:gs>
                    <a:gs pos="27000">
                      <a:schemeClr val="tx1"/>
                    </a:gs>
                  </a:gsLst>
                  <a:lin ang="5400000" scaled="0"/>
                </a:gradFill>
                <a:latin typeface="Segoe UI Semilight" panose="020B0402040204020203" pitchFamily="34" charset="0"/>
                <a:ea typeface="Verdana" panose="020B0604030504040204" pitchFamily="34" charset="0"/>
                <a:cs typeface="Segoe UI Semilight" panose="020B0402040204020203" pitchFamily="34" charset="0"/>
              </a:defRPr>
            </a:lvl1pPr>
            <a:lvl2pPr marL="342900" indent="0">
              <a:buNone/>
              <a:defRPr/>
            </a:lvl2pPr>
            <a:lvl3pPr marL="571500" indent="0">
              <a:buNone/>
              <a:defRPr/>
            </a:lvl3pPr>
            <a:lvl4pPr marL="800100" indent="0">
              <a:buNone/>
              <a:defRPr/>
            </a:lvl4pPr>
            <a:lvl5pPr marL="1028700" indent="0">
              <a:buNone/>
              <a:defRPr/>
            </a:lvl5pPr>
          </a:lstStyle>
          <a:p>
            <a:pPr lvl="0"/>
            <a:r>
              <a:rPr lang="en-US" dirty="0"/>
              <a:t>Edit Master text styles</a:t>
            </a:r>
          </a:p>
        </p:txBody>
      </p:sp>
    </p:spTree>
    <p:extLst>
      <p:ext uri="{BB962C8B-B14F-4D97-AF65-F5344CB8AC3E}">
        <p14:creationId xmlns:p14="http://schemas.microsoft.com/office/powerpoint/2010/main" val="159873954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Dark">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1243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2128183"/>
            <a:ext cx="5237730" cy="4569444"/>
          </a:xfrm>
          <a:prstGeom prst="rect">
            <a:avLst/>
          </a:prstGeom>
        </p:spPr>
      </p:pic>
      <p:grpSp>
        <p:nvGrpSpPr>
          <p:cNvPr id="8" name="Group 7"/>
          <p:cNvGrpSpPr>
            <a:grpSpLocks noChangeAspect="1"/>
          </p:cNvGrpSpPr>
          <p:nvPr userDrawn="1"/>
        </p:nvGrpSpPr>
        <p:grpSpPr bwMode="gray">
          <a:xfrm>
            <a:off x="457518" y="6154121"/>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67195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1645920"/>
            <a:ext cx="6400736" cy="1828800"/>
          </a:xfrm>
          <a:noFill/>
        </p:spPr>
        <p:txBody>
          <a:bodyPr lIns="146304" tIns="91440" rIns="146304" bIns="91440" anchor="t" anchorCtr="0"/>
          <a:lstStyle>
            <a:lvl1pPr>
              <a:defRPr sz="5400"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200">
                <a:gradFill>
                  <a:gsLst>
                    <a:gs pos="76852">
                      <a:schemeClr val="tx1"/>
                    </a:gs>
                    <a:gs pos="57576">
                      <a:schemeClr val="tx1"/>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2"/>
          <a:stretch>
            <a:fillRect/>
          </a:stretch>
        </p:blipFill>
        <p:spPr>
          <a:xfrm>
            <a:off x="7139240" y="2125627"/>
            <a:ext cx="5117100" cy="4572000"/>
          </a:xfrm>
          <a:prstGeom prst="rect">
            <a:avLst/>
          </a:prstGeom>
        </p:spPr>
      </p:pic>
      <p:grpSp>
        <p:nvGrpSpPr>
          <p:cNvPr id="8" name="Group 7"/>
          <p:cNvGrpSpPr>
            <a:grpSpLocks noChangeAspect="1"/>
          </p:cNvGrpSpPr>
          <p:nvPr userDrawn="1"/>
        </p:nvGrpSpPr>
        <p:grpSpPr bwMode="gray">
          <a:xfrm>
            <a:off x="457518" y="6154121"/>
            <a:ext cx="1681413" cy="360979"/>
            <a:chOff x="457200" y="1643393"/>
            <a:chExt cx="4492753" cy="964540"/>
          </a:xfrm>
        </p:grpSpPr>
        <p:pic>
          <p:nvPicPr>
            <p:cNvPr id="13" name="Picture 12"/>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10900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stretch>
            <a:fillRect/>
          </a:stretch>
        </p:blipFill>
        <p:spPr>
          <a:xfrm>
            <a:off x="8118861" y="2282575"/>
            <a:ext cx="4003902" cy="3474720"/>
          </a:xfrm>
          <a:prstGeom prst="rect">
            <a:avLst/>
          </a:prstGeom>
        </p:spPr>
      </p:pic>
    </p:spTree>
    <p:extLst>
      <p:ext uri="{BB962C8B-B14F-4D97-AF65-F5344CB8AC3E}">
        <p14:creationId xmlns:p14="http://schemas.microsoft.com/office/powerpoint/2010/main" val="3624452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a:blip r:embed="rId3"/>
          <a:stretch>
            <a:fillRect/>
          </a:stretch>
        </p:blipFill>
        <p:spPr>
          <a:xfrm>
            <a:off x="8142676" y="2235625"/>
            <a:ext cx="3954586" cy="3533323"/>
          </a:xfrm>
          <a:prstGeom prst="rect">
            <a:avLst/>
          </a:prstGeom>
        </p:spPr>
      </p:pic>
    </p:spTree>
    <p:extLst>
      <p:ext uri="{BB962C8B-B14F-4D97-AF65-F5344CB8AC3E}">
        <p14:creationId xmlns:p14="http://schemas.microsoft.com/office/powerpoint/2010/main" val="3919682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5124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No Imag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69281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813897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34332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19287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50074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660310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69759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26399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90954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804166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Blu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gradFill>
                  <a:gsLst>
                    <a:gs pos="0">
                      <a:schemeClr val="accent1"/>
                    </a:gs>
                    <a:gs pos="100000">
                      <a:schemeClr val="accent1"/>
                    </a:gs>
                  </a:gsLst>
                  <a:lin ang="5400000" scaled="0"/>
                </a:gra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13000">
                      <a:schemeClr val="tx1"/>
                    </a:gs>
                    <a:gs pos="27000">
                      <a:schemeClr val="tx1"/>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13000">
                      <a:schemeClr val="tx1"/>
                    </a:gs>
                    <a:gs pos="27000">
                      <a:schemeClr val="tx1"/>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gradFill>
                  <a:gsLst>
                    <a:gs pos="13000">
                      <a:schemeClr val="tx1"/>
                    </a:gs>
                    <a:gs pos="27000">
                      <a:schemeClr val="tx1"/>
                    </a:gs>
                  </a:gsLst>
                  <a:lin ang="5400000" scaled="0"/>
                </a:gradFill>
              </a:defRPr>
            </a:lvl4pPr>
            <a:lvl5pPr marL="685800" indent="0">
              <a:spcBef>
                <a:spcPts val="0"/>
              </a:spcBef>
              <a:spcAft>
                <a:spcPts val="600"/>
              </a:spcAft>
              <a:buNone/>
              <a:defRPr>
                <a:gradFill>
                  <a:gsLst>
                    <a:gs pos="13000">
                      <a:schemeClr val="tx1"/>
                    </a:gs>
                    <a:gs pos="27000">
                      <a:schemeClr val="tx1"/>
                    </a:gs>
                  </a:gsLst>
                  <a:lin ang="5400000" scaled="0"/>
                </a:gra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5625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9473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8866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41346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326353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667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1657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863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832530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89732977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9502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Oran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gradFill>
                  <a:gsLst>
                    <a:gs pos="0">
                      <a:schemeClr val="accent2"/>
                    </a:gs>
                    <a:gs pos="100000">
                      <a:schemeClr val="accent2"/>
                    </a:gs>
                  </a:gsLst>
                  <a:lin ang="5400000" scaled="0"/>
                </a:gra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lvl4pPr>
            <a:lvl5pPr marL="685800" indent="0">
              <a:spcBef>
                <a:spcPts val="0"/>
              </a:spcBef>
              <a:spcAft>
                <a:spcPts val="600"/>
              </a:spcAf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98255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Oran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274638" y="1212850"/>
            <a:ext cx="11887200" cy="1846659"/>
          </a:xfrm>
        </p:spPr>
        <p:txBody>
          <a:bodyPr/>
          <a:lstStyle>
            <a:lvl1pPr marL="0" indent="0" algn="l" defTabSz="873973" rtl="0" eaLnBrk="1" fontAlgn="base" latinLnBrk="0" hangingPunct="1">
              <a:lnSpc>
                <a:spcPct val="90000"/>
              </a:lnSpc>
              <a:spcBef>
                <a:spcPct val="0"/>
              </a:spcBef>
              <a:spcAft>
                <a:spcPts val="600"/>
              </a:spcAft>
              <a:buNone/>
              <a:defRPr lang="en-US" sz="2400" kern="1200" dirty="0" smtClean="0">
                <a:solidFill>
                  <a:srgbClr val="0078D7"/>
                </a:solidFill>
                <a:latin typeface="Segoe UI Semibold" panose="020B0702040204020203" pitchFamily="34" charset="0"/>
                <a:ea typeface="Segoe UI" pitchFamily="34" charset="0"/>
                <a:cs typeface="Segoe UI Semibold" panose="020B0702040204020203" pitchFamily="34" charset="0"/>
              </a:defRPr>
            </a:lvl1pPr>
            <a:lvl2pPr marL="0" indent="0">
              <a:spcAft>
                <a:spcPts val="600"/>
              </a:spcAft>
              <a:buFontTx/>
              <a:buNone/>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2pPr>
            <a:lvl3pPr marL="182880" indent="-182880" algn="l" defTabSz="873973" rtl="0" eaLnBrk="1" fontAlgn="base" latinLnBrk="0" hangingPunct="1">
              <a:lnSpc>
                <a:spcPct val="90000"/>
              </a:lnSpc>
              <a:spcBef>
                <a:spcPct val="0"/>
              </a:spcBef>
              <a:spcAft>
                <a:spcPts val="600"/>
              </a:spcAft>
              <a:buFont typeface="Arial" panose="020B0604020202020204" pitchFamily="34" charset="0"/>
              <a:buChar char="•"/>
              <a:defRPr lang="en-US" sz="1700" kern="1200" dirty="0" smtClean="0">
                <a:gradFill>
                  <a:gsLst>
                    <a:gs pos="0">
                      <a:schemeClr val="tx1">
                        <a:lumMod val="50000"/>
                      </a:schemeClr>
                    </a:gs>
                    <a:gs pos="100000">
                      <a:schemeClr val="tx1">
                        <a:lumMod val="75000"/>
                      </a:schemeClr>
                    </a:gs>
                  </a:gsLst>
                  <a:lin ang="5400000" scaled="0"/>
                </a:gradFill>
                <a:latin typeface="+mn-lt"/>
                <a:ea typeface="Segoe UI" pitchFamily="34" charset="0"/>
                <a:cs typeface="Segoe UI Semibold" panose="020B0702040204020203" pitchFamily="34" charset="0"/>
              </a:defRPr>
            </a:lvl3pPr>
            <a:lvl4pPr marL="457200" indent="0">
              <a:spcBef>
                <a:spcPts val="0"/>
              </a:spcBef>
              <a:spcAft>
                <a:spcPts val="600"/>
              </a:spcAft>
              <a:buNone/>
              <a:defRPr/>
            </a:lvl4pPr>
            <a:lvl5pPr marL="685800" indent="0">
              <a:spcBef>
                <a:spcPts val="0"/>
              </a:spcBef>
              <a:spcAft>
                <a:spcPts val="600"/>
              </a:spcAft>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47088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urple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367046-1AE4-4B4F-8C80-42E96458C741}"/>
              </a:ext>
            </a:extLst>
          </p:cNvPr>
          <p:cNvSpPr/>
          <p:nvPr/>
        </p:nvSpPr>
        <p:spPr>
          <a:xfrm>
            <a:off x="882" y="0"/>
            <a:ext cx="12435840" cy="123444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6" name="Freeform: Shape 5">
            <a:extLst>
              <a:ext uri="{FF2B5EF4-FFF2-40B4-BE49-F238E27FC236}">
                <a16:creationId xmlns:a16="http://schemas.microsoft.com/office/drawing/2014/main" id="{F83599BF-6D64-4C06-B94D-2B57624FF68D}"/>
              </a:ext>
            </a:extLst>
          </p:cNvPr>
          <p:cNvSpPr/>
          <p:nvPr/>
        </p:nvSpPr>
        <p:spPr bwMode="auto">
          <a:xfrm>
            <a:off x="11255319" y="0"/>
            <a:ext cx="1181156" cy="1234440"/>
          </a:xfrm>
          <a:custGeom>
            <a:avLst/>
            <a:gdLst>
              <a:gd name="connsiteX0" fmla="*/ 242047 w 1181156"/>
              <a:gd name="connsiteY0" fmla="*/ 0 h 1234440"/>
              <a:gd name="connsiteX1" fmla="*/ 1181156 w 1181156"/>
              <a:gd name="connsiteY1" fmla="*/ 0 h 1234440"/>
              <a:gd name="connsiteX2" fmla="*/ 1181156 w 1181156"/>
              <a:gd name="connsiteY2" fmla="*/ 1234440 h 1234440"/>
              <a:gd name="connsiteX3" fmla="*/ 0 w 1181156"/>
              <a:gd name="connsiteY3" fmla="*/ 1234440 h 1234440"/>
            </a:gdLst>
            <a:ahLst/>
            <a:cxnLst>
              <a:cxn ang="0">
                <a:pos x="connsiteX0" y="connsiteY0"/>
              </a:cxn>
              <a:cxn ang="0">
                <a:pos x="connsiteX1" y="connsiteY1"/>
              </a:cxn>
              <a:cxn ang="0">
                <a:pos x="connsiteX2" y="connsiteY2"/>
              </a:cxn>
              <a:cxn ang="0">
                <a:pos x="connsiteX3" y="connsiteY3"/>
              </a:cxn>
            </a:cxnLst>
            <a:rect l="l" t="t" r="r" b="b"/>
            <a:pathLst>
              <a:path w="1181156" h="1234440">
                <a:moveTo>
                  <a:pt x="242047" y="0"/>
                </a:moveTo>
                <a:lnTo>
                  <a:pt x="1181156" y="0"/>
                </a:lnTo>
                <a:lnTo>
                  <a:pt x="1181156" y="1234440"/>
                </a:lnTo>
                <a:lnTo>
                  <a:pt x="0" y="1234440"/>
                </a:lnTo>
                <a:close/>
              </a:path>
            </a:pathLst>
          </a:custGeom>
          <a:solidFill>
            <a:srgbClr val="B4A0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9" name="Text Placeholder 8">
            <a:extLst>
              <a:ext uri="{FF2B5EF4-FFF2-40B4-BE49-F238E27FC236}">
                <a16:creationId xmlns:a16="http://schemas.microsoft.com/office/drawing/2014/main" id="{51A1929E-FD50-4432-A3D3-B5D1F4C47E74}"/>
              </a:ext>
            </a:extLst>
          </p:cNvPr>
          <p:cNvSpPr>
            <a:spLocks noGrp="1"/>
          </p:cNvSpPr>
          <p:nvPr>
            <p:ph type="body" sz="quarter" idx="10"/>
          </p:nvPr>
        </p:nvSpPr>
        <p:spPr>
          <a:xfrm>
            <a:off x="274639" y="298449"/>
            <a:ext cx="10972800" cy="849463"/>
          </a:xfrm>
        </p:spPr>
        <p:txBody>
          <a:bodyPr lIns="146304" tIns="91440" rIns="146304" bIns="91440"/>
          <a:lstStyle>
            <a:lvl1pPr marL="0" indent="0">
              <a:buNone/>
              <a:defRPr lang="en-US" sz="4800" b="0" cap="none" spc="-102" dirty="0" smtClean="0">
                <a:ln w="3175">
                  <a:noFill/>
                </a:ln>
                <a:gradFill>
                  <a:gsLst>
                    <a:gs pos="57576">
                      <a:srgbClr val="FFFFFF"/>
                    </a:gs>
                    <a:gs pos="35000">
                      <a:srgbClr val="FFFFFF"/>
                    </a:gs>
                  </a:gsLst>
                  <a:lin ang="5400000" scaled="0"/>
                </a:gradFill>
                <a:effectLst/>
                <a:cs typeface="Segoe UI" pitchFamily="34" charset="0"/>
              </a:defRPr>
            </a:lvl1pPr>
          </a:lstStyle>
          <a:p>
            <a:pPr marL="342900" lvl="0" indent="-685800">
              <a:spcBef>
                <a:spcPct val="0"/>
              </a:spcBef>
            </a:pPr>
            <a:r>
              <a:rPr lang="en-US" dirty="0"/>
              <a:t>Edit Master text styles</a:t>
            </a:r>
          </a:p>
        </p:txBody>
      </p:sp>
      <p:sp>
        <p:nvSpPr>
          <p:cNvPr id="7" name="TextBox 6">
            <a:extLst>
              <a:ext uri="{FF2B5EF4-FFF2-40B4-BE49-F238E27FC236}">
                <a16:creationId xmlns:a16="http://schemas.microsoft.com/office/drawing/2014/main" id="{92BD5F5F-7036-486C-96EB-08BEE59898F6}"/>
              </a:ext>
            </a:extLst>
          </p:cNvPr>
          <p:cNvSpPr txBox="1"/>
          <p:nvPr userDrawn="1"/>
        </p:nvSpPr>
        <p:spPr>
          <a:xfrm>
            <a:off x="6175" y="6543690"/>
            <a:ext cx="3215326" cy="450291"/>
          </a:xfrm>
          <a:prstGeom prst="rect">
            <a:avLst/>
          </a:prstGeom>
          <a:noFill/>
        </p:spPr>
        <p:txBody>
          <a:bodyPr wrap="none" lIns="274320" tIns="146304" rIns="182880" bIns="146304"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dirty="0">
                <a:gradFill>
                  <a:gsLst>
                    <a:gs pos="100000">
                      <a:schemeClr val="tx1"/>
                    </a:gs>
                    <a:gs pos="0">
                      <a:schemeClr val="tx1"/>
                    </a:gs>
                  </a:gsLst>
                  <a:lin ang="5400000" scaled="0"/>
                </a:gradFill>
              </a:rPr>
              <a:t>Microsoft confidential. For internal use only.</a:t>
            </a:r>
          </a:p>
        </p:txBody>
      </p:sp>
    </p:spTree>
    <p:extLst>
      <p:ext uri="{BB962C8B-B14F-4D97-AF65-F5344CB8AC3E}">
        <p14:creationId xmlns:p14="http://schemas.microsoft.com/office/powerpoint/2010/main" val="33930000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heme" Target="../theme/theme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6" cstate="print">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418" r:id="rId1"/>
    <p:sldLayoutId id="2147484419" r:id="rId2"/>
    <p:sldLayoutId id="2147484420" r:id="rId3"/>
    <p:sldLayoutId id="2147484236" r:id="rId4"/>
    <p:sldLayoutId id="2147484295" r:id="rId5"/>
    <p:sldLayoutId id="2147484305" r:id="rId6"/>
    <p:sldLayoutId id="2147484355" r:id="rId7"/>
    <p:sldLayoutId id="2147484247" r:id="rId8"/>
    <p:sldLayoutId id="2147484415" r:id="rId9"/>
    <p:sldLayoutId id="2147484435" r:id="rId10"/>
    <p:sldLayoutId id="2147484436" r:id="rId11"/>
    <p:sldLayoutId id="2147484437" r:id="rId12"/>
    <p:sldLayoutId id="2147484438" r:id="rId13"/>
    <p:sldLayoutId id="2147484439" r:id="rId14"/>
    <p:sldLayoutId id="2147484442" r:id="rId15"/>
    <p:sldLayoutId id="2147484429" r:id="rId16"/>
    <p:sldLayoutId id="2147484430" r:id="rId17"/>
    <p:sldLayoutId id="2147484431" r:id="rId18"/>
    <p:sldLayoutId id="2147484432" r:id="rId19"/>
    <p:sldLayoutId id="2147484433" r:id="rId20"/>
    <p:sldLayoutId id="2147484421" r:id="rId21"/>
    <p:sldLayoutId id="2147484422" r:id="rId22"/>
    <p:sldLayoutId id="2147484423" r:id="rId23"/>
    <p:sldLayoutId id="2147484424" r:id="rId24"/>
    <p:sldLayoutId id="2147484425" r:id="rId25"/>
    <p:sldLayoutId id="2147484426" r:id="rId26"/>
    <p:sldLayoutId id="2147484427" r:id="rId27"/>
    <p:sldLayoutId id="2147484434" r:id="rId28"/>
    <p:sldLayoutId id="2147484443" r:id="rId29"/>
    <p:sldLayoutId id="2147484428" r:id="rId30"/>
    <p:sldLayoutId id="2147484417" r:id="rId31"/>
    <p:sldLayoutId id="2147484440" r:id="rId32"/>
    <p:sldLayoutId id="2147484306" r:id="rId33"/>
    <p:sldLayoutId id="2147484263" r:id="rId3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71350609"/>
      </p:ext>
    </p:extLst>
  </p:cSld>
  <p:clrMap bg1="lt1" tx1="dk1" bg2="lt2" tx2="dk2" accent1="accent1" accent2="accent2" accent3="accent3" accent4="accent4" accent5="accent5" accent6="accent6" hlink="hlink" folHlink="folHlink"/>
  <p:sldLayoutIdLst>
    <p:sldLayoutId id="2147484445" r:id="rId1"/>
    <p:sldLayoutId id="2147484446" r:id="rId2"/>
    <p:sldLayoutId id="2147484447" r:id="rId3"/>
    <p:sldLayoutId id="2147484448" r:id="rId4"/>
    <p:sldLayoutId id="2147484449" r:id="rId5"/>
    <p:sldLayoutId id="2147484450" r:id="rId6"/>
    <p:sldLayoutId id="2147484451" r:id="rId7"/>
    <p:sldLayoutId id="2147484452" r:id="rId8"/>
    <p:sldLayoutId id="2147484453" r:id="rId9"/>
    <p:sldLayoutId id="2147484454" r:id="rId10"/>
    <p:sldLayoutId id="2147484455" r:id="rId11"/>
    <p:sldLayoutId id="2147484456" r:id="rId12"/>
    <p:sldLayoutId id="2147484457" r:id="rId13"/>
    <p:sldLayoutId id="2147484458" r:id="rId14"/>
    <p:sldLayoutId id="2147484459" r:id="rId15"/>
    <p:sldLayoutId id="2147484460" r:id="rId16"/>
    <p:sldLayoutId id="2147484461" r:id="rId17"/>
    <p:sldLayoutId id="2147484462" r:id="rId18"/>
    <p:sldLayoutId id="2147484463" r:id="rId19"/>
    <p:sldLayoutId id="2147484464" r:id="rId20"/>
    <p:sldLayoutId id="2147484465" r:id="rId21"/>
    <p:sldLayoutId id="2147484466" r:id="rId22"/>
    <p:sldLayoutId id="2147484467" r:id="rId23"/>
    <p:sldLayoutId id="2147484468" r:id="rId24"/>
    <p:sldLayoutId id="2147484469"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0.png"/><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2.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7EC5-98BE-48E6-B509-67FAF15764E4}"/>
              </a:ext>
            </a:extLst>
          </p:cNvPr>
          <p:cNvSpPr>
            <a:spLocks noGrp="1"/>
          </p:cNvSpPr>
          <p:nvPr>
            <p:ph type="title"/>
          </p:nvPr>
        </p:nvSpPr>
        <p:spPr/>
        <p:txBody>
          <a:bodyPr/>
          <a:lstStyle/>
          <a:p>
            <a:pPr>
              <a:defRPr/>
            </a:pPr>
            <a:r>
              <a:rPr lang="en-US" dirty="0"/>
              <a:t>Assessment Tool</a:t>
            </a:r>
            <a:br>
              <a:rPr lang="en-US" dirty="0"/>
            </a:br>
            <a:endParaRPr lang="en-US" sz="3200" spc="0" dirty="0">
              <a:ln>
                <a:noFill/>
              </a:ln>
            </a:endParaRPr>
          </a:p>
        </p:txBody>
      </p:sp>
    </p:spTree>
    <p:extLst>
      <p:ext uri="{BB962C8B-B14F-4D97-AF65-F5344CB8AC3E}">
        <p14:creationId xmlns:p14="http://schemas.microsoft.com/office/powerpoint/2010/main" val="1169972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Workflow</a:t>
            </a:r>
          </a:p>
        </p:txBody>
      </p:sp>
      <p:pic>
        <p:nvPicPr>
          <p:cNvPr id="3" name="Picture 2">
            <a:extLst>
              <a:ext uri="{FF2B5EF4-FFF2-40B4-BE49-F238E27FC236}">
                <a16:creationId xmlns:a16="http://schemas.microsoft.com/office/drawing/2014/main" id="{56E4A79F-CF76-46EF-AD38-91CE15AB9F87}"/>
              </a:ext>
            </a:extLst>
          </p:cNvPr>
          <p:cNvPicPr>
            <a:picLocks noChangeAspect="1"/>
          </p:cNvPicPr>
          <p:nvPr/>
        </p:nvPicPr>
        <p:blipFill>
          <a:blip r:embed="rId3"/>
          <a:stretch>
            <a:fillRect/>
          </a:stretch>
        </p:blipFill>
        <p:spPr>
          <a:xfrm>
            <a:off x="2366606" y="5338795"/>
            <a:ext cx="8963091" cy="1328747"/>
          </a:xfrm>
          <a:prstGeom prst="rect">
            <a:avLst/>
          </a:prstGeom>
        </p:spPr>
      </p:pic>
      <p:sp>
        <p:nvSpPr>
          <p:cNvPr id="4" name="TextBox 3">
            <a:extLst>
              <a:ext uri="{FF2B5EF4-FFF2-40B4-BE49-F238E27FC236}">
                <a16:creationId xmlns:a16="http://schemas.microsoft.com/office/drawing/2014/main" id="{D82170EB-FB92-4749-8EF7-A09734AA3832}"/>
              </a:ext>
            </a:extLst>
          </p:cNvPr>
          <p:cNvSpPr txBox="1"/>
          <p:nvPr/>
        </p:nvSpPr>
        <p:spPr>
          <a:xfrm>
            <a:off x="1781291" y="4613763"/>
            <a:ext cx="3608118" cy="657488"/>
          </a:xfrm>
          <a:prstGeom prst="rect">
            <a:avLst/>
          </a:prstGeom>
          <a:noFill/>
        </p:spPr>
        <p:txBody>
          <a:bodyPr wrap="square" rtlCol="0">
            <a:spAutoFit/>
          </a:bodyPr>
          <a:lstStyle/>
          <a:p>
            <a:pPr defTabSz="1243380">
              <a:defRPr/>
            </a:pPr>
            <a:r>
              <a:rPr lang="en-US" sz="1224" b="1" kern="0" dirty="0">
                <a:solidFill>
                  <a:srgbClr val="292929"/>
                </a:solidFill>
                <a:latin typeface="Segoe UI"/>
              </a:rPr>
              <a:t>Json/CSV Script Config File</a:t>
            </a:r>
          </a:p>
          <a:p>
            <a:pPr defTabSz="1243380">
              <a:defRPr/>
            </a:pPr>
            <a:r>
              <a:rPr lang="en-US" sz="1224" b="1" kern="0" dirty="0">
                <a:solidFill>
                  <a:srgbClr val="292929"/>
                </a:solidFill>
              </a:rPr>
              <a:t>CSV File Name: SQLScriptstoRun.csv</a:t>
            </a:r>
          </a:p>
          <a:p>
            <a:pPr defTabSz="1243380">
              <a:defRPr/>
            </a:pPr>
            <a:r>
              <a:rPr lang="en-US" sz="1224" b="1" kern="0" dirty="0">
                <a:solidFill>
                  <a:srgbClr val="292929"/>
                </a:solidFill>
                <a:latin typeface="Segoe UI"/>
              </a:rPr>
              <a:t>Json File Name: </a:t>
            </a:r>
            <a:r>
              <a:rPr lang="en-US" sz="1224" b="1" kern="0" dirty="0" err="1">
                <a:solidFill>
                  <a:srgbClr val="292929"/>
                </a:solidFill>
                <a:latin typeface="Segoe UI"/>
              </a:rPr>
              <a:t>AssessmentDriverFile.json</a:t>
            </a:r>
            <a:endParaRPr lang="en-US" sz="1224" b="1" kern="0" dirty="0">
              <a:solidFill>
                <a:srgbClr val="292929"/>
              </a:solidFill>
              <a:latin typeface="Segoe UI"/>
            </a:endParaRPr>
          </a:p>
        </p:txBody>
      </p:sp>
      <p:sp>
        <p:nvSpPr>
          <p:cNvPr id="6" name="TextBox 5">
            <a:extLst>
              <a:ext uri="{FF2B5EF4-FFF2-40B4-BE49-F238E27FC236}">
                <a16:creationId xmlns:a16="http://schemas.microsoft.com/office/drawing/2014/main" id="{02A2BB0A-AE83-4867-9EF1-B185B7DD3885}"/>
              </a:ext>
            </a:extLst>
          </p:cNvPr>
          <p:cNvSpPr txBox="1"/>
          <p:nvPr/>
        </p:nvSpPr>
        <p:spPr>
          <a:xfrm>
            <a:off x="5884085" y="4175014"/>
            <a:ext cx="3747716" cy="478442"/>
          </a:xfrm>
          <a:prstGeom prst="rect">
            <a:avLst/>
          </a:prstGeom>
          <a:noFill/>
        </p:spPr>
        <p:txBody>
          <a:bodyPr wrap="square" rtlCol="0">
            <a:spAutoFit/>
          </a:bodyPr>
          <a:lstStyle/>
          <a:p>
            <a:pPr defTabSz="1243380">
              <a:defRPr/>
            </a:pPr>
            <a:r>
              <a:rPr lang="en-US" sz="1224" b="1" kern="0" dirty="0">
                <a:solidFill>
                  <a:srgbClr val="292929"/>
                </a:solidFill>
                <a:latin typeface="Segoe UI"/>
              </a:rPr>
              <a:t>AssessmentDriver.ps1</a:t>
            </a:r>
          </a:p>
          <a:p>
            <a:pPr marL="233143" indent="-233143" defTabSz="1243380">
              <a:buFont typeface="Arial" panose="020B0604020202020204" pitchFamily="34" charset="0"/>
              <a:buChar char="•"/>
              <a:defRPr/>
            </a:pPr>
            <a:r>
              <a:rPr lang="en-US" sz="1224" kern="0" dirty="0">
                <a:solidFill>
                  <a:srgbClr val="292929"/>
                </a:solidFill>
                <a:latin typeface="Segoe UI"/>
              </a:rPr>
              <a:t>Prompts for several items</a:t>
            </a:r>
          </a:p>
        </p:txBody>
      </p:sp>
      <p:sp>
        <p:nvSpPr>
          <p:cNvPr id="8" name="TextBox 7">
            <a:extLst>
              <a:ext uri="{FF2B5EF4-FFF2-40B4-BE49-F238E27FC236}">
                <a16:creationId xmlns:a16="http://schemas.microsoft.com/office/drawing/2014/main" id="{79D3184C-5DC6-4D77-A322-F141EF31E729}"/>
              </a:ext>
            </a:extLst>
          </p:cNvPr>
          <p:cNvSpPr txBox="1"/>
          <p:nvPr/>
        </p:nvSpPr>
        <p:spPr>
          <a:xfrm>
            <a:off x="8752635" y="4209036"/>
            <a:ext cx="1758332" cy="286306"/>
          </a:xfrm>
          <a:prstGeom prst="rect">
            <a:avLst/>
          </a:prstGeom>
          <a:noFill/>
        </p:spPr>
        <p:txBody>
          <a:bodyPr wrap="square" rtlCol="0">
            <a:spAutoFit/>
          </a:bodyPr>
          <a:lstStyle/>
          <a:p>
            <a:pPr defTabSz="1243380">
              <a:defRPr/>
            </a:pPr>
            <a:r>
              <a:rPr lang="en-US" sz="1224" kern="0">
                <a:solidFill>
                  <a:srgbClr val="292929"/>
                </a:solidFill>
                <a:latin typeface="Segoe UI"/>
              </a:rPr>
              <a:t>Output.csv</a:t>
            </a:r>
          </a:p>
        </p:txBody>
      </p:sp>
      <p:pic>
        <p:nvPicPr>
          <p:cNvPr id="9" name="Picture 8">
            <a:extLst>
              <a:ext uri="{FF2B5EF4-FFF2-40B4-BE49-F238E27FC236}">
                <a16:creationId xmlns:a16="http://schemas.microsoft.com/office/drawing/2014/main" id="{38554AB6-A58C-4404-A97B-01099A3400A3}"/>
              </a:ext>
            </a:extLst>
          </p:cNvPr>
          <p:cNvPicPr>
            <a:picLocks noChangeAspect="1"/>
          </p:cNvPicPr>
          <p:nvPr/>
        </p:nvPicPr>
        <p:blipFill>
          <a:blip r:embed="rId4"/>
          <a:stretch>
            <a:fillRect/>
          </a:stretch>
        </p:blipFill>
        <p:spPr>
          <a:xfrm>
            <a:off x="2758908" y="2587874"/>
            <a:ext cx="826442" cy="971281"/>
          </a:xfrm>
          <a:prstGeom prst="rect">
            <a:avLst/>
          </a:prstGeom>
        </p:spPr>
      </p:pic>
      <p:pic>
        <p:nvPicPr>
          <p:cNvPr id="10" name="Picture 9">
            <a:extLst>
              <a:ext uri="{FF2B5EF4-FFF2-40B4-BE49-F238E27FC236}">
                <a16:creationId xmlns:a16="http://schemas.microsoft.com/office/drawing/2014/main" id="{F2D38CB4-4BB8-4CA7-98A0-09B6ED2A0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237" y="3180838"/>
            <a:ext cx="900381" cy="900381"/>
          </a:xfrm>
          <a:prstGeom prst="rect">
            <a:avLst/>
          </a:prstGeom>
        </p:spPr>
      </p:pic>
      <p:sp>
        <p:nvSpPr>
          <p:cNvPr id="11" name="Arrow: Right 10">
            <a:extLst>
              <a:ext uri="{FF2B5EF4-FFF2-40B4-BE49-F238E27FC236}">
                <a16:creationId xmlns:a16="http://schemas.microsoft.com/office/drawing/2014/main" id="{39F22241-169C-4767-9531-8995F351DBC3}"/>
              </a:ext>
            </a:extLst>
          </p:cNvPr>
          <p:cNvSpPr/>
          <p:nvPr/>
        </p:nvSpPr>
        <p:spPr>
          <a:xfrm>
            <a:off x="7364154" y="3407486"/>
            <a:ext cx="1267259" cy="449465"/>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
        <p:nvSpPr>
          <p:cNvPr id="12" name="Arrow: Right 11">
            <a:extLst>
              <a:ext uri="{FF2B5EF4-FFF2-40B4-BE49-F238E27FC236}">
                <a16:creationId xmlns:a16="http://schemas.microsoft.com/office/drawing/2014/main" id="{508BC5EC-9262-449C-AD8D-0A87CE3916E8}"/>
              </a:ext>
            </a:extLst>
          </p:cNvPr>
          <p:cNvSpPr/>
          <p:nvPr/>
        </p:nvSpPr>
        <p:spPr>
          <a:xfrm rot="5400000">
            <a:off x="6312755" y="2554916"/>
            <a:ext cx="636177" cy="43129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632" kern="0">
              <a:solidFill>
                <a:srgbClr val="292929"/>
              </a:solidFill>
              <a:latin typeface="Segoe UI"/>
            </a:endParaRPr>
          </a:p>
        </p:txBody>
      </p:sp>
      <p:sp>
        <p:nvSpPr>
          <p:cNvPr id="13" name="Speech Bubble: Rectangle 12">
            <a:extLst>
              <a:ext uri="{FF2B5EF4-FFF2-40B4-BE49-F238E27FC236}">
                <a16:creationId xmlns:a16="http://schemas.microsoft.com/office/drawing/2014/main" id="{1D5A9EF3-25BB-486C-A68E-7960B9FDA902}"/>
              </a:ext>
            </a:extLst>
          </p:cNvPr>
          <p:cNvSpPr/>
          <p:nvPr/>
        </p:nvSpPr>
        <p:spPr>
          <a:xfrm>
            <a:off x="737765" y="5995074"/>
            <a:ext cx="1356876" cy="643945"/>
          </a:xfrm>
          <a:prstGeom prst="wedgeRectCallout">
            <a:avLst>
              <a:gd name="adj1" fmla="val 94643"/>
              <a:gd name="adj2" fmla="val -122971"/>
            </a:avLst>
          </a:prstGeom>
          <a:solidFill>
            <a:srgbClr val="FFFFFF"/>
          </a:solidFill>
          <a:ln w="25400" cap="flat" cmpd="sng" algn="ctr">
            <a:solidFill>
              <a:srgbClr val="5191CD">
                <a:shade val="50000"/>
              </a:srgbClr>
            </a:solidFill>
            <a:prstDash val="solid"/>
          </a:ln>
          <a:effectLst/>
        </p:spPr>
        <p:txBody>
          <a:bodyPr rtlCol="0" anchor="ctr"/>
          <a:lstStyle/>
          <a:p>
            <a:pPr defTabSz="1243380">
              <a:defRPr/>
            </a:pPr>
            <a:r>
              <a:rPr lang="en-US" sz="1224" kern="0">
                <a:solidFill>
                  <a:srgbClr val="292929"/>
                </a:solidFill>
                <a:latin typeface="Segoe UI"/>
              </a:rPr>
              <a:t>1 = Run the line</a:t>
            </a:r>
          </a:p>
          <a:p>
            <a:pPr defTabSz="1243380">
              <a:defRPr/>
            </a:pPr>
            <a:r>
              <a:rPr lang="en-US" sz="1224" kern="0">
                <a:solidFill>
                  <a:srgbClr val="292929"/>
                </a:solidFill>
                <a:latin typeface="Segoe UI"/>
              </a:rPr>
              <a:t>0 = Skip the line</a:t>
            </a:r>
          </a:p>
        </p:txBody>
      </p:sp>
      <p:pic>
        <p:nvPicPr>
          <p:cNvPr id="14" name="Picture 13" descr="A close up of a logo&#10;&#10;Description automatically generated">
            <a:extLst>
              <a:ext uri="{FF2B5EF4-FFF2-40B4-BE49-F238E27FC236}">
                <a16:creationId xmlns:a16="http://schemas.microsoft.com/office/drawing/2014/main" id="{28854FCB-8104-4A31-A7CC-3AB3E5DD6929}"/>
              </a:ext>
            </a:extLst>
          </p:cNvPr>
          <p:cNvPicPr>
            <a:picLocks noChangeAspect="1"/>
          </p:cNvPicPr>
          <p:nvPr/>
        </p:nvPicPr>
        <p:blipFill>
          <a:blip r:embed="rId6"/>
          <a:stretch>
            <a:fillRect/>
          </a:stretch>
        </p:blipFill>
        <p:spPr>
          <a:xfrm>
            <a:off x="6729244" y="1604270"/>
            <a:ext cx="778748" cy="778748"/>
          </a:xfrm>
          <a:prstGeom prst="rect">
            <a:avLst/>
          </a:prstGeom>
        </p:spPr>
      </p:pic>
      <p:sp>
        <p:nvSpPr>
          <p:cNvPr id="15" name="TextBox 14">
            <a:extLst>
              <a:ext uri="{FF2B5EF4-FFF2-40B4-BE49-F238E27FC236}">
                <a16:creationId xmlns:a16="http://schemas.microsoft.com/office/drawing/2014/main" id="{D621A854-C6EC-4F92-8460-EC501163DDD2}"/>
              </a:ext>
            </a:extLst>
          </p:cNvPr>
          <p:cNvSpPr txBox="1"/>
          <p:nvPr/>
        </p:nvSpPr>
        <p:spPr>
          <a:xfrm>
            <a:off x="4865590" y="1768072"/>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C000"/>
                </a:solidFill>
              </a:rPr>
              <a:t>TERADATA</a:t>
            </a:r>
          </a:p>
        </p:txBody>
      </p:sp>
      <p:sp>
        <p:nvSpPr>
          <p:cNvPr id="16" name="TextBox 15">
            <a:extLst>
              <a:ext uri="{FF2B5EF4-FFF2-40B4-BE49-F238E27FC236}">
                <a16:creationId xmlns:a16="http://schemas.microsoft.com/office/drawing/2014/main" id="{6EE73864-88C6-467D-B345-38FF4F756C4C}"/>
              </a:ext>
            </a:extLst>
          </p:cNvPr>
          <p:cNvSpPr txBox="1"/>
          <p:nvPr/>
        </p:nvSpPr>
        <p:spPr>
          <a:xfrm>
            <a:off x="5216815" y="1233801"/>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grpSp>
        <p:nvGrpSpPr>
          <p:cNvPr id="17" name="Group 16">
            <a:extLst>
              <a:ext uri="{FF2B5EF4-FFF2-40B4-BE49-F238E27FC236}">
                <a16:creationId xmlns:a16="http://schemas.microsoft.com/office/drawing/2014/main" id="{2F832818-0F4B-4658-A0E6-BCF9BC7E0B97}"/>
              </a:ext>
            </a:extLst>
          </p:cNvPr>
          <p:cNvGrpSpPr/>
          <p:nvPr/>
        </p:nvGrpSpPr>
        <p:grpSpPr>
          <a:xfrm>
            <a:off x="8876949" y="3053116"/>
            <a:ext cx="900381" cy="1028103"/>
            <a:chOff x="7294608" y="2798294"/>
            <a:chExt cx="1533462" cy="1601632"/>
          </a:xfrm>
        </p:grpSpPr>
        <p:pic>
          <p:nvPicPr>
            <p:cNvPr id="18" name="Picture 17">
              <a:extLst>
                <a:ext uri="{FF2B5EF4-FFF2-40B4-BE49-F238E27FC236}">
                  <a16:creationId xmlns:a16="http://schemas.microsoft.com/office/drawing/2014/main" id="{FD0B3C7D-8F03-46DB-A4D1-CDA8C58B5F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9" name="Picture 18">
              <a:extLst>
                <a:ext uri="{FF2B5EF4-FFF2-40B4-BE49-F238E27FC236}">
                  <a16:creationId xmlns:a16="http://schemas.microsoft.com/office/drawing/2014/main" id="{EB2B9D2B-0610-41EC-94E0-191884CF62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20" name="Picture 19">
              <a:extLst>
                <a:ext uri="{FF2B5EF4-FFF2-40B4-BE49-F238E27FC236}">
                  <a16:creationId xmlns:a16="http://schemas.microsoft.com/office/drawing/2014/main" id="{30CDAB4D-1094-44B9-A67D-5D65685C31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pic>
        <p:nvPicPr>
          <p:cNvPr id="21" name="Picture 20">
            <a:extLst>
              <a:ext uri="{FF2B5EF4-FFF2-40B4-BE49-F238E27FC236}">
                <a16:creationId xmlns:a16="http://schemas.microsoft.com/office/drawing/2014/main" id="{B8689113-18D5-4E8C-9129-50CB3A15AB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30129" y="3640441"/>
            <a:ext cx="3242008" cy="971281"/>
          </a:xfrm>
          <a:prstGeom prst="rect">
            <a:avLst/>
          </a:prstGeom>
        </p:spPr>
      </p:pic>
      <p:sp>
        <p:nvSpPr>
          <p:cNvPr id="7" name="Arrow: Right 6">
            <a:extLst>
              <a:ext uri="{FF2B5EF4-FFF2-40B4-BE49-F238E27FC236}">
                <a16:creationId xmlns:a16="http://schemas.microsoft.com/office/drawing/2014/main" id="{3FAEE3C6-3A84-46F1-A6D3-CA967148256D}"/>
              </a:ext>
            </a:extLst>
          </p:cNvPr>
          <p:cNvSpPr/>
          <p:nvPr/>
        </p:nvSpPr>
        <p:spPr>
          <a:xfrm>
            <a:off x="4334620" y="3443781"/>
            <a:ext cx="1583658" cy="41294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Tree>
    <p:extLst>
      <p:ext uri="{BB962C8B-B14F-4D97-AF65-F5344CB8AC3E}">
        <p14:creationId xmlns:p14="http://schemas.microsoft.com/office/powerpoint/2010/main" val="382206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3" name="TextBox 2">
            <a:extLst>
              <a:ext uri="{FF2B5EF4-FFF2-40B4-BE49-F238E27FC236}">
                <a16:creationId xmlns:a16="http://schemas.microsoft.com/office/drawing/2014/main" id="{79B6779E-3A62-488B-BAF0-CB70A21C38E0}"/>
              </a:ext>
            </a:extLst>
          </p:cNvPr>
          <p:cNvSpPr txBox="1"/>
          <p:nvPr/>
        </p:nvSpPr>
        <p:spPr>
          <a:xfrm>
            <a:off x="274639" y="1397876"/>
            <a:ext cx="11896340" cy="5352234"/>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JSON File is divided into several sections.</a:t>
            </a:r>
          </a:p>
          <a:p>
            <a:pPr>
              <a:lnSpc>
                <a:spcPct val="90000"/>
              </a:lnSpc>
              <a:spcAft>
                <a:spcPts val="600"/>
              </a:spcAft>
            </a:pPr>
            <a:r>
              <a:rPr lang="en-US" sz="3200" b="1" dirty="0">
                <a:gradFill>
                  <a:gsLst>
                    <a:gs pos="2917">
                      <a:schemeClr val="tx1"/>
                    </a:gs>
                    <a:gs pos="30000">
                      <a:schemeClr val="tx1"/>
                    </a:gs>
                  </a:gsLst>
                  <a:lin ang="5400000" scaled="0"/>
                </a:gradFill>
              </a:rPr>
              <a:t>File Name : </a:t>
            </a:r>
            <a:r>
              <a:rPr lang="en-US" sz="3200" b="1" dirty="0" err="1">
                <a:gradFill>
                  <a:gsLst>
                    <a:gs pos="2917">
                      <a:schemeClr val="tx1"/>
                    </a:gs>
                    <a:gs pos="30000">
                      <a:schemeClr val="tx1"/>
                    </a:gs>
                  </a:gsLst>
                  <a:lin ang="5400000" scaled="0"/>
                </a:gradFill>
              </a:rPr>
              <a:t>AssessmentFileDriver.json</a:t>
            </a:r>
            <a:r>
              <a:rPr lang="en-US" sz="3200" b="1" dirty="0">
                <a:gradFill>
                  <a:gsLst>
                    <a:gs pos="2917">
                      <a:schemeClr val="tx1"/>
                    </a:gs>
                    <a:gs pos="30000">
                      <a:schemeClr val="tx1"/>
                    </a:gs>
                  </a:gsLst>
                  <a:lin ang="5400000" scaled="0"/>
                </a:gradFill>
              </a:rPr>
              <a:t> </a:t>
            </a:r>
          </a:p>
          <a:p>
            <a:pPr>
              <a:lnSpc>
                <a:spcPct val="90000"/>
              </a:lnSpc>
              <a:spcAft>
                <a:spcPts val="600"/>
              </a:spcAft>
            </a:pPr>
            <a:endParaRPr lang="en-US" sz="20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General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Generic Configuration values necessary for all source systems</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APS Specific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APS Configuration values such as default DB and connection port</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Netezza Specific Configuration</a:t>
            </a:r>
          </a:p>
          <a:p>
            <a:pPr marL="923571" lvl="1"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Netezza Configuration values such as connection port, default </a:t>
            </a:r>
            <a:r>
              <a:rPr lang="en-US" sz="2000" dirty="0" err="1">
                <a:gradFill>
                  <a:gsLst>
                    <a:gs pos="2917">
                      <a:schemeClr val="tx1"/>
                    </a:gs>
                    <a:gs pos="30000">
                      <a:schemeClr val="tx1"/>
                    </a:gs>
                  </a:gsLst>
                  <a:lin ang="5400000" scaled="0"/>
                </a:gradFill>
              </a:rPr>
              <a:t>db</a:t>
            </a:r>
            <a:r>
              <a:rPr lang="en-US" sz="2000" dirty="0">
                <a:gradFill>
                  <a:gsLst>
                    <a:gs pos="2917">
                      <a:schemeClr val="tx1"/>
                    </a:gs>
                    <a:gs pos="30000">
                      <a:schemeClr val="tx1"/>
                    </a:gs>
                  </a:gsLst>
                  <a:lin ang="5400000" scaled="0"/>
                </a:gradFill>
              </a:rPr>
              <a:t> and others info</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Version Query – Query needed by each source system to retrieve the version of the system</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DB Listing Query – Query needed by each source system to retrieve a listing of all DB’s on the system.</a:t>
            </a: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Table Listing Query – Query needed by each source system to retrieve a listing of all Tables with in a DB on the system.</a:t>
            </a:r>
          </a:p>
        </p:txBody>
      </p:sp>
    </p:spTree>
    <p:extLst>
      <p:ext uri="{BB962C8B-B14F-4D97-AF65-F5344CB8AC3E}">
        <p14:creationId xmlns:p14="http://schemas.microsoft.com/office/powerpoint/2010/main" val="243046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4784784"/>
            <a:ext cx="7556938" cy="2123658"/>
          </a:xfrm>
          <a:prstGeom prst="rect">
            <a:avLst/>
          </a:prstGeom>
          <a:ln>
            <a:solidFill>
              <a:srgbClr val="008272"/>
            </a:solidFill>
          </a:ln>
        </p:spPr>
        <p:txBody>
          <a:bodyPr wrap="square">
            <a:spAutoFit/>
          </a:bodyPr>
          <a:lstStyle/>
          <a:p>
            <a:r>
              <a:rPr lang="en-US" sz="1200" dirty="0"/>
              <a:t>"</a:t>
            </a:r>
            <a:r>
              <a:rPr lang="en-US" sz="1200" dirty="0" err="1"/>
              <a:t>General_Config</a:t>
            </a:r>
            <a:r>
              <a:rPr lang="en-US" sz="1200" dirty="0"/>
              <a:t>":</a:t>
            </a:r>
          </a:p>
          <a:p>
            <a:r>
              <a:rPr lang="en-US" sz="1200" dirty="0"/>
              <a:t>[</a:t>
            </a:r>
          </a:p>
          <a:p>
            <a:r>
              <a:rPr lang="en-US" sz="1200" dirty="0"/>
              <a:t>       {</a:t>
            </a:r>
          </a:p>
          <a:p>
            <a:r>
              <a:rPr lang="en-US" sz="1200" dirty="0"/>
              <a:t>	"</a:t>
            </a:r>
            <a:r>
              <a:rPr lang="en-US" sz="1200" dirty="0" err="1"/>
              <a:t>PreAssessmentDriverFile</a:t>
            </a:r>
            <a:r>
              <a:rPr lang="en-US" sz="1200" dirty="0"/>
              <a:t>":"C:\\0-PreAssessment\\SQLScriptstoRun.csv",</a:t>
            </a:r>
          </a:p>
          <a:p>
            <a:r>
              <a:rPr lang="en-US" sz="1200" dirty="0"/>
              <a:t>	"</a:t>
            </a:r>
            <a:r>
              <a:rPr lang="en-US" sz="1200" dirty="0" err="1"/>
              <a:t>PreAssessmentOutputPath</a:t>
            </a:r>
            <a:r>
              <a:rPr lang="en-US" sz="1200" dirty="0"/>
              <a:t>":"C:\\Temp\\Netezza\\Pre-Assessment",</a:t>
            </a:r>
          </a:p>
          <a:p>
            <a:r>
              <a:rPr lang="en-US" sz="1200" dirty="0"/>
              <a:t>	“ServerName":"192.xxx.xxx.xxx",</a:t>
            </a:r>
          </a:p>
          <a:p>
            <a:r>
              <a:rPr lang="en-US" sz="1200" dirty="0"/>
              <a:t>	"</a:t>
            </a:r>
            <a:r>
              <a:rPr lang="en-US" sz="1200" dirty="0" err="1"/>
              <a:t>SourceSystem</a:t>
            </a:r>
            <a:r>
              <a:rPr lang="en-US" sz="1200" dirty="0"/>
              <a:t>":"NETEZZA",</a:t>
            </a:r>
          </a:p>
          <a:p>
            <a:r>
              <a:rPr lang="en-US" sz="1200" dirty="0"/>
              <a:t>	"QueryTimeout":"600",</a:t>
            </a:r>
          </a:p>
          <a:p>
            <a:r>
              <a:rPr lang="en-US" sz="1200" dirty="0"/>
              <a:t>	"ConnectionTimeout":"300“</a:t>
            </a:r>
          </a:p>
          <a:p>
            <a:r>
              <a:rPr lang="en-US" sz="1200" dirty="0"/>
              <a:t>       }</a:t>
            </a:r>
          </a:p>
          <a:p>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4007251"/>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General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General Configuration section will need to change based on the location of the config files and the source system being assessed.</a:t>
            </a:r>
          </a:p>
          <a:p>
            <a:pPr>
              <a:lnSpc>
                <a:spcPct val="90000"/>
              </a:lnSpc>
              <a:spcAft>
                <a:spcPts val="600"/>
              </a:spcAft>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PreAssessmentDriverFile</a:t>
            </a:r>
            <a:r>
              <a:rPr lang="en-US" sz="1600" dirty="0">
                <a:gradFill>
                  <a:gsLst>
                    <a:gs pos="2917">
                      <a:schemeClr val="tx1"/>
                    </a:gs>
                    <a:gs pos="30000">
                      <a:schemeClr val="tx1"/>
                    </a:gs>
                  </a:gsLst>
                  <a:lin ang="5400000" scaled="0"/>
                </a:gradFill>
              </a:rPr>
              <a:t> – Location and filename of the csv config file.</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PreAssessmentOutputPath</a:t>
            </a:r>
            <a:r>
              <a:rPr lang="en-US" sz="1600" dirty="0">
                <a:gradFill>
                  <a:gsLst>
                    <a:gs pos="2917">
                      <a:schemeClr val="tx1"/>
                    </a:gs>
                    <a:gs pos="30000">
                      <a:schemeClr val="tx1"/>
                    </a:gs>
                  </a:gsLst>
                  <a:lin ang="5400000" scaled="0"/>
                </a:gradFill>
              </a:rPr>
              <a:t> – Location to store the output of the Assessment Tool.</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ServerName</a:t>
            </a:r>
            <a:r>
              <a:rPr lang="en-US" sz="1600" dirty="0">
                <a:gradFill>
                  <a:gsLst>
                    <a:gs pos="2917">
                      <a:schemeClr val="tx1"/>
                    </a:gs>
                    <a:gs pos="30000">
                      <a:schemeClr val="tx1"/>
                    </a:gs>
                  </a:gsLst>
                  <a:lin ang="5400000" scaled="0"/>
                </a:gradFill>
              </a:rPr>
              <a:t> – Name or IP of the source system to assess.</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SourceSystem</a:t>
            </a:r>
            <a:r>
              <a:rPr lang="en-US" sz="1600" dirty="0">
                <a:gradFill>
                  <a:gsLst>
                    <a:gs pos="2917">
                      <a:schemeClr val="tx1"/>
                    </a:gs>
                    <a:gs pos="30000">
                      <a:schemeClr val="tx1"/>
                    </a:gs>
                  </a:gsLst>
                  <a:lin ang="5400000" scaled="0"/>
                </a:gradFill>
              </a:rPr>
              <a:t> – NETEZZA, APS, TERADATA, AZUREDW</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QueryTimeout</a:t>
            </a:r>
            <a:r>
              <a:rPr lang="en-US" sz="1600" dirty="0">
                <a:gradFill>
                  <a:gsLst>
                    <a:gs pos="2917">
                      <a:schemeClr val="tx1"/>
                    </a:gs>
                    <a:gs pos="30000">
                      <a:schemeClr val="tx1"/>
                    </a:gs>
                  </a:gsLst>
                  <a:lin ang="5400000" scaled="0"/>
                </a:gradFill>
              </a:rPr>
              <a:t> – Length of time before the query should timeout if results have not been returned.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ConnectionTimeout</a:t>
            </a:r>
            <a:r>
              <a:rPr lang="en-US" sz="1600" dirty="0">
                <a:gradFill>
                  <a:gsLst>
                    <a:gs pos="2917">
                      <a:schemeClr val="tx1"/>
                    </a:gs>
                    <a:gs pos="30000">
                      <a:schemeClr val="tx1"/>
                    </a:gs>
                  </a:gsLst>
                  <a:lin ang="5400000" scaled="0"/>
                </a:gradFill>
              </a:rPr>
              <a:t> – Length of time to wait on a connection to the source system to be made before timing out.</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850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4786252"/>
            <a:ext cx="7556938" cy="1384995"/>
          </a:xfrm>
          <a:prstGeom prst="rect">
            <a:avLst/>
          </a:prstGeom>
          <a:ln>
            <a:solidFill>
              <a:srgbClr val="008272"/>
            </a:solidFill>
          </a:ln>
        </p:spPr>
        <p:txBody>
          <a:bodyPr wrap="square">
            <a:spAutoFit/>
          </a:bodyPr>
          <a:lstStyle/>
          <a:p>
            <a:r>
              <a:rPr lang="en-US" sz="1200" dirty="0"/>
              <a:t>"APS":</a:t>
            </a:r>
          </a:p>
          <a:p>
            <a:r>
              <a:rPr lang="en-US" sz="1200" dirty="0"/>
              <a:t>[</a:t>
            </a:r>
          </a:p>
          <a:p>
            <a:pPr>
              <a:tabLst>
                <a:tab pos="461963" algn="l"/>
                <a:tab pos="914400" algn="l"/>
              </a:tabLst>
            </a:pPr>
            <a:r>
              <a:rPr lang="en-US" sz="1200" dirty="0"/>
              <a:t>	{</a:t>
            </a:r>
          </a:p>
          <a:p>
            <a:pPr>
              <a:tabLst>
                <a:tab pos="914400" algn="l"/>
              </a:tabLst>
            </a:pPr>
            <a:r>
              <a:rPr lang="en-US" sz="1200" dirty="0"/>
              <a:t>	"</a:t>
            </a:r>
            <a:r>
              <a:rPr lang="en-US" sz="1200" dirty="0" err="1"/>
              <a:t>Database":"MASTER</a:t>
            </a:r>
            <a:r>
              <a:rPr lang="en-US" sz="1200" dirty="0"/>
              <a:t>",</a:t>
            </a:r>
          </a:p>
          <a:p>
            <a:r>
              <a:rPr lang="en-US" sz="1200" dirty="0"/>
              <a:t>	"Port":"17001“</a:t>
            </a:r>
          </a:p>
          <a:p>
            <a:pPr>
              <a:tabLst>
                <a:tab pos="461963" algn="l"/>
                <a:tab pos="914400" algn="l"/>
              </a:tabLst>
            </a:pPr>
            <a:r>
              <a:rPr lang="en-US" sz="1200" dirty="0"/>
              <a:t>	}</a:t>
            </a:r>
          </a:p>
          <a:p>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3133165"/>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APS\</a:t>
            </a:r>
            <a:r>
              <a:rPr lang="en-US" sz="3200" b="1" dirty="0" err="1">
                <a:gradFill>
                  <a:gsLst>
                    <a:gs pos="2917">
                      <a:schemeClr val="tx1"/>
                    </a:gs>
                    <a:gs pos="30000">
                      <a:schemeClr val="tx1"/>
                    </a:gs>
                  </a:gsLst>
                  <a:lin ang="5400000" scaled="0"/>
                </a:gradFill>
              </a:rPr>
              <a:t>AzureDW</a:t>
            </a:r>
            <a:r>
              <a:rPr lang="en-US" sz="3200" b="1" dirty="0">
                <a:gradFill>
                  <a:gsLst>
                    <a:gs pos="2917">
                      <a:schemeClr val="tx1"/>
                    </a:gs>
                    <a:gs pos="30000">
                      <a:schemeClr val="tx1"/>
                    </a:gs>
                  </a:gsLst>
                  <a:lin ang="5400000" scaled="0"/>
                </a:gradFill>
              </a:rPr>
              <a:t>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APS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 if connecting to APS or </a:t>
            </a:r>
            <a:r>
              <a:rPr lang="en-US" dirty="0" err="1">
                <a:gradFill>
                  <a:gsLst>
                    <a:gs pos="2917">
                      <a:schemeClr val="tx1"/>
                    </a:gs>
                    <a:gs pos="30000">
                      <a:schemeClr val="tx1"/>
                    </a:gs>
                  </a:gsLst>
                  <a:lin ang="5400000" scaled="0"/>
                </a:gradFill>
              </a:rPr>
              <a:t>AzureDW</a:t>
            </a:r>
            <a:r>
              <a:rPr lang="en-US" dirty="0">
                <a:gradFill>
                  <a:gsLst>
                    <a:gs pos="2917">
                      <a:schemeClr val="tx1"/>
                    </a:gs>
                    <a:gs pos="30000">
                      <a:schemeClr val="tx1"/>
                    </a:gs>
                  </a:gsLst>
                  <a:lin ang="5400000" scaled="0"/>
                </a:gradFill>
              </a:rPr>
              <a:t>.</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APS/</a:t>
            </a: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APS/</a:t>
            </a: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APS = 17001</a:t>
            </a:r>
          </a:p>
          <a:p>
            <a:pPr marL="809271" lvl="1"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AzureDW</a:t>
            </a:r>
            <a:r>
              <a:rPr lang="en-US" sz="1600" dirty="0">
                <a:gradFill>
                  <a:gsLst>
                    <a:gs pos="2917">
                      <a:schemeClr val="tx1"/>
                    </a:gs>
                    <a:gs pos="30000">
                      <a:schemeClr val="tx1"/>
                    </a:gs>
                  </a:gsLst>
                  <a:lin ang="5400000" scaled="0"/>
                </a:gradFill>
              </a:rPr>
              <a:t> = “”</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5412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576404" y="4759622"/>
            <a:ext cx="7556938" cy="1754326"/>
          </a:xfrm>
          <a:prstGeom prst="rect">
            <a:avLst/>
          </a:prstGeom>
          <a:ln>
            <a:solidFill>
              <a:srgbClr val="008272"/>
            </a:solidFill>
          </a:ln>
        </p:spPr>
        <p:txBody>
          <a:bodyPr wrap="square">
            <a:spAutoFit/>
          </a:bodyPr>
          <a:lstStyle/>
          <a:p>
            <a:r>
              <a:rPr lang="en-US" sz="1200" dirty="0"/>
              <a:t>"Netezza":</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Database":"SYSTEM</a:t>
            </a:r>
            <a:r>
              <a:rPr lang="en-US" sz="1200" dirty="0"/>
              <a:t>",</a:t>
            </a:r>
          </a:p>
          <a:p>
            <a:pPr>
              <a:tabLst>
                <a:tab pos="461963" algn="l"/>
                <a:tab pos="914400" algn="l"/>
              </a:tabLst>
            </a:pPr>
            <a:r>
              <a:rPr lang="en-US" sz="1200" dirty="0"/>
              <a:t>		"Port":"5480",</a:t>
            </a:r>
          </a:p>
          <a:p>
            <a:pPr>
              <a:tabLst>
                <a:tab pos="461963" algn="l"/>
                <a:tab pos="914400" algn="l"/>
              </a:tabLst>
            </a:pPr>
            <a:r>
              <a:rPr lang="en-US" sz="1200" dirty="0"/>
              <a:t>		"</a:t>
            </a:r>
            <a:r>
              <a:rPr lang="en-US" sz="1200" dirty="0" err="1"/>
              <a:t>nzBinaryFolder</a:t>
            </a:r>
            <a:r>
              <a:rPr lang="en-US" sz="1200" dirty="0"/>
              <a:t>":"/</a:t>
            </a:r>
            <a:r>
              <a:rPr lang="en-US" sz="1200" dirty="0" err="1"/>
              <a:t>nz</a:t>
            </a:r>
            <a:r>
              <a:rPr lang="en-US" sz="1200" dirty="0"/>
              <a:t>/support-IBM_Netezza-7.2.1-151023-1043/bin",</a:t>
            </a:r>
          </a:p>
          <a:p>
            <a:pPr>
              <a:tabLst>
                <a:tab pos="461963" algn="l"/>
                <a:tab pos="914400" algn="l"/>
              </a:tabLst>
            </a:pPr>
            <a:r>
              <a:rPr lang="en-US" sz="1200" dirty="0"/>
              <a:t>		"</a:t>
            </a:r>
            <a:r>
              <a:rPr lang="en-US" sz="1200" dirty="0" err="1"/>
              <a:t>SchemaExportFolder</a:t>
            </a:r>
            <a:r>
              <a:rPr lang="en-US" sz="1200" dirty="0"/>
              <a:t>":"~/schema“</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779222"/>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Netezza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Netezza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changed.</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Netezza.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Netezza.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nzBinaryFolder</a:t>
            </a:r>
            <a:r>
              <a:rPr lang="en-US" sz="1600" dirty="0">
                <a:gradFill>
                  <a:gsLst>
                    <a:gs pos="2917">
                      <a:schemeClr val="tx1"/>
                    </a:gs>
                    <a:gs pos="30000">
                      <a:schemeClr val="tx1"/>
                    </a:gs>
                  </a:gsLst>
                  <a:lin ang="5400000" scaled="0"/>
                </a:gradFill>
              </a:rPr>
              <a:t> – Location where the </a:t>
            </a:r>
            <a:r>
              <a:rPr lang="en-US" sz="1600" dirty="0" err="1">
                <a:gradFill>
                  <a:gsLst>
                    <a:gs pos="2917">
                      <a:schemeClr val="tx1"/>
                    </a:gs>
                    <a:gs pos="30000">
                      <a:schemeClr val="tx1"/>
                    </a:gs>
                  </a:gsLst>
                  <a:lin ang="5400000" scaled="0"/>
                </a:gradFill>
              </a:rPr>
              <a:t>nz_ddl</a:t>
            </a:r>
            <a:r>
              <a:rPr lang="en-US" sz="1600" dirty="0">
                <a:gradFill>
                  <a:gsLst>
                    <a:gs pos="2917">
                      <a:schemeClr val="tx1"/>
                    </a:gs>
                    <a:gs pos="30000">
                      <a:schemeClr val="tx1"/>
                    </a:gs>
                  </a:gsLst>
                  <a:lin ang="5400000" scaled="0"/>
                </a:gradFill>
              </a:rPr>
              <a:t> command needs to be executed from.</a:t>
            </a:r>
          </a:p>
          <a:p>
            <a:pPr marL="342900" indent="-342900">
              <a:lnSpc>
                <a:spcPct val="90000"/>
              </a:lnSpc>
              <a:spcAft>
                <a:spcPts val="600"/>
              </a:spcAft>
              <a:buFont typeface="Arial" panose="020B0604020202020204" pitchFamily="34" charset="0"/>
              <a:buChar char="•"/>
            </a:pPr>
            <a:r>
              <a:rPr lang="en-US" sz="1600" dirty="0" err="1"/>
              <a:t>SchemaExportFolder</a:t>
            </a:r>
            <a:r>
              <a:rPr lang="en-US" sz="1600" dirty="0"/>
              <a:t> – Location on the Netezza Server to store the scripted DB files.  </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3403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576404" y="4759622"/>
            <a:ext cx="7556938" cy="1384995"/>
          </a:xfrm>
          <a:prstGeom prst="rect">
            <a:avLst/>
          </a:prstGeom>
          <a:ln>
            <a:solidFill>
              <a:srgbClr val="008272"/>
            </a:solidFill>
          </a:ln>
        </p:spPr>
        <p:txBody>
          <a:bodyPr wrap="square">
            <a:spAutoFit/>
          </a:bodyPr>
          <a:lstStyle/>
          <a:p>
            <a:r>
              <a:rPr lang="en-US" sz="1200" dirty="0"/>
              <a:t>"Netezza":</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Database":"SYSTEM</a:t>
            </a:r>
            <a:r>
              <a:rPr lang="en-US" sz="1200" dirty="0"/>
              <a:t>",</a:t>
            </a:r>
          </a:p>
          <a:p>
            <a:pPr>
              <a:tabLst>
                <a:tab pos="461963" algn="l"/>
                <a:tab pos="914400" algn="l"/>
              </a:tabLst>
            </a:pPr>
            <a:r>
              <a:rPr lang="en-US" sz="1200" dirty="0"/>
              <a:t>		"Port":"5480",</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480679"/>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Teradata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values in the Teradata Configuration section that </a:t>
            </a:r>
            <a:r>
              <a:rPr lang="en-US" b="1" dirty="0">
                <a:gradFill>
                  <a:gsLst>
                    <a:gs pos="2917">
                      <a:schemeClr val="tx1"/>
                    </a:gs>
                    <a:gs pos="30000">
                      <a:schemeClr val="tx1"/>
                    </a:gs>
                  </a:gsLst>
                  <a:lin ang="5400000" scaled="0"/>
                </a:gradFill>
              </a:rPr>
              <a:t>may</a:t>
            </a:r>
            <a:r>
              <a:rPr lang="en-US" dirty="0">
                <a:gradFill>
                  <a:gsLst>
                    <a:gs pos="2917">
                      <a:schemeClr val="tx1"/>
                    </a:gs>
                    <a:gs pos="30000">
                      <a:schemeClr val="tx1"/>
                    </a:gs>
                  </a:gsLst>
                  <a:lin ang="5400000" scaled="0"/>
                </a:gradFill>
              </a:rPr>
              <a:t> need to changed.</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Database – Default DB for Teradata.  </a:t>
            </a:r>
            <a:r>
              <a:rPr lang="en-US" sz="1600" b="1" dirty="0">
                <a:gradFill>
                  <a:gsLst>
                    <a:gs pos="2917">
                      <a:schemeClr val="tx1"/>
                    </a:gs>
                    <a:gs pos="30000">
                      <a:schemeClr val="tx1"/>
                    </a:gs>
                  </a:gsLst>
                  <a:lin ang="5400000" scaled="0"/>
                </a:gradFill>
              </a:rPr>
              <a:t>This should not be changed.</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Port – Port to use to connect to the Netezza.  </a:t>
            </a:r>
          </a:p>
          <a:p>
            <a:pPr marL="342900" indent="-3429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4372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2439768" y="2984291"/>
            <a:ext cx="7556938" cy="2862322"/>
          </a:xfrm>
          <a:prstGeom prst="rect">
            <a:avLst/>
          </a:prstGeom>
          <a:ln>
            <a:solidFill>
              <a:srgbClr val="008272"/>
            </a:solidFill>
          </a:ln>
        </p:spPr>
        <p:txBody>
          <a:bodyPr wrap="square">
            <a:spAutoFit/>
          </a:bodyPr>
          <a:lstStyle/>
          <a:p>
            <a:pPr>
              <a:tabLst>
                <a:tab pos="461963" algn="l"/>
                <a:tab pos="914400" algn="l"/>
              </a:tabLst>
            </a:pPr>
            <a:r>
              <a:rPr lang="en-US" sz="1200" dirty="0"/>
              <a:t>"</a:t>
            </a:r>
            <a:r>
              <a:rPr lang="en-US" sz="1200" dirty="0" err="1"/>
              <a:t>VersionQuery</a:t>
            </a:r>
            <a:r>
              <a:rPr lang="en-US" sz="1200" dirty="0"/>
              <a:t>":</a:t>
            </a:r>
          </a:p>
          <a:p>
            <a:pPr>
              <a:tabLst>
                <a:tab pos="461963" algn="l"/>
                <a:tab pos="914400" algn="l"/>
              </a:tabLst>
            </a:pPr>
            <a:r>
              <a:rPr lang="en-US" sz="1200" dirty="0"/>
              <a:t>[</a:t>
            </a:r>
          </a:p>
          <a:p>
            <a:pPr>
              <a:tabLst>
                <a:tab pos="461963" algn="l"/>
                <a:tab pos="914400" algn="l"/>
              </a:tabLst>
            </a:pPr>
            <a:r>
              <a:rPr lang="en-US" sz="1200" dirty="0"/>
              <a:t>	{</a:t>
            </a:r>
          </a:p>
          <a:p>
            <a:pPr>
              <a:tabLst>
                <a:tab pos="461963" algn="l"/>
                <a:tab pos="914400" algn="l"/>
              </a:tabLst>
            </a:pPr>
            <a:r>
              <a:rPr lang="en-US" sz="1200" dirty="0"/>
              <a:t>		"</a:t>
            </a:r>
            <a:r>
              <a:rPr lang="en-US" sz="1200" dirty="0" err="1"/>
              <a:t>System":"Netezza</a:t>
            </a:r>
            <a:r>
              <a:rPr lang="en-US" sz="1200" dirty="0"/>
              <a:t>",</a:t>
            </a:r>
          </a:p>
          <a:p>
            <a:pPr>
              <a:tabLst>
                <a:tab pos="461963" algn="l"/>
                <a:tab pos="914400" algn="l"/>
              </a:tabLst>
            </a:pPr>
            <a:r>
              <a:rPr lang="en-US" sz="1200" dirty="0"/>
              <a:t>		"</a:t>
            </a:r>
            <a:r>
              <a:rPr lang="en-US" sz="1200" dirty="0" err="1"/>
              <a:t>Query":"select</a:t>
            </a:r>
            <a:r>
              <a:rPr lang="en-US" sz="1200" dirty="0"/>
              <a:t> </a:t>
            </a:r>
            <a:r>
              <a:rPr lang="en-US" sz="1200" dirty="0" err="1"/>
              <a:t>system_software_version</a:t>
            </a:r>
            <a:r>
              <a:rPr lang="en-US" sz="1200" dirty="0"/>
              <a:t> Version from _</a:t>
            </a:r>
            <a:r>
              <a:rPr lang="en-US" sz="1200" dirty="0" err="1"/>
              <a:t>v_system_info</a:t>
            </a:r>
            <a:r>
              <a:rPr lang="en-US" sz="1200" dirty="0"/>
              <a:t>"</a:t>
            </a:r>
          </a:p>
          <a:p>
            <a:pPr>
              <a:tabLst>
                <a:tab pos="461963" algn="l"/>
                <a:tab pos="914400" algn="l"/>
              </a:tabLst>
            </a:pPr>
            <a:r>
              <a:rPr lang="en-US" sz="1200" dirty="0"/>
              <a:t>	},</a:t>
            </a:r>
          </a:p>
          <a:p>
            <a:pPr>
              <a:tabLst>
                <a:tab pos="461963" algn="l"/>
                <a:tab pos="914400" algn="l"/>
              </a:tabLst>
            </a:pPr>
            <a:r>
              <a:rPr lang="en-US" sz="1200" dirty="0"/>
              <a:t>	{</a:t>
            </a:r>
          </a:p>
          <a:p>
            <a:pPr>
              <a:tabLst>
                <a:tab pos="461963" algn="l"/>
                <a:tab pos="914400" algn="l"/>
              </a:tabLst>
            </a:pPr>
            <a:r>
              <a:rPr lang="en-US" sz="1200" dirty="0"/>
              <a:t>		"</a:t>
            </a:r>
            <a:r>
              <a:rPr lang="en-US" sz="1200" dirty="0" err="1"/>
              <a:t>System":"APS</a:t>
            </a:r>
            <a:r>
              <a:rPr lang="en-US" sz="1200" dirty="0"/>
              <a:t>",</a:t>
            </a:r>
          </a:p>
          <a:p>
            <a:pPr>
              <a:tabLst>
                <a:tab pos="461963" algn="l"/>
                <a:tab pos="914400" algn="l"/>
              </a:tabLst>
            </a:pPr>
            <a:r>
              <a:rPr lang="en-US" sz="1200" dirty="0"/>
              <a:t>		"</a:t>
            </a:r>
            <a:r>
              <a:rPr lang="en-US" sz="1200" dirty="0" err="1"/>
              <a:t>Query":"select</a:t>
            </a:r>
            <a:r>
              <a:rPr lang="en-US" sz="1200" dirty="0"/>
              <a:t> @@version as Version"</a:t>
            </a:r>
          </a:p>
          <a:p>
            <a:pPr>
              <a:tabLst>
                <a:tab pos="461963" algn="l"/>
                <a:tab pos="914400" algn="l"/>
              </a:tabLst>
            </a:pPr>
            <a:r>
              <a:rPr lang="en-US" sz="1200" dirty="0"/>
              <a:t>	},</a:t>
            </a:r>
          </a:p>
          <a:p>
            <a:pPr>
              <a:tabLst>
                <a:tab pos="461963" algn="l"/>
                <a:tab pos="914400" algn="l"/>
              </a:tabLst>
            </a:pPr>
            <a:r>
              <a:rPr lang="en-US" sz="1200" dirty="0"/>
              <a:t>	{</a:t>
            </a:r>
          </a:p>
          <a:p>
            <a:pPr>
              <a:tabLst>
                <a:tab pos="461963" algn="l"/>
                <a:tab pos="914400" algn="l"/>
              </a:tabLst>
            </a:pPr>
            <a:r>
              <a:rPr lang="en-US" sz="1200" dirty="0"/>
              <a:t>		"</a:t>
            </a:r>
            <a:r>
              <a:rPr lang="en-US" sz="1200" dirty="0" err="1"/>
              <a:t>System":"AZUREDW</a:t>
            </a:r>
            <a:r>
              <a:rPr lang="en-US" sz="1200" dirty="0"/>
              <a:t>",</a:t>
            </a:r>
          </a:p>
          <a:p>
            <a:pPr>
              <a:tabLst>
                <a:tab pos="461963" algn="l"/>
                <a:tab pos="914400" algn="l"/>
              </a:tabLst>
            </a:pPr>
            <a:r>
              <a:rPr lang="en-US" sz="1200" dirty="0"/>
              <a:t>		"</a:t>
            </a:r>
            <a:r>
              <a:rPr lang="en-US" sz="1200" dirty="0" err="1"/>
              <a:t>Query":"select</a:t>
            </a:r>
            <a:r>
              <a:rPr lang="en-US" sz="1200" dirty="0"/>
              <a:t> @@version as Version"</a:t>
            </a:r>
          </a:p>
          <a:p>
            <a:pPr>
              <a:tabLst>
                <a:tab pos="461963" algn="l"/>
                <a:tab pos="914400" algn="l"/>
              </a:tabLst>
            </a:pPr>
            <a:r>
              <a:rPr lang="en-US" sz="1200" dirty="0"/>
              <a:t>	}</a:t>
            </a:r>
          </a:p>
          <a:p>
            <a:pPr>
              <a:tabLst>
                <a:tab pos="461963" algn="l"/>
                <a:tab pos="914400" algn="l"/>
              </a:tabLst>
            </a:pPr>
            <a:r>
              <a:rPr lang="en-US" sz="1200" dirty="0"/>
              <a:t>],</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1883593"/>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rPr>
              <a:t>Version Query Configuration: </a:t>
            </a:r>
          </a:p>
          <a:p>
            <a:pPr>
              <a:lnSpc>
                <a:spcPct val="90000"/>
              </a:lnSpc>
              <a:spcAft>
                <a:spcPts val="600"/>
              </a:spcAft>
            </a:pPr>
            <a:r>
              <a:rPr lang="en-US" dirty="0">
                <a:gradFill>
                  <a:gsLst>
                    <a:gs pos="2917">
                      <a:schemeClr val="tx1"/>
                    </a:gs>
                    <a:gs pos="30000">
                      <a:schemeClr val="tx1"/>
                    </a:gs>
                  </a:gsLst>
                  <a:lin ang="5400000" scaled="0"/>
                </a:gradFill>
              </a:rPr>
              <a:t>The</a:t>
            </a:r>
            <a:r>
              <a:rPr lang="en-US" sz="3200" b="1" dirty="0">
                <a:gradFill>
                  <a:gsLst>
                    <a:gs pos="2917">
                      <a:schemeClr val="tx1"/>
                    </a:gs>
                    <a:gs pos="30000">
                      <a:schemeClr val="tx1"/>
                    </a:gs>
                  </a:gsLst>
                  <a:lin ang="5400000" scaled="0"/>
                </a:gradFill>
              </a:rPr>
              <a:t> </a:t>
            </a:r>
            <a:r>
              <a:rPr lang="en-US" dirty="0">
                <a:gradFill>
                  <a:gsLst>
                    <a:gs pos="2917">
                      <a:schemeClr val="tx1"/>
                    </a:gs>
                    <a:gs pos="30000">
                      <a:schemeClr val="tx1"/>
                    </a:gs>
                  </a:gsLst>
                  <a:lin ang="5400000" scaled="0"/>
                </a:gradFill>
              </a:rPr>
              <a:t>query needed to return the version of the source system for each support system.</a:t>
            </a:r>
          </a:p>
          <a:p>
            <a:pPr>
              <a:lnSpc>
                <a:spcPct val="90000"/>
              </a:lnSpc>
              <a:spcAft>
                <a:spcPts val="600"/>
              </a:spcAft>
            </a:pPr>
            <a:endParaRPr lang="en-US"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0598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JSON</a:t>
            </a:r>
          </a:p>
        </p:txBody>
      </p:sp>
      <p:sp>
        <p:nvSpPr>
          <p:cNvPr id="4" name="Rectangle 3">
            <a:extLst>
              <a:ext uri="{FF2B5EF4-FFF2-40B4-BE49-F238E27FC236}">
                <a16:creationId xmlns:a16="http://schemas.microsoft.com/office/drawing/2014/main" id="{32F62CCD-C4C5-48E1-B39F-12D24D71985C}"/>
              </a:ext>
            </a:extLst>
          </p:cNvPr>
          <p:cNvSpPr/>
          <p:nvPr/>
        </p:nvSpPr>
        <p:spPr>
          <a:xfrm>
            <a:off x="1294825" y="3962568"/>
            <a:ext cx="9846823" cy="2862322"/>
          </a:xfrm>
          <a:prstGeom prst="rect">
            <a:avLst/>
          </a:prstGeom>
          <a:ln>
            <a:solidFill>
              <a:srgbClr val="008272"/>
            </a:solidFill>
          </a:ln>
        </p:spPr>
        <p:txBody>
          <a:bodyPr wrap="square">
            <a:spAutoFit/>
          </a:bodyPr>
          <a:lstStyle/>
          <a:p>
            <a:r>
              <a:rPr lang="en-US" sz="1200" dirty="0"/>
              <a:t>"</a:t>
            </a:r>
            <a:r>
              <a:rPr lang="en-US" sz="1200" dirty="0" err="1"/>
              <a:t>DBListingQuery</a:t>
            </a:r>
            <a:r>
              <a:rPr lang="en-US" sz="1200" dirty="0"/>
              <a:t>":</a:t>
            </a:r>
          </a:p>
          <a:p>
            <a:r>
              <a:rPr lang="en-US" sz="1200" dirty="0"/>
              <a:t>[	</a:t>
            </a:r>
          </a:p>
          <a:p>
            <a:r>
              <a:rPr lang="en-US" sz="1200" dirty="0"/>
              <a:t>	{</a:t>
            </a:r>
          </a:p>
          <a:p>
            <a:r>
              <a:rPr lang="en-US" sz="1200" dirty="0"/>
              <a:t>		"</a:t>
            </a:r>
            <a:r>
              <a:rPr lang="en-US" sz="1200" dirty="0" err="1"/>
              <a:t>System":"Netezza</a:t>
            </a:r>
            <a:r>
              <a:rPr lang="en-US" sz="1200" dirty="0"/>
              <a:t>",</a:t>
            </a:r>
          </a:p>
          <a:p>
            <a:r>
              <a:rPr lang="en-US" sz="1200" dirty="0"/>
              <a:t>		"</a:t>
            </a:r>
            <a:r>
              <a:rPr lang="en-US" sz="1200" dirty="0" err="1"/>
              <a:t>VersionFrom</a:t>
            </a:r>
            <a:r>
              <a:rPr lang="en-US" sz="1200" dirty="0"/>
              <a:t>":"Release 5.0.0.0 [Build 0]",</a:t>
            </a:r>
          </a:p>
          <a:p>
            <a:r>
              <a:rPr lang="en-US" sz="1200" dirty="0"/>
              <a:t>		"</a:t>
            </a:r>
            <a:r>
              <a:rPr lang="en-US" sz="1200" dirty="0" err="1"/>
              <a:t>VersionTo</a:t>
            </a:r>
            <a:r>
              <a:rPr lang="en-US" sz="1200" dirty="0"/>
              <a:t>": "Release 7.2.0.0 [Build 46322]",</a:t>
            </a:r>
          </a:p>
          <a:p>
            <a:r>
              <a:rPr lang="en-US" sz="1200" dirty="0"/>
              <a:t>		"</a:t>
            </a:r>
            <a:r>
              <a:rPr lang="en-US" sz="1200" dirty="0" err="1"/>
              <a:t>Query":"select</a:t>
            </a:r>
            <a:r>
              <a:rPr lang="en-US" sz="1200" dirty="0"/>
              <a:t> DATNAME as Name from SYSTEM.._T_DATABASE Where DATNAME NOT IN ('MASTER_DB','SYSTEM')"</a:t>
            </a:r>
          </a:p>
          <a:p>
            <a:r>
              <a:rPr lang="en-US" sz="1200" dirty="0"/>
              <a:t>	},</a:t>
            </a:r>
          </a:p>
          <a:p>
            <a:r>
              <a:rPr lang="en-US" sz="1200" dirty="0"/>
              <a:t>	{</a:t>
            </a:r>
          </a:p>
          <a:p>
            <a:r>
              <a:rPr lang="en-US" sz="1200" dirty="0"/>
              <a:t>		"</a:t>
            </a:r>
            <a:r>
              <a:rPr lang="en-US" sz="1200" dirty="0" err="1"/>
              <a:t>System":"Netezza</a:t>
            </a:r>
            <a:r>
              <a:rPr lang="en-US" sz="1200" dirty="0"/>
              <a:t>",</a:t>
            </a:r>
          </a:p>
          <a:p>
            <a:r>
              <a:rPr lang="en-US" sz="1200" dirty="0"/>
              <a:t>		"</a:t>
            </a:r>
            <a:r>
              <a:rPr lang="en-US" sz="1200" dirty="0" err="1"/>
              <a:t>VersionFrom</a:t>
            </a:r>
            <a:r>
              <a:rPr lang="en-US" sz="1200" dirty="0"/>
              <a:t>":"Release 7.2.0.0 [Build 0]",</a:t>
            </a:r>
          </a:p>
          <a:p>
            <a:r>
              <a:rPr lang="en-US" sz="1200" dirty="0"/>
              <a:t>		"</a:t>
            </a:r>
            <a:r>
              <a:rPr lang="en-US" sz="1200" dirty="0" err="1"/>
              <a:t>VersionTo</a:t>
            </a:r>
            <a:r>
              <a:rPr lang="en-US" sz="1200" dirty="0"/>
              <a:t>": "Release 9.2.0.0 [Build 46322]",</a:t>
            </a:r>
          </a:p>
          <a:p>
            <a:r>
              <a:rPr lang="en-US" sz="1200" dirty="0"/>
              <a:t>		"</a:t>
            </a:r>
            <a:r>
              <a:rPr lang="en-US" sz="1200" dirty="0" err="1"/>
              <a:t>Query":"select</a:t>
            </a:r>
            <a:r>
              <a:rPr lang="en-US" sz="1200" dirty="0"/>
              <a:t> DATNAME as Name from SYSTEM.._T_DATABASE Where DATNAME NOT IN ('MASTER_DB','SYSTEM')"</a:t>
            </a:r>
          </a:p>
          <a:p>
            <a:r>
              <a:rPr lang="en-US" sz="1200" dirty="0"/>
              <a:t>	},</a:t>
            </a:r>
          </a:p>
          <a:p>
            <a:r>
              <a:rPr lang="en-US" sz="1200" dirty="0"/>
              <a:t>	……</a:t>
            </a:r>
          </a:p>
        </p:txBody>
      </p:sp>
      <p:sp>
        <p:nvSpPr>
          <p:cNvPr id="5" name="TextBox 4">
            <a:extLst>
              <a:ext uri="{FF2B5EF4-FFF2-40B4-BE49-F238E27FC236}">
                <a16:creationId xmlns:a16="http://schemas.microsoft.com/office/drawing/2014/main" id="{5DE44563-C5C8-477E-AA60-DE46226ACF42}"/>
              </a:ext>
            </a:extLst>
          </p:cNvPr>
          <p:cNvSpPr txBox="1"/>
          <p:nvPr/>
        </p:nvSpPr>
        <p:spPr>
          <a:xfrm>
            <a:off x="157655" y="1147912"/>
            <a:ext cx="11896340" cy="2945422"/>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rPr>
              <a:t>DB Listing/Table Listing Query Configuration: </a:t>
            </a:r>
            <a:endParaRPr lang="en-US" sz="3200" b="1"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The</a:t>
            </a:r>
            <a:r>
              <a:rPr lang="en-US" sz="2800" b="1" dirty="0">
                <a:gradFill>
                  <a:gsLst>
                    <a:gs pos="2917">
                      <a:schemeClr val="tx1"/>
                    </a:gs>
                    <a:gs pos="30000">
                      <a:schemeClr val="tx1"/>
                    </a:gs>
                  </a:gsLst>
                  <a:lin ang="5400000" scaled="0"/>
                </a:gradFill>
              </a:rPr>
              <a:t> </a:t>
            </a:r>
            <a:r>
              <a:rPr lang="en-US" sz="1600" dirty="0">
                <a:gradFill>
                  <a:gsLst>
                    <a:gs pos="2917">
                      <a:schemeClr val="tx1"/>
                    </a:gs>
                    <a:gs pos="30000">
                      <a:schemeClr val="tx1"/>
                    </a:gs>
                  </a:gsLst>
                  <a:lin ang="5400000" scaled="0"/>
                </a:gradFill>
              </a:rPr>
              <a:t>query needed to return a list to DB/Table Names on the source system.  Should the query need to be changed from one version of the source system to the next, a new Object {} will need to be added to the file with a new from and to version and query.</a:t>
            </a:r>
          </a:p>
          <a:p>
            <a:pPr>
              <a:lnSpc>
                <a:spcPct val="90000"/>
              </a:lnSpc>
              <a:spcAft>
                <a:spcPts val="600"/>
              </a:spcAft>
            </a:pPr>
            <a:endParaRPr lang="en-US" sz="2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System – Source system to connect</a:t>
            </a:r>
            <a:r>
              <a:rPr lang="en-US" sz="1600" b="1" dirty="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VersionFrom</a:t>
            </a:r>
            <a:r>
              <a:rPr lang="en-US" sz="1600" dirty="0">
                <a:gradFill>
                  <a:gsLst>
                    <a:gs pos="2917">
                      <a:schemeClr val="tx1"/>
                    </a:gs>
                    <a:gs pos="30000">
                      <a:schemeClr val="tx1"/>
                    </a:gs>
                  </a:gsLst>
                  <a:lin ang="5400000" scaled="0"/>
                </a:gradFill>
              </a:rPr>
              <a:t> – The beginning version of the source system to use the Query to obtain the results.  </a:t>
            </a:r>
          </a:p>
          <a:p>
            <a:pPr marL="342900" indent="-342900">
              <a:lnSpc>
                <a:spcPct val="90000"/>
              </a:lnSpc>
              <a:spcAft>
                <a:spcPts val="600"/>
              </a:spcAft>
              <a:buFont typeface="Arial" panose="020B0604020202020204" pitchFamily="34" charset="0"/>
              <a:buChar char="•"/>
            </a:pPr>
            <a:r>
              <a:rPr lang="en-US" sz="1600" dirty="0" err="1">
                <a:gradFill>
                  <a:gsLst>
                    <a:gs pos="2917">
                      <a:schemeClr val="tx1"/>
                    </a:gs>
                    <a:gs pos="30000">
                      <a:schemeClr val="tx1"/>
                    </a:gs>
                  </a:gsLst>
                  <a:lin ang="5400000" scaled="0"/>
                </a:gradFill>
              </a:rPr>
              <a:t>VersionTo</a:t>
            </a:r>
            <a:r>
              <a:rPr lang="en-US" sz="1600" dirty="0">
                <a:gradFill>
                  <a:gsLst>
                    <a:gs pos="2917">
                      <a:schemeClr val="tx1"/>
                    </a:gs>
                    <a:gs pos="30000">
                      <a:schemeClr val="tx1"/>
                    </a:gs>
                  </a:gsLst>
                  <a:lin ang="5400000" scaled="0"/>
                </a:gradFill>
              </a:rPr>
              <a:t> – The Last version of the source system to use the Query to obtain the results.  </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Query – Query to run to obtain the desired results.  DB Listing, Table Listing</a:t>
            </a:r>
          </a:p>
        </p:txBody>
      </p:sp>
    </p:spTree>
    <p:extLst>
      <p:ext uri="{BB962C8B-B14F-4D97-AF65-F5344CB8AC3E}">
        <p14:creationId xmlns:p14="http://schemas.microsoft.com/office/powerpoint/2010/main" val="28393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Configuration - CSV</a:t>
            </a:r>
          </a:p>
        </p:txBody>
      </p:sp>
      <p:graphicFrame>
        <p:nvGraphicFramePr>
          <p:cNvPr id="5" name="Table 4">
            <a:extLst>
              <a:ext uri="{FF2B5EF4-FFF2-40B4-BE49-F238E27FC236}">
                <a16:creationId xmlns:a16="http://schemas.microsoft.com/office/drawing/2014/main" id="{F88D8F0F-B5C0-4405-AFD3-6783C8BCC200}"/>
              </a:ext>
            </a:extLst>
          </p:cNvPr>
          <p:cNvGraphicFramePr>
            <a:graphicFrameLocks noGrp="1"/>
          </p:cNvGraphicFramePr>
          <p:nvPr>
            <p:extLst>
              <p:ext uri="{D42A27DB-BD31-4B8C-83A1-F6EECF244321}">
                <p14:modId xmlns:p14="http://schemas.microsoft.com/office/powerpoint/2010/main" val="199927423"/>
              </p:ext>
            </p:extLst>
          </p:nvPr>
        </p:nvGraphicFramePr>
        <p:xfrm>
          <a:off x="274639" y="2047480"/>
          <a:ext cx="11959403" cy="4799212"/>
        </p:xfrm>
        <a:graphic>
          <a:graphicData uri="http://schemas.openxmlformats.org/drawingml/2006/table">
            <a:tbl>
              <a:tblPr firstRow="1" bandRow="1">
                <a:tableStyleId>{21E4AEA4-8DFA-4A89-87EB-49C32662AFE0}</a:tableStyleId>
              </a:tblPr>
              <a:tblGrid>
                <a:gridCol w="1707367">
                  <a:extLst>
                    <a:ext uri="{9D8B030D-6E8A-4147-A177-3AD203B41FA5}">
                      <a16:colId xmlns:a16="http://schemas.microsoft.com/office/drawing/2014/main" val="1369067374"/>
                    </a:ext>
                  </a:extLst>
                </a:gridCol>
                <a:gridCol w="7793855">
                  <a:extLst>
                    <a:ext uri="{9D8B030D-6E8A-4147-A177-3AD203B41FA5}">
                      <a16:colId xmlns:a16="http://schemas.microsoft.com/office/drawing/2014/main" val="1527595796"/>
                    </a:ext>
                  </a:extLst>
                </a:gridCol>
                <a:gridCol w="2458181">
                  <a:extLst>
                    <a:ext uri="{9D8B030D-6E8A-4147-A177-3AD203B41FA5}">
                      <a16:colId xmlns:a16="http://schemas.microsoft.com/office/drawing/2014/main" val="742367323"/>
                    </a:ext>
                  </a:extLst>
                </a:gridCol>
              </a:tblGrid>
              <a:tr h="281347">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Parameter</a:t>
                      </a:r>
                    </a:p>
                  </a:txBody>
                  <a:tcPr marL="124347" marR="124347" marT="62174" marB="62174" anchor="ct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Purpose</a:t>
                      </a:r>
                    </a:p>
                  </a:txBody>
                  <a:tcPr marL="124347" marR="124347" marT="62174" marB="62174" anchor="ct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solidFill>
                        </a:rPr>
                        <a:t>Value (Sample)</a:t>
                      </a:r>
                    </a:p>
                  </a:txBody>
                  <a:tcPr marL="124347" marR="124347" marT="62174" marB="62174" anchor="ctr"/>
                </a:tc>
                <a:extLst>
                  <a:ext uri="{0D108BD9-81ED-4DB2-BD59-A6C34878D82A}">
                    <a16:rowId xmlns:a16="http://schemas.microsoft.com/office/drawing/2014/main" val="1483081101"/>
                  </a:ext>
                </a:extLst>
              </a:tr>
              <a:tr h="288886">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Active</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1 – Run line, 0 – Skip line</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0 or 1</a:t>
                      </a:r>
                    </a:p>
                  </a:txBody>
                  <a:tcPr marL="124347" marR="124347" marT="62174" marB="62174" anchor="ctr"/>
                </a:tc>
                <a:extLst>
                  <a:ext uri="{0D108BD9-81ED-4DB2-BD59-A6C34878D82A}">
                    <a16:rowId xmlns:a16="http://schemas.microsoft.com/office/drawing/2014/main" val="1765627922"/>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SourceSystem</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NETEZZA, APS, AZUREDW</a:t>
                      </a:r>
                    </a:p>
                    <a:p>
                      <a:endParaRPr lang="en-US" sz="1100" dirty="0">
                        <a:solidFill>
                          <a:srgbClr val="000000"/>
                        </a:solidFill>
                      </a:endParaRPr>
                    </a:p>
                    <a:p>
                      <a:r>
                        <a:rPr lang="en-US" sz="1100" dirty="0">
                          <a:solidFill>
                            <a:srgbClr val="000000"/>
                          </a:solidFill>
                        </a:rPr>
                        <a:t>Source system to connect to and run the Query against.</a:t>
                      </a:r>
                      <a:endParaRPr lang="en-US" sz="1100" b="1"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Netezza or APS or AZUREDW</a:t>
                      </a:r>
                    </a:p>
                    <a:p>
                      <a:endParaRPr lang="en-US" sz="1100" b="1" dirty="0">
                        <a:solidFill>
                          <a:srgbClr val="000000"/>
                        </a:solidFill>
                      </a:endParaRPr>
                    </a:p>
                  </a:txBody>
                  <a:tcPr marL="124347" marR="124347" marT="62174" marB="62174" anchor="ctr"/>
                </a:tc>
                <a:extLst>
                  <a:ext uri="{0D108BD9-81ED-4DB2-BD59-A6C34878D82A}">
                    <a16:rowId xmlns:a16="http://schemas.microsoft.com/office/drawing/2014/main" val="231375279"/>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RunFor</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DB = Run Query for each Database on the server</a:t>
                      </a:r>
                    </a:p>
                    <a:p>
                      <a:r>
                        <a:rPr lang="en-US" sz="1100" dirty="0">
                          <a:solidFill>
                            <a:srgbClr val="000000"/>
                          </a:solidFill>
                        </a:rPr>
                        <a:t>Server = Server level Query</a:t>
                      </a:r>
                    </a:p>
                    <a:p>
                      <a:r>
                        <a:rPr lang="en-US" sz="1100" dirty="0">
                          <a:solidFill>
                            <a:srgbClr val="000000"/>
                          </a:solidFill>
                        </a:rPr>
                        <a:t>Table = Run Query for each Table in each DB.</a:t>
                      </a:r>
                      <a:endParaRPr lang="en-US" sz="1100" b="1"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DB, Server, Table</a:t>
                      </a:r>
                    </a:p>
                    <a:p>
                      <a:endParaRPr lang="en-US" sz="1100" b="1" dirty="0">
                        <a:solidFill>
                          <a:srgbClr val="000000"/>
                        </a:solidFill>
                      </a:endParaRPr>
                    </a:p>
                  </a:txBody>
                  <a:tcPr marL="124347" marR="124347" marT="62174" marB="62174" anchor="ctr"/>
                </a:tc>
                <a:extLst>
                  <a:ext uri="{0D108BD9-81ED-4DB2-BD59-A6C34878D82A}">
                    <a16:rowId xmlns:a16="http://schemas.microsoft.com/office/drawing/2014/main" val="1208885550"/>
                  </a:ext>
                </a:extLst>
              </a:tr>
              <a:tr h="4547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32742" rtl="0" eaLnBrk="1" latinLnBrk="0" hangingPunct="1"/>
                      <a:r>
                        <a:rPr lang="en-US" sz="1100" kern="1200" dirty="0">
                          <a:solidFill>
                            <a:srgbClr val="000000"/>
                          </a:solidFill>
                          <a:latin typeface="Segoe UI"/>
                          <a:ea typeface="+mn-ea"/>
                          <a:cs typeface="+mn-cs"/>
                        </a:rPr>
                        <a:t>DB</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32742" rtl="0" eaLnBrk="1" latinLnBrk="0" hangingPunct="1"/>
                      <a:r>
                        <a:rPr lang="en-US" sz="1100" kern="1200" dirty="0">
                          <a:solidFill>
                            <a:srgbClr val="000000"/>
                          </a:solidFill>
                          <a:latin typeface="Segoe UI"/>
                          <a:ea typeface="+mn-ea"/>
                          <a:cs typeface="+mn-cs"/>
                        </a:rPr>
                        <a:t>Limit the DB to a single DB</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Segoe UI"/>
                          <a:ea typeface="+mn-ea"/>
                          <a:cs typeface="+mn-cs"/>
                        </a:rPr>
                        <a:t>Database name</a:t>
                      </a:r>
                    </a:p>
                    <a:p>
                      <a:pPr marL="0" algn="l" defTabSz="932742" rtl="0" eaLnBrk="1" latinLnBrk="0" hangingPunct="1"/>
                      <a:endParaRPr lang="en-US" sz="1100" kern="1200" dirty="0">
                        <a:solidFill>
                          <a:srgbClr val="000000"/>
                        </a:solidFill>
                        <a:latin typeface="Segoe UI"/>
                        <a:ea typeface="+mn-ea"/>
                        <a:cs typeface="+mn-cs"/>
                      </a:endParaRPr>
                    </a:p>
                  </a:txBody>
                  <a:tcPr marL="124347" marR="124347" marT="62174" marB="62174" anchor="ctr"/>
                </a:tc>
                <a:extLst>
                  <a:ext uri="{0D108BD9-81ED-4DB2-BD59-A6C34878D82A}">
                    <a16:rowId xmlns:a16="http://schemas.microsoft.com/office/drawing/2014/main" val="307709800"/>
                  </a:ext>
                </a:extLst>
              </a:tr>
              <a:tr h="786462">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Command</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Type of Command to run.</a:t>
                      </a:r>
                    </a:p>
                    <a:p>
                      <a:r>
                        <a:rPr lang="en-US" sz="1100" dirty="0">
                          <a:solidFill>
                            <a:srgbClr val="000000"/>
                          </a:solidFill>
                        </a:rPr>
                        <a:t>SQL = Any Query statement</a:t>
                      </a:r>
                    </a:p>
                    <a:p>
                      <a:r>
                        <a:rPr lang="en-US" sz="1100" dirty="0">
                          <a:solidFill>
                            <a:srgbClr val="000000"/>
                          </a:solidFill>
                        </a:rPr>
                        <a:t>DBCC = DBCC </a:t>
                      </a:r>
                      <a:r>
                        <a:rPr lang="en-US" sz="1100" dirty="0" err="1">
                          <a:solidFill>
                            <a:srgbClr val="000000"/>
                          </a:solidFill>
                        </a:rPr>
                        <a:t>PDW_ShowSpaceUsed</a:t>
                      </a:r>
                      <a:r>
                        <a:rPr lang="en-US" sz="1100" dirty="0">
                          <a:solidFill>
                            <a:srgbClr val="000000"/>
                          </a:solidFill>
                        </a:rPr>
                        <a:t> (Only or APS/</a:t>
                      </a:r>
                      <a:r>
                        <a:rPr lang="en-US" sz="1100" dirty="0" err="1">
                          <a:solidFill>
                            <a:srgbClr val="000000"/>
                          </a:solidFill>
                        </a:rPr>
                        <a:t>AzureDW</a:t>
                      </a:r>
                      <a:r>
                        <a:rPr lang="en-US" sz="1100" dirty="0">
                          <a:solidFill>
                            <a:srgbClr val="000000"/>
                          </a:solidFill>
                        </a:rPr>
                        <a:t>)</a:t>
                      </a:r>
                    </a:p>
                    <a:p>
                      <a:r>
                        <a:rPr lang="en-US" sz="1100" dirty="0" err="1">
                          <a:solidFill>
                            <a:srgbClr val="000000"/>
                          </a:solidFill>
                        </a:rPr>
                        <a:t>ScriptDB</a:t>
                      </a:r>
                      <a:r>
                        <a:rPr lang="en-US" sz="1100" dirty="0">
                          <a:solidFill>
                            <a:srgbClr val="000000"/>
                          </a:solidFill>
                        </a:rPr>
                        <a:t>  = Create the batch scripts to Script for the source System DB.  (Only for Netezza)</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SQL, DBCC, </a:t>
                      </a:r>
                      <a:r>
                        <a:rPr lang="en-US" sz="1100" dirty="0" err="1">
                          <a:solidFill>
                            <a:srgbClr val="000000"/>
                          </a:solidFill>
                        </a:rPr>
                        <a:t>ScriptDB</a:t>
                      </a:r>
                      <a:endParaRPr lang="en-US" sz="1100" dirty="0">
                        <a:solidFill>
                          <a:srgbClr val="000000"/>
                        </a:solidFill>
                      </a:endParaRPr>
                    </a:p>
                  </a:txBody>
                  <a:tcPr marL="124347" marR="124347" marT="62174" marB="62174" anchor="ctr"/>
                </a:tc>
                <a:extLst>
                  <a:ext uri="{0D108BD9-81ED-4DB2-BD59-A6C34878D82A}">
                    <a16:rowId xmlns:a16="http://schemas.microsoft.com/office/drawing/2014/main" val="1570778470"/>
                  </a:ext>
                </a:extLst>
              </a:tr>
              <a:tr h="62060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VersionFrom</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Each line is validated against the version of the DB.  As DB versions change, the Query may need to be changed for the given version or may not be valid on some version.  </a:t>
                      </a:r>
                    </a:p>
                    <a:p>
                      <a:r>
                        <a:rPr lang="en-US" sz="1100" dirty="0">
                          <a:solidFill>
                            <a:srgbClr val="000000"/>
                          </a:solidFill>
                        </a:rPr>
                        <a:t>This the starting version that the line/query can be run on.</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Depend on the source system</a:t>
                      </a:r>
                    </a:p>
                  </a:txBody>
                  <a:tcPr marL="124347" marR="124347" marT="62174" marB="62174" anchor="ctr"/>
                </a:tc>
                <a:extLst>
                  <a:ext uri="{0D108BD9-81ED-4DB2-BD59-A6C34878D82A}">
                    <a16:rowId xmlns:a16="http://schemas.microsoft.com/office/drawing/2014/main" val="3224749900"/>
                  </a:ext>
                </a:extLst>
              </a:tr>
              <a:tr h="3134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err="1">
                          <a:solidFill>
                            <a:srgbClr val="000000"/>
                          </a:solidFill>
                        </a:rPr>
                        <a:t>VersionTo</a:t>
                      </a:r>
                      <a:endParaRPr lang="en-US" sz="1100" dirty="0">
                        <a:solidFill>
                          <a:srgbClr val="000000"/>
                        </a:solidFill>
                      </a:endParaRP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dirty="0">
                          <a:solidFill>
                            <a:srgbClr val="000000"/>
                          </a:solidFill>
                        </a:rPr>
                        <a:t>This the Ending version that the line/query can be run on.</a:t>
                      </a:r>
                    </a:p>
                  </a:txBody>
                  <a:tcPr marL="124347" marR="124347" marT="62174" marB="62174" anchor="ct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100" kern="1200" dirty="0">
                          <a:solidFill>
                            <a:srgbClr val="000000"/>
                          </a:solidFill>
                          <a:latin typeface="+mn-lt"/>
                          <a:ea typeface="+mn-ea"/>
                          <a:cs typeface="+mn-cs"/>
                        </a:rPr>
                        <a:t>Depends on the source system</a:t>
                      </a:r>
                    </a:p>
                  </a:txBody>
                  <a:tcPr marL="124347" marR="124347" marT="62174" marB="62174" anchor="ctr"/>
                </a:tc>
                <a:extLst>
                  <a:ext uri="{0D108BD9-81ED-4DB2-BD59-A6C34878D82A}">
                    <a16:rowId xmlns:a16="http://schemas.microsoft.com/office/drawing/2014/main" val="3422728516"/>
                  </a:ext>
                </a:extLst>
              </a:tr>
              <a:tr h="454744">
                <a:tc>
                  <a:txBody>
                    <a:bodyPr/>
                    <a:lstStyle/>
                    <a:p>
                      <a:r>
                        <a:rPr lang="en-US" sz="1100" dirty="0" err="1">
                          <a:solidFill>
                            <a:srgbClr val="000000"/>
                          </a:solidFill>
                        </a:rPr>
                        <a:t>ExportFileName</a:t>
                      </a:r>
                      <a:endParaRPr lang="en-US" sz="1100" dirty="0">
                        <a:solidFill>
                          <a:srgbClr val="000000"/>
                        </a:solidFill>
                      </a:endParaRPr>
                    </a:p>
                  </a:txBody>
                  <a:tcPr marL="124347" marR="124347" marT="62174" marB="62174" anchor="ctr"/>
                </a:tc>
                <a:tc>
                  <a:txBody>
                    <a:bodyPr/>
                    <a:lstStyle/>
                    <a:p>
                      <a:r>
                        <a:rPr lang="en-US" sz="1100" dirty="0">
                          <a:solidFill>
                            <a:srgbClr val="000000"/>
                          </a:solidFill>
                        </a:rPr>
                        <a:t>Name to use to save the results of the query to.  A Timestamp will be appended to the end of the field value.  “</a:t>
                      </a:r>
                      <a:r>
                        <a:rPr lang="en-US" sz="1100" dirty="0" err="1">
                          <a:solidFill>
                            <a:srgbClr val="000000"/>
                          </a:solidFill>
                        </a:rPr>
                        <a:t>DBSize</a:t>
                      </a:r>
                      <a:r>
                        <a:rPr lang="en-US" sz="1100" dirty="0">
                          <a:solidFill>
                            <a:srgbClr val="000000"/>
                          </a:solidFill>
                        </a:rPr>
                        <a:t>_{</a:t>
                      </a:r>
                      <a:r>
                        <a:rPr lang="en-US" sz="1100" dirty="0" err="1">
                          <a:solidFill>
                            <a:srgbClr val="000000"/>
                          </a:solidFill>
                        </a:rPr>
                        <a:t>TimeStamp</a:t>
                      </a:r>
                      <a:r>
                        <a:rPr lang="en-US" sz="1100" dirty="0">
                          <a:solidFill>
                            <a:srgbClr val="000000"/>
                          </a:solidFill>
                        </a:rPr>
                        <a:t>}”</a:t>
                      </a:r>
                    </a:p>
                  </a:txBody>
                  <a:tcPr marL="124347" marR="124347" marT="62174" marB="62174" anchor="ctr"/>
                </a:tc>
                <a:tc>
                  <a:txBody>
                    <a:bodyPr/>
                    <a:lstStyle/>
                    <a:p>
                      <a:r>
                        <a:rPr lang="en-US" sz="1100" kern="1200" dirty="0" err="1">
                          <a:solidFill>
                            <a:srgbClr val="000000"/>
                          </a:solidFill>
                          <a:latin typeface="+mn-lt"/>
                          <a:ea typeface="+mn-ea"/>
                          <a:cs typeface="+mn-cs"/>
                        </a:rPr>
                        <a:t>DBSize</a:t>
                      </a:r>
                      <a:endParaRPr lang="en-US" sz="1100" kern="1200" dirty="0">
                        <a:solidFill>
                          <a:srgbClr val="000000"/>
                        </a:solidFill>
                        <a:latin typeface="+mn-lt"/>
                        <a:ea typeface="+mn-ea"/>
                        <a:cs typeface="+mn-cs"/>
                      </a:endParaRPr>
                    </a:p>
                  </a:txBody>
                  <a:tcPr marL="124347" marR="124347" marT="62174" marB="62174" anchor="ctr"/>
                </a:tc>
                <a:extLst>
                  <a:ext uri="{0D108BD9-81ED-4DB2-BD59-A6C34878D82A}">
                    <a16:rowId xmlns:a16="http://schemas.microsoft.com/office/drawing/2014/main" val="2251541452"/>
                  </a:ext>
                </a:extLst>
              </a:tr>
              <a:tr h="313444">
                <a:tc>
                  <a:txBody>
                    <a:bodyPr/>
                    <a:lstStyle/>
                    <a:p>
                      <a:r>
                        <a:rPr lang="en-US" sz="1100" dirty="0" err="1">
                          <a:solidFill>
                            <a:srgbClr val="000000"/>
                          </a:solidFill>
                        </a:rPr>
                        <a:t>SQLStatement</a:t>
                      </a:r>
                      <a:endParaRPr lang="en-US" sz="1100" dirty="0">
                        <a:solidFill>
                          <a:srgbClr val="000000"/>
                        </a:solidFill>
                      </a:endParaRPr>
                    </a:p>
                  </a:txBody>
                  <a:tcPr marL="124347" marR="124347" marT="62174" marB="62174" anchor="ctr"/>
                </a:tc>
                <a:tc>
                  <a:txBody>
                    <a:bodyPr/>
                    <a:lstStyle/>
                    <a:p>
                      <a:r>
                        <a:rPr lang="en-US" sz="1100" dirty="0">
                          <a:solidFill>
                            <a:srgbClr val="000000"/>
                          </a:solidFill>
                        </a:rPr>
                        <a:t>Statement to be run against the source system</a:t>
                      </a:r>
                    </a:p>
                  </a:txBody>
                  <a:tcPr marL="124347" marR="124347" marT="62174" marB="62174" anchor="ctr"/>
                </a:tc>
                <a:tc>
                  <a:txBody>
                    <a:bodyPr/>
                    <a:lstStyle/>
                    <a:p>
                      <a:endParaRPr lang="en-US" sz="1100" kern="1200" dirty="0">
                        <a:solidFill>
                          <a:srgbClr val="000000"/>
                        </a:solidFill>
                        <a:latin typeface="+mn-lt"/>
                        <a:ea typeface="+mn-ea"/>
                        <a:cs typeface="+mn-cs"/>
                      </a:endParaRPr>
                    </a:p>
                  </a:txBody>
                  <a:tcPr marL="124347" marR="124347" marT="62174" marB="62174" anchor="ctr"/>
                </a:tc>
                <a:extLst>
                  <a:ext uri="{0D108BD9-81ED-4DB2-BD59-A6C34878D82A}">
                    <a16:rowId xmlns:a16="http://schemas.microsoft.com/office/drawing/2014/main" val="252345457"/>
                  </a:ext>
                </a:extLst>
              </a:tr>
            </a:tbl>
          </a:graphicData>
        </a:graphic>
      </p:graphicFrame>
      <p:sp>
        <p:nvSpPr>
          <p:cNvPr id="6" name="Rectangle 5">
            <a:extLst>
              <a:ext uri="{FF2B5EF4-FFF2-40B4-BE49-F238E27FC236}">
                <a16:creationId xmlns:a16="http://schemas.microsoft.com/office/drawing/2014/main" id="{84437A44-D520-44D4-8DAA-26BCD12C300B}"/>
              </a:ext>
            </a:extLst>
          </p:cNvPr>
          <p:cNvSpPr/>
          <p:nvPr/>
        </p:nvSpPr>
        <p:spPr>
          <a:xfrm>
            <a:off x="274639" y="1390121"/>
            <a:ext cx="11959403" cy="657359"/>
          </a:xfrm>
          <a:prstGeom prst="rect">
            <a:avLst/>
          </a:prstGeom>
        </p:spPr>
        <p:txBody>
          <a:bodyPr wrap="square">
            <a:spAutoFit/>
          </a:bodyPr>
          <a:lstStyle/>
          <a:p>
            <a:pPr lvl="0" defTabSz="932597">
              <a:defRPr/>
            </a:pPr>
            <a:r>
              <a:rPr kumimoji="0" lang="en-US" sz="1836" b="0" i="0" u="none" strike="noStrike" kern="0" cap="none" spc="0" normalizeH="0" baseline="0" noProof="0" dirty="0">
                <a:ln>
                  <a:noFill/>
                </a:ln>
                <a:gradFill>
                  <a:gsLst>
                    <a:gs pos="0">
                      <a:srgbClr val="292929"/>
                    </a:gs>
                    <a:gs pos="86000">
                      <a:srgbClr val="292929"/>
                    </a:gs>
                  </a:gsLst>
                  <a:lin ang="5400000" scaled="0"/>
                </a:gradFill>
                <a:effectLst/>
                <a:uLnTx/>
                <a:uFillTx/>
              </a:rPr>
              <a:t>CSV File used to configure what is run against the source system by the Assessment tool.  This is a CSV file containing the following columns</a:t>
            </a:r>
            <a:r>
              <a:rPr lang="en-US" sz="1836" kern="0" dirty="0">
                <a:gradFill>
                  <a:gsLst>
                    <a:gs pos="0">
                      <a:srgbClr val="292929"/>
                    </a:gs>
                    <a:gs pos="86000">
                      <a:srgbClr val="292929"/>
                    </a:gs>
                  </a:gsLst>
                  <a:lin ang="5400000" scaled="0"/>
                </a:gradFill>
              </a:rPr>
              <a:t>:  File Name: SQLScriptstoRun.csv</a:t>
            </a:r>
            <a:endParaRPr kumimoji="0" lang="en-US" sz="1836"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89471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a:xfrm>
            <a:off x="306170" y="136632"/>
            <a:ext cx="10972800" cy="849463"/>
          </a:xfrm>
        </p:spPr>
        <p:txBody>
          <a:bodyPr/>
          <a:lstStyle/>
          <a:p>
            <a:r>
              <a:rPr lang="en-US" dirty="0"/>
              <a:t>Assessment Tool - Overview</a:t>
            </a:r>
          </a:p>
        </p:txBody>
      </p:sp>
      <p:pic>
        <p:nvPicPr>
          <p:cNvPr id="8" name="Picture 7">
            <a:extLst>
              <a:ext uri="{FF2B5EF4-FFF2-40B4-BE49-F238E27FC236}">
                <a16:creationId xmlns:a16="http://schemas.microsoft.com/office/drawing/2014/main" id="{941BEEDD-DA5D-4840-8CB3-8698C77F3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286" y="1736456"/>
            <a:ext cx="900381" cy="900381"/>
          </a:xfrm>
          <a:prstGeom prst="rect">
            <a:avLst/>
          </a:prstGeom>
        </p:spPr>
      </p:pic>
      <p:sp>
        <p:nvSpPr>
          <p:cNvPr id="10" name="TextBox 9">
            <a:extLst>
              <a:ext uri="{FF2B5EF4-FFF2-40B4-BE49-F238E27FC236}">
                <a16:creationId xmlns:a16="http://schemas.microsoft.com/office/drawing/2014/main" id="{8B6621F1-8D2E-4081-9972-27DE57CACF0C}"/>
              </a:ext>
            </a:extLst>
          </p:cNvPr>
          <p:cNvSpPr txBox="1"/>
          <p:nvPr/>
        </p:nvSpPr>
        <p:spPr>
          <a:xfrm>
            <a:off x="5460737" y="2714280"/>
            <a:ext cx="1855478" cy="286306"/>
          </a:xfrm>
          <a:prstGeom prst="rect">
            <a:avLst/>
          </a:prstGeom>
          <a:noFill/>
        </p:spPr>
        <p:txBody>
          <a:bodyPr wrap="square" rtlCol="0">
            <a:spAutoFit/>
          </a:bodyPr>
          <a:lstStyle/>
          <a:p>
            <a:pPr defTabSz="1243380">
              <a:defRPr/>
            </a:pPr>
            <a:r>
              <a:rPr lang="en-US" sz="1224" b="1" kern="0" dirty="0" err="1">
                <a:solidFill>
                  <a:srgbClr val="292929"/>
                </a:solidFill>
                <a:latin typeface="Segoe UI"/>
              </a:rPr>
              <a:t>PreAssessment_Script</a:t>
            </a:r>
            <a:endParaRPr lang="en-US" sz="1224" b="1" kern="0" dirty="0">
              <a:solidFill>
                <a:srgbClr val="292929"/>
              </a:solidFill>
              <a:latin typeface="Segoe UI"/>
            </a:endParaRPr>
          </a:p>
        </p:txBody>
      </p:sp>
      <p:sp>
        <p:nvSpPr>
          <p:cNvPr id="12" name="TextBox 11">
            <a:extLst>
              <a:ext uri="{FF2B5EF4-FFF2-40B4-BE49-F238E27FC236}">
                <a16:creationId xmlns:a16="http://schemas.microsoft.com/office/drawing/2014/main" id="{4D5613BC-8094-4666-B498-C82B5D06C8DE}"/>
              </a:ext>
            </a:extLst>
          </p:cNvPr>
          <p:cNvSpPr txBox="1"/>
          <p:nvPr/>
        </p:nvSpPr>
        <p:spPr>
          <a:xfrm>
            <a:off x="8532112" y="2772995"/>
            <a:ext cx="1758332" cy="286306"/>
          </a:xfrm>
          <a:prstGeom prst="rect">
            <a:avLst/>
          </a:prstGeom>
          <a:noFill/>
        </p:spPr>
        <p:txBody>
          <a:bodyPr wrap="square" rtlCol="0">
            <a:spAutoFit/>
          </a:bodyPr>
          <a:lstStyle/>
          <a:p>
            <a:pPr defTabSz="1243380">
              <a:defRPr/>
            </a:pPr>
            <a:r>
              <a:rPr lang="en-US" sz="1224" kern="0">
                <a:solidFill>
                  <a:srgbClr val="292929"/>
                </a:solidFill>
                <a:latin typeface="Segoe UI"/>
              </a:rPr>
              <a:t>Pre-Assessment.xlsx</a:t>
            </a:r>
          </a:p>
        </p:txBody>
      </p:sp>
      <p:sp>
        <p:nvSpPr>
          <p:cNvPr id="13" name="Arrow: Right 12">
            <a:extLst>
              <a:ext uri="{FF2B5EF4-FFF2-40B4-BE49-F238E27FC236}">
                <a16:creationId xmlns:a16="http://schemas.microsoft.com/office/drawing/2014/main" id="{4F824C49-59EB-4A2D-A662-0F78A7925A8C}"/>
              </a:ext>
            </a:extLst>
          </p:cNvPr>
          <p:cNvSpPr/>
          <p:nvPr/>
        </p:nvSpPr>
        <p:spPr>
          <a:xfrm>
            <a:off x="4379180" y="1992212"/>
            <a:ext cx="1424766" cy="428699"/>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sp>
        <p:nvSpPr>
          <p:cNvPr id="14" name="Arrow: Right 13">
            <a:extLst>
              <a:ext uri="{FF2B5EF4-FFF2-40B4-BE49-F238E27FC236}">
                <a16:creationId xmlns:a16="http://schemas.microsoft.com/office/drawing/2014/main" id="{0046B8CF-BE77-4431-92A4-F5F93A87948E}"/>
              </a:ext>
            </a:extLst>
          </p:cNvPr>
          <p:cNvSpPr/>
          <p:nvPr/>
        </p:nvSpPr>
        <p:spPr>
          <a:xfrm>
            <a:off x="7143631" y="1971445"/>
            <a:ext cx="1267259" cy="449465"/>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algn="ctr" defTabSz="1243380">
              <a:defRPr/>
            </a:pPr>
            <a:endParaRPr lang="en-US" sz="1836" kern="0">
              <a:solidFill>
                <a:srgbClr val="FFFFFF"/>
              </a:solidFill>
              <a:latin typeface="Segoe UI"/>
            </a:endParaRPr>
          </a:p>
        </p:txBody>
      </p:sp>
      <p:pic>
        <p:nvPicPr>
          <p:cNvPr id="15" name="Picture 14">
            <a:extLst>
              <a:ext uri="{FF2B5EF4-FFF2-40B4-BE49-F238E27FC236}">
                <a16:creationId xmlns:a16="http://schemas.microsoft.com/office/drawing/2014/main" id="{22A62664-1DBD-4C85-A2EA-41D9056D8E38}"/>
              </a:ext>
            </a:extLst>
          </p:cNvPr>
          <p:cNvPicPr>
            <a:picLocks noChangeAspect="1"/>
          </p:cNvPicPr>
          <p:nvPr/>
        </p:nvPicPr>
        <p:blipFill>
          <a:blip r:embed="rId4"/>
          <a:stretch>
            <a:fillRect/>
          </a:stretch>
        </p:blipFill>
        <p:spPr>
          <a:xfrm>
            <a:off x="6498189" y="3529231"/>
            <a:ext cx="5416659" cy="2966469"/>
          </a:xfrm>
          <a:prstGeom prst="rect">
            <a:avLst/>
          </a:prstGeom>
        </p:spPr>
      </p:pic>
      <p:sp>
        <p:nvSpPr>
          <p:cNvPr id="16" name="TextBox 15">
            <a:extLst>
              <a:ext uri="{FF2B5EF4-FFF2-40B4-BE49-F238E27FC236}">
                <a16:creationId xmlns:a16="http://schemas.microsoft.com/office/drawing/2014/main" id="{AD2C1EE4-0E01-4404-B124-AE13B15D2AB8}"/>
              </a:ext>
            </a:extLst>
          </p:cNvPr>
          <p:cNvSpPr txBox="1"/>
          <p:nvPr/>
        </p:nvSpPr>
        <p:spPr>
          <a:xfrm>
            <a:off x="881795" y="3258228"/>
            <a:ext cx="5056491" cy="3867389"/>
          </a:xfrm>
          <a:prstGeom prst="rect">
            <a:avLst/>
          </a:prstGeom>
          <a:noFill/>
        </p:spPr>
        <p:txBody>
          <a:bodyPr wrap="square" lIns="186521" tIns="149217" rIns="186521" bIns="149217" rtlCol="0">
            <a:spAutoFit/>
          </a:bodyPr>
          <a:lstStyle/>
          <a:p>
            <a:pPr defTabSz="932597">
              <a:lnSpc>
                <a:spcPct val="90000"/>
              </a:lnSpc>
              <a:spcAft>
                <a:spcPts val="612"/>
              </a:spcAft>
              <a:defRPr/>
            </a:pPr>
            <a:r>
              <a:rPr lang="en-US" sz="1836" dirty="0">
                <a:gradFill>
                  <a:gsLst>
                    <a:gs pos="2917">
                      <a:srgbClr val="000000"/>
                    </a:gs>
                    <a:gs pos="30000">
                      <a:srgbClr val="000000"/>
                    </a:gs>
                  </a:gsLst>
                  <a:lin ang="5400000" scaled="0"/>
                </a:gradFill>
                <a:latin typeface="Segoe UI"/>
              </a:rPr>
              <a:t>Benefits:</a:t>
            </a:r>
          </a:p>
          <a:p>
            <a:pPr marL="291436" indent="-291436"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Inventory source system to migrate</a:t>
            </a:r>
          </a:p>
          <a:p>
            <a:pPr marL="291436" indent="-291436"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Scope Migration effort</a:t>
            </a:r>
          </a:p>
          <a:p>
            <a:pPr defTabSz="932597">
              <a:lnSpc>
                <a:spcPct val="90000"/>
              </a:lnSpc>
              <a:spcAft>
                <a:spcPts val="612"/>
              </a:spcAft>
              <a:defRPr/>
            </a:pPr>
            <a:r>
              <a:rPr lang="en-US" sz="1836" dirty="0">
                <a:gradFill>
                  <a:gsLst>
                    <a:gs pos="2917">
                      <a:srgbClr val="000000"/>
                    </a:gs>
                    <a:gs pos="30000">
                      <a:srgbClr val="000000"/>
                    </a:gs>
                  </a:gsLst>
                  <a:lin ang="5400000" scaled="0"/>
                </a:gradFill>
                <a:latin typeface="Segoe UI"/>
              </a:rPr>
              <a:t>Output:</a:t>
            </a:r>
          </a:p>
          <a:p>
            <a:pPr marL="349724" indent="-349724" defTabSz="932597">
              <a:lnSpc>
                <a:spcPct val="90000"/>
              </a:lnSpc>
              <a:spcAft>
                <a:spcPts val="612"/>
              </a:spcAft>
              <a:buFont typeface="Arial" panose="020B0604020202020204" pitchFamily="34" charset="0"/>
              <a:buChar char="•"/>
              <a:defRPr/>
            </a:pPr>
            <a:r>
              <a:rPr lang="en-US" sz="1836" dirty="0">
                <a:gradFill>
                  <a:gsLst>
                    <a:gs pos="2917">
                      <a:srgbClr val="000000"/>
                    </a:gs>
                    <a:gs pos="30000">
                      <a:srgbClr val="000000"/>
                    </a:gs>
                  </a:gsLst>
                  <a:lin ang="5400000" scaled="0"/>
                </a:gradFill>
                <a:latin typeface="Segoe UI"/>
              </a:rPr>
              <a:t>Single Excel sheet with 6 tabs.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Database System Info</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DB/Table Sizes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Object Counts</a:t>
            </a:r>
          </a:p>
          <a:p>
            <a:pPr marL="641160" lvl="1" indent="-174862" defTabSz="932597">
              <a:lnSpc>
                <a:spcPct val="90000"/>
              </a:lnSpc>
              <a:spcAft>
                <a:spcPts val="612"/>
              </a:spcAft>
              <a:buFont typeface="Arial" panose="020B0604020202020204" pitchFamily="34" charset="0"/>
              <a:buChar char="•"/>
            </a:pPr>
            <a:r>
              <a:rPr lang="en-US" sz="1836" dirty="0">
                <a:gradFill>
                  <a:gsLst>
                    <a:gs pos="2917">
                      <a:srgbClr val="000000"/>
                    </a:gs>
                    <a:gs pos="30000">
                      <a:srgbClr val="000000"/>
                    </a:gs>
                  </a:gsLst>
                  <a:lin ang="5400000" scaled="0"/>
                </a:gradFill>
                <a:latin typeface="Segoe UI"/>
              </a:rPr>
              <a:t>Other info</a:t>
            </a:r>
          </a:p>
          <a:p>
            <a:pPr marL="641160" lvl="1" indent="-174862" defTabSz="932597">
              <a:lnSpc>
                <a:spcPct val="90000"/>
              </a:lnSpc>
              <a:spcAft>
                <a:spcPts val="612"/>
              </a:spcAft>
              <a:buFont typeface="Arial" panose="020B0604020202020204" pitchFamily="34" charset="0"/>
              <a:buChar char="•"/>
            </a:pPr>
            <a:endParaRPr lang="en-US" sz="1836" dirty="0">
              <a:gradFill>
                <a:gsLst>
                  <a:gs pos="2917">
                    <a:srgbClr val="000000"/>
                  </a:gs>
                  <a:gs pos="30000">
                    <a:srgbClr val="000000"/>
                  </a:gs>
                </a:gsLst>
                <a:lin ang="5400000" scaled="0"/>
              </a:gradFill>
              <a:latin typeface="Segoe UI"/>
            </a:endParaRPr>
          </a:p>
          <a:p>
            <a:pPr marL="816022" lvl="1" indent="-349724" defTabSz="932597">
              <a:lnSpc>
                <a:spcPct val="90000"/>
              </a:lnSpc>
              <a:spcAft>
                <a:spcPts val="612"/>
              </a:spcAft>
              <a:buFont typeface="Arial" panose="020B0604020202020204" pitchFamily="34" charset="0"/>
              <a:buChar char="•"/>
              <a:defRPr/>
            </a:pPr>
            <a:endParaRPr lang="en-US" sz="1836" dirty="0">
              <a:gradFill>
                <a:gsLst>
                  <a:gs pos="2917">
                    <a:srgbClr val="000000"/>
                  </a:gs>
                  <a:gs pos="30000">
                    <a:srgbClr val="000000"/>
                  </a:gs>
                </a:gsLst>
                <a:lin ang="5400000" scaled="0"/>
              </a:gradFill>
              <a:latin typeface="Segoe UI"/>
            </a:endParaRPr>
          </a:p>
        </p:txBody>
      </p:sp>
      <p:grpSp>
        <p:nvGrpSpPr>
          <p:cNvPr id="17" name="Group 16">
            <a:extLst>
              <a:ext uri="{FF2B5EF4-FFF2-40B4-BE49-F238E27FC236}">
                <a16:creationId xmlns:a16="http://schemas.microsoft.com/office/drawing/2014/main" id="{0F020FEF-2B1C-40F9-9B7E-433831A7DD43}"/>
              </a:ext>
            </a:extLst>
          </p:cNvPr>
          <p:cNvGrpSpPr/>
          <p:nvPr/>
        </p:nvGrpSpPr>
        <p:grpSpPr>
          <a:xfrm>
            <a:off x="8715855" y="1774231"/>
            <a:ext cx="1066106" cy="977823"/>
            <a:chOff x="7294608" y="2798294"/>
            <a:chExt cx="1533462" cy="1601632"/>
          </a:xfrm>
        </p:grpSpPr>
        <p:pic>
          <p:nvPicPr>
            <p:cNvPr id="18" name="Picture 17">
              <a:extLst>
                <a:ext uri="{FF2B5EF4-FFF2-40B4-BE49-F238E27FC236}">
                  <a16:creationId xmlns:a16="http://schemas.microsoft.com/office/drawing/2014/main" id="{4C397615-E6B8-435F-A072-656D6DDDC5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9" name="Picture 18">
              <a:extLst>
                <a:ext uri="{FF2B5EF4-FFF2-40B4-BE49-F238E27FC236}">
                  <a16:creationId xmlns:a16="http://schemas.microsoft.com/office/drawing/2014/main" id="{16052C61-5AAD-4DB7-9908-213142B2A9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20" name="Picture 19">
              <a:extLst>
                <a:ext uri="{FF2B5EF4-FFF2-40B4-BE49-F238E27FC236}">
                  <a16:creationId xmlns:a16="http://schemas.microsoft.com/office/drawing/2014/main" id="{97EFA89A-0784-4861-9741-E1609EB78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pic>
        <p:nvPicPr>
          <p:cNvPr id="5" name="Picture 4" descr="A close up of a sign&#10;&#10;Description automatically generated">
            <a:extLst>
              <a:ext uri="{FF2B5EF4-FFF2-40B4-BE49-F238E27FC236}">
                <a16:creationId xmlns:a16="http://schemas.microsoft.com/office/drawing/2014/main" id="{6604245B-3E3D-44F3-9C94-AF9EA82E6535}"/>
              </a:ext>
            </a:extLst>
          </p:cNvPr>
          <p:cNvPicPr>
            <a:picLocks noChangeAspect="1"/>
          </p:cNvPicPr>
          <p:nvPr/>
        </p:nvPicPr>
        <p:blipFill>
          <a:blip r:embed="rId6"/>
          <a:stretch>
            <a:fillRect/>
          </a:stretch>
        </p:blipFill>
        <p:spPr>
          <a:xfrm>
            <a:off x="3189604" y="1810999"/>
            <a:ext cx="780290" cy="780290"/>
          </a:xfrm>
          <a:prstGeom prst="rect">
            <a:avLst/>
          </a:prstGeom>
        </p:spPr>
      </p:pic>
      <p:sp>
        <p:nvSpPr>
          <p:cNvPr id="3" name="TextBox 2">
            <a:extLst>
              <a:ext uri="{FF2B5EF4-FFF2-40B4-BE49-F238E27FC236}">
                <a16:creationId xmlns:a16="http://schemas.microsoft.com/office/drawing/2014/main" id="{099D32A6-5FA6-44BE-B05A-421E0478161D}"/>
              </a:ext>
            </a:extLst>
          </p:cNvPr>
          <p:cNvSpPr txBox="1"/>
          <p:nvPr/>
        </p:nvSpPr>
        <p:spPr>
          <a:xfrm>
            <a:off x="963553" y="1897774"/>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a:solidFill>
                  <a:srgbClr val="FFC000"/>
                </a:solidFill>
              </a:rPr>
              <a:t>TERADATA</a:t>
            </a:r>
            <a:endParaRPr lang="en-US" sz="2400" b="1" dirty="0">
              <a:solidFill>
                <a:srgbClr val="FFC000"/>
              </a:solidFill>
            </a:endParaRPr>
          </a:p>
        </p:txBody>
      </p:sp>
      <p:sp>
        <p:nvSpPr>
          <p:cNvPr id="22" name="TextBox 21">
            <a:extLst>
              <a:ext uri="{FF2B5EF4-FFF2-40B4-BE49-F238E27FC236}">
                <a16:creationId xmlns:a16="http://schemas.microsoft.com/office/drawing/2014/main" id="{C0E43687-C222-4D49-A603-850FCAA333E0}"/>
              </a:ext>
            </a:extLst>
          </p:cNvPr>
          <p:cNvSpPr txBox="1"/>
          <p:nvPr/>
        </p:nvSpPr>
        <p:spPr>
          <a:xfrm>
            <a:off x="1653092" y="1415307"/>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sp>
        <p:nvSpPr>
          <p:cNvPr id="21" name="TextBox 20">
            <a:extLst>
              <a:ext uri="{FF2B5EF4-FFF2-40B4-BE49-F238E27FC236}">
                <a16:creationId xmlns:a16="http://schemas.microsoft.com/office/drawing/2014/main" id="{48834CDB-BD23-4D5D-A629-83DBBC17D3D2}"/>
              </a:ext>
            </a:extLst>
          </p:cNvPr>
          <p:cNvSpPr txBox="1"/>
          <p:nvPr/>
        </p:nvSpPr>
        <p:spPr>
          <a:xfrm>
            <a:off x="1717776" y="2372937"/>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0000"/>
                </a:solidFill>
              </a:rPr>
              <a:t>APS\PDW</a:t>
            </a:r>
          </a:p>
        </p:txBody>
      </p:sp>
    </p:spTree>
    <p:extLst>
      <p:ext uri="{BB962C8B-B14F-4D97-AF65-F5344CB8AC3E}">
        <p14:creationId xmlns:p14="http://schemas.microsoft.com/office/powerpoint/2010/main" val="116991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DC4C7EC-0AA9-45F1-A43B-4EA2935D6A29}"/>
              </a:ext>
            </a:extLst>
          </p:cNvPr>
          <p:cNvSpPr/>
          <p:nvPr/>
        </p:nvSpPr>
        <p:spPr bwMode="auto">
          <a:xfrm>
            <a:off x="0" y="1394158"/>
            <a:ext cx="8688515" cy="5601002"/>
          </a:xfrm>
          <a:custGeom>
            <a:avLst/>
            <a:gdLst>
              <a:gd name="connsiteX0" fmla="*/ 0 w 8688515"/>
              <a:gd name="connsiteY0" fmla="*/ 0 h 5601002"/>
              <a:gd name="connsiteX1" fmla="*/ 8688515 w 8688515"/>
              <a:gd name="connsiteY1" fmla="*/ 0 h 5601002"/>
              <a:gd name="connsiteX2" fmla="*/ 7590278 w 8688515"/>
              <a:gd name="connsiteY2" fmla="*/ 5601002 h 5601002"/>
              <a:gd name="connsiteX3" fmla="*/ 0 w 8688515"/>
              <a:gd name="connsiteY3" fmla="*/ 5601002 h 5601002"/>
            </a:gdLst>
            <a:ahLst/>
            <a:cxnLst>
              <a:cxn ang="0">
                <a:pos x="connsiteX0" y="connsiteY0"/>
              </a:cxn>
              <a:cxn ang="0">
                <a:pos x="connsiteX1" y="connsiteY1"/>
              </a:cxn>
              <a:cxn ang="0">
                <a:pos x="connsiteX2" y="connsiteY2"/>
              </a:cxn>
              <a:cxn ang="0">
                <a:pos x="connsiteX3" y="connsiteY3"/>
              </a:cxn>
            </a:cxnLst>
            <a:rect l="l" t="t" r="r" b="b"/>
            <a:pathLst>
              <a:path w="8688515" h="5601002">
                <a:moveTo>
                  <a:pt x="0" y="0"/>
                </a:moveTo>
                <a:lnTo>
                  <a:pt x="8688515" y="0"/>
                </a:lnTo>
                <a:lnTo>
                  <a:pt x="7590278" y="5601002"/>
                </a:lnTo>
                <a:lnTo>
                  <a:pt x="0" y="560100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a:xfrm>
            <a:off x="306170" y="136632"/>
            <a:ext cx="10972800" cy="849463"/>
          </a:xfrm>
        </p:spPr>
        <p:txBody>
          <a:bodyPr/>
          <a:lstStyle/>
          <a:p>
            <a:r>
              <a:rPr lang="en-US" dirty="0"/>
              <a:t>Assessment Tool - Features</a:t>
            </a:r>
          </a:p>
        </p:txBody>
      </p:sp>
      <p:sp>
        <p:nvSpPr>
          <p:cNvPr id="7" name="Text Placeholder 36">
            <a:extLst>
              <a:ext uri="{FF2B5EF4-FFF2-40B4-BE49-F238E27FC236}">
                <a16:creationId xmlns:a16="http://schemas.microsoft.com/office/drawing/2014/main" id="{0C4986ED-58D7-4474-8536-F1E6217B48C4}"/>
              </a:ext>
            </a:extLst>
          </p:cNvPr>
          <p:cNvSpPr txBox="1">
            <a:spLocks/>
          </p:cNvSpPr>
          <p:nvPr/>
        </p:nvSpPr>
        <p:spPr>
          <a:xfrm>
            <a:off x="91552" y="1211978"/>
            <a:ext cx="11886149" cy="1071062"/>
          </a:xfrm>
          <a:prstGeom prst="rect">
            <a:avLst/>
          </a:prstGeom>
          <a:noFill/>
        </p:spPr>
        <p:txBody>
          <a:bodyPr vert="horz" wrap="square" lIns="182880" tIns="146304" rIns="182880" bIns="146304" rtlCol="0" anchor="t" anchorCtr="0">
            <a:spAutoFit/>
          </a:bodyPr>
          <a:lstStyle>
            <a:lvl1pPr marL="0" marR="0" indent="0" algn="l" defTabSz="932742" rtl="0" eaLnBrk="1" fontAlgn="auto" latinLnBrk="0" hangingPunct="1">
              <a:lnSpc>
                <a:spcPct val="90000"/>
              </a:lnSpc>
              <a:spcBef>
                <a:spcPts val="1800"/>
              </a:spcBef>
              <a:spcAft>
                <a:spcPts val="300"/>
              </a:spcAft>
              <a:buClrTx/>
              <a:buSzPct val="90000"/>
              <a:buFont typeface="Arial" pitchFamily="34" charset="0"/>
              <a:buNone/>
              <a:tabLst/>
              <a:defRPr sz="2400" kern="1200" spc="0" baseline="0">
                <a:gradFill>
                  <a:gsLst>
                    <a:gs pos="1250">
                      <a:srgbClr val="002050"/>
                    </a:gs>
                    <a:gs pos="100000">
                      <a:srgbClr val="002050"/>
                    </a:gs>
                  </a:gsLst>
                  <a:lin ang="5400000" scaled="0"/>
                </a:gradFill>
                <a:latin typeface="Segoe UI Semibold" panose="020B0702040204020203" pitchFamily="34" charset="0"/>
                <a:ea typeface="+mn-ea"/>
                <a:cs typeface="Segoe UI Semibold" panose="020B0702040204020203" pitchFamily="34" charset="0"/>
              </a:defRPr>
            </a:lvl1pPr>
            <a:lvl2pPr marL="0" marR="0" indent="0" algn="l" defTabSz="932742" rtl="0" eaLnBrk="1" fontAlgn="auto" latinLnBrk="0" hangingPunct="1">
              <a:lnSpc>
                <a:spcPct val="90000"/>
              </a:lnSpc>
              <a:spcBef>
                <a:spcPts val="600"/>
              </a:spcBef>
              <a:spcAft>
                <a:spcPts val="300"/>
              </a:spcAft>
              <a:buClrTx/>
              <a:buSzPct val="90000"/>
              <a:buFont typeface="Arial" pitchFamily="34" charset="0"/>
              <a:buNone/>
              <a:tabLst/>
              <a:defRPr sz="1800" kern="1200" spc="0" baseline="0">
                <a:gradFill>
                  <a:gsLst>
                    <a:gs pos="1250">
                      <a:srgbClr val="505050"/>
                    </a:gs>
                    <a:gs pos="100000">
                      <a:srgbClr val="505050"/>
                    </a:gs>
                  </a:gsLst>
                  <a:lin ang="5400000" scaled="0"/>
                </a:gradFill>
                <a:latin typeface="+mn-lt"/>
                <a:ea typeface="+mn-ea"/>
                <a:cs typeface="+mn-cs"/>
              </a:defRPr>
            </a:lvl2pPr>
            <a:lvl3pPr marL="171450" marR="0" indent="-171450" algn="l" defTabSz="932742" rtl="0" eaLnBrk="1" fontAlgn="auto" latinLnBrk="0" hangingPunct="1">
              <a:lnSpc>
                <a:spcPct val="90000"/>
              </a:lnSpc>
              <a:spcBef>
                <a:spcPts val="600"/>
              </a:spcBef>
              <a:spcAft>
                <a:spcPts val="0"/>
              </a:spcAft>
              <a:buClrTx/>
              <a:buSzPct val="90000"/>
              <a:buFont typeface="Arial" pitchFamily="34" charset="0"/>
              <a:buChar char="•"/>
              <a:tabLst/>
              <a:defRPr sz="1600" kern="1200" spc="0" baseline="0">
                <a:gradFill>
                  <a:gsLst>
                    <a:gs pos="1250">
                      <a:srgbClr val="505050"/>
                    </a:gs>
                    <a:gs pos="100000">
                      <a:srgbClr val="505050"/>
                    </a:gs>
                  </a:gsLst>
                  <a:lin ang="5400000" scaled="0"/>
                </a:gradFill>
                <a:latin typeface="+mn-lt"/>
                <a:ea typeface="+mn-ea"/>
                <a:cs typeface="+mn-cs"/>
              </a:defRPr>
            </a:lvl3pPr>
            <a:lvl4pPr marL="344488" marR="0" indent="-173038" algn="l" defTabSz="932742" rtl="0" eaLnBrk="1" fontAlgn="auto" latinLnBrk="0" hangingPunct="1">
              <a:lnSpc>
                <a:spcPct val="90000"/>
              </a:lnSpc>
              <a:spcBef>
                <a:spcPts val="600"/>
              </a:spcBef>
              <a:spcAft>
                <a:spcPts val="0"/>
              </a:spcAft>
              <a:buClrTx/>
              <a:buSzPct val="90000"/>
              <a:buFont typeface="Arial" pitchFamily="34" charset="0"/>
              <a:buChar char="•"/>
              <a:tabLst/>
              <a:defRPr sz="1400" kern="1200" spc="0" baseline="0">
                <a:gradFill>
                  <a:gsLst>
                    <a:gs pos="1250">
                      <a:srgbClr val="505050"/>
                    </a:gs>
                    <a:gs pos="100000">
                      <a:srgbClr val="505050"/>
                    </a:gs>
                  </a:gsLst>
                  <a:lin ang="5400000" scaled="0"/>
                </a:gradFill>
                <a:latin typeface="+mn-lt"/>
                <a:ea typeface="+mn-ea"/>
                <a:cs typeface="+mn-cs"/>
              </a:defRPr>
            </a:lvl4pPr>
            <a:lvl5pPr marL="512763" marR="0" indent="-168275" algn="l" defTabSz="932742" rtl="0" eaLnBrk="1" fontAlgn="auto" latinLnBrk="0" hangingPunct="1">
              <a:lnSpc>
                <a:spcPct val="90000"/>
              </a:lnSpc>
              <a:spcBef>
                <a:spcPts val="600"/>
              </a:spcBef>
              <a:spcAft>
                <a:spcPts val="0"/>
              </a:spcAft>
              <a:buClrTx/>
              <a:buSzPct val="90000"/>
              <a:buFont typeface="Arial" pitchFamily="34" charset="0"/>
              <a:buChar char="•"/>
              <a:tabLst/>
              <a:defRPr sz="1400" kern="1200" spc="0" baseline="0">
                <a:gradFill>
                  <a:gsLst>
                    <a:gs pos="1250">
                      <a:srgbClr val="505050"/>
                    </a:gs>
                    <a:gs pos="100000">
                      <a:srgbClr val="505050"/>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spcBef>
                <a:spcPts val="0"/>
              </a:spcBef>
              <a:spcAft>
                <a:spcPts val="600"/>
              </a:spcAft>
              <a:buSzTx/>
            </a:pPr>
            <a:r>
              <a:rPr lang="en-US" sz="2800" dirty="0">
                <a:gradFill>
                  <a:gsLst>
                    <a:gs pos="2917">
                      <a:srgbClr val="000000"/>
                    </a:gs>
                    <a:gs pos="30000">
                      <a:srgbClr val="000000"/>
                    </a:gs>
                  </a:gsLst>
                  <a:lin ang="5400000" scaled="0"/>
                </a:gradFill>
                <a:latin typeface="Segoe UI"/>
                <a:cs typeface="+mn-cs"/>
              </a:rPr>
              <a:t>Assessment tool is used to gather information on the Source System DBs to better enable an accurate estimate for the migration.  </a:t>
            </a:r>
            <a:endParaRPr lang="en-US" sz="2000" dirty="0">
              <a:gradFill>
                <a:gsLst>
                  <a:gs pos="2917">
                    <a:srgbClr val="000000"/>
                  </a:gs>
                  <a:gs pos="30000">
                    <a:srgbClr val="000000"/>
                  </a:gs>
                </a:gsLst>
                <a:lin ang="5400000" scaled="0"/>
              </a:gradFill>
              <a:latin typeface="Segoe UI"/>
              <a:cs typeface="+mn-cs"/>
            </a:endParaRPr>
          </a:p>
        </p:txBody>
      </p:sp>
      <p:sp>
        <p:nvSpPr>
          <p:cNvPr id="3" name="TextBox 2">
            <a:extLst>
              <a:ext uri="{FF2B5EF4-FFF2-40B4-BE49-F238E27FC236}">
                <a16:creationId xmlns:a16="http://schemas.microsoft.com/office/drawing/2014/main" id="{35C67E60-8525-414C-8336-32E85E32A26E}"/>
              </a:ext>
            </a:extLst>
          </p:cNvPr>
          <p:cNvSpPr txBox="1"/>
          <p:nvPr/>
        </p:nvSpPr>
        <p:spPr>
          <a:xfrm>
            <a:off x="91552" y="2325976"/>
            <a:ext cx="6147182" cy="4389120"/>
          </a:xfrm>
          <a:prstGeom prst="rect">
            <a:avLst/>
          </a:prstGeom>
          <a:noFill/>
          <a:ln>
            <a:solidFill>
              <a:srgbClr val="008272"/>
            </a:solidFill>
          </a:ln>
        </p:spPr>
        <p:txBody>
          <a:bodyPr wrap="square" lIns="182880" tIns="146304" rIns="182880" bIns="146304" rtlCol="0">
            <a:spAutoFit/>
          </a:bodyPr>
          <a:lstStyle/>
          <a:p>
            <a:pPr lvl="0" defTabSz="914400">
              <a:spcBef>
                <a:spcPts val="0"/>
              </a:spcBef>
              <a:spcAft>
                <a:spcPts val="600"/>
              </a:spcAft>
              <a:buSzTx/>
            </a:pPr>
            <a:r>
              <a:rPr lang="en-US" sz="2000" dirty="0">
                <a:gradFill>
                  <a:gsLst>
                    <a:gs pos="2917">
                      <a:srgbClr val="000000"/>
                    </a:gs>
                    <a:gs pos="30000">
                      <a:srgbClr val="000000"/>
                    </a:gs>
                  </a:gsLst>
                  <a:lin ang="5400000" scaled="0"/>
                </a:gradFill>
              </a:rPr>
              <a:t>Multi-Platform support:</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APS</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Netezza</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Teradata (Future functionality)</a:t>
            </a:r>
          </a:p>
          <a:p>
            <a:pPr marL="339725" lvl="1" defTabSz="914400">
              <a:spcBef>
                <a:spcPts val="0"/>
              </a:spcBef>
              <a:spcAft>
                <a:spcPts val="600"/>
              </a:spcAft>
              <a:buSzTx/>
            </a:pPr>
            <a:endParaRPr lang="en-US" sz="1400" dirty="0">
              <a:gradFill>
                <a:gsLst>
                  <a:gs pos="2917">
                    <a:srgbClr val="000000"/>
                  </a:gs>
                  <a:gs pos="30000">
                    <a:srgbClr val="000000"/>
                  </a:gs>
                </a:gsLst>
                <a:lin ang="5400000" scaled="0"/>
              </a:gradFill>
            </a:endParaRPr>
          </a:p>
          <a:p>
            <a:pPr marL="3175" defTabSz="914400">
              <a:spcBef>
                <a:spcPts val="0"/>
              </a:spcBef>
              <a:spcAft>
                <a:spcPts val="600"/>
              </a:spcAft>
              <a:buSzTx/>
            </a:pPr>
            <a:r>
              <a:rPr lang="en-US" sz="2000" dirty="0">
                <a:gradFill>
                  <a:gsLst>
                    <a:gs pos="2917">
                      <a:srgbClr val="000000"/>
                    </a:gs>
                    <a:gs pos="30000">
                      <a:srgbClr val="000000"/>
                    </a:gs>
                  </a:gsLst>
                  <a:lin ang="5400000" scaled="0"/>
                </a:gradFill>
              </a:rPr>
              <a:t>Captures information like:</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DB Version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Object Counts</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Object Metadata (Size, Partitions counts, Distribution type, Distribution Column)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Size of the System</a:t>
            </a:r>
          </a:p>
          <a:p>
            <a:pPr marL="347663" lvl="3" indent="0" defTabSz="914400">
              <a:spcBef>
                <a:spcPts val="0"/>
              </a:spcBef>
              <a:spcAft>
                <a:spcPts val="600"/>
              </a:spcAft>
              <a:buSzTx/>
              <a:buNone/>
            </a:pPr>
            <a:r>
              <a:rPr lang="en-US" sz="1600" dirty="0">
                <a:gradFill>
                  <a:gsLst>
                    <a:gs pos="2917">
                      <a:srgbClr val="000000"/>
                    </a:gs>
                    <a:gs pos="30000">
                      <a:srgbClr val="000000"/>
                    </a:gs>
                  </a:gsLst>
                  <a:lin ang="5400000" scaled="0"/>
                </a:gradFill>
              </a:rPr>
              <a:t> </a:t>
            </a:r>
          </a:p>
        </p:txBody>
      </p:sp>
      <p:sp>
        <p:nvSpPr>
          <p:cNvPr id="9" name="TextBox 8">
            <a:extLst>
              <a:ext uri="{FF2B5EF4-FFF2-40B4-BE49-F238E27FC236}">
                <a16:creationId xmlns:a16="http://schemas.microsoft.com/office/drawing/2014/main" id="{AA445E5C-BA39-42E5-8777-BD45C99FA492}"/>
              </a:ext>
            </a:extLst>
          </p:cNvPr>
          <p:cNvSpPr txBox="1"/>
          <p:nvPr/>
        </p:nvSpPr>
        <p:spPr>
          <a:xfrm>
            <a:off x="6238734" y="2325977"/>
            <a:ext cx="6105141" cy="4389120"/>
          </a:xfrm>
          <a:prstGeom prst="rect">
            <a:avLst/>
          </a:prstGeom>
          <a:noFill/>
          <a:ln>
            <a:solidFill>
              <a:srgbClr val="008272"/>
            </a:solidFill>
          </a:ln>
        </p:spPr>
        <p:txBody>
          <a:bodyPr wrap="square" lIns="182880" tIns="146304" rIns="182880" bIns="146304" rtlCol="0">
            <a:spAutoFit/>
          </a:bodyPr>
          <a:lstStyle/>
          <a:p>
            <a:pPr lvl="0" defTabSz="914400">
              <a:spcBef>
                <a:spcPts val="0"/>
              </a:spcBef>
              <a:spcAft>
                <a:spcPts val="600"/>
              </a:spcAft>
              <a:buSzTx/>
            </a:pPr>
            <a:r>
              <a:rPr lang="en-US" sz="2000" dirty="0">
                <a:gradFill>
                  <a:gsLst>
                    <a:gs pos="2917">
                      <a:srgbClr val="000000"/>
                    </a:gs>
                    <a:gs pos="30000">
                      <a:srgbClr val="000000"/>
                    </a:gs>
                  </a:gsLst>
                  <a:lin ang="5400000" scaled="0"/>
                </a:gradFill>
              </a:rPr>
              <a:t>Standard output format:</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CSV</a:t>
            </a:r>
          </a:p>
          <a:p>
            <a:pPr marL="682625" lvl="1" indent="-342900" defTabSz="914400">
              <a:spcBef>
                <a:spcPts val="0"/>
              </a:spcBef>
              <a:spcAft>
                <a:spcPts val="600"/>
              </a:spcAft>
              <a:buSzTx/>
              <a:buFont typeface="Arial" panose="020B0604020202020204" pitchFamily="34" charset="0"/>
              <a:buChar char="•"/>
            </a:pPr>
            <a:r>
              <a:rPr lang="en-US" sz="1600" dirty="0">
                <a:gradFill>
                  <a:gsLst>
                    <a:gs pos="2917">
                      <a:srgbClr val="000000"/>
                    </a:gs>
                    <a:gs pos="30000">
                      <a:srgbClr val="000000"/>
                    </a:gs>
                  </a:gsLst>
                  <a:lin ang="5400000" scaled="0"/>
                </a:gradFill>
              </a:rPr>
              <a:t>Each output File is timestamped based on day data was extracted</a:t>
            </a:r>
          </a:p>
          <a:p>
            <a:pPr marL="339725" lvl="1" defTabSz="914400">
              <a:spcBef>
                <a:spcPts val="0"/>
              </a:spcBef>
              <a:spcAft>
                <a:spcPts val="600"/>
              </a:spcAft>
              <a:buSzTx/>
            </a:pPr>
            <a:endParaRPr lang="en-US" sz="1400" dirty="0">
              <a:gradFill>
                <a:gsLst>
                  <a:gs pos="2917">
                    <a:srgbClr val="000000"/>
                  </a:gs>
                  <a:gs pos="30000">
                    <a:srgbClr val="000000"/>
                  </a:gs>
                </a:gsLst>
                <a:lin ang="5400000" scaled="0"/>
              </a:gradFill>
            </a:endParaRPr>
          </a:p>
          <a:p>
            <a:pPr marL="3175" defTabSz="914400">
              <a:spcBef>
                <a:spcPts val="0"/>
              </a:spcBef>
              <a:spcAft>
                <a:spcPts val="600"/>
              </a:spcAft>
              <a:buSzTx/>
            </a:pPr>
            <a:r>
              <a:rPr lang="en-US" sz="2000" dirty="0">
                <a:gradFill>
                  <a:gsLst>
                    <a:gs pos="2917">
                      <a:srgbClr val="000000"/>
                    </a:gs>
                    <a:gs pos="30000">
                      <a:srgbClr val="000000"/>
                    </a:gs>
                  </a:gsLst>
                  <a:lin ang="5400000" scaled="0"/>
                </a:gradFill>
              </a:rPr>
              <a:t>Configurable solution:</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Info gathered is based on each source system.</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New info can be gathered by added additional queries.</a:t>
            </a:r>
          </a:p>
          <a:p>
            <a:pPr marL="682625" lvl="1"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Data can be gathered at either:</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Server level</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Database level</a:t>
            </a:r>
          </a:p>
          <a:p>
            <a:pPr marL="1148996" lvl="2" indent="-342900" defTabSz="914400">
              <a:spcAft>
                <a:spcPts val="600"/>
              </a:spcAft>
              <a:buFont typeface="Arial" panose="020B0604020202020204" pitchFamily="34" charset="0"/>
              <a:buChar char="•"/>
            </a:pPr>
            <a:r>
              <a:rPr lang="en-US" sz="1600" dirty="0">
                <a:gradFill>
                  <a:gsLst>
                    <a:gs pos="2917">
                      <a:srgbClr val="000000"/>
                    </a:gs>
                    <a:gs pos="30000">
                      <a:srgbClr val="000000"/>
                    </a:gs>
                  </a:gsLst>
                  <a:lin ang="5400000" scaled="0"/>
                </a:gradFill>
              </a:rPr>
              <a:t>Table Level</a:t>
            </a:r>
          </a:p>
          <a:p>
            <a:pPr>
              <a:lnSpc>
                <a:spcPct val="90000"/>
              </a:lnSpc>
              <a:spcAft>
                <a:spcPts val="600"/>
              </a:spcAft>
            </a:pPr>
            <a:endParaRPr lang="en-US"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3996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APS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461715382"/>
              </p:ext>
            </p:extLst>
          </p:nvPr>
        </p:nvGraphicFramePr>
        <p:xfrm>
          <a:off x="274639" y="1687047"/>
          <a:ext cx="11906851" cy="4688840"/>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Version_{Datetime}.csv</a:t>
                      </a:r>
                      <a:endParaRPr lang="en-US" dirty="0"/>
                    </a:p>
                  </a:txBody>
                  <a:tcPr/>
                </a:tc>
                <a:tc>
                  <a:txBody>
                    <a:bodyPr/>
                    <a:lstStyle/>
                    <a:p>
                      <a:r>
                        <a:rPr lang="en-US" sz="1800" dirty="0">
                          <a:solidFill>
                            <a:srgbClr val="000000"/>
                          </a:solidFill>
                          <a:latin typeface="+mn-lt"/>
                          <a:cs typeface="+mn-cs"/>
                        </a:rPr>
                        <a:t>Version of the source system</a:t>
                      </a:r>
                      <a:endParaRPr lang="en-US" dirty="0"/>
                    </a:p>
                  </a:txBody>
                  <a:tcPr/>
                </a:tc>
                <a:extLst>
                  <a:ext uri="{0D108BD9-81ED-4DB2-BD59-A6C34878D82A}">
                    <a16:rowId xmlns:a16="http://schemas.microsoft.com/office/drawing/2014/main" val="3131939733"/>
                  </a:ext>
                </a:extLst>
              </a:tr>
              <a:tr h="370840">
                <a:tc>
                  <a:txBody>
                    <a:bodyPr/>
                    <a:lstStyle/>
                    <a:p>
                      <a:r>
                        <a:rPr lang="en-US" sz="1800" b="1" dirty="0">
                          <a:solidFill>
                            <a:srgbClr val="000000"/>
                          </a:solidFill>
                          <a:latin typeface="+mn-lt"/>
                          <a:cs typeface="+mn-cs"/>
                        </a:rPr>
                        <a:t>ObjectCount_{Datetime}.csv</a:t>
                      </a:r>
                      <a:endParaRPr lang="en-US" dirty="0"/>
                    </a:p>
                  </a:txBody>
                  <a:tcPr/>
                </a:tc>
                <a:tc>
                  <a:txBody>
                    <a:bodyPr/>
                    <a:lstStyle/>
                    <a:p>
                      <a:r>
                        <a:rPr lang="en-US" sz="1800" dirty="0">
                          <a:solidFill>
                            <a:srgbClr val="000000"/>
                          </a:solidFill>
                          <a:latin typeface="+mn-lt"/>
                          <a:cs typeface="+mn-cs"/>
                        </a:rPr>
                        <a:t>Count of all objects in all DB’s in the APS. – </a:t>
                      </a:r>
                      <a:r>
                        <a:rPr lang="en-US" sz="1800" dirty="0" err="1">
                          <a:solidFill>
                            <a:srgbClr val="000000"/>
                          </a:solidFill>
                          <a:latin typeface="+mn-lt"/>
                          <a:cs typeface="+mn-cs"/>
                        </a:rPr>
                        <a:t>sys.objects</a:t>
                      </a:r>
                      <a:r>
                        <a:rPr lang="en-US" sz="1800" dirty="0">
                          <a:solidFill>
                            <a:srgbClr val="000000"/>
                          </a:solidFill>
                          <a:latin typeface="+mn-lt"/>
                          <a:cs typeface="+mn-cs"/>
                        </a:rPr>
                        <a:t> </a:t>
                      </a:r>
                      <a:endParaRPr lang="en-US" dirty="0"/>
                    </a:p>
                  </a:txBody>
                  <a:tcPr/>
                </a:tc>
                <a:extLst>
                  <a:ext uri="{0D108BD9-81ED-4DB2-BD59-A6C34878D82A}">
                    <a16:rowId xmlns:a16="http://schemas.microsoft.com/office/drawing/2014/main" val="928294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TableMetadata_{DateTime}.csv</a:t>
                      </a:r>
                    </a:p>
                    <a:p>
                      <a:endParaRPr lang="en-US" dirty="0"/>
                    </a:p>
                  </a:txBody>
                  <a:tcPr/>
                </a:tc>
                <a:tc>
                  <a:txBody>
                    <a:bodyPr/>
                    <a:lstStyle/>
                    <a:p>
                      <a:r>
                        <a:rPr lang="en-US" sz="1800" dirty="0">
                          <a:solidFill>
                            <a:srgbClr val="000000"/>
                          </a:solidFill>
                          <a:latin typeface="+mn-lt"/>
                          <a:cs typeface="+mn-cs"/>
                        </a:rPr>
                        <a:t>List of all tables and their attributes (distribution type, # partitions, storage type and Distribution column) – various system tables </a:t>
                      </a:r>
                      <a:endParaRPr lang="en-US" dirty="0"/>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ShowSpaceUsed_{Datetime}.csv</a:t>
                      </a:r>
                    </a:p>
                  </a:txBody>
                  <a:tcPr/>
                </a:tc>
                <a:tc>
                  <a:txBody>
                    <a:bodyPr/>
                    <a:lstStyle/>
                    <a:p>
                      <a:r>
                        <a:rPr lang="en-US" sz="1800" dirty="0">
                          <a:solidFill>
                            <a:srgbClr val="000000"/>
                          </a:solidFill>
                          <a:latin typeface="+mn-lt"/>
                          <a:cs typeface="+mn-cs"/>
                        </a:rPr>
                        <a:t>Listing of the </a:t>
                      </a:r>
                      <a:r>
                        <a:rPr lang="en-US" sz="1800" dirty="0" err="1">
                          <a:solidFill>
                            <a:srgbClr val="000000"/>
                          </a:solidFill>
                          <a:latin typeface="+mn-lt"/>
                          <a:cs typeface="+mn-cs"/>
                        </a:rPr>
                        <a:t>ShowSpaceUsed</a:t>
                      </a:r>
                      <a:r>
                        <a:rPr lang="en-US" sz="1800" dirty="0">
                          <a:solidFill>
                            <a:srgbClr val="000000"/>
                          </a:solidFill>
                          <a:latin typeface="+mn-lt"/>
                          <a:cs typeface="+mn-cs"/>
                        </a:rPr>
                        <a:t> for all tables. – DBCC </a:t>
                      </a:r>
                      <a:r>
                        <a:rPr lang="en-US" sz="1800" dirty="0" err="1">
                          <a:solidFill>
                            <a:srgbClr val="000000"/>
                          </a:solidFill>
                          <a:latin typeface="+mn-lt"/>
                          <a:cs typeface="+mn-cs"/>
                        </a:rPr>
                        <a:t>pdw_showspaceused</a:t>
                      </a:r>
                      <a:r>
                        <a:rPr lang="en-US" sz="1800" dirty="0">
                          <a:solidFill>
                            <a:srgbClr val="000000"/>
                          </a:solidFill>
                          <a:latin typeface="+mn-lt"/>
                          <a:cs typeface="+mn-cs"/>
                        </a:rPr>
                        <a:t> </a:t>
                      </a:r>
                      <a:endParaRPr lang="en-US" dirty="0"/>
                    </a:p>
                  </a:txBody>
                  <a:tcPr/>
                </a:tc>
                <a:extLst>
                  <a:ext uri="{0D108BD9-81ED-4DB2-BD59-A6C34878D82A}">
                    <a16:rowId xmlns:a16="http://schemas.microsoft.com/office/drawing/2014/main" val="340490743"/>
                  </a:ext>
                </a:extLst>
              </a:tr>
              <a:tr h="370840">
                <a:tc>
                  <a:txBody>
                    <a:bodyPr/>
                    <a:lstStyle/>
                    <a:p>
                      <a:r>
                        <a:rPr lang="en-US" sz="1800" b="1" dirty="0">
                          <a:solidFill>
                            <a:srgbClr val="000000"/>
                          </a:solidFill>
                          <a:latin typeface="+mn-lt"/>
                          <a:cs typeface="+mn-cs"/>
                        </a:rPr>
                        <a:t>Distributions_{Datetime}.csv</a:t>
                      </a:r>
                      <a:endParaRPr lang="en-US" b="1" dirty="0"/>
                    </a:p>
                  </a:txBody>
                  <a:tcPr/>
                </a:tc>
                <a:tc>
                  <a:txBody>
                    <a:bodyPr/>
                    <a:lstStyle/>
                    <a:p>
                      <a:r>
                        <a:rPr lang="en-US" sz="1800" dirty="0">
                          <a:solidFill>
                            <a:srgbClr val="000000"/>
                          </a:solidFill>
                          <a:latin typeface="+mn-lt"/>
                          <a:cs typeface="+mn-cs"/>
                        </a:rPr>
                        <a:t>Report the number of nodes and total number of distributions on the APS. </a:t>
                      </a:r>
                      <a:endParaRPr lang="en-US" dirty="0"/>
                    </a:p>
                  </a:txBody>
                  <a:tcPr/>
                </a:tc>
                <a:extLst>
                  <a:ext uri="{0D108BD9-81ED-4DB2-BD59-A6C34878D82A}">
                    <a16:rowId xmlns:a16="http://schemas.microsoft.com/office/drawing/2014/main" val="2522706075"/>
                  </a:ext>
                </a:extLst>
              </a:tr>
              <a:tr h="370840">
                <a:tc>
                  <a:txBody>
                    <a:bodyPr/>
                    <a:lstStyle/>
                    <a:p>
                      <a:r>
                        <a:rPr lang="en-US" sz="1800" b="1" dirty="0">
                          <a:solidFill>
                            <a:srgbClr val="000000"/>
                          </a:solidFill>
                          <a:latin typeface="+mn-lt"/>
                          <a:cs typeface="+mn-cs"/>
                        </a:rPr>
                        <a:t>TablesToScript_{Datetime}.csv</a:t>
                      </a:r>
                      <a:endParaRPr lang="en-US" dirty="0"/>
                    </a:p>
                  </a:txBody>
                  <a:tcPr/>
                </a:tc>
                <a:tc>
                  <a:txBody>
                    <a:bodyPr/>
                    <a:lstStyle/>
                    <a:p>
                      <a:r>
                        <a:rPr lang="en-US" sz="1800" dirty="0">
                          <a:solidFill>
                            <a:srgbClr val="000000"/>
                          </a:solidFill>
                          <a:latin typeface="+mn-lt"/>
                          <a:cs typeface="+mn-cs"/>
                        </a:rPr>
                        <a:t>List of Tables with table name, schema name, and database name in a CSV file that can be used to script out the "Create Table" Statements. </a:t>
                      </a:r>
                      <a:endParaRPr lang="en-US" dirty="0"/>
                    </a:p>
                  </a:txBody>
                  <a:tcPr/>
                </a:tc>
                <a:extLst>
                  <a:ext uri="{0D108BD9-81ED-4DB2-BD59-A6C34878D82A}">
                    <a16:rowId xmlns:a16="http://schemas.microsoft.com/office/drawing/2014/main" val="468608294"/>
                  </a:ext>
                </a:extLst>
              </a:tr>
              <a:tr h="370840">
                <a:tc>
                  <a:txBody>
                    <a:bodyPr/>
                    <a:lstStyle/>
                    <a:p>
                      <a:r>
                        <a:rPr lang="en-US" sz="1800" b="1" dirty="0" err="1">
                          <a:solidFill>
                            <a:srgbClr val="000000"/>
                          </a:solidFill>
                          <a:latin typeface="+mn-lt"/>
                          <a:cs typeface="+mn-cs"/>
                        </a:rPr>
                        <a:t>ViewsToScript</a:t>
                      </a:r>
                      <a:r>
                        <a:rPr lang="en-US" sz="1800" b="1" dirty="0">
                          <a:solidFill>
                            <a:srgbClr val="000000"/>
                          </a:solidFill>
                          <a:latin typeface="+mn-lt"/>
                        </a:rPr>
                        <a:t> _{Datetime}.csv</a:t>
                      </a:r>
                      <a:endParaRPr lang="en-US" dirty="0"/>
                    </a:p>
                  </a:txBody>
                  <a:tcPr/>
                </a:tc>
                <a:tc>
                  <a:txBody>
                    <a:bodyPr/>
                    <a:lstStyle/>
                    <a:p>
                      <a:r>
                        <a:rPr lang="en-US" sz="1800" dirty="0">
                          <a:solidFill>
                            <a:srgbClr val="000000"/>
                          </a:solidFill>
                          <a:latin typeface="+mn-lt"/>
                          <a:cs typeface="+mn-cs"/>
                        </a:rPr>
                        <a:t>List of Views with view name, schema name, and database name in a CSV file that can be used to script out the "Create View" Statements. </a:t>
                      </a:r>
                      <a:endParaRPr lang="en-US" dirty="0"/>
                    </a:p>
                  </a:txBody>
                  <a:tcPr/>
                </a:tc>
                <a:extLst>
                  <a:ext uri="{0D108BD9-81ED-4DB2-BD59-A6C34878D82A}">
                    <a16:rowId xmlns:a16="http://schemas.microsoft.com/office/drawing/2014/main" val="1310975451"/>
                  </a:ext>
                </a:extLst>
              </a:tr>
              <a:tr h="370840">
                <a:tc>
                  <a:txBody>
                    <a:bodyPr/>
                    <a:lstStyle/>
                    <a:p>
                      <a:r>
                        <a:rPr lang="en-US" sz="1800" b="1" dirty="0" err="1">
                          <a:solidFill>
                            <a:srgbClr val="000000"/>
                          </a:solidFill>
                          <a:latin typeface="+mn-lt"/>
                          <a:cs typeface="+mn-cs"/>
                        </a:rPr>
                        <a:t>SPsToScript</a:t>
                      </a:r>
                      <a:r>
                        <a:rPr lang="en-US" sz="1800" b="1" dirty="0">
                          <a:solidFill>
                            <a:srgbClr val="000000"/>
                          </a:solidFill>
                          <a:latin typeface="+mn-lt"/>
                        </a:rPr>
                        <a:t> _{Datetime}.csv</a:t>
                      </a:r>
                      <a:endParaRPr lang="en-US" dirty="0"/>
                    </a:p>
                  </a:txBody>
                  <a:tcPr/>
                </a:tc>
                <a:tc>
                  <a:txBody>
                    <a:bodyPr/>
                    <a:lstStyle/>
                    <a:p>
                      <a:r>
                        <a:rPr lang="en-US" sz="1800" dirty="0">
                          <a:solidFill>
                            <a:srgbClr val="000000"/>
                          </a:solidFill>
                          <a:latin typeface="+mn-lt"/>
                          <a:cs typeface="+mn-cs"/>
                        </a:rPr>
                        <a:t>List of Stored Procedures with stored procedure name, schema name, and database name in a CSV file that can be used to script out the "Create Proc" Statements. </a:t>
                      </a:r>
                      <a:endParaRPr lang="en-US" dirty="0"/>
                    </a:p>
                  </a:txBody>
                  <a:tcPr/>
                </a:tc>
                <a:extLst>
                  <a:ext uri="{0D108BD9-81ED-4DB2-BD59-A6C34878D82A}">
                    <a16:rowId xmlns:a16="http://schemas.microsoft.com/office/drawing/2014/main" val="3671474868"/>
                  </a:ext>
                </a:extLst>
              </a:tr>
            </a:tbl>
          </a:graphicData>
        </a:graphic>
      </p:graphicFrame>
    </p:spTree>
    <p:extLst>
      <p:ext uri="{BB962C8B-B14F-4D97-AF65-F5344CB8AC3E}">
        <p14:creationId xmlns:p14="http://schemas.microsoft.com/office/powerpoint/2010/main" val="21644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Netezza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2930894586"/>
              </p:ext>
            </p:extLst>
          </p:nvPr>
        </p:nvGraphicFramePr>
        <p:xfrm>
          <a:off x="264811" y="1739599"/>
          <a:ext cx="11906851" cy="4786317"/>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Version_{Datetime}.csv</a:t>
                      </a:r>
                      <a:endParaRPr lang="en-US" dirty="0"/>
                    </a:p>
                  </a:txBody>
                  <a:tcPr/>
                </a:tc>
                <a:tc>
                  <a:txBody>
                    <a:bodyPr/>
                    <a:lstStyle/>
                    <a:p>
                      <a:r>
                        <a:rPr lang="en-US" sz="1800" dirty="0">
                          <a:solidFill>
                            <a:srgbClr val="000000"/>
                          </a:solidFill>
                          <a:latin typeface="+mn-lt"/>
                          <a:cs typeface="+mn-cs"/>
                        </a:rPr>
                        <a:t>Version of the source system</a:t>
                      </a:r>
                      <a:endParaRPr lang="en-US" dirty="0"/>
                    </a:p>
                  </a:txBody>
                  <a:tcPr/>
                </a:tc>
                <a:extLst>
                  <a:ext uri="{0D108BD9-81ED-4DB2-BD59-A6C34878D82A}">
                    <a16:rowId xmlns:a16="http://schemas.microsoft.com/office/drawing/2014/main" val="3131939733"/>
                  </a:ext>
                </a:extLst>
              </a:tr>
              <a:tr h="370840">
                <a:tc>
                  <a:txBody>
                    <a:bodyPr/>
                    <a:lstStyle/>
                    <a:p>
                      <a:r>
                        <a:rPr lang="en-US" sz="1800" b="1" dirty="0">
                          <a:solidFill>
                            <a:srgbClr val="000000"/>
                          </a:solidFill>
                          <a:latin typeface="+mn-lt"/>
                          <a:cs typeface="+mn-cs"/>
                        </a:rPr>
                        <a:t>ObjectCount_{Datetime}.csv</a:t>
                      </a:r>
                      <a:endParaRPr lang="en-US" dirty="0"/>
                    </a:p>
                  </a:txBody>
                  <a:tcPr/>
                </a:tc>
                <a:tc>
                  <a:txBody>
                    <a:bodyPr/>
                    <a:lstStyle/>
                    <a:p>
                      <a:r>
                        <a:rPr lang="en-US" sz="1800" dirty="0">
                          <a:solidFill>
                            <a:srgbClr val="000000"/>
                          </a:solidFill>
                          <a:latin typeface="+mn-lt"/>
                          <a:cs typeface="+mn-cs"/>
                        </a:rPr>
                        <a:t>Count of all objects in all DB’s.</a:t>
                      </a:r>
                      <a:endParaRPr lang="en-US" dirty="0"/>
                    </a:p>
                  </a:txBody>
                  <a:tcPr/>
                </a:tc>
                <a:extLst>
                  <a:ext uri="{0D108BD9-81ED-4DB2-BD59-A6C34878D82A}">
                    <a16:rowId xmlns:a16="http://schemas.microsoft.com/office/drawing/2014/main" val="928294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DBSize_{DateTime}.csv</a:t>
                      </a:r>
                    </a:p>
                  </a:txBody>
                  <a:tcPr/>
                </a:tc>
                <a:tc>
                  <a:txBody>
                    <a:bodyPr/>
                    <a:lstStyle/>
                    <a:p>
                      <a:pPr marL="0" algn="l" defTabSz="932742" rtl="0" eaLnBrk="1" latinLnBrk="0" hangingPunct="1"/>
                      <a:r>
                        <a:rPr lang="en-US" sz="1800" kern="1200" dirty="0">
                          <a:solidFill>
                            <a:srgbClr val="000000"/>
                          </a:solidFill>
                          <a:latin typeface="+mn-lt"/>
                          <a:ea typeface="+mn-ea"/>
                          <a:cs typeface="+mn-cs"/>
                        </a:rPr>
                        <a:t>Size of each DB by MB, GB &amp; TB.</a:t>
                      </a:r>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dirty="0">
                          <a:solidFill>
                            <a:srgbClr val="000000"/>
                          </a:solidFill>
                          <a:latin typeface="+mn-lt"/>
                          <a:cs typeface="+mn-cs"/>
                        </a:rPr>
                        <a:t>TableSize_{Datetime}.csv</a:t>
                      </a:r>
                    </a:p>
                  </a:txBody>
                  <a:tcPr/>
                </a:tc>
                <a:tc>
                  <a:txBody>
                    <a:bodyPr/>
                    <a:lstStyle/>
                    <a:p>
                      <a:pPr marL="0" algn="l" defTabSz="932742" rtl="0" eaLnBrk="1" latinLnBrk="0" hangingPunct="1"/>
                      <a:r>
                        <a:rPr lang="en-US" sz="1800" kern="1200" dirty="0">
                          <a:solidFill>
                            <a:srgbClr val="000000"/>
                          </a:solidFill>
                          <a:latin typeface="+mn-lt"/>
                          <a:ea typeface="+mn-ea"/>
                          <a:cs typeface="+mn-cs"/>
                        </a:rPr>
                        <a:t>Size of each table by MB, GB &amp; TB.</a:t>
                      </a:r>
                    </a:p>
                  </a:txBody>
                  <a:tcPr/>
                </a:tc>
                <a:extLst>
                  <a:ext uri="{0D108BD9-81ED-4DB2-BD59-A6C34878D82A}">
                    <a16:rowId xmlns:a16="http://schemas.microsoft.com/office/drawing/2014/main" val="340490743"/>
                  </a:ext>
                </a:extLst>
              </a:tr>
              <a:tr h="370840">
                <a:tc>
                  <a:txBody>
                    <a:bodyPr/>
                    <a:lstStyle/>
                    <a:p>
                      <a:r>
                        <a:rPr lang="en-US" sz="1800" b="1" dirty="0">
                          <a:solidFill>
                            <a:srgbClr val="000000"/>
                          </a:solidFill>
                          <a:latin typeface="+mn-lt"/>
                          <a:cs typeface="+mn-cs"/>
                        </a:rPr>
                        <a:t>Procedure_{Datetime}.csv</a:t>
                      </a:r>
                      <a:endParaRPr lang="en-US" b="1" dirty="0"/>
                    </a:p>
                  </a:txBody>
                  <a:tcPr/>
                </a:tc>
                <a:tc>
                  <a:txBody>
                    <a:bodyPr/>
                    <a:lstStyle/>
                    <a:p>
                      <a:pPr marL="0" algn="l" defTabSz="932742" rtl="0" eaLnBrk="1" latinLnBrk="0" hangingPunct="1"/>
                      <a:r>
                        <a:rPr lang="en-US" sz="1800" kern="1200" dirty="0">
                          <a:solidFill>
                            <a:srgbClr val="000000"/>
                          </a:solidFill>
                          <a:latin typeface="+mn-lt"/>
                          <a:ea typeface="+mn-ea"/>
                          <a:cs typeface="+mn-cs"/>
                        </a:rPr>
                        <a:t>Returns a list of all the stored procedures and their attributes</a:t>
                      </a:r>
                    </a:p>
                  </a:txBody>
                  <a:tcPr/>
                </a:tc>
                <a:extLst>
                  <a:ext uri="{0D108BD9-81ED-4DB2-BD59-A6C34878D82A}">
                    <a16:rowId xmlns:a16="http://schemas.microsoft.com/office/drawing/2014/main" val="2522706075"/>
                  </a:ext>
                </a:extLst>
              </a:tr>
              <a:tr h="437837">
                <a:tc>
                  <a:txBody>
                    <a:bodyPr/>
                    <a:lstStyle/>
                    <a:p>
                      <a:r>
                        <a:rPr lang="en-US" sz="1800" b="1" dirty="0">
                          <a:solidFill>
                            <a:srgbClr val="000000"/>
                          </a:solidFill>
                          <a:latin typeface="+mn-lt"/>
                          <a:cs typeface="+mn-cs"/>
                        </a:rPr>
                        <a:t>Library_{Datetime}.csv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Libraries and their attributes</a:t>
                      </a:r>
                    </a:p>
                  </a:txBody>
                  <a:tcPr/>
                </a:tc>
                <a:extLst>
                  <a:ext uri="{0D108BD9-81ED-4DB2-BD59-A6C34878D82A}">
                    <a16:rowId xmlns:a16="http://schemas.microsoft.com/office/drawing/2014/main" val="468608294"/>
                  </a:ext>
                </a:extLst>
              </a:tr>
              <a:tr h="370840">
                <a:tc>
                  <a:txBody>
                    <a:bodyPr/>
                    <a:lstStyle/>
                    <a:p>
                      <a:r>
                        <a:rPr lang="en-US" sz="1800" b="1" dirty="0">
                          <a:solidFill>
                            <a:srgbClr val="000000"/>
                          </a:solidFill>
                          <a:latin typeface="+mn-lt"/>
                          <a:cs typeface="+mn-cs"/>
                        </a:rPr>
                        <a:t>Aggregate</a:t>
                      </a:r>
                      <a:r>
                        <a:rPr lang="en-US" sz="1800" b="1" dirty="0">
                          <a:solidFill>
                            <a:srgbClr val="000000"/>
                          </a:solidFill>
                          <a:latin typeface="+mn-lt"/>
                        </a:rPr>
                        <a:t>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Aggregates and their attributes</a:t>
                      </a:r>
                    </a:p>
                  </a:txBody>
                  <a:tcPr/>
                </a:tc>
                <a:extLst>
                  <a:ext uri="{0D108BD9-81ED-4DB2-BD59-A6C34878D82A}">
                    <a16:rowId xmlns:a16="http://schemas.microsoft.com/office/drawing/2014/main" val="1310975451"/>
                  </a:ext>
                </a:extLst>
              </a:tr>
              <a:tr h="370840">
                <a:tc>
                  <a:txBody>
                    <a:bodyPr/>
                    <a:lstStyle/>
                    <a:p>
                      <a:r>
                        <a:rPr lang="en-US" sz="1800" b="1" dirty="0">
                          <a:solidFill>
                            <a:srgbClr val="000000"/>
                          </a:solidFill>
                          <a:latin typeface="+mn-lt"/>
                          <a:cs typeface="+mn-cs"/>
                        </a:rPr>
                        <a:t>Function</a:t>
                      </a:r>
                      <a:r>
                        <a:rPr lang="en-US" sz="1800" b="1" dirty="0">
                          <a:solidFill>
                            <a:srgbClr val="000000"/>
                          </a:solidFill>
                          <a:latin typeface="+mn-lt"/>
                        </a:rPr>
                        <a:t>_{Datetime}.csv</a:t>
                      </a: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Functions and their attributes</a:t>
                      </a:r>
                    </a:p>
                  </a:txBody>
                  <a:tcPr/>
                </a:tc>
                <a:extLst>
                  <a:ext uri="{0D108BD9-81ED-4DB2-BD59-A6C34878D82A}">
                    <a16:rowId xmlns:a16="http://schemas.microsoft.com/office/drawing/2014/main" val="367147486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rgbClr val="000000"/>
                          </a:solidFill>
                          <a:latin typeface="+mn-lt"/>
                          <a:ea typeface="+mn-ea"/>
                          <a:cs typeface="+mn-cs"/>
                        </a:rPr>
                        <a:t>TableMetadata_{Datetime}.csv</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tables and their attributes like: Distribution column, Distribution Type, Partition and other items.</a:t>
                      </a:r>
                    </a:p>
                  </a:txBody>
                  <a:tcPr/>
                </a:tc>
                <a:extLst>
                  <a:ext uri="{0D108BD9-81ED-4DB2-BD59-A6C34878D82A}">
                    <a16:rowId xmlns:a16="http://schemas.microsoft.com/office/drawing/2014/main" val="4078391397"/>
                  </a:ext>
                </a:extLst>
              </a:tr>
              <a:tr h="370840">
                <a:tc>
                  <a:txBody>
                    <a:bodyPr/>
                    <a:lstStyle/>
                    <a:p>
                      <a:pPr marL="0" algn="l" defTabSz="932742" rtl="0" eaLnBrk="1" latinLnBrk="0" hangingPunct="1"/>
                      <a:r>
                        <a:rPr lang="en-US" sz="1800" b="1" kern="1200" dirty="0">
                          <a:solidFill>
                            <a:srgbClr val="000000"/>
                          </a:solidFill>
                          <a:latin typeface="+mn-lt"/>
                          <a:ea typeface="+mn-ea"/>
                          <a:cs typeface="+mn-cs"/>
                        </a:rPr>
                        <a:t>Sequence_{Datetime}.csv</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Returns a list of all the Sequence and their attributes</a:t>
                      </a:r>
                    </a:p>
                  </a:txBody>
                  <a:tcPr/>
                </a:tc>
                <a:extLst>
                  <a:ext uri="{0D108BD9-81ED-4DB2-BD59-A6C34878D82A}">
                    <a16:rowId xmlns:a16="http://schemas.microsoft.com/office/drawing/2014/main" val="3193299367"/>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1" kern="1200" dirty="0">
                          <a:solidFill>
                            <a:srgbClr val="000000"/>
                          </a:solidFill>
                          <a:latin typeface="+mn-lt"/>
                          <a:ea typeface="+mn-ea"/>
                          <a:cs typeface="+mn-cs"/>
                        </a:rPr>
                        <a:t>ScriptNetezza_{Datetime}.</a:t>
                      </a:r>
                      <a:r>
                        <a:rPr lang="en-US" sz="1800" b="1" kern="1200" dirty="0">
                          <a:solidFill>
                            <a:srgbClr val="000000"/>
                          </a:solidFill>
                          <a:effectLst/>
                          <a:latin typeface="+mn-lt"/>
                          <a:ea typeface="+mn-ea"/>
                          <a:cs typeface="+mn-cs"/>
                        </a:rPr>
                        <a:t>csv</a:t>
                      </a:r>
                      <a:endParaRPr lang="en-US" sz="1800" b="0" kern="1200" dirty="0">
                        <a:solidFill>
                          <a:srgbClr val="000000"/>
                        </a:solidFill>
                        <a:effectLst/>
                        <a:latin typeface="+mn-lt"/>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Unix Script used to script out the DB using NZ_DDL commands</a:t>
                      </a:r>
                    </a:p>
                  </a:txBody>
                  <a:tcPr/>
                </a:tc>
                <a:extLst>
                  <a:ext uri="{0D108BD9-81ED-4DB2-BD59-A6C34878D82A}">
                    <a16:rowId xmlns:a16="http://schemas.microsoft.com/office/drawing/2014/main" val="1130361671"/>
                  </a:ext>
                </a:extLst>
              </a:tr>
            </a:tbl>
          </a:graphicData>
        </a:graphic>
      </p:graphicFrame>
    </p:spTree>
    <p:extLst>
      <p:ext uri="{BB962C8B-B14F-4D97-AF65-F5344CB8AC3E}">
        <p14:creationId xmlns:p14="http://schemas.microsoft.com/office/powerpoint/2010/main" val="113350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Teradata Data Collected</a:t>
            </a:r>
          </a:p>
        </p:txBody>
      </p:sp>
      <p:graphicFrame>
        <p:nvGraphicFramePr>
          <p:cNvPr id="3" name="Table 2">
            <a:extLst>
              <a:ext uri="{FF2B5EF4-FFF2-40B4-BE49-F238E27FC236}">
                <a16:creationId xmlns:a16="http://schemas.microsoft.com/office/drawing/2014/main" id="{F692CEA1-B7AA-4F6C-B734-4A09CF056E84}"/>
              </a:ext>
            </a:extLst>
          </p:cNvPr>
          <p:cNvGraphicFramePr>
            <a:graphicFrameLocks noGrp="1"/>
          </p:cNvGraphicFramePr>
          <p:nvPr>
            <p:extLst>
              <p:ext uri="{D42A27DB-BD31-4B8C-83A1-F6EECF244321}">
                <p14:modId xmlns:p14="http://schemas.microsoft.com/office/powerpoint/2010/main" val="877976889"/>
              </p:ext>
            </p:extLst>
          </p:nvPr>
        </p:nvGraphicFramePr>
        <p:xfrm>
          <a:off x="274639" y="1687047"/>
          <a:ext cx="11906851" cy="3337560"/>
        </p:xfrm>
        <a:graphic>
          <a:graphicData uri="http://schemas.openxmlformats.org/drawingml/2006/table">
            <a:tbl>
              <a:tblPr firstRow="1" bandRow="1">
                <a:tableStyleId>{21E4AEA4-8DFA-4A89-87EB-49C32662AFE0}</a:tableStyleId>
              </a:tblPr>
              <a:tblGrid>
                <a:gridCol w="4182510">
                  <a:extLst>
                    <a:ext uri="{9D8B030D-6E8A-4147-A177-3AD203B41FA5}">
                      <a16:colId xmlns:a16="http://schemas.microsoft.com/office/drawing/2014/main" val="3855692494"/>
                    </a:ext>
                  </a:extLst>
                </a:gridCol>
                <a:gridCol w="7724341">
                  <a:extLst>
                    <a:ext uri="{9D8B030D-6E8A-4147-A177-3AD203B41FA5}">
                      <a16:colId xmlns:a16="http://schemas.microsoft.com/office/drawing/2014/main" val="665763703"/>
                    </a:ext>
                  </a:extLst>
                </a:gridCol>
              </a:tblGrid>
              <a:tr h="370840">
                <a:tc>
                  <a:txBody>
                    <a:bodyPr/>
                    <a:lstStyle/>
                    <a:p>
                      <a:pPr algn="ctr"/>
                      <a:r>
                        <a:rPr lang="en-US" dirty="0">
                          <a:solidFill>
                            <a:schemeClr val="bg1"/>
                          </a:solidFill>
                        </a:rPr>
                        <a:t>File Name</a:t>
                      </a:r>
                    </a:p>
                  </a:txBody>
                  <a:tcPr/>
                </a:tc>
                <a:tc>
                  <a:txBody>
                    <a:bodyPr/>
                    <a:lstStyle/>
                    <a:p>
                      <a:pPr algn="ctr"/>
                      <a:r>
                        <a:rPr lang="en-US" dirty="0">
                          <a:solidFill>
                            <a:schemeClr val="bg1"/>
                          </a:solidFill>
                        </a:rPr>
                        <a:t>Description</a:t>
                      </a:r>
                    </a:p>
                  </a:txBody>
                  <a:tcPr/>
                </a:tc>
                <a:extLst>
                  <a:ext uri="{0D108BD9-81ED-4DB2-BD59-A6C34878D82A}">
                    <a16:rowId xmlns:a16="http://schemas.microsoft.com/office/drawing/2014/main" val="182599867"/>
                  </a:ext>
                </a:extLst>
              </a:tr>
              <a:tr h="370840">
                <a:tc>
                  <a:txBody>
                    <a:bodyPr/>
                    <a:lstStyle/>
                    <a:p>
                      <a:r>
                        <a:rPr lang="en-US" sz="1800" b="1" dirty="0">
                          <a:solidFill>
                            <a:srgbClr val="000000"/>
                          </a:solidFill>
                          <a:latin typeface="+mn-lt"/>
                          <a:cs typeface="+mn-cs"/>
                        </a:rPr>
                        <a:t>FileName_{Datetime}.csv</a:t>
                      </a:r>
                      <a:endParaRPr lang="en-US" dirty="0"/>
                    </a:p>
                  </a:txBody>
                  <a:tcPr/>
                </a:tc>
                <a:tc>
                  <a:txBody>
                    <a:bodyPr/>
                    <a:lstStyle/>
                    <a:p>
                      <a:r>
                        <a:rPr lang="en-US" sz="1800" dirty="0">
                          <a:solidFill>
                            <a:srgbClr val="000000"/>
                          </a:solidFill>
                          <a:latin typeface="+mn-lt"/>
                          <a:cs typeface="+mn-cs"/>
                        </a:rPr>
                        <a:t>Short description of the data collected</a:t>
                      </a:r>
                      <a:endParaRPr lang="en-US" dirty="0"/>
                    </a:p>
                  </a:txBody>
                  <a:tcPr/>
                </a:tc>
                <a:extLst>
                  <a:ext uri="{0D108BD9-81ED-4DB2-BD59-A6C34878D82A}">
                    <a16:rowId xmlns:a16="http://schemas.microsoft.com/office/drawing/2014/main" val="313193973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28294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43478714"/>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800" b="1" dirty="0">
                        <a:solidFill>
                          <a:srgbClr val="000000"/>
                        </a:solidFill>
                        <a:latin typeface="+mn-lt"/>
                        <a:cs typeface="+mn-cs"/>
                      </a:endParaRPr>
                    </a:p>
                  </a:txBody>
                  <a:tcPr/>
                </a:tc>
                <a:tc>
                  <a:txBody>
                    <a:bodyPr/>
                    <a:lstStyle/>
                    <a:p>
                      <a:endParaRPr lang="en-US" dirty="0"/>
                    </a:p>
                  </a:txBody>
                  <a:tcPr/>
                </a:tc>
                <a:extLst>
                  <a:ext uri="{0D108BD9-81ED-4DB2-BD59-A6C34878D82A}">
                    <a16:rowId xmlns:a16="http://schemas.microsoft.com/office/drawing/2014/main" val="340490743"/>
                  </a:ext>
                </a:extLst>
              </a:tr>
              <a:tr h="370840">
                <a:tc>
                  <a:txBody>
                    <a:bodyPr/>
                    <a:lstStyle/>
                    <a:p>
                      <a:endParaRPr lang="en-US" b="1" dirty="0"/>
                    </a:p>
                  </a:txBody>
                  <a:tcPr/>
                </a:tc>
                <a:tc>
                  <a:txBody>
                    <a:bodyPr/>
                    <a:lstStyle/>
                    <a:p>
                      <a:endParaRPr lang="en-US" dirty="0"/>
                    </a:p>
                  </a:txBody>
                  <a:tcPr/>
                </a:tc>
                <a:extLst>
                  <a:ext uri="{0D108BD9-81ED-4DB2-BD59-A6C34878D82A}">
                    <a16:rowId xmlns:a16="http://schemas.microsoft.com/office/drawing/2014/main" val="252270607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860829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1097545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71474868"/>
                  </a:ext>
                </a:extLst>
              </a:tr>
            </a:tbl>
          </a:graphicData>
        </a:graphic>
      </p:graphicFrame>
    </p:spTree>
    <p:extLst>
      <p:ext uri="{BB962C8B-B14F-4D97-AF65-F5344CB8AC3E}">
        <p14:creationId xmlns:p14="http://schemas.microsoft.com/office/powerpoint/2010/main" val="321420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Dataflow</a:t>
            </a:r>
          </a:p>
        </p:txBody>
      </p:sp>
      <p:pic>
        <p:nvPicPr>
          <p:cNvPr id="4" name="Picture 3">
            <a:extLst>
              <a:ext uri="{FF2B5EF4-FFF2-40B4-BE49-F238E27FC236}">
                <a16:creationId xmlns:a16="http://schemas.microsoft.com/office/drawing/2014/main" id="{9C542439-CC07-4101-BEC4-E64B55B7E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4115" y="2594164"/>
            <a:ext cx="1499657" cy="1447395"/>
          </a:xfrm>
          <a:prstGeom prst="rect">
            <a:avLst/>
          </a:prstGeom>
        </p:spPr>
      </p:pic>
      <p:sp>
        <p:nvSpPr>
          <p:cNvPr id="5" name="TextBox 4">
            <a:extLst>
              <a:ext uri="{FF2B5EF4-FFF2-40B4-BE49-F238E27FC236}">
                <a16:creationId xmlns:a16="http://schemas.microsoft.com/office/drawing/2014/main" id="{1EA8BCCF-418F-49B1-AFC7-79F0FF7E18C4}"/>
              </a:ext>
            </a:extLst>
          </p:cNvPr>
          <p:cNvSpPr txBox="1"/>
          <p:nvPr/>
        </p:nvSpPr>
        <p:spPr>
          <a:xfrm>
            <a:off x="2727462" y="1599173"/>
            <a:ext cx="2921019" cy="1034640"/>
          </a:xfrm>
          <a:prstGeom prst="rect">
            <a:avLst/>
          </a:prstGeom>
          <a:noFill/>
        </p:spPr>
        <p:txBody>
          <a:bodyPr wrap="square" lIns="186521" tIns="149217" rIns="186521" bIns="149217" rtlCol="0">
            <a:spAutoFit/>
          </a:bodyPr>
          <a:lstStyle/>
          <a:p>
            <a:pPr defTabSz="932597">
              <a:lnSpc>
                <a:spcPct val="90000"/>
              </a:lnSpc>
              <a:spcAft>
                <a:spcPts val="612"/>
              </a:spcAft>
            </a:pPr>
            <a:r>
              <a:rPr lang="en-US" sz="1632" b="1" dirty="0">
                <a:solidFill>
                  <a:srgbClr val="000099"/>
                </a:solidFill>
                <a:latin typeface="Segoe UI"/>
              </a:rPr>
              <a:t>PowerShell Scripts</a:t>
            </a:r>
          </a:p>
          <a:p>
            <a:pPr marL="291436" indent="-291436" defTabSz="932597">
              <a:lnSpc>
                <a:spcPct val="90000"/>
              </a:lnSpc>
              <a:spcAft>
                <a:spcPts val="612"/>
              </a:spcAft>
              <a:buFont typeface="Arial" panose="020B0604020202020204" pitchFamily="34" charset="0"/>
              <a:buChar char="•"/>
            </a:pPr>
            <a:r>
              <a:rPr lang="en-US" sz="1224" dirty="0">
                <a:gradFill>
                  <a:gsLst>
                    <a:gs pos="2917">
                      <a:srgbClr val="000000"/>
                    </a:gs>
                    <a:gs pos="30000">
                      <a:srgbClr val="000000"/>
                    </a:gs>
                  </a:gsLst>
                  <a:lin ang="5400000" scaled="0"/>
                </a:gradFill>
                <a:latin typeface="Segoe UI"/>
              </a:rPr>
              <a:t>Connect to a specified server</a:t>
            </a:r>
          </a:p>
          <a:p>
            <a:pPr marL="291436" indent="-291436" defTabSz="932597">
              <a:lnSpc>
                <a:spcPct val="90000"/>
              </a:lnSpc>
              <a:spcAft>
                <a:spcPts val="612"/>
              </a:spcAft>
              <a:buFont typeface="Arial" panose="020B0604020202020204" pitchFamily="34" charset="0"/>
              <a:buChar char="•"/>
            </a:pPr>
            <a:r>
              <a:rPr lang="en-US" sz="1224" dirty="0">
                <a:gradFill>
                  <a:gsLst>
                    <a:gs pos="2917">
                      <a:srgbClr val="000000"/>
                    </a:gs>
                    <a:gs pos="30000">
                      <a:srgbClr val="000000"/>
                    </a:gs>
                  </a:gsLst>
                  <a:lin ang="5400000" scaled="0"/>
                </a:gradFill>
                <a:latin typeface="Segoe UI"/>
              </a:rPr>
              <a:t>Execute T-SQL</a:t>
            </a:r>
          </a:p>
        </p:txBody>
      </p:sp>
      <p:grpSp>
        <p:nvGrpSpPr>
          <p:cNvPr id="6" name="Group 5">
            <a:extLst>
              <a:ext uri="{FF2B5EF4-FFF2-40B4-BE49-F238E27FC236}">
                <a16:creationId xmlns:a16="http://schemas.microsoft.com/office/drawing/2014/main" id="{D2AA2061-733B-4A4F-B2E1-6736C309D41C}"/>
              </a:ext>
            </a:extLst>
          </p:cNvPr>
          <p:cNvGrpSpPr/>
          <p:nvPr/>
        </p:nvGrpSpPr>
        <p:grpSpPr>
          <a:xfrm>
            <a:off x="3402571" y="4919171"/>
            <a:ext cx="1811311" cy="943828"/>
            <a:chOff x="4909049" y="1223106"/>
            <a:chExt cx="1775956" cy="958820"/>
          </a:xfrm>
        </p:grpSpPr>
        <p:sp>
          <p:nvSpPr>
            <p:cNvPr id="7" name="Rectangle: Rounded Corners 6">
              <a:extLst>
                <a:ext uri="{FF2B5EF4-FFF2-40B4-BE49-F238E27FC236}">
                  <a16:creationId xmlns:a16="http://schemas.microsoft.com/office/drawing/2014/main" id="{0ADAA385-940A-476A-BFAA-EE8F3F8C9825}"/>
                </a:ext>
              </a:extLst>
            </p:cNvPr>
            <p:cNvSpPr/>
            <p:nvPr/>
          </p:nvSpPr>
          <p:spPr bwMode="auto">
            <a:xfrm>
              <a:off x="4909049" y="1223106"/>
              <a:ext cx="1775956" cy="958820"/>
            </a:xfrm>
            <a:prstGeom prst="roundRect">
              <a:avLst/>
            </a:prstGeom>
            <a:solidFill>
              <a:schemeClr val="bg1">
                <a:lumMod val="85000"/>
              </a:schemeClr>
            </a:solidFill>
            <a:ln>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b" anchorCtr="1" forceAA="0" compatLnSpc="1">
              <a:prstTxWarp prst="textNoShape">
                <a:avLst/>
              </a:prstTxWarp>
              <a:noAutofit/>
            </a:bodyPr>
            <a:lstStyle/>
            <a:p>
              <a:pPr algn="ctr" defTabSz="951028" fontAlgn="base">
                <a:lnSpc>
                  <a:spcPct val="90000"/>
                </a:lnSpc>
                <a:spcBef>
                  <a:spcPct val="0"/>
                </a:spcBef>
                <a:spcAft>
                  <a:spcPct val="0"/>
                </a:spcAft>
              </a:pPr>
              <a:endParaRPr lang="en-US" sz="1224" b="1" dirty="0">
                <a:solidFill>
                  <a:srgbClr val="000000"/>
                </a:solidFill>
                <a:latin typeface="Segoe UI Light"/>
                <a:ea typeface="Segoe UI" pitchFamily="34" charset="0"/>
                <a:cs typeface="Segoe UI" pitchFamily="34" charset="0"/>
              </a:endParaRPr>
            </a:p>
            <a:p>
              <a:pPr algn="ctr" defTabSz="951028" fontAlgn="base">
                <a:lnSpc>
                  <a:spcPct val="90000"/>
                </a:lnSpc>
                <a:spcBef>
                  <a:spcPct val="0"/>
                </a:spcBef>
                <a:spcAft>
                  <a:spcPct val="0"/>
                </a:spcAft>
              </a:pPr>
              <a:endParaRPr lang="en-US" sz="1224" b="1" dirty="0">
                <a:solidFill>
                  <a:srgbClr val="000000"/>
                </a:solidFill>
                <a:latin typeface="Segoe UI Light"/>
                <a:ea typeface="Segoe UI" pitchFamily="34" charset="0"/>
                <a:cs typeface="Segoe UI" pitchFamily="34" charset="0"/>
              </a:endParaRPr>
            </a:p>
            <a:p>
              <a:pPr algn="ctr" defTabSz="951028" fontAlgn="base">
                <a:lnSpc>
                  <a:spcPct val="90000"/>
                </a:lnSpc>
                <a:spcBef>
                  <a:spcPct val="0"/>
                </a:spcBef>
                <a:spcAft>
                  <a:spcPct val="0"/>
                </a:spcAft>
              </a:pPr>
              <a:r>
                <a:rPr lang="en-US" sz="1224" b="1" dirty="0">
                  <a:solidFill>
                    <a:srgbClr val="000000"/>
                  </a:solidFill>
                  <a:latin typeface="Segoe UI Light"/>
                  <a:ea typeface="Segoe UI" pitchFamily="34" charset="0"/>
                  <a:cs typeface="Segoe UI" pitchFamily="34" charset="0"/>
                </a:rPr>
                <a:t>Configuration files</a:t>
              </a:r>
            </a:p>
          </p:txBody>
        </p:sp>
        <p:pic>
          <p:nvPicPr>
            <p:cNvPr id="8" name="Picture 7">
              <a:extLst>
                <a:ext uri="{FF2B5EF4-FFF2-40B4-BE49-F238E27FC236}">
                  <a16:creationId xmlns:a16="http://schemas.microsoft.com/office/drawing/2014/main" id="{0B667EB3-06B0-40B3-9A0E-CD95062BB0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592" y="1399583"/>
              <a:ext cx="1061408" cy="324974"/>
            </a:xfrm>
            <a:prstGeom prst="rect">
              <a:avLst/>
            </a:prstGeom>
          </p:spPr>
        </p:pic>
        <p:pic>
          <p:nvPicPr>
            <p:cNvPr id="9" name="Picture 8">
              <a:extLst>
                <a:ext uri="{FF2B5EF4-FFF2-40B4-BE49-F238E27FC236}">
                  <a16:creationId xmlns:a16="http://schemas.microsoft.com/office/drawing/2014/main" id="{34C8968A-4018-4880-B1D4-968CC3D4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486" y="1330439"/>
              <a:ext cx="386091" cy="433703"/>
            </a:xfrm>
            <a:prstGeom prst="rect">
              <a:avLst/>
            </a:prstGeom>
          </p:spPr>
        </p:pic>
      </p:grpSp>
      <p:grpSp>
        <p:nvGrpSpPr>
          <p:cNvPr id="10" name="Group 9">
            <a:extLst>
              <a:ext uri="{FF2B5EF4-FFF2-40B4-BE49-F238E27FC236}">
                <a16:creationId xmlns:a16="http://schemas.microsoft.com/office/drawing/2014/main" id="{6CC8EEC2-9CC9-46E1-A314-8ECBC40025C5}"/>
              </a:ext>
            </a:extLst>
          </p:cNvPr>
          <p:cNvGrpSpPr/>
          <p:nvPr/>
        </p:nvGrpSpPr>
        <p:grpSpPr>
          <a:xfrm>
            <a:off x="7053019" y="2426908"/>
            <a:ext cx="1519214" cy="1569569"/>
            <a:chOff x="7294608" y="2798294"/>
            <a:chExt cx="1533462" cy="1601632"/>
          </a:xfrm>
        </p:grpSpPr>
        <p:pic>
          <p:nvPicPr>
            <p:cNvPr id="11" name="Picture 10">
              <a:extLst>
                <a:ext uri="{FF2B5EF4-FFF2-40B4-BE49-F238E27FC236}">
                  <a16:creationId xmlns:a16="http://schemas.microsoft.com/office/drawing/2014/main" id="{B76A4CFB-84E4-421D-AF12-8AC0C5AAB0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5" y="2798294"/>
              <a:ext cx="1220605" cy="1204402"/>
            </a:xfrm>
            <a:prstGeom prst="rect">
              <a:avLst/>
            </a:prstGeom>
          </p:spPr>
        </p:pic>
        <p:pic>
          <p:nvPicPr>
            <p:cNvPr id="12" name="Picture 11">
              <a:extLst>
                <a:ext uri="{FF2B5EF4-FFF2-40B4-BE49-F238E27FC236}">
                  <a16:creationId xmlns:a16="http://schemas.microsoft.com/office/drawing/2014/main" id="{75CA557B-9580-434B-858C-635BDD1B5A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556" y="2989537"/>
              <a:ext cx="1220605" cy="1204402"/>
            </a:xfrm>
            <a:prstGeom prst="rect">
              <a:avLst/>
            </a:prstGeom>
          </p:spPr>
        </p:pic>
        <p:pic>
          <p:nvPicPr>
            <p:cNvPr id="13" name="Picture 12">
              <a:extLst>
                <a:ext uri="{FF2B5EF4-FFF2-40B4-BE49-F238E27FC236}">
                  <a16:creationId xmlns:a16="http://schemas.microsoft.com/office/drawing/2014/main" id="{B245BC7E-229B-4199-8CD8-9131BBE7B8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608" y="3195524"/>
              <a:ext cx="1220605" cy="1204402"/>
            </a:xfrm>
            <a:prstGeom prst="rect">
              <a:avLst/>
            </a:prstGeom>
          </p:spPr>
        </p:pic>
      </p:grpSp>
      <p:grpSp>
        <p:nvGrpSpPr>
          <p:cNvPr id="14" name="Group 13">
            <a:extLst>
              <a:ext uri="{FF2B5EF4-FFF2-40B4-BE49-F238E27FC236}">
                <a16:creationId xmlns:a16="http://schemas.microsoft.com/office/drawing/2014/main" id="{25333D32-CE47-4B5C-B9BF-8B9F4A2277C4}"/>
              </a:ext>
            </a:extLst>
          </p:cNvPr>
          <p:cNvGrpSpPr/>
          <p:nvPr/>
        </p:nvGrpSpPr>
        <p:grpSpPr>
          <a:xfrm>
            <a:off x="10685953" y="2426907"/>
            <a:ext cx="1209264" cy="1462339"/>
            <a:chOff x="9035249" y="2633240"/>
            <a:chExt cx="1488056" cy="1683074"/>
          </a:xfrm>
        </p:grpSpPr>
        <p:pic>
          <p:nvPicPr>
            <p:cNvPr id="15" name="Picture 14">
              <a:extLst>
                <a:ext uri="{FF2B5EF4-FFF2-40B4-BE49-F238E27FC236}">
                  <a16:creationId xmlns:a16="http://schemas.microsoft.com/office/drawing/2014/main" id="{9736002D-6616-4D22-BABA-2C0636FB1F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4903" y="2633240"/>
              <a:ext cx="1228402" cy="1201345"/>
            </a:xfrm>
            <a:prstGeom prst="rect">
              <a:avLst/>
            </a:prstGeom>
          </p:spPr>
        </p:pic>
        <p:pic>
          <p:nvPicPr>
            <p:cNvPr id="16" name="Picture 15">
              <a:extLst>
                <a:ext uri="{FF2B5EF4-FFF2-40B4-BE49-F238E27FC236}">
                  <a16:creationId xmlns:a16="http://schemas.microsoft.com/office/drawing/2014/main" id="{76717AAD-1C99-42C9-8912-C0CA318334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4994" y="2868723"/>
              <a:ext cx="1228402" cy="1201345"/>
            </a:xfrm>
            <a:prstGeom prst="rect">
              <a:avLst/>
            </a:prstGeom>
          </p:spPr>
        </p:pic>
        <p:pic>
          <p:nvPicPr>
            <p:cNvPr id="17" name="Picture 16">
              <a:extLst>
                <a:ext uri="{FF2B5EF4-FFF2-40B4-BE49-F238E27FC236}">
                  <a16:creationId xmlns:a16="http://schemas.microsoft.com/office/drawing/2014/main" id="{EF9942FB-D77B-40DC-9C6F-D9E9F76477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5249" y="3114969"/>
              <a:ext cx="1228402" cy="1201345"/>
            </a:xfrm>
            <a:prstGeom prst="rect">
              <a:avLst/>
            </a:prstGeom>
          </p:spPr>
        </p:pic>
      </p:grpSp>
      <p:sp>
        <p:nvSpPr>
          <p:cNvPr id="18" name="Arrow: Right 17">
            <a:extLst>
              <a:ext uri="{FF2B5EF4-FFF2-40B4-BE49-F238E27FC236}">
                <a16:creationId xmlns:a16="http://schemas.microsoft.com/office/drawing/2014/main" id="{90D1CDB5-1252-426D-BFC4-B5945FE159ED}"/>
              </a:ext>
            </a:extLst>
          </p:cNvPr>
          <p:cNvSpPr/>
          <p:nvPr/>
        </p:nvSpPr>
        <p:spPr bwMode="auto">
          <a:xfrm rot="16200000">
            <a:off x="4063611" y="4281749"/>
            <a:ext cx="489231" cy="380819"/>
          </a:xfrm>
          <a:prstGeom prst="rightArrow">
            <a:avLst>
              <a:gd name="adj1" fmla="val 55978"/>
              <a:gd name="adj2" fmla="val 5000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19" name="TextBox 18">
            <a:extLst>
              <a:ext uri="{FF2B5EF4-FFF2-40B4-BE49-F238E27FC236}">
                <a16:creationId xmlns:a16="http://schemas.microsoft.com/office/drawing/2014/main" id="{E849D610-C130-4E94-BA90-5F4A4C4BF6D8}"/>
              </a:ext>
            </a:extLst>
          </p:cNvPr>
          <p:cNvSpPr txBox="1"/>
          <p:nvPr/>
        </p:nvSpPr>
        <p:spPr>
          <a:xfrm>
            <a:off x="5237117" y="2871706"/>
            <a:ext cx="1754176" cy="456776"/>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Output:</a:t>
            </a:r>
            <a:endParaRPr lang="en-US" sz="1122" dirty="0">
              <a:gradFill>
                <a:gsLst>
                  <a:gs pos="2917">
                    <a:srgbClr val="000000"/>
                  </a:gs>
                  <a:gs pos="30000">
                    <a:srgbClr val="000000"/>
                  </a:gs>
                </a:gsLst>
                <a:lin ang="5400000" scaled="0"/>
              </a:gradFill>
              <a:latin typeface="Segoe UI"/>
            </a:endParaRPr>
          </a:p>
        </p:txBody>
      </p:sp>
      <p:sp>
        <p:nvSpPr>
          <p:cNvPr id="20" name="TextBox 19">
            <a:extLst>
              <a:ext uri="{FF2B5EF4-FFF2-40B4-BE49-F238E27FC236}">
                <a16:creationId xmlns:a16="http://schemas.microsoft.com/office/drawing/2014/main" id="{0FC8D1A8-02DA-4266-80CA-B0104EDC51C6}"/>
              </a:ext>
            </a:extLst>
          </p:cNvPr>
          <p:cNvSpPr txBox="1"/>
          <p:nvPr/>
        </p:nvSpPr>
        <p:spPr>
          <a:xfrm>
            <a:off x="5916824" y="4080496"/>
            <a:ext cx="2214914" cy="2118849"/>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Example Output (Netezza)</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Netezza System Info</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DB/Table Sizes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Functions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Procedures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Sequences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Object Counts</a:t>
            </a:r>
          </a:p>
          <a:p>
            <a:pPr defTabSz="932597">
              <a:lnSpc>
                <a:spcPct val="90000"/>
              </a:lnSpc>
              <a:spcAft>
                <a:spcPts val="612"/>
              </a:spcAft>
            </a:pPr>
            <a:endParaRPr lang="en-US" sz="1122" dirty="0">
              <a:gradFill>
                <a:gsLst>
                  <a:gs pos="2917">
                    <a:srgbClr val="000000"/>
                  </a:gs>
                  <a:gs pos="30000">
                    <a:srgbClr val="000000"/>
                  </a:gs>
                </a:gsLst>
                <a:lin ang="5400000" scaled="0"/>
              </a:gradFill>
              <a:latin typeface="Segoe UI"/>
            </a:endParaRPr>
          </a:p>
        </p:txBody>
      </p:sp>
      <p:sp>
        <p:nvSpPr>
          <p:cNvPr id="21" name="Arrow: Right 20">
            <a:extLst>
              <a:ext uri="{FF2B5EF4-FFF2-40B4-BE49-F238E27FC236}">
                <a16:creationId xmlns:a16="http://schemas.microsoft.com/office/drawing/2014/main" id="{45BFF991-6303-4985-8B3C-3968EADE19E2}"/>
              </a:ext>
            </a:extLst>
          </p:cNvPr>
          <p:cNvSpPr/>
          <p:nvPr/>
        </p:nvSpPr>
        <p:spPr bwMode="auto">
          <a:xfrm>
            <a:off x="2826053" y="3118565"/>
            <a:ext cx="656626"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2" name="TextBox 21">
            <a:extLst>
              <a:ext uri="{FF2B5EF4-FFF2-40B4-BE49-F238E27FC236}">
                <a16:creationId xmlns:a16="http://schemas.microsoft.com/office/drawing/2014/main" id="{2D58F034-52CA-4FC9-8AA6-85044B3B1306}"/>
              </a:ext>
            </a:extLst>
          </p:cNvPr>
          <p:cNvSpPr txBox="1"/>
          <p:nvPr/>
        </p:nvSpPr>
        <p:spPr>
          <a:xfrm>
            <a:off x="8790156" y="1735398"/>
            <a:ext cx="1754176" cy="1464744"/>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Additional PowerShell Scripts Processing Available</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Aggregates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Summary</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Pivot Tables</a:t>
            </a:r>
          </a:p>
        </p:txBody>
      </p:sp>
      <p:sp>
        <p:nvSpPr>
          <p:cNvPr id="23" name="Arrow: Right 22">
            <a:extLst>
              <a:ext uri="{FF2B5EF4-FFF2-40B4-BE49-F238E27FC236}">
                <a16:creationId xmlns:a16="http://schemas.microsoft.com/office/drawing/2014/main" id="{073DF56F-2F04-4BA4-BD39-F45311D87DE1}"/>
              </a:ext>
            </a:extLst>
          </p:cNvPr>
          <p:cNvSpPr/>
          <p:nvPr/>
        </p:nvSpPr>
        <p:spPr bwMode="auto">
          <a:xfrm>
            <a:off x="5203071" y="3146632"/>
            <a:ext cx="1271603"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4" name="Arrow: Right 23">
            <a:extLst>
              <a:ext uri="{FF2B5EF4-FFF2-40B4-BE49-F238E27FC236}">
                <a16:creationId xmlns:a16="http://schemas.microsoft.com/office/drawing/2014/main" id="{2E55886B-EFAF-4DE5-B9B2-0DD744C24A1A}"/>
              </a:ext>
            </a:extLst>
          </p:cNvPr>
          <p:cNvSpPr/>
          <p:nvPr/>
        </p:nvSpPr>
        <p:spPr bwMode="auto">
          <a:xfrm>
            <a:off x="8994738" y="3129185"/>
            <a:ext cx="1271603" cy="39859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040" b="1">
              <a:solidFill>
                <a:srgbClr val="FFFFFF"/>
              </a:solidFill>
              <a:latin typeface="Segoe UI Light"/>
              <a:ea typeface="Segoe UI" pitchFamily="34" charset="0"/>
              <a:cs typeface="Segoe UI" pitchFamily="34" charset="0"/>
            </a:endParaRPr>
          </a:p>
        </p:txBody>
      </p:sp>
      <p:sp>
        <p:nvSpPr>
          <p:cNvPr id="26" name="TextBox 25">
            <a:extLst>
              <a:ext uri="{FF2B5EF4-FFF2-40B4-BE49-F238E27FC236}">
                <a16:creationId xmlns:a16="http://schemas.microsoft.com/office/drawing/2014/main" id="{1691D23A-B406-4F2C-A2A4-01C534EEABD7}"/>
              </a:ext>
            </a:extLst>
          </p:cNvPr>
          <p:cNvSpPr txBox="1"/>
          <p:nvPr/>
        </p:nvSpPr>
        <p:spPr>
          <a:xfrm>
            <a:off x="7948492" y="4080495"/>
            <a:ext cx="2214914" cy="2083375"/>
          </a:xfrm>
          <a:prstGeom prst="rect">
            <a:avLst/>
          </a:prstGeom>
          <a:noFill/>
        </p:spPr>
        <p:txBody>
          <a:bodyPr wrap="square" lIns="186521" tIns="149217" rIns="186521" bIns="149217" rtlCol="0">
            <a:spAutoFit/>
          </a:bodyPr>
          <a:lstStyle/>
          <a:p>
            <a:pPr defTabSz="932597">
              <a:lnSpc>
                <a:spcPct val="90000"/>
              </a:lnSpc>
              <a:spcAft>
                <a:spcPts val="612"/>
              </a:spcAft>
            </a:pPr>
            <a:r>
              <a:rPr lang="en-US" sz="1122" b="1" dirty="0">
                <a:gradFill>
                  <a:gsLst>
                    <a:gs pos="2917">
                      <a:srgbClr val="000000"/>
                    </a:gs>
                    <a:gs pos="30000">
                      <a:srgbClr val="000000"/>
                    </a:gs>
                  </a:gsLst>
                  <a:lin ang="5400000" scaled="0"/>
                </a:gradFill>
                <a:latin typeface="Segoe UI"/>
              </a:rPr>
              <a:t>Example Output (APS)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APS System Info</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DB/Table Sizes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Object Counts</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Table Metadata</a:t>
            </a:r>
          </a:p>
          <a:p>
            <a:pPr marL="174862" indent="-174862" defTabSz="932597">
              <a:lnSpc>
                <a:spcPct val="90000"/>
              </a:lnSpc>
              <a:spcAft>
                <a:spcPts val="612"/>
              </a:spcAft>
              <a:buFont typeface="Arial" panose="020B0604020202020204" pitchFamily="34" charset="0"/>
              <a:buChar char="•"/>
            </a:pPr>
            <a:r>
              <a:rPr lang="en-US" sz="1122" dirty="0">
                <a:gradFill>
                  <a:gsLst>
                    <a:gs pos="2917">
                      <a:srgbClr val="000000"/>
                    </a:gs>
                    <a:gs pos="30000">
                      <a:srgbClr val="000000"/>
                    </a:gs>
                  </a:gsLst>
                  <a:lin ang="5400000" scaled="0"/>
                </a:gradFill>
                <a:latin typeface="Segoe UI"/>
              </a:rPr>
              <a:t>Distributions</a:t>
            </a:r>
          </a:p>
          <a:p>
            <a:pPr marL="174862" indent="-174862" defTabSz="932597">
              <a:lnSpc>
                <a:spcPct val="90000"/>
              </a:lnSpc>
              <a:spcAft>
                <a:spcPts val="612"/>
              </a:spcAft>
              <a:buFont typeface="Arial" panose="020B0604020202020204" pitchFamily="34" charset="0"/>
              <a:buChar char="•"/>
            </a:pPr>
            <a:endParaRPr lang="en-US" sz="1122" dirty="0">
              <a:gradFill>
                <a:gsLst>
                  <a:gs pos="2917">
                    <a:srgbClr val="000000"/>
                  </a:gs>
                  <a:gs pos="30000">
                    <a:srgbClr val="000000"/>
                  </a:gs>
                </a:gsLst>
                <a:lin ang="5400000" scaled="0"/>
              </a:gradFill>
              <a:latin typeface="Segoe UI"/>
            </a:endParaRPr>
          </a:p>
          <a:p>
            <a:pPr defTabSz="932597">
              <a:lnSpc>
                <a:spcPct val="90000"/>
              </a:lnSpc>
              <a:spcAft>
                <a:spcPts val="612"/>
              </a:spcAft>
            </a:pPr>
            <a:endParaRPr lang="en-US" sz="1122" dirty="0">
              <a:gradFill>
                <a:gsLst>
                  <a:gs pos="2917">
                    <a:srgbClr val="000000"/>
                  </a:gs>
                  <a:gs pos="30000">
                    <a:srgbClr val="000000"/>
                  </a:gs>
                </a:gsLst>
                <a:lin ang="5400000" scaled="0"/>
              </a:gradFill>
              <a:latin typeface="Segoe UI"/>
            </a:endParaRPr>
          </a:p>
        </p:txBody>
      </p:sp>
      <p:pic>
        <p:nvPicPr>
          <p:cNvPr id="28" name="Picture 27" descr="A close up of a sign&#10;&#10;Description automatically generated">
            <a:extLst>
              <a:ext uri="{FF2B5EF4-FFF2-40B4-BE49-F238E27FC236}">
                <a16:creationId xmlns:a16="http://schemas.microsoft.com/office/drawing/2014/main" id="{4708F036-47A5-4987-801E-85CF58734940}"/>
              </a:ext>
            </a:extLst>
          </p:cNvPr>
          <p:cNvPicPr>
            <a:picLocks noChangeAspect="1"/>
          </p:cNvPicPr>
          <p:nvPr/>
        </p:nvPicPr>
        <p:blipFill>
          <a:blip r:embed="rId7"/>
          <a:stretch>
            <a:fillRect/>
          </a:stretch>
        </p:blipFill>
        <p:spPr>
          <a:xfrm>
            <a:off x="1875704" y="3050019"/>
            <a:ext cx="780290" cy="780290"/>
          </a:xfrm>
          <a:prstGeom prst="rect">
            <a:avLst/>
          </a:prstGeom>
        </p:spPr>
      </p:pic>
      <p:sp>
        <p:nvSpPr>
          <p:cNvPr id="31" name="TextBox 30">
            <a:extLst>
              <a:ext uri="{FF2B5EF4-FFF2-40B4-BE49-F238E27FC236}">
                <a16:creationId xmlns:a16="http://schemas.microsoft.com/office/drawing/2014/main" id="{FE208C75-729A-4B6E-A400-1A6D9332EA55}"/>
              </a:ext>
            </a:extLst>
          </p:cNvPr>
          <p:cNvSpPr txBox="1"/>
          <p:nvPr/>
        </p:nvSpPr>
        <p:spPr>
          <a:xfrm>
            <a:off x="17244" y="3054745"/>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C000"/>
                </a:solidFill>
              </a:rPr>
              <a:t>TERADATA</a:t>
            </a:r>
          </a:p>
        </p:txBody>
      </p:sp>
      <p:sp>
        <p:nvSpPr>
          <p:cNvPr id="32" name="TextBox 31">
            <a:extLst>
              <a:ext uri="{FF2B5EF4-FFF2-40B4-BE49-F238E27FC236}">
                <a16:creationId xmlns:a16="http://schemas.microsoft.com/office/drawing/2014/main" id="{AAF7F978-4E51-4617-9520-000614C35562}"/>
              </a:ext>
            </a:extLst>
          </p:cNvPr>
          <p:cNvSpPr txBox="1"/>
          <p:nvPr/>
        </p:nvSpPr>
        <p:spPr>
          <a:xfrm>
            <a:off x="706783" y="2572278"/>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00B050"/>
                </a:solidFill>
              </a:rPr>
              <a:t>Netezza</a:t>
            </a:r>
          </a:p>
        </p:txBody>
      </p:sp>
      <p:sp>
        <p:nvSpPr>
          <p:cNvPr id="29" name="TextBox 28">
            <a:extLst>
              <a:ext uri="{FF2B5EF4-FFF2-40B4-BE49-F238E27FC236}">
                <a16:creationId xmlns:a16="http://schemas.microsoft.com/office/drawing/2014/main" id="{A263207F-B813-4E83-870C-D37CA218B314}"/>
              </a:ext>
            </a:extLst>
          </p:cNvPr>
          <p:cNvSpPr txBox="1"/>
          <p:nvPr/>
        </p:nvSpPr>
        <p:spPr>
          <a:xfrm>
            <a:off x="585110" y="3578271"/>
            <a:ext cx="2002844"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rgbClr val="FF0000"/>
                </a:solidFill>
              </a:rPr>
              <a:t>APS\PDW</a:t>
            </a:r>
          </a:p>
        </p:txBody>
      </p:sp>
    </p:spTree>
    <p:extLst>
      <p:ext uri="{BB962C8B-B14F-4D97-AF65-F5344CB8AC3E}">
        <p14:creationId xmlns:p14="http://schemas.microsoft.com/office/powerpoint/2010/main" val="25987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Instructions</a:t>
            </a:r>
          </a:p>
        </p:txBody>
      </p:sp>
      <p:sp>
        <p:nvSpPr>
          <p:cNvPr id="3" name="Content Placeholder 3">
            <a:extLst>
              <a:ext uri="{FF2B5EF4-FFF2-40B4-BE49-F238E27FC236}">
                <a16:creationId xmlns:a16="http://schemas.microsoft.com/office/drawing/2014/main" id="{D184A5E9-2085-4800-923A-55D19E4675BD}"/>
              </a:ext>
            </a:extLst>
          </p:cNvPr>
          <p:cNvSpPr txBox="1">
            <a:spLocks/>
          </p:cNvSpPr>
          <p:nvPr/>
        </p:nvSpPr>
        <p:spPr>
          <a:xfrm>
            <a:off x="210436" y="1170935"/>
            <a:ext cx="12015602" cy="5823590"/>
          </a:xfrm>
          <a:prstGeom prst="rect">
            <a:avLst/>
          </a:prstGeom>
          <a:noFill/>
        </p:spPr>
        <p:txBody>
          <a:bodyPr vert="horz" wrap="square" lIns="186521" tIns="93260" rIns="93260" bIns="9326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43380" rtl="0" eaLnBrk="1" fontAlgn="auto" latinLnBrk="0" hangingPunct="1">
              <a:lnSpc>
                <a:spcPct val="100000"/>
              </a:lnSpc>
              <a:spcBef>
                <a:spcPts val="816"/>
              </a:spcBef>
              <a:spcAft>
                <a:spcPts val="0"/>
              </a:spcAft>
              <a:buClrTx/>
              <a:buSzPct val="80000"/>
              <a:buNone/>
              <a:tabLst/>
              <a:defRPr/>
            </a:pPr>
            <a:r>
              <a:rPr kumimoji="0" lang="en-US" sz="2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The Below steps are necessary to run the Assessment Tool:</a:t>
            </a:r>
          </a:p>
          <a:p>
            <a:pPr marL="588969" lvl="2" indent="-457200" defTabSz="1243380">
              <a:spcBef>
                <a:spcPts val="816"/>
              </a:spcBef>
              <a:buFont typeface="+mj-lt"/>
              <a:buAutoNum type="arabicPeriod"/>
              <a:defRPr/>
            </a:pPr>
            <a:endPar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588969" lvl="2" indent="-457200" defTabSz="1243380">
              <a:spcBef>
                <a:spcPts val="816"/>
              </a:spcBef>
              <a:buFont typeface="+mj-lt"/>
              <a:buAutoNum type="arabicPeriod"/>
              <a:defRPr/>
            </a:pP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Update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General_Config</a:t>
            </a: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section of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AssessmentDriverFile.json</a:t>
            </a:r>
            <a:endPar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PreAssessmentDriverFile</a:t>
            </a:r>
            <a:r>
              <a:rPr lang="en-US" sz="1533" dirty="0">
                <a:gradFill>
                  <a:gsLst>
                    <a:gs pos="0">
                      <a:srgbClr val="000000"/>
                    </a:gs>
                    <a:gs pos="86000">
                      <a:srgbClr val="000000"/>
                    </a:gs>
                  </a:gsLst>
                  <a:lin ang="5400000" scaled="0"/>
                </a:gradFill>
              </a:rPr>
              <a:t>":"C:\\TEMP\\SQLScriptstoRun.csv“</a:t>
            </a: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PreAssessmentOutputPath</a:t>
            </a:r>
            <a:r>
              <a:rPr lang="en-US" sz="1533" dirty="0">
                <a:gradFill>
                  <a:gsLst>
                    <a:gs pos="0">
                      <a:srgbClr val="000000"/>
                    </a:gs>
                    <a:gs pos="86000">
                      <a:srgbClr val="000000"/>
                    </a:gs>
                  </a:gsLst>
                  <a:lin ang="5400000" scaled="0"/>
                </a:gradFill>
              </a:rPr>
              <a:t>":"C:\\Temp\\Netezza\\Pre-Assessment“</a:t>
            </a:r>
          </a:p>
          <a:p>
            <a:pPr marL="746125" lvl="3" indent="-309563" defTabSz="1243380">
              <a:spcBef>
                <a:spcPts val="816"/>
              </a:spcBef>
              <a:defRPr/>
            </a:pPr>
            <a:r>
              <a:rPr lang="en-US" sz="1533" dirty="0">
                <a:gradFill>
                  <a:gsLst>
                    <a:gs pos="0">
                      <a:srgbClr val="000000"/>
                    </a:gs>
                    <a:gs pos="86000">
                      <a:srgbClr val="000000"/>
                    </a:gs>
                  </a:gsLst>
                  <a:lin ang="5400000" scaled="0"/>
                </a:gradFill>
              </a:rPr>
              <a:t>"ServerName":"192.xxx.xxx.xxx",</a:t>
            </a:r>
          </a:p>
          <a:p>
            <a:pPr marL="746125" lvl="3" indent="-309563" defTabSz="1243380">
              <a:spcBef>
                <a:spcPts val="816"/>
              </a:spcBef>
              <a:defRPr/>
            </a:pPr>
            <a:r>
              <a:rPr lang="en-US" sz="1533" dirty="0">
                <a:gradFill>
                  <a:gsLst>
                    <a:gs pos="0">
                      <a:srgbClr val="000000"/>
                    </a:gs>
                    <a:gs pos="86000">
                      <a:srgbClr val="000000"/>
                    </a:gs>
                  </a:gsLst>
                  <a:lin ang="5400000" scaled="0"/>
                </a:gradFill>
              </a:rPr>
              <a:t>"</a:t>
            </a:r>
            <a:r>
              <a:rPr lang="en-US" sz="1533" dirty="0" err="1">
                <a:gradFill>
                  <a:gsLst>
                    <a:gs pos="0">
                      <a:srgbClr val="000000"/>
                    </a:gs>
                    <a:gs pos="86000">
                      <a:srgbClr val="000000"/>
                    </a:gs>
                  </a:gsLst>
                  <a:lin ang="5400000" scaled="0"/>
                </a:gradFill>
              </a:rPr>
              <a:t>SourceSystem</a:t>
            </a:r>
            <a:r>
              <a:rPr lang="en-US" sz="1533" dirty="0">
                <a:gradFill>
                  <a:gsLst>
                    <a:gs pos="0">
                      <a:srgbClr val="000000"/>
                    </a:gs>
                    <a:gs pos="86000">
                      <a:srgbClr val="000000"/>
                    </a:gs>
                  </a:gsLst>
                  <a:lin ang="5400000" scaled="0"/>
                </a:gradFill>
              </a:rPr>
              <a:t>":“APS“  --NETEZZA or APS or AZUREDW</a:t>
            </a:r>
          </a:p>
          <a:p>
            <a:pPr marL="588969" lvl="2" indent="-457200" defTabSz="1243380">
              <a:spcBef>
                <a:spcPts val="816"/>
              </a:spcBef>
              <a:buFont typeface="+mj-lt"/>
              <a:buAutoNum type="arabicPeriod"/>
              <a:defRPr/>
            </a:pPr>
            <a:r>
              <a:rPr lang="en-US" sz="1800" dirty="0">
                <a:gradFill>
                  <a:gsLst>
                    <a:gs pos="0">
                      <a:srgbClr val="000000"/>
                    </a:gs>
                    <a:gs pos="86000">
                      <a:srgbClr val="000000"/>
                    </a:gs>
                  </a:gsLst>
                  <a:lin ang="5400000" scaled="0"/>
                </a:gradFill>
              </a:rPr>
              <a:t>Update the Source System specific section of the </a:t>
            </a:r>
            <a:r>
              <a:rPr lang="en-US" sz="1800" dirty="0" err="1">
                <a:gradFill>
                  <a:gsLst>
                    <a:gs pos="0">
                      <a:srgbClr val="000000"/>
                    </a:gs>
                    <a:gs pos="86000">
                      <a:srgbClr val="000000"/>
                    </a:gs>
                  </a:gsLst>
                  <a:lin ang="5400000" scaled="0"/>
                </a:gradFill>
              </a:rPr>
              <a:t>AssessmentDriverFile.json</a:t>
            </a:r>
            <a:endParaRPr lang="en-US" sz="1800" dirty="0">
              <a:gradFill>
                <a:gsLst>
                  <a:gs pos="0">
                    <a:srgbClr val="000000"/>
                  </a:gs>
                  <a:gs pos="86000">
                    <a:srgbClr val="000000"/>
                  </a:gs>
                </a:gsLst>
                <a:lin ang="5400000" scaled="0"/>
              </a:gradFill>
            </a:endParaRPr>
          </a:p>
          <a:p>
            <a:pPr marL="893762" lvl="3" indent="-457200" defTabSz="1243380">
              <a:spcBef>
                <a:spcPts val="816"/>
              </a:spcBef>
              <a:defRPr/>
            </a:pPr>
            <a:r>
              <a:rPr lang="en-US" sz="1533" dirty="0">
                <a:gradFill>
                  <a:gsLst>
                    <a:gs pos="0">
                      <a:srgbClr val="000000"/>
                    </a:gs>
                    <a:gs pos="86000">
                      <a:srgbClr val="000000"/>
                    </a:gs>
                  </a:gsLst>
                  <a:lin ang="5400000" scaled="0"/>
                </a:gradFill>
              </a:rPr>
              <a:t>APS</a:t>
            </a:r>
          </a:p>
          <a:p>
            <a:pPr marL="1198554" lvl="4" indent="-457200" defTabSz="1243380">
              <a:spcBef>
                <a:spcPts val="816"/>
              </a:spcBef>
              <a:defRPr/>
            </a:pPr>
            <a:r>
              <a:rPr lang="en-US" sz="1266" dirty="0">
                <a:gradFill>
                  <a:gsLst>
                    <a:gs pos="0">
                      <a:srgbClr val="000000"/>
                    </a:gs>
                    <a:gs pos="86000">
                      <a:srgbClr val="000000"/>
                    </a:gs>
                  </a:gsLst>
                  <a:lin ang="5400000" scaled="0"/>
                </a:gradFill>
              </a:rPr>
              <a:t>"Port":"17001“ – For APS = 17001, </a:t>
            </a:r>
            <a:r>
              <a:rPr lang="en-US" sz="1266" dirty="0" err="1">
                <a:gradFill>
                  <a:gsLst>
                    <a:gs pos="0">
                      <a:srgbClr val="000000"/>
                    </a:gs>
                    <a:gs pos="86000">
                      <a:srgbClr val="000000"/>
                    </a:gs>
                  </a:gsLst>
                  <a:lin ang="5400000" scaled="0"/>
                </a:gradFill>
              </a:rPr>
              <a:t>AzureDW</a:t>
            </a:r>
            <a:r>
              <a:rPr lang="en-US" sz="1266" dirty="0">
                <a:gradFill>
                  <a:gsLst>
                    <a:gs pos="0">
                      <a:srgbClr val="000000"/>
                    </a:gs>
                    <a:gs pos="86000">
                      <a:srgbClr val="000000"/>
                    </a:gs>
                  </a:gsLst>
                  <a:lin ang="5400000" scaled="0"/>
                </a:gradFill>
              </a:rPr>
              <a:t> = “” </a:t>
            </a:r>
          </a:p>
          <a:p>
            <a:pPr marL="893762" lvl="3" indent="-457200" defTabSz="1243380">
              <a:spcBef>
                <a:spcPts val="816"/>
              </a:spcBef>
              <a:defRPr/>
            </a:pPr>
            <a:r>
              <a:rPr lang="en-US" sz="1533" dirty="0">
                <a:gradFill>
                  <a:gsLst>
                    <a:gs pos="0">
                      <a:srgbClr val="000000"/>
                    </a:gs>
                    <a:gs pos="86000">
                      <a:srgbClr val="000000"/>
                    </a:gs>
                  </a:gsLst>
                  <a:lin ang="5400000" scaled="0"/>
                </a:gradFill>
              </a:rPr>
              <a:t>Netezza</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Database":"SYSTEM</a:t>
            </a:r>
            <a:r>
              <a:rPr lang="en-US" sz="1266" dirty="0">
                <a:gradFill>
                  <a:gsLst>
                    <a:gs pos="0">
                      <a:srgbClr val="000000"/>
                    </a:gs>
                    <a:gs pos="86000">
                      <a:srgbClr val="000000"/>
                    </a:gs>
                  </a:gsLst>
                  <a:lin ang="5400000" scaled="0"/>
                </a:gradFill>
              </a:rPr>
              <a:t>“  </a:t>
            </a:r>
          </a:p>
          <a:p>
            <a:pPr marL="1198554" lvl="4" indent="-457200" defTabSz="1243380">
              <a:spcBef>
                <a:spcPts val="816"/>
              </a:spcBef>
              <a:defRPr/>
            </a:pPr>
            <a:r>
              <a:rPr lang="en-US" sz="1266" dirty="0">
                <a:gradFill>
                  <a:gsLst>
                    <a:gs pos="0">
                      <a:srgbClr val="000000"/>
                    </a:gs>
                    <a:gs pos="86000">
                      <a:srgbClr val="000000"/>
                    </a:gs>
                  </a:gsLst>
                  <a:lin ang="5400000" scaled="0"/>
                </a:gradFill>
              </a:rPr>
              <a:t>“Port":"5480",  </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nzBinaryFolder</a:t>
            </a: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nz</a:t>
            </a:r>
            <a:r>
              <a:rPr lang="en-US" sz="1266" dirty="0">
                <a:gradFill>
                  <a:gsLst>
                    <a:gs pos="0">
                      <a:srgbClr val="000000"/>
                    </a:gs>
                    <a:gs pos="86000">
                      <a:srgbClr val="000000"/>
                    </a:gs>
                  </a:gsLst>
                  <a:lin ang="5400000" scaled="0"/>
                </a:gradFill>
              </a:rPr>
              <a:t>/support-IBM_Netezza-7.2.1-151023-1043/bin",</a:t>
            </a:r>
          </a:p>
          <a:p>
            <a:pPr marL="1198554" lvl="4" indent="-457200" defTabSz="1243380">
              <a:spcBef>
                <a:spcPts val="816"/>
              </a:spcBef>
              <a:defRPr/>
            </a:pPr>
            <a:r>
              <a:rPr lang="en-US" sz="1266" dirty="0">
                <a:gradFill>
                  <a:gsLst>
                    <a:gs pos="0">
                      <a:srgbClr val="000000"/>
                    </a:gs>
                    <a:gs pos="86000">
                      <a:srgbClr val="000000"/>
                    </a:gs>
                  </a:gsLst>
                  <a:lin ang="5400000" scaled="0"/>
                </a:gradFill>
              </a:rPr>
              <a:t>"</a:t>
            </a:r>
            <a:r>
              <a:rPr lang="en-US" sz="1266" dirty="0" err="1">
                <a:gradFill>
                  <a:gsLst>
                    <a:gs pos="0">
                      <a:srgbClr val="000000"/>
                    </a:gs>
                    <a:gs pos="86000">
                      <a:srgbClr val="000000"/>
                    </a:gs>
                  </a:gsLst>
                  <a:lin ang="5400000" scaled="0"/>
                </a:gradFill>
              </a:rPr>
              <a:t>SchemaExportFolder</a:t>
            </a:r>
            <a:r>
              <a:rPr lang="en-US" sz="1266" dirty="0">
                <a:gradFill>
                  <a:gsLst>
                    <a:gs pos="0">
                      <a:srgbClr val="000000"/>
                    </a:gs>
                    <a:gs pos="86000">
                      <a:srgbClr val="000000"/>
                    </a:gs>
                  </a:gsLst>
                  <a:lin ang="5400000" scaled="0"/>
                </a:gradFill>
              </a:rPr>
              <a:t>":"~/schema"</a:t>
            </a:r>
          </a:p>
        </p:txBody>
      </p:sp>
      <p:sp>
        <p:nvSpPr>
          <p:cNvPr id="4" name="Rectangle 1">
            <a:extLst>
              <a:ext uri="{FF2B5EF4-FFF2-40B4-BE49-F238E27FC236}">
                <a16:creationId xmlns:a16="http://schemas.microsoft.com/office/drawing/2014/main" id="{ECF87C4D-FF97-4D10-A495-A087F00761D9}"/>
              </a:ext>
            </a:extLst>
          </p:cNvPr>
          <p:cNvSpPr>
            <a:spLocks noChangeArrowheads="1"/>
          </p:cNvSpPr>
          <p:nvPr/>
        </p:nvSpPr>
        <p:spPr bwMode="auto">
          <a:xfrm>
            <a:off x="0" y="-123110"/>
            <a:ext cx="212269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333333"/>
                </a:solidFill>
                <a:effectLst/>
                <a:latin typeface="Lucida Console" panose="020B0609040504020204" pitchFamily="49" charset="0"/>
              </a:rPr>
              <a:t>..//Images/0a_summary.jpg</a:t>
            </a:r>
            <a:r>
              <a:rPr kumimoji="0" lang="en-US" altLang="en-US" sz="400" b="1" i="0" u="none" strike="noStrike" cap="none" normalizeH="0" baseline="0">
                <a:ln>
                  <a:noFill/>
                </a:ln>
                <a:solidFill>
                  <a:schemeClr val="tx1"/>
                </a:solidFill>
                <a:effectLst/>
              </a:rPr>
              <a:t> </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470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337F9-3070-4108-A47D-916034F6651B}"/>
              </a:ext>
            </a:extLst>
          </p:cNvPr>
          <p:cNvSpPr>
            <a:spLocks noGrp="1"/>
          </p:cNvSpPr>
          <p:nvPr>
            <p:ph type="body" sz="quarter" idx="10"/>
          </p:nvPr>
        </p:nvSpPr>
        <p:spPr/>
        <p:txBody>
          <a:bodyPr/>
          <a:lstStyle/>
          <a:p>
            <a:r>
              <a:rPr lang="en-US" dirty="0"/>
              <a:t>Assessment Tool – Instructions</a:t>
            </a:r>
          </a:p>
        </p:txBody>
      </p:sp>
      <p:sp>
        <p:nvSpPr>
          <p:cNvPr id="3" name="Content Placeholder 3">
            <a:extLst>
              <a:ext uri="{FF2B5EF4-FFF2-40B4-BE49-F238E27FC236}">
                <a16:creationId xmlns:a16="http://schemas.microsoft.com/office/drawing/2014/main" id="{D184A5E9-2085-4800-923A-55D19E4675BD}"/>
              </a:ext>
            </a:extLst>
          </p:cNvPr>
          <p:cNvSpPr txBox="1">
            <a:spLocks/>
          </p:cNvSpPr>
          <p:nvPr/>
        </p:nvSpPr>
        <p:spPr>
          <a:xfrm>
            <a:off x="210436" y="1170935"/>
            <a:ext cx="12015602" cy="5823590"/>
          </a:xfrm>
          <a:prstGeom prst="rect">
            <a:avLst/>
          </a:prstGeom>
          <a:noFill/>
        </p:spPr>
        <p:txBody>
          <a:bodyPr vert="horz" wrap="square" lIns="186521" tIns="93260" rIns="93260" bIns="9326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marR="0" lvl="0" indent="0" algn="l" defTabSz="1243380" rtl="0" eaLnBrk="1" fontAlgn="auto" latinLnBrk="0" hangingPunct="1">
              <a:lnSpc>
                <a:spcPct val="100000"/>
              </a:lnSpc>
              <a:spcBef>
                <a:spcPts val="816"/>
              </a:spcBef>
              <a:spcAft>
                <a:spcPts val="0"/>
              </a:spcAft>
              <a:buClrTx/>
              <a:buSzPct val="80000"/>
              <a:buNone/>
              <a:tabLst/>
              <a:defRPr/>
            </a:pPr>
            <a:r>
              <a:rPr kumimoji="0" lang="en-US" sz="2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Continued</a:t>
            </a:r>
          </a:p>
          <a:p>
            <a:pPr marL="131769" lvl="2" indent="0" defTabSz="1243380">
              <a:spcBef>
                <a:spcPts val="816"/>
              </a:spcBef>
              <a:buNone/>
              <a:defRPr/>
            </a:pPr>
            <a:endParaRPr kumimoji="0" lang="en-US" sz="90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588969" lvl="2" indent="-457200" defTabSz="1243380">
              <a:spcBef>
                <a:spcPts val="816"/>
              </a:spcBef>
              <a:buFont typeface="+mj-lt"/>
              <a:buAutoNum type="arabicPeriod" startAt="3"/>
              <a:defRPr/>
            </a:pP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Run the </a:t>
            </a:r>
            <a:r>
              <a:rPr kumimoji="0" lang="en-US" sz="2067" i="0" u="none" strike="noStrike" kern="1200" cap="none" spc="0" normalizeH="0" baseline="0" noProof="0" dirty="0" err="1">
                <a:ln>
                  <a:noFill/>
                </a:ln>
                <a:gradFill>
                  <a:gsLst>
                    <a:gs pos="0">
                      <a:srgbClr val="000000"/>
                    </a:gs>
                    <a:gs pos="86000">
                      <a:srgbClr val="000000"/>
                    </a:gs>
                  </a:gsLst>
                  <a:lin ang="5400000" scaled="0"/>
                </a:gradFill>
                <a:effectLst/>
                <a:uLnTx/>
                <a:uFillTx/>
                <a:latin typeface="Segoe UI"/>
                <a:ea typeface="+mn-ea"/>
                <a:cs typeface="+mn-cs"/>
              </a:rPr>
              <a:t>Powershell</a:t>
            </a:r>
            <a:r>
              <a:rPr kumimoji="0" lang="en-US" sz="2067"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Script(AssessmentDriver_V2.ps1).  This script will prompt for the following information:</a:t>
            </a:r>
          </a:p>
          <a:p>
            <a:pPr marL="746125" lvl="3" indent="-309563" defTabSz="1243380">
              <a:spcBef>
                <a:spcPts val="816"/>
              </a:spcBef>
              <a:defRPr/>
            </a:pP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800" b="1" dirty="0">
                <a:gradFill>
                  <a:gsLst>
                    <a:gs pos="0">
                      <a:srgbClr val="000000"/>
                    </a:gs>
                    <a:gs pos="86000">
                      <a:srgbClr val="000000"/>
                    </a:gs>
                  </a:gsLst>
                  <a:lin ang="5400000" scaled="0"/>
                </a:gradFill>
                <a:latin typeface="Segoe UI"/>
              </a:rPr>
              <a:t>How do you want to connect to the DB (</a:t>
            </a:r>
            <a:r>
              <a:rPr lang="en-US" sz="1800" b="1" dirty="0" err="1">
                <a:gradFill>
                  <a:gsLst>
                    <a:gs pos="0">
                      <a:srgbClr val="000000"/>
                    </a:gs>
                    <a:gs pos="86000">
                      <a:srgbClr val="000000"/>
                    </a:gs>
                  </a:gsLst>
                  <a:lin ang="5400000" scaled="0"/>
                </a:gradFill>
                <a:latin typeface="Segoe UI"/>
              </a:rPr>
              <a:t>ADPass</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AzureADInt</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WinInt</a:t>
            </a:r>
            <a:r>
              <a:rPr lang="en-US" sz="1800" b="1" dirty="0">
                <a:gradFill>
                  <a:gsLst>
                    <a:gs pos="0">
                      <a:srgbClr val="000000"/>
                    </a:gs>
                    <a:gs pos="86000">
                      <a:srgbClr val="000000"/>
                    </a:gs>
                  </a:gsLst>
                  <a:lin ang="5400000" scaled="0"/>
                </a:gradFill>
                <a:latin typeface="Segoe UI"/>
              </a:rPr>
              <a:t>, </a:t>
            </a:r>
            <a:r>
              <a:rPr lang="en-US" sz="1800" b="1" dirty="0" err="1">
                <a:gradFill>
                  <a:gsLst>
                    <a:gs pos="0">
                      <a:srgbClr val="000000"/>
                    </a:gs>
                    <a:gs pos="86000">
                      <a:srgbClr val="000000"/>
                    </a:gs>
                  </a:gsLst>
                  <a:lin ang="5400000" scaled="0"/>
                </a:gradFill>
                <a:latin typeface="Segoe UI"/>
              </a:rPr>
              <a:t>SQLAuth</a:t>
            </a:r>
            <a:r>
              <a:rPr lang="en-US" sz="1800" b="1" dirty="0">
                <a:gradFill>
                  <a:gsLst>
                    <a:gs pos="0">
                      <a:srgbClr val="000000"/>
                    </a:gs>
                    <a:gs pos="86000">
                      <a:srgbClr val="000000"/>
                    </a:gs>
                  </a:gsLst>
                  <a:lin ang="5400000" scaled="0"/>
                </a:gradFill>
                <a:latin typeface="Segoe UI"/>
              </a:rPr>
              <a:t>)?”</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When connecting to the source system, what method should be used to connect to the DB?</a:t>
            </a:r>
          </a:p>
          <a:p>
            <a:pPr marL="1082675" marR="0" lvl="4" indent="-309563" algn="l" defTabSz="1243380" rtl="0" eaLnBrk="1" fontAlgn="auto" latinLnBrk="0" hangingPunct="1">
              <a:lnSpc>
                <a:spcPct val="100000"/>
              </a:lnSpc>
              <a:spcBef>
                <a:spcPts val="816"/>
              </a:spcBef>
              <a:spcAft>
                <a:spcPts val="0"/>
              </a:spcAft>
              <a:buClrTx/>
              <a:buSzPct val="80000"/>
              <a:buFont typeface="Arial" pitchFamily="34" charset="0"/>
              <a:buChar char="•"/>
              <a:tabLst/>
              <a:defRPr/>
            </a:pPr>
            <a:r>
              <a:rPr kumimoji="0" lang="en-US" sz="18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Default: </a:t>
            </a:r>
            <a:r>
              <a:rPr kumimoji="0" lang="en-US" sz="1800" b="0" i="0" u="none" strike="noStrike" kern="1200" cap="none" spc="0" normalizeH="0" baseline="0" noProof="0" dirty="0" err="1">
                <a:ln>
                  <a:noFill/>
                </a:ln>
                <a:gradFill>
                  <a:gsLst>
                    <a:gs pos="0">
                      <a:srgbClr val="292929"/>
                    </a:gs>
                    <a:gs pos="86000">
                      <a:srgbClr val="292929"/>
                    </a:gs>
                  </a:gsLst>
                  <a:lin ang="5400000" scaled="0"/>
                </a:gradFill>
                <a:effectLst/>
                <a:uLnTx/>
                <a:uFillTx/>
                <a:latin typeface="Segoe UI"/>
                <a:ea typeface="+mn-ea"/>
                <a:cs typeface="+mn-cs"/>
              </a:rPr>
              <a:t>SQLAuth</a:t>
            </a:r>
            <a:endParaRPr kumimoji="0" lang="en-US" sz="18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1428750" lvl="5" indent="-309563" defTabSz="1243380">
              <a:spcBef>
                <a:spcPts val="816"/>
              </a:spcBef>
              <a:defRPr/>
            </a:pPr>
            <a:r>
              <a:rPr lang="en-US" sz="1800" dirty="0" err="1">
                <a:gradFill>
                  <a:gsLst>
                    <a:gs pos="0">
                      <a:srgbClr val="292929"/>
                    </a:gs>
                    <a:gs pos="86000">
                      <a:srgbClr val="292929"/>
                    </a:gs>
                  </a:gsLst>
                  <a:lin ang="5400000" scaled="0"/>
                </a:gradFill>
                <a:latin typeface="Segoe UI"/>
              </a:rPr>
              <a:t>SQLAuth</a:t>
            </a:r>
            <a:r>
              <a:rPr lang="en-US" sz="1800" dirty="0">
                <a:gradFill>
                  <a:gsLst>
                    <a:gs pos="0">
                      <a:srgbClr val="292929"/>
                    </a:gs>
                    <a:gs pos="86000">
                      <a:srgbClr val="292929"/>
                    </a:gs>
                  </a:gsLst>
                  <a:lin ang="5400000" scaled="0"/>
                </a:gradFill>
                <a:latin typeface="Segoe UI"/>
              </a:rPr>
              <a:t> –</a:t>
            </a:r>
            <a:r>
              <a:rPr lang="en-US" sz="1600" dirty="0">
                <a:gradFill>
                  <a:gsLst>
                    <a:gs pos="0">
                      <a:srgbClr val="292929"/>
                    </a:gs>
                    <a:gs pos="86000">
                      <a:srgbClr val="292929"/>
                    </a:gs>
                  </a:gsLst>
                  <a:lin ang="5400000" scaled="0"/>
                </a:gradFill>
                <a:latin typeface="Segoe UI"/>
              </a:rPr>
              <a:t> Use a Source system (APS/SQLDW/Netezza/Teradata) username and password.  Teradata/Netezza – only method tool connects to these sources</a:t>
            </a: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ADPass</a:t>
            </a:r>
            <a:r>
              <a:rPr lang="en-US" sz="1600" dirty="0">
                <a:gradFill>
                  <a:gsLst>
                    <a:gs pos="0">
                      <a:srgbClr val="292929"/>
                    </a:gs>
                    <a:gs pos="86000">
                      <a:srgbClr val="292929"/>
                    </a:gs>
                  </a:gsLst>
                  <a:lin ang="5400000" scaled="0"/>
                </a:gradFill>
                <a:latin typeface="Segoe UI"/>
              </a:rPr>
              <a:t> – Use Azure AD to authenticate and supply the AD username and Password – </a:t>
            </a:r>
            <a:r>
              <a:rPr lang="en-US" sz="1600" dirty="0" err="1">
                <a:gradFill>
                  <a:gsLst>
                    <a:gs pos="0">
                      <a:srgbClr val="292929"/>
                    </a:gs>
                    <a:gs pos="86000">
                      <a:srgbClr val="292929"/>
                    </a:gs>
                  </a:gsLst>
                  <a:lin ang="5400000" scaled="0"/>
                </a:gradFill>
                <a:latin typeface="Segoe UI"/>
              </a:rPr>
              <a:t>AzureDW</a:t>
            </a:r>
            <a:r>
              <a:rPr lang="en-US" sz="1600" dirty="0">
                <a:gradFill>
                  <a:gsLst>
                    <a:gs pos="0">
                      <a:srgbClr val="292929"/>
                    </a:gs>
                    <a:gs pos="86000">
                      <a:srgbClr val="292929"/>
                    </a:gs>
                  </a:gsLst>
                  <a:lin ang="5400000" scaled="0"/>
                </a:gradFill>
                <a:latin typeface="Segoe UI"/>
              </a:rPr>
              <a:t> only</a:t>
            </a: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AzureADInt</a:t>
            </a:r>
            <a:r>
              <a:rPr lang="en-US" sz="1600" dirty="0">
                <a:gradFill>
                  <a:gsLst>
                    <a:gs pos="0">
                      <a:srgbClr val="292929"/>
                    </a:gs>
                    <a:gs pos="86000">
                      <a:srgbClr val="292929"/>
                    </a:gs>
                  </a:gsLst>
                  <a:lin ang="5400000" scaled="0"/>
                </a:gradFill>
                <a:latin typeface="Segoe UI"/>
              </a:rPr>
              <a:t> – </a:t>
            </a:r>
            <a:r>
              <a:rPr lang="en-US" sz="1600" dirty="0">
                <a:gradFill>
                  <a:gsLst>
                    <a:gs pos="0">
                      <a:srgbClr val="292929"/>
                    </a:gs>
                    <a:gs pos="86000">
                      <a:srgbClr val="292929"/>
                    </a:gs>
                  </a:gsLst>
                  <a:lin ang="5400000" scaled="0"/>
                </a:gradFill>
              </a:rPr>
              <a:t>Use Azure AD to authenticate and connect to the DB – </a:t>
            </a:r>
            <a:r>
              <a:rPr lang="en-US" sz="1600" dirty="0" err="1">
                <a:gradFill>
                  <a:gsLst>
                    <a:gs pos="0">
                      <a:srgbClr val="292929"/>
                    </a:gs>
                    <a:gs pos="86000">
                      <a:srgbClr val="292929"/>
                    </a:gs>
                  </a:gsLst>
                  <a:lin ang="5400000" scaled="0"/>
                </a:gradFill>
              </a:rPr>
              <a:t>AzureDW</a:t>
            </a:r>
            <a:r>
              <a:rPr lang="en-US" sz="1600" dirty="0">
                <a:gradFill>
                  <a:gsLst>
                    <a:gs pos="0">
                      <a:srgbClr val="292929"/>
                    </a:gs>
                    <a:gs pos="86000">
                      <a:srgbClr val="292929"/>
                    </a:gs>
                  </a:gsLst>
                  <a:lin ang="5400000" scaled="0"/>
                </a:gradFill>
              </a:rPr>
              <a:t> only</a:t>
            </a:r>
            <a:endParaRPr lang="en-US" sz="1600" dirty="0">
              <a:gradFill>
                <a:gsLst>
                  <a:gs pos="0">
                    <a:srgbClr val="292929"/>
                  </a:gs>
                  <a:gs pos="86000">
                    <a:srgbClr val="292929"/>
                  </a:gs>
                </a:gsLst>
                <a:lin ang="5400000" scaled="0"/>
              </a:gradFill>
              <a:latin typeface="Segoe UI"/>
            </a:endParaRPr>
          </a:p>
          <a:p>
            <a:pPr marL="1428750" lvl="5" indent="-309563" defTabSz="1243380">
              <a:spcBef>
                <a:spcPts val="816"/>
              </a:spcBef>
              <a:defRPr/>
            </a:pPr>
            <a:r>
              <a:rPr lang="en-US" sz="1600" dirty="0" err="1">
                <a:gradFill>
                  <a:gsLst>
                    <a:gs pos="0">
                      <a:srgbClr val="292929"/>
                    </a:gs>
                    <a:gs pos="86000">
                      <a:srgbClr val="292929"/>
                    </a:gs>
                  </a:gsLst>
                  <a:lin ang="5400000" scaled="0"/>
                </a:gradFill>
                <a:latin typeface="Segoe UI"/>
              </a:rPr>
              <a:t>WinInt</a:t>
            </a:r>
            <a:r>
              <a:rPr lang="en-US" sz="1600" dirty="0">
                <a:gradFill>
                  <a:gsLst>
                    <a:gs pos="0">
                      <a:srgbClr val="292929"/>
                    </a:gs>
                    <a:gs pos="86000">
                      <a:srgbClr val="292929"/>
                    </a:gs>
                  </a:gsLst>
                  <a:lin ang="5400000" scaled="0"/>
                </a:gradFill>
                <a:latin typeface="Segoe UI"/>
              </a:rPr>
              <a:t> – Use Windows AD authentication to connect to the Source Server. – APS only</a:t>
            </a:r>
          </a:p>
          <a:p>
            <a:pPr marL="746125" lvl="3" indent="-309563" defTabSz="1243380">
              <a:spcBef>
                <a:spcPts val="816"/>
              </a:spcBef>
              <a:defRPr/>
            </a:pPr>
            <a:r>
              <a:rPr lang="en-US" sz="1800" dirty="0">
                <a:gradFill>
                  <a:gsLst>
                    <a:gs pos="0">
                      <a:srgbClr val="000000"/>
                    </a:gs>
                    <a:gs pos="86000">
                      <a:srgbClr val="000000"/>
                    </a:gs>
                  </a:gsLst>
                  <a:lin ang="5400000" scaled="0"/>
                </a:gradFill>
                <a:latin typeface="Segoe UI"/>
              </a:rPr>
              <a:t>If ADPASS or SQLAUTH is used to connect to the source DB.</a:t>
            </a:r>
          </a:p>
          <a:p>
            <a:pPr marL="1082675" lvl="4" indent="-309563" defTabSz="1243380">
              <a:spcBef>
                <a:spcPts val="816"/>
              </a:spcBef>
              <a:defRPr/>
            </a:pPr>
            <a:r>
              <a:rPr lang="en-US" sz="1800" b="1" dirty="0">
                <a:gradFill>
                  <a:gsLst>
                    <a:gs pos="0">
                      <a:srgbClr val="000000"/>
                    </a:gs>
                    <a:gs pos="86000">
                      <a:srgbClr val="000000"/>
                    </a:gs>
                  </a:gsLst>
                  <a:lin ang="5400000" scaled="0"/>
                </a:gradFill>
                <a:latin typeface="Segoe UI"/>
              </a:rPr>
              <a:t>“(</a:t>
            </a:r>
            <a:r>
              <a:rPr lang="en-US" sz="1800" b="1" dirty="0" err="1">
                <a:gradFill>
                  <a:gsLst>
                    <a:gs pos="0">
                      <a:srgbClr val="000000"/>
                    </a:gs>
                    <a:gs pos="86000">
                      <a:srgbClr val="000000"/>
                    </a:gs>
                  </a:gsLst>
                  <a:lin ang="5400000" scaled="0"/>
                </a:gradFill>
                <a:latin typeface="Segoe UI"/>
              </a:rPr>
              <a:t>ADPass</a:t>
            </a:r>
            <a:r>
              <a:rPr lang="en-US" sz="1800" b="1" dirty="0">
                <a:gradFill>
                  <a:gsLst>
                    <a:gs pos="0">
                      <a:srgbClr val="000000"/>
                    </a:gs>
                    <a:gs pos="86000">
                      <a:srgbClr val="000000"/>
                    </a:gs>
                  </a:gsLst>
                  <a:lin ang="5400000" scaled="0"/>
                </a:gradFill>
                <a:latin typeface="Segoe UI"/>
              </a:rPr>
              <a:t>/</a:t>
            </a:r>
            <a:r>
              <a:rPr lang="en-US" sz="1800" b="1" dirty="0" err="1">
                <a:gradFill>
                  <a:gsLst>
                    <a:gs pos="0">
                      <a:srgbClr val="000000"/>
                    </a:gs>
                    <a:gs pos="86000">
                      <a:srgbClr val="000000"/>
                    </a:gs>
                  </a:gsLst>
                  <a:lin ang="5400000" scaled="0"/>
                </a:gradFill>
                <a:latin typeface="Segoe UI"/>
              </a:rPr>
              <a:t>SQLAuth</a:t>
            </a:r>
            <a:r>
              <a:rPr lang="en-US" sz="1800" b="1" dirty="0">
                <a:gradFill>
                  <a:gsLst>
                    <a:gs pos="0">
                      <a:srgbClr val="000000"/>
                    </a:gs>
                    <a:gs pos="86000">
                      <a:srgbClr val="000000"/>
                    </a:gs>
                  </a:gsLst>
                  <a:lin ang="5400000" scaled="0"/>
                </a:gradFill>
                <a:latin typeface="Segoe UI"/>
              </a:rPr>
              <a:t> Method used. Please Enter the </a:t>
            </a:r>
            <a:r>
              <a:rPr lang="en-US" sz="1800" b="1" dirty="0" err="1">
                <a:gradFill>
                  <a:gsLst>
                    <a:gs pos="0">
                      <a:srgbClr val="000000"/>
                    </a:gs>
                    <a:gs pos="86000">
                      <a:srgbClr val="000000"/>
                    </a:gs>
                  </a:gsLst>
                  <a:lin ang="5400000" scaled="0"/>
                </a:gradFill>
                <a:latin typeface="Segoe UI"/>
              </a:rPr>
              <a:t>UserName</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lang="en-US" sz="1800" dirty="0">
                <a:gradFill>
                  <a:gsLst>
                    <a:gs pos="0">
                      <a:srgbClr val="000000"/>
                    </a:gs>
                    <a:gs pos="86000">
                      <a:srgbClr val="000000"/>
                    </a:gs>
                  </a:gsLst>
                  <a:lin ang="5400000" scaled="0"/>
                </a:gradFill>
              </a:rPr>
              <a:t>User name with permission run the scripts</a:t>
            </a:r>
            <a:endParaRPr kumimoji="0" lang="en-US" sz="18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1082675" lvl="4" indent="-309563" defTabSz="1243380">
              <a:spcBef>
                <a:spcPts val="816"/>
              </a:spcBef>
              <a:defRPr/>
            </a:pP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800" b="1" dirty="0">
                <a:gradFill>
                  <a:gsLst>
                    <a:gs pos="0">
                      <a:srgbClr val="000000"/>
                    </a:gs>
                    <a:gs pos="86000">
                      <a:srgbClr val="000000"/>
                    </a:gs>
                  </a:gsLst>
                  <a:lin ang="5400000" scaled="0"/>
                </a:gradFill>
                <a:latin typeface="Segoe UI"/>
              </a:rPr>
              <a:t>Password:</a:t>
            </a:r>
            <a:r>
              <a:rPr kumimoji="0" lang="en-US" sz="1800"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a:t>
            </a:r>
            <a:r>
              <a:rPr kumimoji="0" lang="en-US" sz="180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Enter the password for the username entered above</a:t>
            </a:r>
          </a:p>
        </p:txBody>
      </p:sp>
      <p:sp>
        <p:nvSpPr>
          <p:cNvPr id="4" name="Rectangle 1">
            <a:extLst>
              <a:ext uri="{FF2B5EF4-FFF2-40B4-BE49-F238E27FC236}">
                <a16:creationId xmlns:a16="http://schemas.microsoft.com/office/drawing/2014/main" id="{ECF87C4D-FF97-4D10-A495-A087F00761D9}"/>
              </a:ext>
            </a:extLst>
          </p:cNvPr>
          <p:cNvSpPr>
            <a:spLocks noChangeArrowheads="1"/>
          </p:cNvSpPr>
          <p:nvPr/>
        </p:nvSpPr>
        <p:spPr bwMode="auto">
          <a:xfrm>
            <a:off x="0" y="-123110"/>
            <a:ext cx="212269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333333"/>
                </a:solidFill>
                <a:effectLst/>
                <a:latin typeface="Lucida Console" panose="020B0609040504020204" pitchFamily="49" charset="0"/>
              </a:rPr>
              <a:t>..//Images/0a_summary.jpg</a:t>
            </a:r>
            <a:r>
              <a:rPr kumimoji="0" lang="en-US" altLang="en-US" sz="400" b="1" i="0" u="none" strike="noStrike" cap="none" normalizeH="0" baseline="0">
                <a:ln>
                  <a:noFill/>
                </a:ln>
                <a:solidFill>
                  <a:schemeClr val="tx1"/>
                </a:solidFill>
                <a:effectLst/>
              </a:rPr>
              <a:t> </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51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50006_City Lights - Purple">
  <a:themeElements>
    <a:clrScheme name="City Lights">
      <a:dk1>
        <a:srgbClr val="FFFFFF"/>
      </a:dk1>
      <a:lt1>
        <a:srgbClr val="505050"/>
      </a:lt1>
      <a:dk2>
        <a:srgbClr val="EAEAEA"/>
      </a:dk2>
      <a:lt2>
        <a:srgbClr val="32145A"/>
      </a:lt2>
      <a:accent1>
        <a:srgbClr val="5C2D91"/>
      </a:accent1>
      <a:accent2>
        <a:srgbClr val="008272"/>
      </a:accent2>
      <a:accent3>
        <a:srgbClr val="D83B01"/>
      </a:accent3>
      <a:accent4>
        <a:srgbClr val="0078D7"/>
      </a:accent4>
      <a:accent5>
        <a:srgbClr val="00188F"/>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ity Lights PPT Template_v09.potx" id="{2C2E5424-E1D2-450A-9B91-36A1FA6FEDB6}" vid="{01F075DE-385E-4256-93FA-A0C101CA14B1}"/>
    </a:ext>
  </a:extLst>
</a:theme>
</file>

<file path=ppt/theme/theme2.xml><?xml version="1.0" encoding="utf-8"?>
<a:theme xmlns:a="http://schemas.openxmlformats.org/drawingml/2006/main" name="WHITE TEMPLATE">
  <a:themeElements>
    <a:clrScheme name="BT - Teal on white">
      <a:dk1>
        <a:srgbClr val="505050"/>
      </a:dk1>
      <a:lt1>
        <a:srgbClr val="FFFFFF"/>
      </a:lt1>
      <a:dk2>
        <a:srgbClr val="008272"/>
      </a:dk2>
      <a:lt2>
        <a:srgbClr val="CDF4FF"/>
      </a:lt2>
      <a:accent1>
        <a:srgbClr val="008272"/>
      </a:accent1>
      <a:accent2>
        <a:srgbClr val="004B50"/>
      </a:accent2>
      <a:accent3>
        <a:srgbClr val="0078D7"/>
      </a:accent3>
      <a:accent4>
        <a:srgbClr val="D83B01"/>
      </a:accent4>
      <a:accent5>
        <a:srgbClr val="B4009E"/>
      </a:accent5>
      <a:accent6>
        <a:srgbClr val="32145A"/>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TEAL_2016_3.potx" id="{ABDA7C2D-D8EC-4C70-8909-69D7662FB6B6}" vid="{6CF2C168-2974-4EA8-BF05-BCAD5B4982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0242BDE30F014F83329AA536B70806" ma:contentTypeVersion="6" ma:contentTypeDescription="Create a new document." ma:contentTypeScope="" ma:versionID="e0fedd017d5f6639f16fec2ad91cfd15">
  <xsd:schema xmlns:xsd="http://www.w3.org/2001/XMLSchema" xmlns:xs="http://www.w3.org/2001/XMLSchema" xmlns:p="http://schemas.microsoft.com/office/2006/metadata/properties" xmlns:ns2="b018db0b-322c-4925-9fdb-2f34949f0610" xmlns:ns3="738c2dd8-7dd6-440d-aa04-76a8929a2564" targetNamespace="http://schemas.microsoft.com/office/2006/metadata/properties" ma:root="true" ma:fieldsID="46fe0d45731c3e094620c3fe624508b9" ns2:_="" ns3:_="">
    <xsd:import namespace="b018db0b-322c-4925-9fdb-2f34949f0610"/>
    <xsd:import namespace="738c2dd8-7dd6-440d-aa04-76a8929a25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18db0b-322c-4925-9fdb-2f34949f06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38c2dd8-7dd6-440d-aa04-76a8929a25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stSharedByUser xmlns="738c2dd8-7dd6-440d-aa04-76a8929a2564">v-aniwal@microsoft.com</LastSharedByUser>
    <SharedWithUsers xmlns="738c2dd8-7dd6-440d-aa04-76a8929a2564">
      <UserInfo>
        <DisplayName>Winnie Crockett (Brook Street)</DisplayName>
        <AccountId>24292</AccountId>
        <AccountType/>
      </UserInfo>
    </SharedWithUsers>
    <LastSharedByTime xmlns="738c2dd8-7dd6-440d-aa04-76a8929a2564">2018-04-19T19:58:02+00:00</LastSharedByTime>
  </documentManagement>
</p:properties>
</file>

<file path=customXml/itemProps1.xml><?xml version="1.0" encoding="utf-8"?>
<ds:datastoreItem xmlns:ds="http://schemas.openxmlformats.org/officeDocument/2006/customXml" ds:itemID="{43E27C34-01A3-4E4B-BAB7-97410D48DB69}">
  <ds:schemaRefs>
    <ds:schemaRef ds:uri="http://schemas.microsoft.com/sharepoint/v3/contenttype/forms"/>
  </ds:schemaRefs>
</ds:datastoreItem>
</file>

<file path=customXml/itemProps2.xml><?xml version="1.0" encoding="utf-8"?>
<ds:datastoreItem xmlns:ds="http://schemas.openxmlformats.org/officeDocument/2006/customXml" ds:itemID="{2108D6E0-4344-4911-B345-C69C6661FA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18db0b-322c-4925-9fdb-2f34949f0610"/>
    <ds:schemaRef ds:uri="738c2dd8-7dd6-440d-aa04-76a8929a25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FE19FB-38FB-4FC7-990B-E59390BC385E}">
  <ds:schemaRefs>
    <ds:schemaRef ds:uri="http://schemas.microsoft.com/office/2006/documentManagement/types"/>
    <ds:schemaRef ds:uri="http://purl.org/dc/terms/"/>
    <ds:schemaRef ds:uri="http://schemas.openxmlformats.org/package/2006/metadata/core-properties"/>
    <ds:schemaRef ds:uri="b018db0b-322c-4925-9fdb-2f34949f0610"/>
    <ds:schemaRef ds:uri="http://purl.org/dc/dcmitype/"/>
    <ds:schemaRef ds:uri="http://schemas.microsoft.com/office/infopath/2007/PartnerControls"/>
    <ds:schemaRef ds:uri="http://purl.org/dc/elements/1.1/"/>
    <ds:schemaRef ds:uri="http://schemas.microsoft.com/office/2006/metadata/properties"/>
    <ds:schemaRef ds:uri="738c2dd8-7dd6-440d-aa04-76a8929a256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8959</TotalTime>
  <Words>2445</Words>
  <Application>Microsoft Office PowerPoint</Application>
  <PresentationFormat>Custom</PresentationFormat>
  <Paragraphs>372</Paragraphs>
  <Slides>18</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Consolas</vt:lpstr>
      <vt:lpstr>Lucida Console</vt:lpstr>
      <vt:lpstr>Segoe UI</vt:lpstr>
      <vt:lpstr>Segoe UI Light</vt:lpstr>
      <vt:lpstr>Segoe UI Semibold</vt:lpstr>
      <vt:lpstr>Segoe UI Semilight</vt:lpstr>
      <vt:lpstr>Wingdings</vt:lpstr>
      <vt:lpstr>1-50006_City Lights - Purple</vt:lpstr>
      <vt:lpstr>WHITE TEMPLATE</vt:lpstr>
      <vt:lpstr>Assessment Tool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Lights PowerPoint Template</dc:title>
  <dc:subject>&lt;Speech title here&gt;</dc:subject>
  <dc:creator>Kate Sojda</dc:creator>
  <cp:keywords>City Lights;Microsoft;DSS;Digital, Services, and Success</cp:keywords>
  <dc:description>Template:  Caitlyn Ryan, Silver Fox Productions_x000d_
Formatting: _x000d_
Audience Type:</dc:description>
  <cp:lastModifiedBy>Andy Isley</cp:lastModifiedBy>
  <cp:revision>251</cp:revision>
  <dcterms:created xsi:type="dcterms:W3CDTF">2017-09-06T18:18:51Z</dcterms:created>
  <dcterms:modified xsi:type="dcterms:W3CDTF">2018-12-19T14:05:31Z</dcterms:modified>
  <cp:category>City Lights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0x010100690242BDE30F014F83329AA536B70806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rachelru@microsoft.com</vt:lpwstr>
  </property>
  <property fmtid="{D5CDD505-2E9C-101B-9397-08002B2CF9AE}" pid="15" name="MSIP_Label_f42aa342-8706-4288-bd11-ebb85995028c_SetDate">
    <vt:lpwstr>2017-09-28T13:47:47.6767895-07:00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