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6" autoAdjust="0"/>
    <p:restoredTop sz="94660"/>
  </p:normalViewPr>
  <p:slideViewPr>
    <p:cSldViewPr snapToGrid="0">
      <p:cViewPr varScale="1">
        <p:scale>
          <a:sx n="101" d="100"/>
          <a:sy n="101" d="100"/>
        </p:scale>
        <p:origin x="69" y="3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72440" y="2194560"/>
            <a:ext cx="11247120" cy="1739347"/>
          </a:xfrm>
        </p:spPr>
        <p:txBody>
          <a:bodyPr tIns="45720" bIns="45720" anchor="ctr">
            <a:normAutofit/>
          </a:bodyPr>
          <a:lstStyle>
            <a:lvl1pPr algn="ctr">
              <a:lnSpc>
                <a:spcPct val="80000"/>
              </a:lnSpc>
              <a:defRPr sz="6000" spc="15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342900" y="3915938"/>
            <a:ext cx="11506200" cy="457200"/>
          </a:xfrm>
        </p:spPr>
        <p:txBody>
          <a:bodyPr>
            <a:normAutofit/>
          </a:bodyPr>
          <a:lstStyle>
            <a:lvl1pPr marL="0" indent="0" algn="ctr">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96DFF08F-DC6B-4601-B491-B0F83F6DD2DA}" type="datetimeFigureOut">
              <a:rPr lang="en-US" dirty="0"/>
              <a:pPr/>
              <a:t>3/22/2019</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3/22/2019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t>3/22/2019</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3/22/2019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75488" y="2194560"/>
            <a:ext cx="11247120" cy="1737360"/>
          </a:xfrm>
        </p:spPr>
        <p:txBody>
          <a:bodyPr anchor="ctr">
            <a:noAutofit/>
          </a:bodyPr>
          <a:lstStyle>
            <a:lvl1pPr algn="ctr">
              <a:lnSpc>
                <a:spcPct val="80000"/>
              </a:lnSpc>
              <a:defRPr sz="6000" b="0" spc="150" baseline="0">
                <a:solidFill>
                  <a:srgbClr val="FFFF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47472" y="3911827"/>
            <a:ext cx="11503152" cy="457200"/>
          </a:xfrm>
        </p:spPr>
        <p:txBody>
          <a:bodyPr anchor="t">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96DFF08F-DC6B-4601-B491-B0F83F6DD2DA}" type="datetimeFigureOut">
              <a:rPr lang="en-US" dirty="0"/>
              <a:pPr/>
              <a:t>3/22/2019</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3/22/2019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3/22/2019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3/22/2019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3/22/2019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3/22/2019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3/22/2019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3/22/2019</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bit.ly/tech-immersion-labs" TargetMode="External"/><Relationship Id="rId2" Type="http://schemas.openxmlformats.org/officeDocument/2006/relationships/hyperlink" Target="http://bit.ly/tech-immersion-even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4EEF2-2B5E-42ED-9821-3CFFA3864A23}"/>
              </a:ext>
            </a:extLst>
          </p:cNvPr>
          <p:cNvSpPr>
            <a:spLocks noGrp="1"/>
          </p:cNvSpPr>
          <p:nvPr>
            <p:ph type="ctrTitle"/>
          </p:nvPr>
        </p:nvSpPr>
        <p:spPr/>
        <p:txBody>
          <a:bodyPr/>
          <a:lstStyle/>
          <a:p>
            <a:r>
              <a:rPr lang="en-US" dirty="0"/>
              <a:t>Tech Immersion Workshops</a:t>
            </a:r>
          </a:p>
        </p:txBody>
      </p:sp>
      <p:sp>
        <p:nvSpPr>
          <p:cNvPr id="3" name="Subtitle 2">
            <a:extLst>
              <a:ext uri="{FF2B5EF4-FFF2-40B4-BE49-F238E27FC236}">
                <a16:creationId xmlns:a16="http://schemas.microsoft.com/office/drawing/2014/main" id="{F763DBEC-994D-498A-854D-8BE0E4FBF66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56213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5A543-EE78-4718-9C93-DE5D9A51956D}"/>
              </a:ext>
            </a:extLst>
          </p:cNvPr>
          <p:cNvSpPr>
            <a:spLocks noGrp="1"/>
          </p:cNvSpPr>
          <p:nvPr>
            <p:ph type="title"/>
          </p:nvPr>
        </p:nvSpPr>
        <p:spPr/>
        <p:txBody>
          <a:bodyPr/>
          <a:lstStyle/>
          <a:p>
            <a:r>
              <a:rPr lang="en-US" dirty="0"/>
              <a:t>How to get Started</a:t>
            </a:r>
          </a:p>
        </p:txBody>
      </p:sp>
      <p:sp>
        <p:nvSpPr>
          <p:cNvPr id="3" name="Content Placeholder 2">
            <a:extLst>
              <a:ext uri="{FF2B5EF4-FFF2-40B4-BE49-F238E27FC236}">
                <a16:creationId xmlns:a16="http://schemas.microsoft.com/office/drawing/2014/main" id="{DF32531C-346E-4C1D-9A71-9AFDE1D25336}"/>
              </a:ext>
            </a:extLst>
          </p:cNvPr>
          <p:cNvSpPr>
            <a:spLocks noGrp="1"/>
          </p:cNvSpPr>
          <p:nvPr>
            <p:ph idx="1"/>
          </p:nvPr>
        </p:nvSpPr>
        <p:spPr/>
        <p:txBody>
          <a:bodyPr>
            <a:normAutofit fontScale="85000" lnSpcReduction="20000"/>
          </a:bodyPr>
          <a:lstStyle/>
          <a:p>
            <a:pPr marL="0" indent="0">
              <a:buNone/>
            </a:pPr>
            <a:r>
              <a:rPr lang="en-US" dirty="0"/>
              <a:t>Get access to your ready-made </a:t>
            </a:r>
            <a:r>
              <a:rPr lang="en-US" b="1" dirty="0"/>
              <a:t>lab environment </a:t>
            </a:r>
            <a:r>
              <a:rPr lang="en-US" dirty="0"/>
              <a:t>by going to:</a:t>
            </a:r>
          </a:p>
          <a:p>
            <a:pPr marL="0" indent="0">
              <a:buNone/>
            </a:pPr>
            <a:r>
              <a:rPr lang="en-US" dirty="0">
                <a:hlinkClick r:id="rId2"/>
              </a:rPr>
              <a:t>http://bit.ly/tech-immersion-event</a:t>
            </a:r>
            <a:r>
              <a:rPr lang="en-US" dirty="0"/>
              <a:t> </a:t>
            </a:r>
          </a:p>
          <a:p>
            <a:pPr marL="0" indent="0">
              <a:buNone/>
            </a:pPr>
            <a:endParaRPr lang="en-US" dirty="0"/>
          </a:p>
          <a:p>
            <a:pPr marL="0" indent="0">
              <a:buNone/>
            </a:pPr>
            <a:r>
              <a:rPr lang="en-US" b="1" dirty="0"/>
              <a:t>Register</a:t>
            </a:r>
            <a:r>
              <a:rPr lang="en-US" dirty="0"/>
              <a:t> (you do not need to enter any real info you do not want to). </a:t>
            </a:r>
          </a:p>
          <a:p>
            <a:pPr marL="228600" lvl="1" indent="0">
              <a:buNone/>
            </a:pPr>
            <a:r>
              <a:rPr lang="en-US" dirty="0"/>
              <a:t>If you provide a real email address, an email with login instructions will be sent to you so you can login later. Do keep browser tab open after registration to keep your settings. You should bookmark this page or save the URL for use later.</a:t>
            </a:r>
          </a:p>
          <a:p>
            <a:pPr marL="0" indent="0">
              <a:buNone/>
            </a:pPr>
            <a:endParaRPr lang="en-US" dirty="0"/>
          </a:p>
          <a:p>
            <a:pPr marL="0" indent="0">
              <a:buNone/>
            </a:pPr>
            <a:r>
              <a:rPr lang="en-US" dirty="0"/>
              <a:t>Using a </a:t>
            </a:r>
            <a:r>
              <a:rPr lang="en-US" b="1" dirty="0"/>
              <a:t>Remote Desktop </a:t>
            </a:r>
            <a:r>
              <a:rPr lang="en-US" dirty="0"/>
              <a:t>client, login to the </a:t>
            </a:r>
            <a:r>
              <a:rPr lang="en-US" dirty="0" err="1"/>
              <a:t>jumpbox</a:t>
            </a:r>
            <a:r>
              <a:rPr lang="en-US" dirty="0"/>
              <a:t> VM using the credentials provided by the Cloud Labs Environment (jump </a:t>
            </a:r>
            <a:r>
              <a:rPr lang="en-US" dirty="0" err="1"/>
              <a:t>vm</a:t>
            </a:r>
            <a:r>
              <a:rPr lang="en-US" dirty="0"/>
              <a:t> </a:t>
            </a:r>
            <a:r>
              <a:rPr lang="en-US" dirty="0" err="1"/>
              <a:t>dns</a:t>
            </a:r>
            <a:r>
              <a:rPr lang="en-US" dirty="0"/>
              <a:t> name, </a:t>
            </a:r>
            <a:r>
              <a:rPr lang="en-US" dirty="0" err="1"/>
              <a:t>vm</a:t>
            </a:r>
            <a:r>
              <a:rPr lang="en-US" dirty="0"/>
              <a:t> admin username/password).</a:t>
            </a:r>
          </a:p>
          <a:p>
            <a:pPr marL="0" indent="0">
              <a:buNone/>
            </a:pPr>
            <a:endParaRPr lang="en-US" dirty="0"/>
          </a:p>
          <a:p>
            <a:pPr marL="0" indent="0">
              <a:buNone/>
            </a:pPr>
            <a:r>
              <a:rPr lang="en-US" dirty="0"/>
              <a:t>Within the </a:t>
            </a:r>
            <a:r>
              <a:rPr lang="en-US" dirty="0" err="1"/>
              <a:t>jumpbox</a:t>
            </a:r>
            <a:r>
              <a:rPr lang="en-US" dirty="0"/>
              <a:t> VM, </a:t>
            </a:r>
            <a:r>
              <a:rPr lang="en-US" b="1" dirty="0"/>
              <a:t>open the lab guides </a:t>
            </a:r>
            <a:r>
              <a:rPr lang="en-US" dirty="0"/>
              <a:t>available from:</a:t>
            </a:r>
          </a:p>
          <a:p>
            <a:pPr marL="0" indent="0">
              <a:buNone/>
            </a:pPr>
            <a:r>
              <a:rPr lang="en-US" dirty="0">
                <a:hlinkClick r:id="rId3"/>
              </a:rPr>
              <a:t>http://bit.ly/tech-immersion-labs</a:t>
            </a:r>
            <a:r>
              <a:rPr lang="en-US" dirty="0"/>
              <a:t> </a:t>
            </a:r>
          </a:p>
        </p:txBody>
      </p:sp>
      <p:sp>
        <p:nvSpPr>
          <p:cNvPr id="4" name="Rectangle 3">
            <a:extLst>
              <a:ext uri="{FF2B5EF4-FFF2-40B4-BE49-F238E27FC236}">
                <a16:creationId xmlns:a16="http://schemas.microsoft.com/office/drawing/2014/main" id="{4AA56643-30B6-439C-861C-DB383981AEF9}"/>
              </a:ext>
            </a:extLst>
          </p:cNvPr>
          <p:cNvSpPr/>
          <p:nvPr/>
        </p:nvSpPr>
        <p:spPr>
          <a:xfrm>
            <a:off x="445355" y="2042002"/>
            <a:ext cx="663296" cy="5922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1</a:t>
            </a:r>
          </a:p>
        </p:txBody>
      </p:sp>
      <p:sp>
        <p:nvSpPr>
          <p:cNvPr id="5" name="Rectangle 4">
            <a:extLst>
              <a:ext uri="{FF2B5EF4-FFF2-40B4-BE49-F238E27FC236}">
                <a16:creationId xmlns:a16="http://schemas.microsoft.com/office/drawing/2014/main" id="{29B4AAD6-D1BF-46A2-9493-CBD2038FCF77}"/>
              </a:ext>
            </a:extLst>
          </p:cNvPr>
          <p:cNvSpPr/>
          <p:nvPr/>
        </p:nvSpPr>
        <p:spPr>
          <a:xfrm>
            <a:off x="445355" y="3188096"/>
            <a:ext cx="663296" cy="5922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2</a:t>
            </a:r>
          </a:p>
        </p:txBody>
      </p:sp>
      <p:sp>
        <p:nvSpPr>
          <p:cNvPr id="6" name="Rectangle 5">
            <a:extLst>
              <a:ext uri="{FF2B5EF4-FFF2-40B4-BE49-F238E27FC236}">
                <a16:creationId xmlns:a16="http://schemas.microsoft.com/office/drawing/2014/main" id="{AC93DF4F-A19E-4AF4-922A-49BA90DC1C2B}"/>
              </a:ext>
            </a:extLst>
          </p:cNvPr>
          <p:cNvSpPr/>
          <p:nvPr/>
        </p:nvSpPr>
        <p:spPr>
          <a:xfrm>
            <a:off x="445355" y="4420719"/>
            <a:ext cx="663296" cy="5922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3</a:t>
            </a:r>
          </a:p>
        </p:txBody>
      </p:sp>
      <p:sp>
        <p:nvSpPr>
          <p:cNvPr id="7" name="Rectangle 6">
            <a:extLst>
              <a:ext uri="{FF2B5EF4-FFF2-40B4-BE49-F238E27FC236}">
                <a16:creationId xmlns:a16="http://schemas.microsoft.com/office/drawing/2014/main" id="{6D90FE4B-E0B7-4266-9610-E86B2D0FF3C8}"/>
              </a:ext>
            </a:extLst>
          </p:cNvPr>
          <p:cNvSpPr/>
          <p:nvPr/>
        </p:nvSpPr>
        <p:spPr>
          <a:xfrm>
            <a:off x="445355" y="5463830"/>
            <a:ext cx="663296" cy="5922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4</a:t>
            </a:r>
          </a:p>
        </p:txBody>
      </p:sp>
    </p:spTree>
    <p:extLst>
      <p:ext uri="{BB962C8B-B14F-4D97-AF65-F5344CB8AC3E}">
        <p14:creationId xmlns:p14="http://schemas.microsoft.com/office/powerpoint/2010/main" val="4190880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606060"/>
      </a:dk2>
      <a:lt2>
        <a:srgbClr val="EDEDED"/>
      </a:lt2>
      <a:accent1>
        <a:srgbClr val="FFC000"/>
      </a:accent1>
      <a:accent2>
        <a:srgbClr val="A5D028"/>
      </a:accent2>
      <a:accent3>
        <a:srgbClr val="0CC978"/>
      </a:accent3>
      <a:accent4>
        <a:srgbClr val="099BDD"/>
      </a:accent4>
      <a:accent5>
        <a:srgbClr val="47BFCD"/>
      </a:accent5>
      <a:accent6>
        <a:srgbClr val="DD7C15"/>
      </a:accent6>
      <a:hlink>
        <a:srgbClr val="FF9933"/>
      </a:hlink>
      <a:folHlink>
        <a:srgbClr val="B2B2B2"/>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1D2DA32-AC8B-4194-BF85-FF4A5B40EB50}"/>
    </a:ext>
  </a:extLst>
</a:theme>
</file>

<file path=docProps/app.xml><?xml version="1.0" encoding="utf-8"?>
<Properties xmlns="http://schemas.openxmlformats.org/officeDocument/2006/extended-properties" xmlns:vt="http://schemas.openxmlformats.org/officeDocument/2006/docPropsVTypes">
  <Template>TM03090430[[fn=Banded]]</Template>
  <TotalTime>0</TotalTime>
  <Words>146</Words>
  <Application>Microsoft Office PowerPoint</Application>
  <PresentationFormat>Widescreen</PresentationFormat>
  <Paragraphs>16</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Corbel</vt:lpstr>
      <vt:lpstr>Wingdings</vt:lpstr>
      <vt:lpstr>Banded</vt:lpstr>
      <vt:lpstr>Tech Immersion Workshops</vt:lpstr>
      <vt:lpstr>How to get Started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Immersion Workshops</dc:title>
  <dc:creator>Zoiner Tejada</dc:creator>
  <cp:lastModifiedBy>Zoiner Tejada</cp:lastModifiedBy>
  <cp:revision>7</cp:revision>
  <dcterms:created xsi:type="dcterms:W3CDTF">2019-03-22T15:44:22Z</dcterms:created>
  <dcterms:modified xsi:type="dcterms:W3CDTF">2019-03-22T17:27:23Z</dcterms:modified>
</cp:coreProperties>
</file>