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81" r:id="rId10"/>
    <p:sldId id="282"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JOT SINGH" initials="AS" lastIdx="1" clrIdx="0">
    <p:extLst>
      <p:ext uri="{19B8F6BF-5375-455C-9EA6-DF929625EA0E}">
        <p15:presenceInfo xmlns:p15="http://schemas.microsoft.com/office/powerpoint/2012/main" userId="01bfcef8fa381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81" d="100"/>
          <a:sy n="81" d="100"/>
        </p:scale>
        <p:origin x="1517"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27T14:02:48.433"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12/6/2023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12/6/2023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2.jpeg" /><Relationship Id="rId5" Type="http://schemas.openxmlformats.org/officeDocument/2006/relationships/image" Target="../media/image1.png"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hyperlink" Target="https://www.mightybytes.com/blog/social-buttons-pros-and-cons/" TargetMode="Externa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svg" /><Relationship Id="rId7" Type="http://schemas.openxmlformats.org/officeDocument/2006/relationships/image" Target="../media/image8.svg" /><Relationship Id="rId2" Type="http://schemas.openxmlformats.org/officeDocument/2006/relationships/image" Target="../media/image3.png" /><Relationship Id="rId1" Type="http://schemas.openxmlformats.org/officeDocument/2006/relationships/slideLayout" Target="../slideLayouts/slideLayout3.xml" /><Relationship Id="rId6" Type="http://schemas.openxmlformats.org/officeDocument/2006/relationships/image" Target="../media/image7.png" /><Relationship Id="rId5" Type="http://schemas.openxmlformats.org/officeDocument/2006/relationships/image" Target="../media/image6.svg" /><Relationship Id="rId4" Type="http://schemas.openxmlformats.org/officeDocument/2006/relationships/image" Target="../media/image5.png" /><Relationship Id="rId9" Type="http://schemas.openxmlformats.org/officeDocument/2006/relationships/image" Target="../media/image10.svg" /></Relationships>
</file>

<file path=ppt/slides/_rels/slide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14.jp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352672"/>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871700" y="2677542"/>
            <a:ext cx="5112568" cy="2800767"/>
          </a:xfrm>
          <a:prstGeom prst="rect">
            <a:avLst/>
          </a:prstGeom>
          <a:solidFill>
            <a:schemeClr val="accent6">
              <a:lumMod val="60000"/>
              <a:lumOff val="40000"/>
            </a:schemeClr>
          </a:solidFill>
        </p:spPr>
        <p:txBody>
          <a:bodyPr wrap="square" rtlCol="0">
            <a:spAutoFit/>
          </a:bodyPr>
          <a:lstStyle/>
          <a:p>
            <a:r>
              <a:rPr lang="en-US" sz="2000" dirty="0"/>
              <a:t>Team Details:</a:t>
            </a:r>
          </a:p>
          <a:p>
            <a:pPr marL="457200" indent="-457200">
              <a:buAutoNum type="arabicPeriod"/>
            </a:pPr>
            <a:r>
              <a:rPr lang="en-US" sz="2000" dirty="0"/>
              <a:t>AMANJOT SINGH        (2310990106)</a:t>
            </a:r>
          </a:p>
          <a:p>
            <a:pPr marL="457200" indent="-457200">
              <a:buAutoNum type="arabicPeriod"/>
            </a:pPr>
            <a:r>
              <a:rPr lang="en-US" sz="2000" dirty="0"/>
              <a:t>AMJAD MISHAL V.P    (2310990107)</a:t>
            </a:r>
          </a:p>
          <a:p>
            <a:pPr marL="457200" indent="-457200">
              <a:buAutoNum type="arabicPeriod"/>
            </a:pPr>
            <a:r>
              <a:rPr lang="en-US" sz="2000" dirty="0"/>
              <a:t>ANANYA                        (2310990108)</a:t>
            </a:r>
          </a:p>
          <a:p>
            <a:endParaRPr lang="en-US" sz="2000" dirty="0"/>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DR. AMANDEEP KAUR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13446"/>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EC095B-8DB3-F824-F7EE-912D20918F1B}"/>
              </a:ext>
            </a:extLst>
          </p:cNvPr>
          <p:cNvSpPr txBox="1"/>
          <p:nvPr/>
        </p:nvSpPr>
        <p:spPr>
          <a:xfrm flipH="1">
            <a:off x="251520" y="162232"/>
            <a:ext cx="4464496"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WORKING</a:t>
            </a:r>
          </a:p>
        </p:txBody>
      </p:sp>
      <p:pic>
        <p:nvPicPr>
          <p:cNvPr id="2" name="Picture 1">
            <a:extLst>
              <a:ext uri="{FF2B5EF4-FFF2-40B4-BE49-F238E27FC236}">
                <a16:creationId xmlns:a16="http://schemas.microsoft.com/office/drawing/2014/main" id="{6FE39A49-6AFF-81D2-DE99-3B2F644F9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5" y="957771"/>
            <a:ext cx="8925137" cy="5593020"/>
          </a:xfrm>
          <a:prstGeom prst="rect">
            <a:avLst/>
          </a:prstGeom>
        </p:spPr>
      </p:pic>
    </p:spTree>
    <p:extLst>
      <p:ext uri="{BB962C8B-B14F-4D97-AF65-F5344CB8AC3E}">
        <p14:creationId xmlns:p14="http://schemas.microsoft.com/office/powerpoint/2010/main" val="665659138"/>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251520" y="965041"/>
            <a:ext cx="8136904" cy="3277820"/>
          </a:xfrm>
          <a:prstGeom prst="rect">
            <a:avLst/>
          </a:prstGeom>
        </p:spPr>
        <p:txBody>
          <a:bodyPr wrap="square">
            <a:spAutoFit/>
          </a:bodyPr>
          <a:lstStyle/>
          <a:p>
            <a:pPr algn="just"/>
            <a:r>
              <a:rPr lang="en-US" sz="2300" dirty="0">
                <a:latin typeface="Agency FB" panose="020B0503020202020204" pitchFamily="34" charset="0"/>
                <a:cs typeface="MV Boli" panose="02000500030200090000" pitchFamily="2" charset="0"/>
              </a:rPr>
              <a:t>Social sharing buttons are the interstates of web content. With a single click, visitors can endorse or share an article with their entire social network, so your content can travel quickly and efficiently across the vast expanse of the internet, reaching new audiences .  So, if part of your business model involves creating content to promote your products or services, you’d naturally want the maximum number of (qualified) people to see that content . If your goal is to create useful, entertaining and educational blog posts that offer something new to consumers, and you’re not just churning out bad copy for the sake of driving traffic, then it makes sense that readers would want to share that content. So why not make it easy on them?</a:t>
            </a:r>
          </a:p>
        </p:txBody>
      </p:sp>
      <p:pic>
        <p:nvPicPr>
          <p:cNvPr id="5" name="Picture 4">
            <a:extLst>
              <a:ext uri="{FF2B5EF4-FFF2-40B4-BE49-F238E27FC236}">
                <a16:creationId xmlns:a16="http://schemas.microsoft.com/office/drawing/2014/main" id="{480DD124-B29E-E8E8-3C98-55756571F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4941168"/>
            <a:ext cx="2394266" cy="1545897"/>
          </a:xfrm>
          <a:prstGeom prst="rect">
            <a:avLst/>
          </a:prstGeom>
        </p:spPr>
      </p:pic>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23528" y="1196752"/>
            <a:ext cx="8136904" cy="2923877"/>
          </a:xfrm>
          <a:prstGeom prst="rect">
            <a:avLst/>
          </a:prstGeom>
        </p:spPr>
        <p:txBody>
          <a:bodyPr wrap="square">
            <a:spAutoFit/>
          </a:bodyPr>
          <a:lstStyle/>
          <a:p>
            <a:pPr algn="just">
              <a:buFont typeface="Arial" pitchFamily="34" charset="0"/>
              <a:buChar char="•"/>
            </a:pPr>
            <a:r>
              <a:rPr lang="en-US" sz="2400" dirty="0">
                <a:latin typeface="Sitka Banner Semibold" pitchFamily="2" charset="0"/>
                <a:cs typeface="Times New Roman" pitchFamily="18" charset="0"/>
              </a:rPr>
              <a:t> </a:t>
            </a:r>
            <a:r>
              <a:rPr lang="en-US" sz="2000" dirty="0">
                <a:latin typeface="Goudy Old Style" panose="02020502050305020303" pitchFamily="18" charset="0"/>
                <a:cs typeface="Times New Roman" pitchFamily="18" charset="0"/>
              </a:rPr>
              <a:t>During the research of social share buttons we were able to find a major problem that was lack of knowledge . So various references ,help and websites were used by us including:</a:t>
            </a:r>
          </a:p>
          <a:p>
            <a:pPr algn="just">
              <a:buFont typeface="Arial" pitchFamily="34" charset="0"/>
              <a:buChar char="•"/>
            </a:pPr>
            <a:endParaRPr lang="en-US" sz="2000" dirty="0">
              <a:latin typeface="Goudy Old Style" panose="02020502050305020303" pitchFamily="18" charset="0"/>
              <a:cs typeface="Times New Roman" pitchFamily="18" charset="0"/>
            </a:endParaRPr>
          </a:p>
          <a:p>
            <a:pPr algn="just">
              <a:buFont typeface="Arial" pitchFamily="34" charset="0"/>
              <a:buChar char="•"/>
            </a:pPr>
            <a:r>
              <a:rPr lang="en-US" sz="2000" dirty="0">
                <a:latin typeface="Goudy Old Style" panose="02020502050305020303" pitchFamily="18" charset="0"/>
                <a:cs typeface="Times New Roman" pitchFamily="18" charset="0"/>
                <a:hlinkClick r:id="rId2"/>
              </a:rPr>
              <a:t> https://www.mightybytes.com/blog/social-buttons-pros-and-cons/</a:t>
            </a:r>
            <a:endParaRPr lang="en-US" sz="2000" dirty="0">
              <a:latin typeface="Goudy Old Style" panose="02020502050305020303" pitchFamily="18" charset="0"/>
              <a:cs typeface="Times New Roman" pitchFamily="18" charset="0"/>
            </a:endParaRPr>
          </a:p>
          <a:p>
            <a:pPr algn="just">
              <a:buFont typeface="Arial" pitchFamily="34" charset="0"/>
              <a:buChar char="•"/>
            </a:pPr>
            <a:endParaRPr lang="en-US" sz="2000" dirty="0">
              <a:latin typeface="Goudy Old Style" panose="02020502050305020303" pitchFamily="18" charset="0"/>
              <a:cs typeface="Times New Roman" pitchFamily="18" charset="0"/>
            </a:endParaRPr>
          </a:p>
          <a:p>
            <a:pPr algn="just">
              <a:buFont typeface="Arial" pitchFamily="34" charset="0"/>
              <a:buChar char="•"/>
            </a:pPr>
            <a:r>
              <a:rPr lang="en-US" sz="2000" dirty="0">
                <a:latin typeface="Goudy Old Style" panose="02020502050305020303" pitchFamily="18" charset="0"/>
                <a:cs typeface="Times New Roman" pitchFamily="18" charset="0"/>
              </a:rPr>
              <a:t> ChatGPT</a:t>
            </a:r>
          </a:p>
          <a:p>
            <a:pPr algn="just">
              <a:buFont typeface="Arial" pitchFamily="34" charset="0"/>
              <a:buChar char="•"/>
            </a:pPr>
            <a:endParaRPr lang="en-US" sz="2000" dirty="0">
              <a:latin typeface="Goudy Old Style" panose="02020502050305020303" pitchFamily="18" charset="0"/>
              <a:cs typeface="Times New Roman" pitchFamily="18" charset="0"/>
            </a:endParaRPr>
          </a:p>
          <a:p>
            <a:pPr algn="just">
              <a:buFont typeface="Arial" pitchFamily="34" charset="0"/>
              <a:buChar char="•"/>
            </a:pPr>
            <a:r>
              <a:rPr lang="en-US" sz="2000" dirty="0">
                <a:latin typeface="Goudy Old Style" panose="02020502050305020303" pitchFamily="18" charset="0"/>
                <a:cs typeface="Times New Roman" pitchFamily="18" charset="0"/>
              </a:rPr>
              <a:t> Wikipedia </a:t>
            </a: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5" name="Rectangle 4">
            <a:extLst>
              <a:ext uri="{FF2B5EF4-FFF2-40B4-BE49-F238E27FC236}">
                <a16:creationId xmlns:a16="http://schemas.microsoft.com/office/drawing/2014/main" id="{FFE3C412-F7BC-3D51-B6E4-4A7D25DAA8B9}"/>
              </a:ext>
            </a:extLst>
          </p:cNvPr>
          <p:cNvSpPr/>
          <p:nvPr/>
        </p:nvSpPr>
        <p:spPr>
          <a:xfrm>
            <a:off x="3043482" y="1124744"/>
            <a:ext cx="2623923"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SOCIAL SHARE BUTTON</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2A00B9C8-8166-EAF0-2B0C-EEAB1E2F902B}"/>
              </a:ext>
            </a:extLst>
          </p:cNvPr>
          <p:cNvSpPr txBox="1"/>
          <p:nvPr/>
        </p:nvSpPr>
        <p:spPr>
          <a:xfrm>
            <a:off x="160710" y="1711818"/>
            <a:ext cx="8299722" cy="3785652"/>
          </a:xfrm>
          <a:prstGeom prst="rect">
            <a:avLst/>
          </a:prstGeom>
          <a:noFill/>
        </p:spPr>
        <p:txBody>
          <a:bodyPr wrap="square" rtlCol="0">
            <a:spAutoFit/>
          </a:bodyPr>
          <a:lstStyle/>
          <a:p>
            <a:pPr algn="just"/>
            <a:r>
              <a:rPr lang="en-US" sz="2000" b="0" i="0" dirty="0">
                <a:solidFill>
                  <a:srgbClr val="212529"/>
                </a:solidFill>
                <a:effectLst/>
                <a:latin typeface="Times New Roman" panose="02020603050405020304" pitchFamily="18" charset="0"/>
                <a:cs typeface="Times New Roman" panose="02020603050405020304" pitchFamily="18" charset="0"/>
              </a:rPr>
              <a:t>Social media seem to have become an indispensable part of our daily lives. Started for the purpose of just connecting people with their close ones, it has developed itself to an enormous online global market.</a:t>
            </a:r>
          </a:p>
          <a:p>
            <a:pPr algn="just"/>
            <a:r>
              <a:rPr lang="en-US" sz="2000" b="0" i="0" dirty="0">
                <a:solidFill>
                  <a:srgbClr val="212529"/>
                </a:solidFill>
                <a:effectLst/>
                <a:latin typeface="Times New Roman" panose="02020603050405020304" pitchFamily="18" charset="0"/>
                <a:cs typeface="Times New Roman" panose="02020603050405020304" pitchFamily="18" charset="0"/>
              </a:rPr>
              <a:t>The business which operates and depends on the online venture to market their products and services find social media to be one of a central resource for their revenues.</a:t>
            </a:r>
          </a:p>
          <a:p>
            <a:pPr algn="just"/>
            <a:r>
              <a:rPr lang="en-US" sz="2000" b="0" i="0" dirty="0">
                <a:solidFill>
                  <a:srgbClr val="212529"/>
                </a:solidFill>
                <a:effectLst/>
                <a:latin typeface="Times New Roman" panose="02020603050405020304" pitchFamily="18" charset="0"/>
                <a:cs typeface="Times New Roman" panose="02020603050405020304" pitchFamily="18" charset="0"/>
              </a:rPr>
              <a:t>The past few years proved to be evolutionary as content and information sharing have taken a step further and has become more dynamic and reachable to a vast audience more quickly.</a:t>
            </a:r>
          </a:p>
          <a:p>
            <a:pPr algn="just"/>
            <a:endParaRPr lang="en-US" sz="2000" b="0" i="0" dirty="0">
              <a:solidFill>
                <a:srgbClr val="212529"/>
              </a:solidFill>
              <a:effectLst/>
              <a:latin typeface="Times New Roman" panose="02020603050405020304" pitchFamily="18" charset="0"/>
              <a:cs typeface="Times New Roman" panose="02020603050405020304" pitchFamily="18" charset="0"/>
            </a:endParaRPr>
          </a:p>
          <a:p>
            <a:pPr algn="just"/>
            <a:br>
              <a:rPr lang="en-US" sz="2000" dirty="0"/>
            </a:br>
            <a:endParaRPr lang="en-IN" sz="2000" dirty="0"/>
          </a:p>
        </p:txBody>
      </p:sp>
      <p:pic>
        <p:nvPicPr>
          <p:cNvPr id="9" name="Graphic 8">
            <a:extLst>
              <a:ext uri="{FF2B5EF4-FFF2-40B4-BE49-F238E27FC236}">
                <a16:creationId xmlns:a16="http://schemas.microsoft.com/office/drawing/2014/main" id="{939EE7C5-3D2D-3121-323C-CD22D6E6B4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3642" y="5337212"/>
            <a:ext cx="864096" cy="792088"/>
          </a:xfrm>
          <a:prstGeom prst="rect">
            <a:avLst/>
          </a:prstGeom>
        </p:spPr>
      </p:pic>
      <p:pic>
        <p:nvPicPr>
          <p:cNvPr id="11" name="Graphic 10">
            <a:extLst>
              <a:ext uri="{FF2B5EF4-FFF2-40B4-BE49-F238E27FC236}">
                <a16:creationId xmlns:a16="http://schemas.microsoft.com/office/drawing/2014/main" id="{A8DF1597-A797-C207-33BB-FDFFD65A10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5504" y="5337212"/>
            <a:ext cx="792088" cy="792088"/>
          </a:xfrm>
          <a:prstGeom prst="rect">
            <a:avLst/>
          </a:prstGeom>
        </p:spPr>
      </p:pic>
      <p:pic>
        <p:nvPicPr>
          <p:cNvPr id="13" name="Graphic 12">
            <a:extLst>
              <a:ext uri="{FF2B5EF4-FFF2-40B4-BE49-F238E27FC236}">
                <a16:creationId xmlns:a16="http://schemas.microsoft.com/office/drawing/2014/main" id="{1BEF8126-D898-EB94-F1A5-26FCBE942C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4048" y="5337212"/>
            <a:ext cx="792088" cy="792088"/>
          </a:xfrm>
          <a:prstGeom prst="rect">
            <a:avLst/>
          </a:prstGeom>
        </p:spPr>
      </p:pic>
      <p:pic>
        <p:nvPicPr>
          <p:cNvPr id="17" name="Graphic 16">
            <a:extLst>
              <a:ext uri="{FF2B5EF4-FFF2-40B4-BE49-F238E27FC236}">
                <a16:creationId xmlns:a16="http://schemas.microsoft.com/office/drawing/2014/main" id="{C0C4222B-8ADE-F840-DF8D-06996A1149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00266" y="5337212"/>
            <a:ext cx="864097" cy="792089"/>
          </a:xfrm>
          <a:prstGeom prst="rect">
            <a:avLst/>
          </a:prstGeom>
        </p:spPr>
      </p:pic>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2246769"/>
          </a:xfrm>
          <a:prstGeom prst="rect">
            <a:avLst/>
          </a:prstGeom>
        </p:spPr>
        <p:txBody>
          <a:bodyPr wrap="square">
            <a:spAutoFit/>
          </a:bodyPr>
          <a:lstStyle/>
          <a:p>
            <a:pPr algn="just"/>
            <a:r>
              <a:rPr lang="en-US" sz="2800" dirty="0">
                <a:latin typeface="Candara" panose="020E0502030303020204" pitchFamily="34" charset="0"/>
                <a:ea typeface="Microsoft JhengHei Light" panose="020B0304030504040204" pitchFamily="34" charset="-120"/>
                <a:cs typeface="Times New Roman" pitchFamily="18" charset="0"/>
              </a:rPr>
              <a:t> When a user clicks on a social share button, it triggers a share intent, prompting them to log in (if not already logged in) and compose a message or select an audience. The user can then post the content to their social media account.</a:t>
            </a:r>
          </a:p>
        </p:txBody>
      </p:sp>
      <p:pic>
        <p:nvPicPr>
          <p:cNvPr id="5" name="Picture 4">
            <a:extLst>
              <a:ext uri="{FF2B5EF4-FFF2-40B4-BE49-F238E27FC236}">
                <a16:creationId xmlns:a16="http://schemas.microsoft.com/office/drawing/2014/main" id="{B8DEB9D9-6961-B65E-EFDD-402399C64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39" y="3794850"/>
            <a:ext cx="8696121" cy="2521798"/>
          </a:xfrm>
          <a:prstGeom prst="rect">
            <a:avLst/>
          </a:prstGeom>
        </p:spPr>
      </p:pic>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5" name="TextBox 4">
            <a:extLst>
              <a:ext uri="{FF2B5EF4-FFF2-40B4-BE49-F238E27FC236}">
                <a16:creationId xmlns:a16="http://schemas.microsoft.com/office/drawing/2014/main" id="{859DD842-961A-393A-E876-A4A92519D962}"/>
              </a:ext>
            </a:extLst>
          </p:cNvPr>
          <p:cNvSpPr txBox="1"/>
          <p:nvPr/>
        </p:nvSpPr>
        <p:spPr>
          <a:xfrm flipH="1">
            <a:off x="133792" y="1068125"/>
            <a:ext cx="8470655" cy="3046988"/>
          </a:xfrm>
          <a:prstGeom prst="rect">
            <a:avLst/>
          </a:prstGeom>
          <a:noFill/>
        </p:spPr>
        <p:txBody>
          <a:bodyPr wrap="square" rtlCol="0">
            <a:spAutoFit/>
          </a:bodyPr>
          <a:lstStyle/>
          <a:p>
            <a:pPr algn="just">
              <a:buFont typeface="+mj-lt"/>
              <a:buAutoNum type="arabicPeriod"/>
            </a:pPr>
            <a:r>
              <a:rPr lang="en-US" sz="1600" b="1" i="0" dirty="0">
                <a:effectLst/>
                <a:latin typeface="Söhne"/>
              </a:rPr>
              <a:t>HTML and CSS:</a:t>
            </a:r>
            <a:r>
              <a:rPr lang="en-US" sz="1600" b="0" i="0" dirty="0">
                <a:effectLst/>
                <a:latin typeface="Söhne"/>
              </a:rPr>
              <a:t> The foundation of social share buttons is HTML and CSS, which define the structure and style of the buttons on your webpage. You can create simple button elements and style them to match your site's design.</a:t>
            </a:r>
          </a:p>
          <a:p>
            <a:pPr algn="just"/>
            <a:endParaRPr lang="en-US" sz="1600" dirty="0">
              <a:latin typeface="Söhne"/>
            </a:endParaRPr>
          </a:p>
          <a:p>
            <a:pPr algn="just"/>
            <a:r>
              <a:rPr lang="en-US" sz="1600" b="1" i="0" dirty="0">
                <a:effectLst/>
                <a:latin typeface="Söhne"/>
              </a:rPr>
              <a:t>2.JavaScript:</a:t>
            </a:r>
            <a:r>
              <a:rPr lang="en-US" sz="1600" b="0" i="0" dirty="0">
                <a:effectLst/>
                <a:latin typeface="Söhne"/>
              </a:rPr>
              <a:t> JavaScript is used to add interactivity to the share buttons. You can use it to handle button clicks and open share dialogs when a user clicks on a social share button.</a:t>
            </a:r>
          </a:p>
          <a:p>
            <a:pPr algn="just"/>
            <a:endParaRPr lang="en-US" sz="1600" b="0" i="0" dirty="0">
              <a:effectLst/>
              <a:latin typeface="Söhne"/>
            </a:endParaRPr>
          </a:p>
          <a:p>
            <a:pPr algn="just"/>
            <a:r>
              <a:rPr lang="en-US" sz="1600" b="1" i="0" dirty="0">
                <a:effectLst/>
                <a:latin typeface="Söhne"/>
              </a:rPr>
              <a:t>3.Responsive Design:</a:t>
            </a:r>
            <a:r>
              <a:rPr lang="en-US" sz="1600" b="0" i="0" dirty="0">
                <a:effectLst/>
                <a:latin typeface="Söhne"/>
              </a:rPr>
              <a:t> Ensure that your share buttons are responsive so that they look good and function well on various devices and screen sizes.</a:t>
            </a:r>
          </a:p>
          <a:p>
            <a:pPr algn="just"/>
            <a:endParaRPr lang="en-US" sz="1600" b="0" i="0" dirty="0">
              <a:effectLst/>
              <a:latin typeface="Söhne"/>
            </a:endParaRPr>
          </a:p>
          <a:p>
            <a:pPr algn="just"/>
            <a:r>
              <a:rPr lang="en-US" sz="1600" b="1" i="0" dirty="0">
                <a:effectLst/>
                <a:latin typeface="Söhne"/>
              </a:rPr>
              <a:t>4.Custom Icons:</a:t>
            </a:r>
            <a:r>
              <a:rPr lang="en-US" sz="1600" b="0" i="0" dirty="0">
                <a:solidFill>
                  <a:srgbClr val="D1D5DB"/>
                </a:solidFill>
                <a:effectLst/>
                <a:latin typeface="Söhne"/>
              </a:rPr>
              <a:t> </a:t>
            </a:r>
            <a:r>
              <a:rPr lang="en-US" sz="1600" b="0" i="0" dirty="0">
                <a:effectLst/>
                <a:latin typeface="Söhne"/>
              </a:rPr>
              <a:t>You can create custom icons or use pre-designed social media icons to represent each platform in your share buttons. </a:t>
            </a:r>
          </a:p>
        </p:txBody>
      </p:sp>
      <p:pic>
        <p:nvPicPr>
          <p:cNvPr id="7" name="Picture 6">
            <a:extLst>
              <a:ext uri="{FF2B5EF4-FFF2-40B4-BE49-F238E27FC236}">
                <a16:creationId xmlns:a16="http://schemas.microsoft.com/office/drawing/2014/main" id="{D5143A01-63DB-E2FF-AECC-083DBA8F7C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4581128"/>
            <a:ext cx="6073864" cy="1440160"/>
          </a:xfrm>
          <a:prstGeom prst="rect">
            <a:avLst/>
          </a:prstGeom>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26224" y="845423"/>
            <a:ext cx="9010272" cy="5078313"/>
          </a:xfrm>
          <a:prstGeom prst="rect">
            <a:avLst/>
          </a:prstGeom>
        </p:spPr>
        <p:txBody>
          <a:bodyPr wrap="square">
            <a:spAutoFit/>
          </a:bodyPr>
          <a:lstStyle/>
          <a:p>
            <a:pPr algn="just"/>
            <a:r>
              <a:rPr lang="en-US" dirty="0">
                <a:latin typeface="Tw Cen MT Condensed" panose="020B0606020104020203" pitchFamily="34" charset="0"/>
                <a:cs typeface="Times New Roman" pitchFamily="18" charset="0"/>
              </a:rPr>
              <a:t>Here are some key aspects and considerations related to social share buttons:</a:t>
            </a:r>
          </a:p>
          <a:p>
            <a:pPr algn="just"/>
            <a:r>
              <a:rPr lang="en-US" dirty="0">
                <a:latin typeface="Tw Cen MT Condensed Extra Bold" panose="020B0803020202020204" pitchFamily="34" charset="0"/>
                <a:cs typeface="Times New Roman" pitchFamily="18" charset="0"/>
              </a:rPr>
              <a:t>1.      </a:t>
            </a:r>
            <a:r>
              <a:rPr lang="en-US" dirty="0">
                <a:latin typeface="Bahnschrift Condensed" panose="020B0502040204020203" pitchFamily="34" charset="0"/>
                <a:cs typeface="Times New Roman" pitchFamily="18" charset="0"/>
              </a:rPr>
              <a:t>Placement</a:t>
            </a:r>
            <a:r>
              <a:rPr lang="en-US" dirty="0">
                <a:latin typeface="Aptos Narrow" panose="020B0004020202020204" pitchFamily="34" charset="0"/>
                <a:cs typeface="Times New Roman" pitchFamily="18" charset="0"/>
              </a:rPr>
              <a:t>:</a:t>
            </a:r>
            <a:r>
              <a:rPr lang="en-US" dirty="0">
                <a:latin typeface="Sitka Banner" pitchFamily="2" charset="0"/>
                <a:cs typeface="Times New Roman" pitchFamily="18" charset="0"/>
              </a:rPr>
              <a:t> Social share buttons are usually placed strategically on a webpage or app screen, often near the content being   shared.   Common </a:t>
            </a:r>
          </a:p>
          <a:p>
            <a:pPr algn="just"/>
            <a:r>
              <a:rPr lang="en-US" dirty="0">
                <a:latin typeface="Sitka Banner" pitchFamily="2" charset="0"/>
                <a:cs typeface="Times New Roman" pitchFamily="18" charset="0"/>
              </a:rPr>
              <a:t>            locations include at the top or bottom of articles, on the side of images or videos, or in floating bars that follow the user as they   scroll.</a:t>
            </a:r>
          </a:p>
          <a:p>
            <a:pPr algn="just"/>
            <a:endParaRPr lang="en-US" dirty="0">
              <a:latin typeface="Sitka Banner" pitchFamily="2" charset="0"/>
              <a:cs typeface="Times New Roman" pitchFamily="18" charset="0"/>
            </a:endParaRPr>
          </a:p>
          <a:p>
            <a:pPr algn="just"/>
            <a:r>
              <a:rPr lang="en-US" dirty="0">
                <a:latin typeface="Tw Cen MT Condensed Extra Bold" panose="020B0803020202020204" pitchFamily="34" charset="0"/>
                <a:cs typeface="Times New Roman" pitchFamily="18" charset="0"/>
              </a:rPr>
              <a:t>2.      </a:t>
            </a:r>
            <a:r>
              <a:rPr lang="en-US" dirty="0">
                <a:latin typeface="Bahnschrift Condensed" panose="020B0502040204020203" pitchFamily="34" charset="0"/>
                <a:cs typeface="Times New Roman" pitchFamily="18" charset="0"/>
              </a:rPr>
              <a:t>Icons and Labels</a:t>
            </a:r>
            <a:r>
              <a:rPr lang="en-US" dirty="0">
                <a:latin typeface="Tw Cen MT Condensed Extra Bold" panose="020B0803020202020204" pitchFamily="34" charset="0"/>
                <a:cs typeface="Times New Roman" pitchFamily="18" charset="0"/>
              </a:rPr>
              <a:t>: </a:t>
            </a:r>
            <a:r>
              <a:rPr lang="en-US" dirty="0">
                <a:latin typeface="Sitka Banner" pitchFamily="2" charset="0"/>
                <a:cs typeface="Times New Roman" pitchFamily="18" charset="0"/>
              </a:rPr>
              <a:t>Each button typically features the logo or icon of the respective social media platform, making it easily</a:t>
            </a:r>
          </a:p>
          <a:p>
            <a:pPr algn="just"/>
            <a:r>
              <a:rPr lang="en-US" dirty="0">
                <a:latin typeface="Sitka Banner" pitchFamily="2" charset="0"/>
                <a:cs typeface="Times New Roman" pitchFamily="18" charset="0"/>
              </a:rPr>
              <a:t>           recognizable to users. Some buttons may also include a label (e.g., "Share on Facebook" or "Tweet this") to clarify the action.</a:t>
            </a:r>
          </a:p>
          <a:p>
            <a:pPr marL="514350" indent="-514350" algn="just">
              <a:buAutoNum type="arabicPeriod"/>
            </a:pPr>
            <a:endParaRPr lang="en-US" dirty="0">
              <a:latin typeface="Sitka Banner" pitchFamily="2" charset="0"/>
              <a:cs typeface="Times New Roman" pitchFamily="18" charset="0"/>
            </a:endParaRPr>
          </a:p>
          <a:p>
            <a:pPr algn="just"/>
            <a:r>
              <a:rPr lang="en-US" b="1" dirty="0">
                <a:latin typeface="Tw Cen MT Condensed Extra Bold" panose="020B0803020202020204" pitchFamily="34" charset="0"/>
              </a:rPr>
              <a:t>3.     </a:t>
            </a:r>
            <a:r>
              <a:rPr lang="en-US" b="1" dirty="0">
                <a:latin typeface="Bahnschrift Condensed" panose="020B0502040204020203" pitchFamily="34" charset="0"/>
              </a:rPr>
              <a:t>Mobile Friendly Design</a:t>
            </a:r>
            <a:r>
              <a:rPr lang="en-US" b="1" i="0" dirty="0">
                <a:effectLst/>
                <a:latin typeface="Söhne"/>
              </a:rPr>
              <a:t>: </a:t>
            </a:r>
            <a:r>
              <a:rPr lang="en-US" b="0" i="0" dirty="0">
                <a:effectLst/>
                <a:latin typeface="Söhne"/>
              </a:rPr>
              <a:t>Ensure that share buttons are responsive and look good on mobile devices. Mobile users </a:t>
            </a:r>
          </a:p>
          <a:p>
            <a:pPr algn="just"/>
            <a:r>
              <a:rPr lang="en-US" dirty="0">
                <a:latin typeface="Söhne"/>
              </a:rPr>
              <a:t>           make </a:t>
            </a:r>
            <a:r>
              <a:rPr lang="en-US" b="0" i="0" dirty="0">
                <a:effectLst/>
                <a:latin typeface="Söhne"/>
              </a:rPr>
              <a:t>up a significant portion of web traffic . Use appropriately sized icons and spacing for touch interaction. </a:t>
            </a:r>
          </a:p>
          <a:p>
            <a:pPr algn="just"/>
            <a:endParaRPr lang="en-US" dirty="0">
              <a:latin typeface="Söhne"/>
            </a:endParaRPr>
          </a:p>
          <a:p>
            <a:pPr marL="514350" indent="-514350" algn="just">
              <a:buAutoNum type="arabicPeriod"/>
            </a:pPr>
            <a:endParaRPr lang="en-US" dirty="0">
              <a:latin typeface="Sitka Banner" pitchFamily="2" charset="0"/>
              <a:cs typeface="Times New Roman" pitchFamily="18" charset="0"/>
            </a:endParaRPr>
          </a:p>
          <a:p>
            <a:endParaRPr lang="en-US" dirty="0">
              <a:latin typeface="Sitka Banner" pitchFamily="2" charset="0"/>
              <a:cs typeface="Times New Roman" pitchFamily="18" charset="0"/>
            </a:endParaRPr>
          </a:p>
        </p:txBody>
      </p:sp>
      <p:pic>
        <p:nvPicPr>
          <p:cNvPr id="7" name="Picture 6">
            <a:extLst>
              <a:ext uri="{FF2B5EF4-FFF2-40B4-BE49-F238E27FC236}">
                <a16:creationId xmlns:a16="http://schemas.microsoft.com/office/drawing/2014/main" id="{7EF96149-D7D8-343B-818F-0282513FCC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5066822"/>
            <a:ext cx="8064896" cy="1530530"/>
          </a:xfrm>
          <a:prstGeom prst="rect">
            <a:avLst/>
          </a:prstGeom>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id="{4E038399-ECFA-89A6-A1F7-05E2888C1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547FEC-8D79-058F-336B-90E9F9449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332399442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3E560A-1DF8-E6F7-46CF-E96256574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1362759152"/>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6165</TotalTime>
  <Words>726</Words>
  <Application>Microsoft Office PowerPoint</Application>
  <PresentationFormat>On-screen Show (4:3)</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AMANJOT SINGH</cp:lastModifiedBy>
  <cp:revision>49</cp:revision>
  <dcterms:created xsi:type="dcterms:W3CDTF">2022-12-12T14:14:34Z</dcterms:created>
  <dcterms:modified xsi:type="dcterms:W3CDTF">2023-12-06T17:41:23Z</dcterms:modified>
</cp:coreProperties>
</file>