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59985-3685-47E4-8CA0-7EA6B55642C0}" type="datetimeFigureOut">
              <a:rPr lang="en-IN" smtClean="0"/>
              <a:t>30-10-2021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1F7DC-E4B1-4D2F-91DA-A44499249D60}" type="slidenum">
              <a:rPr lang="en-IN" smtClean="0"/>
              <a:t>‹#›</a:t>
            </a:fld>
            <a:endParaRPr lang="en-IN"/>
          </a:p>
        </p:txBody>
      </p:sp>
    </p:spTree>
    <p:extLst>
      <p:ext uri="{BB962C8B-B14F-4D97-AF65-F5344CB8AC3E}">
        <p14:creationId xmlns:p14="http://schemas.microsoft.com/office/powerpoint/2010/main" val="312810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441F7DC-E4B1-4D2F-91DA-A44499249D60}" type="slidenum">
              <a:rPr lang="en-IN" smtClean="0"/>
              <a:t>1</a:t>
            </a:fld>
            <a:endParaRPr lang="en-IN"/>
          </a:p>
        </p:txBody>
      </p:sp>
    </p:spTree>
    <p:extLst>
      <p:ext uri="{BB962C8B-B14F-4D97-AF65-F5344CB8AC3E}">
        <p14:creationId xmlns:p14="http://schemas.microsoft.com/office/powerpoint/2010/main" val="249505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37B274-AA8A-47EB-A5D1-44ABD56F991E}"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343773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7B274-AA8A-47EB-A5D1-44ABD56F991E}"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397436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7B274-AA8A-47EB-A5D1-44ABD56F991E}"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78251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7B274-AA8A-47EB-A5D1-44ABD56F991E}"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83933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7B274-AA8A-47EB-A5D1-44ABD56F991E}"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242002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37B274-AA8A-47EB-A5D1-44ABD56F991E}"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38627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37B274-AA8A-47EB-A5D1-44ABD56F991E}" type="datetimeFigureOut">
              <a:rPr lang="en-IN" smtClean="0"/>
              <a:t>30-10-2021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246108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37B274-AA8A-47EB-A5D1-44ABD56F991E}" type="datetimeFigureOut">
              <a:rPr lang="en-IN" smtClean="0"/>
              <a:t>30-10-2021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72460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7B274-AA8A-47EB-A5D1-44ABD56F991E}" type="datetimeFigureOut">
              <a:rPr lang="en-IN" smtClean="0"/>
              <a:t>30-10-2021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353840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7B274-AA8A-47EB-A5D1-44ABD56F991E}"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267121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7B274-AA8A-47EB-A5D1-44ABD56F991E}"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36A6FE-65CD-4BE1-9201-83982448EFAA}" type="slidenum">
              <a:rPr lang="en-IN" smtClean="0"/>
              <a:t>‹#›</a:t>
            </a:fld>
            <a:endParaRPr lang="en-IN"/>
          </a:p>
        </p:txBody>
      </p:sp>
    </p:spTree>
    <p:extLst>
      <p:ext uri="{BB962C8B-B14F-4D97-AF65-F5344CB8AC3E}">
        <p14:creationId xmlns:p14="http://schemas.microsoft.com/office/powerpoint/2010/main" val="375710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7B274-AA8A-47EB-A5D1-44ABD56F991E}" type="datetimeFigureOut">
              <a:rPr lang="en-IN" smtClean="0"/>
              <a:t>30-10-2021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6A6FE-65CD-4BE1-9201-83982448EFAA}" type="slidenum">
              <a:rPr lang="en-IN" smtClean="0"/>
              <a:t>‹#›</a:t>
            </a:fld>
            <a:endParaRPr lang="en-IN"/>
          </a:p>
        </p:txBody>
      </p:sp>
    </p:spTree>
    <p:extLst>
      <p:ext uri="{BB962C8B-B14F-4D97-AF65-F5344CB8AC3E}">
        <p14:creationId xmlns:p14="http://schemas.microsoft.com/office/powerpoint/2010/main" val="392236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shabdhar12/Flight-Price-Prediction/blob/main/Images/hyperparameter.p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nikhilmittal/flight-fare-prediction-mh"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ishabdhar12/Flight-Price-Prediction/blob/main/Images/airline.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r>
              <a:rPr lang="en-US" dirty="0" err="1" smtClean="0"/>
              <a:t>Amjad</a:t>
            </a:r>
            <a:r>
              <a:rPr lang="en-US" dirty="0" smtClean="0"/>
              <a:t> Ali-</a:t>
            </a:r>
          </a:p>
          <a:p>
            <a:r>
              <a:rPr lang="en-US" dirty="0" smtClean="0"/>
              <a:t>Flight Price Prediction</a:t>
            </a:r>
          </a:p>
          <a:p>
            <a:endParaRPr lang="en-IN" dirty="0"/>
          </a:p>
        </p:txBody>
      </p:sp>
    </p:spTree>
    <p:extLst>
      <p:ext uri="{BB962C8B-B14F-4D97-AF65-F5344CB8AC3E}">
        <p14:creationId xmlns:p14="http://schemas.microsoft.com/office/powerpoint/2010/main" val="373774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4572000" cy="646331"/>
          </a:xfrm>
          <a:prstGeom prst="rect">
            <a:avLst/>
          </a:prstGeom>
        </p:spPr>
        <p:txBody>
          <a:bodyPr>
            <a:spAutoFit/>
          </a:bodyPr>
          <a:lstStyle/>
          <a:p>
            <a:r>
              <a:rPr lang="en-IN" sz="3600" b="1" dirty="0"/>
              <a:t>Model </a:t>
            </a:r>
            <a:r>
              <a:rPr lang="en-IN" sz="3600" b="1" dirty="0" smtClean="0"/>
              <a:t>Building</a:t>
            </a:r>
            <a:endParaRPr lang="en-IN" sz="3600" b="1" dirty="0"/>
          </a:p>
        </p:txBody>
      </p:sp>
      <p:sp>
        <p:nvSpPr>
          <p:cNvPr id="3" name="Rectangle 2"/>
          <p:cNvSpPr/>
          <p:nvPr/>
        </p:nvSpPr>
        <p:spPr>
          <a:xfrm>
            <a:off x="683568" y="1484784"/>
            <a:ext cx="7920880" cy="3416320"/>
          </a:xfrm>
          <a:prstGeom prst="rect">
            <a:avLst/>
          </a:prstGeom>
        </p:spPr>
        <p:txBody>
          <a:bodyPr wrap="square">
            <a:spAutoFit/>
          </a:bodyPr>
          <a:lstStyle/>
          <a:p>
            <a:r>
              <a:rPr lang="en-US" dirty="0"/>
              <a:t>First, I transformed the categorical variables into dummy variables. I also split the data into train and tests sets with a test size of 30</a:t>
            </a:r>
            <a:r>
              <a:rPr lang="en-US" dirty="0" smtClean="0"/>
              <a:t>%.</a:t>
            </a:r>
          </a:p>
          <a:p>
            <a:endParaRPr lang="en-US" dirty="0"/>
          </a:p>
          <a:p>
            <a:r>
              <a:rPr lang="en-US" dirty="0"/>
              <a:t>I tried </a:t>
            </a:r>
            <a:r>
              <a:rPr lang="en-US" dirty="0" err="1"/>
              <a:t>forteen</a:t>
            </a:r>
            <a:r>
              <a:rPr lang="en-US" dirty="0"/>
              <a:t> different models and evaluated them using Root Mean Squared Error</a:t>
            </a:r>
            <a:r>
              <a:rPr lang="en-US" dirty="0" smtClean="0"/>
              <a:t>.</a:t>
            </a:r>
          </a:p>
          <a:p>
            <a:endParaRPr lang="en-US" dirty="0"/>
          </a:p>
          <a:p>
            <a:r>
              <a:rPr lang="en-US" dirty="0" smtClean="0"/>
              <a:t> </a:t>
            </a:r>
            <a:r>
              <a:rPr lang="en-US" dirty="0"/>
              <a:t>I chose RMSE because it is relatively easy to interpret and outliers aren’t particularly bad in for this type of model</a:t>
            </a:r>
            <a:r>
              <a:rPr lang="en-US" dirty="0" smtClean="0"/>
              <a:t>.</a:t>
            </a:r>
          </a:p>
          <a:p>
            <a:endParaRPr lang="en-US" dirty="0"/>
          </a:p>
          <a:p>
            <a:r>
              <a:rPr lang="en-US" dirty="0"/>
              <a:t>Different models I tried:</a:t>
            </a:r>
          </a:p>
          <a:p>
            <a:r>
              <a:rPr lang="en-US" dirty="0"/>
              <a:t/>
            </a:r>
            <a:br>
              <a:rPr lang="en-US" dirty="0"/>
            </a:br>
            <a:endParaRPr lang="en-IN" dirty="0"/>
          </a:p>
        </p:txBody>
      </p:sp>
    </p:spTree>
    <p:extLst>
      <p:ext uri="{BB962C8B-B14F-4D97-AF65-F5344CB8AC3E}">
        <p14:creationId xmlns:p14="http://schemas.microsoft.com/office/powerpoint/2010/main" val="183529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80728"/>
            <a:ext cx="6462464" cy="4247317"/>
          </a:xfrm>
          <a:prstGeom prst="rect">
            <a:avLst/>
          </a:prstGeom>
        </p:spPr>
        <p:txBody>
          <a:bodyPr wrap="square">
            <a:spAutoFit/>
          </a:bodyPr>
          <a:lstStyle/>
          <a:p>
            <a:r>
              <a:rPr lang="en-IN" dirty="0" err="1" smtClean="0"/>
              <a:t>LinearRegression</a:t>
            </a:r>
            <a:r>
              <a:rPr lang="en-IN" dirty="0" smtClean="0"/>
              <a:t> : 2779.0455708889144</a:t>
            </a:r>
          </a:p>
          <a:p>
            <a:endParaRPr lang="en-IN" dirty="0" smtClean="0"/>
          </a:p>
          <a:p>
            <a:r>
              <a:rPr lang="en-IN" dirty="0" err="1" smtClean="0"/>
              <a:t>ElasticNet</a:t>
            </a:r>
            <a:r>
              <a:rPr lang="en-IN" dirty="0" smtClean="0"/>
              <a:t> : 3379.6819876610443</a:t>
            </a:r>
          </a:p>
          <a:p>
            <a:endParaRPr lang="en-IN" dirty="0" smtClean="0"/>
          </a:p>
          <a:p>
            <a:r>
              <a:rPr lang="en-IN" dirty="0" smtClean="0"/>
              <a:t>Lasso : 2759.449381312224</a:t>
            </a:r>
          </a:p>
          <a:p>
            <a:endParaRPr lang="en-IN" dirty="0" smtClean="0"/>
          </a:p>
          <a:p>
            <a:r>
              <a:rPr lang="en-IN" dirty="0" smtClean="0"/>
              <a:t>Ridge : 2710.8476127741037</a:t>
            </a:r>
          </a:p>
          <a:p>
            <a:endParaRPr lang="en-IN" dirty="0" smtClean="0"/>
          </a:p>
          <a:p>
            <a:r>
              <a:rPr lang="en-IN" dirty="0" err="1" smtClean="0"/>
              <a:t>KNeighborsRegressor</a:t>
            </a:r>
            <a:r>
              <a:rPr lang="en-IN" dirty="0" smtClean="0"/>
              <a:t> : 3249.005561971264</a:t>
            </a:r>
          </a:p>
          <a:p>
            <a:endParaRPr lang="en-IN" dirty="0" smtClean="0"/>
          </a:p>
          <a:p>
            <a:r>
              <a:rPr lang="en-IN" dirty="0" err="1" smtClean="0"/>
              <a:t>DecisionTreeRegressor</a:t>
            </a:r>
            <a:r>
              <a:rPr lang="en-IN" dirty="0" smtClean="0"/>
              <a:t> : 2017.530360334335</a:t>
            </a:r>
          </a:p>
          <a:p>
            <a:endParaRPr lang="en-IN" dirty="0" smtClean="0"/>
          </a:p>
          <a:p>
            <a:r>
              <a:rPr lang="en-IN" dirty="0" err="1" smtClean="0"/>
              <a:t>RandomForestRegressor</a:t>
            </a:r>
            <a:r>
              <a:rPr lang="en-IN" dirty="0" smtClean="0"/>
              <a:t> : 1662.7359733973055</a:t>
            </a:r>
          </a:p>
          <a:p>
            <a:endParaRPr lang="en-IN" dirty="0" smtClean="0"/>
          </a:p>
          <a:p>
            <a:r>
              <a:rPr lang="en-IN" dirty="0" smtClean="0"/>
              <a:t>SVR : 4246.460099935076</a:t>
            </a:r>
            <a:endParaRPr lang="en-IN" dirty="0"/>
          </a:p>
        </p:txBody>
      </p:sp>
    </p:spTree>
    <p:extLst>
      <p:ext uri="{BB962C8B-B14F-4D97-AF65-F5344CB8AC3E}">
        <p14:creationId xmlns:p14="http://schemas.microsoft.com/office/powerpoint/2010/main" val="382201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8280920" cy="5632311"/>
          </a:xfrm>
          <a:prstGeom prst="rect">
            <a:avLst/>
          </a:prstGeom>
        </p:spPr>
        <p:txBody>
          <a:bodyPr wrap="square">
            <a:spAutoFit/>
          </a:bodyPr>
          <a:lstStyle/>
          <a:p>
            <a:r>
              <a:rPr lang="en-IN" dirty="0" err="1" smtClean="0"/>
              <a:t>AdaBoostRegressor</a:t>
            </a:r>
            <a:r>
              <a:rPr lang="en-IN" dirty="0" smtClean="0"/>
              <a:t> : 3135.985374101527</a:t>
            </a:r>
          </a:p>
          <a:p>
            <a:endParaRPr lang="en-IN" dirty="0" smtClean="0"/>
          </a:p>
          <a:p>
            <a:r>
              <a:rPr lang="en-IN" dirty="0" err="1" smtClean="0"/>
              <a:t>GradientBoostingRegressor</a:t>
            </a:r>
            <a:r>
              <a:rPr lang="en-IN" dirty="0" smtClean="0"/>
              <a:t> : 1904.7364927923986</a:t>
            </a:r>
          </a:p>
          <a:p>
            <a:endParaRPr lang="en-IN" dirty="0" smtClean="0"/>
          </a:p>
          <a:p>
            <a:r>
              <a:rPr lang="en-IN" dirty="0" err="1" smtClean="0"/>
              <a:t>ExtraTreeRegressor</a:t>
            </a:r>
            <a:r>
              <a:rPr lang="en-IN" dirty="0" smtClean="0"/>
              <a:t> : 2432.1393735590073</a:t>
            </a:r>
          </a:p>
          <a:p>
            <a:endParaRPr lang="en-IN" dirty="0" smtClean="0"/>
          </a:p>
          <a:p>
            <a:r>
              <a:rPr lang="en-IN" dirty="0" err="1" smtClean="0"/>
              <a:t>HuberRegressor</a:t>
            </a:r>
            <a:r>
              <a:rPr lang="en-IN" dirty="0" smtClean="0"/>
              <a:t> : 3108.870789540331</a:t>
            </a:r>
          </a:p>
          <a:p>
            <a:endParaRPr lang="en-IN" dirty="0" smtClean="0"/>
          </a:p>
          <a:p>
            <a:r>
              <a:rPr lang="en-IN" dirty="0" err="1" smtClean="0"/>
              <a:t>XGBRegressor</a:t>
            </a:r>
            <a:r>
              <a:rPr lang="en-IN" dirty="0" smtClean="0"/>
              <a:t> : 1603.7426369307445</a:t>
            </a:r>
          </a:p>
          <a:p>
            <a:endParaRPr lang="en-IN" dirty="0" smtClean="0"/>
          </a:p>
          <a:p>
            <a:r>
              <a:rPr lang="en-IN" dirty="0" err="1" smtClean="0"/>
              <a:t>BayesianRidge</a:t>
            </a:r>
            <a:r>
              <a:rPr lang="en-IN" dirty="0" smtClean="0"/>
              <a:t> : 2773.275561516677</a:t>
            </a:r>
          </a:p>
          <a:p>
            <a:endParaRPr lang="en-US" dirty="0"/>
          </a:p>
          <a:p>
            <a:endParaRPr lang="en-US" dirty="0" smtClean="0"/>
          </a:p>
          <a:p>
            <a:endParaRPr lang="en-US" dirty="0"/>
          </a:p>
          <a:p>
            <a:endParaRPr lang="en-IN" dirty="0" smtClean="0"/>
          </a:p>
          <a:p>
            <a:r>
              <a:rPr lang="en-IN" dirty="0" err="1" smtClean="0"/>
              <a:t>XGBRegressor</a:t>
            </a:r>
            <a:r>
              <a:rPr lang="en-IN" dirty="0"/>
              <a:t>, </a:t>
            </a:r>
            <a:r>
              <a:rPr lang="en-IN" dirty="0" err="1"/>
              <a:t>RandomForestRegressor</a:t>
            </a:r>
            <a:r>
              <a:rPr lang="en-IN" dirty="0"/>
              <a:t> and </a:t>
            </a:r>
            <a:r>
              <a:rPr lang="en-IN" dirty="0" err="1"/>
              <a:t>GradientBoostingRegressor</a:t>
            </a:r>
            <a:r>
              <a:rPr lang="en-IN" dirty="0"/>
              <a:t> gave the lowest RMSE so I chose these model and performed hyper parameter tuning</a:t>
            </a:r>
          </a:p>
          <a:p>
            <a:r>
              <a:rPr lang="en-IN" dirty="0" smtClean="0"/>
              <a:t/>
            </a:r>
            <a:br>
              <a:rPr lang="en-IN" dirty="0" smtClean="0"/>
            </a:br>
            <a:endParaRPr lang="en-US" dirty="0" smtClean="0"/>
          </a:p>
          <a:p>
            <a:endParaRPr lang="en-IN" dirty="0"/>
          </a:p>
        </p:txBody>
      </p:sp>
    </p:spTree>
    <p:extLst>
      <p:ext uri="{BB962C8B-B14F-4D97-AF65-F5344CB8AC3E}">
        <p14:creationId xmlns:p14="http://schemas.microsoft.com/office/powerpoint/2010/main" val="173747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644178"/>
            <a:ext cx="0" cy="17455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3308" tIns="214245"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92F"/>
                </a:solidFill>
                <a:effectLst/>
                <a:latin typeface="-apple-system"/>
                <a:cs typeface="Arial" pitchFamily="34" charset="0"/>
                <a:hlinkClick r:id="rId2"/>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7000" b="0" i="0" u="none" strike="noStrike" cap="none" normalizeH="0" baseline="0" dirty="0" smtClean="0">
              <a:ln>
                <a:noFill/>
              </a:ln>
              <a:solidFill>
                <a:srgbClr val="24292F"/>
              </a:solidFill>
              <a:effectLst/>
              <a:latin typeface="-apple-system"/>
              <a:cs typeface="Arial" pitchFamily="34" charset="0"/>
            </a:endParaRPr>
          </a:p>
        </p:txBody>
      </p:sp>
      <p:pic>
        <p:nvPicPr>
          <p:cNvPr id="5122" name="Picture 2" descr="alt tex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631736"/>
            <a:ext cx="6984776" cy="2005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60" y="2967335"/>
            <a:ext cx="8136904" cy="646331"/>
          </a:xfrm>
          <a:prstGeom prst="rect">
            <a:avLst/>
          </a:prstGeom>
        </p:spPr>
        <p:txBody>
          <a:bodyPr wrap="square">
            <a:spAutoFit/>
          </a:bodyPr>
          <a:lstStyle/>
          <a:p>
            <a:pPr lvl="0" eaLnBrk="0" fontAlgn="base" hangingPunct="0">
              <a:spcBef>
                <a:spcPct val="0"/>
              </a:spcBef>
              <a:spcAft>
                <a:spcPct val="0"/>
              </a:spcAft>
            </a:pPr>
            <a:r>
              <a:rPr kumimoji="0" lang="en-US" b="0" i="0" u="none" strike="noStrike" cap="none" normalizeH="0" baseline="0" dirty="0" err="1" smtClean="0">
                <a:ln>
                  <a:noFill/>
                </a:ln>
                <a:solidFill>
                  <a:srgbClr val="24292F"/>
                </a:solidFill>
                <a:effectLst/>
                <a:latin typeface="-apple-system"/>
                <a:cs typeface="Arial" pitchFamily="34" charset="0"/>
              </a:rPr>
              <a:t>USing</a:t>
            </a:r>
            <a:r>
              <a:rPr kumimoji="0" lang="en-US" b="0" i="0" u="none" strike="noStrike" cap="none" normalizeH="0" baseline="0" dirty="0" smtClean="0">
                <a:ln>
                  <a:noFill/>
                </a:ln>
                <a:solidFill>
                  <a:srgbClr val="24292F"/>
                </a:solidFill>
                <a:effectLst/>
                <a:latin typeface="-apple-system"/>
                <a:cs typeface="Arial" pitchFamily="34" charset="0"/>
              </a:rPr>
              <a:t> </a:t>
            </a:r>
            <a:r>
              <a:rPr kumimoji="0" lang="en-US" b="0" i="0" u="none" strike="noStrike" cap="none" normalizeH="0" baseline="0" dirty="0" err="1" smtClean="0">
                <a:ln>
                  <a:noFill/>
                </a:ln>
                <a:solidFill>
                  <a:srgbClr val="24292F"/>
                </a:solidFill>
                <a:effectLst/>
                <a:latin typeface="-apple-system"/>
                <a:cs typeface="Arial" pitchFamily="34" charset="0"/>
              </a:rPr>
              <a:t>hyperparameter</a:t>
            </a:r>
            <a:r>
              <a:rPr kumimoji="0" lang="en-US" b="0" i="0" u="none" strike="noStrike" cap="none" normalizeH="0" baseline="0" dirty="0" smtClean="0">
                <a:ln>
                  <a:noFill/>
                </a:ln>
                <a:solidFill>
                  <a:srgbClr val="24292F"/>
                </a:solidFill>
                <a:effectLst/>
                <a:latin typeface="-apple-system"/>
                <a:cs typeface="Arial" pitchFamily="34" charset="0"/>
              </a:rPr>
              <a:t> tuning on </a:t>
            </a:r>
            <a:r>
              <a:rPr kumimoji="0" lang="en-US" b="0" i="0" u="none" strike="noStrike" cap="none" normalizeH="0" baseline="0" dirty="0" err="1" smtClean="0">
                <a:ln>
                  <a:noFill/>
                </a:ln>
                <a:solidFill>
                  <a:srgbClr val="24292F"/>
                </a:solidFill>
                <a:effectLst/>
                <a:latin typeface="-apple-system"/>
                <a:cs typeface="Arial" pitchFamily="34" charset="0"/>
              </a:rPr>
              <a:t>GradientBoostingRegressor</a:t>
            </a:r>
            <a:r>
              <a:rPr kumimoji="0" lang="en-US" b="0" i="0" u="none" strike="noStrike" cap="none" normalizeH="0" baseline="0" dirty="0" smtClean="0">
                <a:ln>
                  <a:noFill/>
                </a:ln>
                <a:solidFill>
                  <a:srgbClr val="24292F"/>
                </a:solidFill>
                <a:effectLst/>
                <a:latin typeface="-apple-system"/>
                <a:cs typeface="Arial" pitchFamily="34" charset="0"/>
              </a:rPr>
              <a:t> further increased the accuracy.</a:t>
            </a:r>
            <a:endParaRPr kumimoji="0" lang="en-US" sz="4400" b="1" i="0" u="none" strike="noStrike" cap="none" normalizeH="0" baseline="0" dirty="0" smtClean="0">
              <a:ln>
                <a:noFill/>
              </a:ln>
              <a:solidFill>
                <a:srgbClr val="24292F"/>
              </a:solidFill>
              <a:effectLst/>
              <a:latin typeface="-apple-system"/>
              <a:cs typeface="Arial" pitchFamily="34" charset="0"/>
            </a:endParaRPr>
          </a:p>
        </p:txBody>
      </p:sp>
    </p:spTree>
    <p:extLst>
      <p:ext uri="{BB962C8B-B14F-4D97-AF65-F5344CB8AC3E}">
        <p14:creationId xmlns:p14="http://schemas.microsoft.com/office/powerpoint/2010/main" val="276828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27191"/>
            <a:ext cx="3600400" cy="584775"/>
          </a:xfrm>
          <a:prstGeom prst="rect">
            <a:avLst/>
          </a:prstGeom>
        </p:spPr>
        <p:txBody>
          <a:bodyPr wrap="square">
            <a:spAutoFit/>
          </a:bodyPr>
          <a:lstStyle/>
          <a:p>
            <a:r>
              <a:rPr lang="en-IN" sz="3200" b="1" dirty="0"/>
              <a:t>Model Accuracy</a:t>
            </a:r>
          </a:p>
        </p:txBody>
      </p:sp>
      <p:sp>
        <p:nvSpPr>
          <p:cNvPr id="3" name="Rectangle 2"/>
          <p:cNvSpPr/>
          <p:nvPr/>
        </p:nvSpPr>
        <p:spPr>
          <a:xfrm>
            <a:off x="899592" y="1501662"/>
            <a:ext cx="6102424" cy="1477328"/>
          </a:xfrm>
          <a:prstGeom prst="rect">
            <a:avLst/>
          </a:prstGeom>
        </p:spPr>
        <p:txBody>
          <a:bodyPr wrap="square">
            <a:spAutoFit/>
          </a:bodyPr>
          <a:lstStyle/>
          <a:p>
            <a:r>
              <a:rPr lang="en-IN" dirty="0" err="1"/>
              <a:t>GradientBoostingRegressor</a:t>
            </a:r>
            <a:r>
              <a:rPr lang="en-IN" dirty="0"/>
              <a:t> </a:t>
            </a:r>
            <a:r>
              <a:rPr lang="en-IN" dirty="0" smtClean="0"/>
              <a:t>:</a:t>
            </a:r>
          </a:p>
          <a:p>
            <a:endParaRPr lang="en-IN" dirty="0"/>
          </a:p>
          <a:p>
            <a:r>
              <a:rPr lang="en-IN" dirty="0" smtClean="0"/>
              <a:t>     MAE</a:t>
            </a:r>
            <a:r>
              <a:rPr lang="en-IN" dirty="0"/>
              <a:t>: 959.8979539240587</a:t>
            </a:r>
          </a:p>
          <a:p>
            <a:r>
              <a:rPr lang="en-IN" dirty="0" smtClean="0"/>
              <a:t>     MSE</a:t>
            </a:r>
            <a:r>
              <a:rPr lang="en-IN" dirty="0"/>
              <a:t>: 2705023.0432436923</a:t>
            </a:r>
          </a:p>
          <a:p>
            <a:r>
              <a:rPr lang="en-IN" dirty="0" smtClean="0"/>
              <a:t>     RMSE</a:t>
            </a:r>
            <a:r>
              <a:rPr lang="en-IN" dirty="0"/>
              <a:t>: 1644.6954256772565</a:t>
            </a:r>
          </a:p>
        </p:txBody>
      </p:sp>
    </p:spTree>
    <p:extLst>
      <p:ext uri="{BB962C8B-B14F-4D97-AF65-F5344CB8AC3E}">
        <p14:creationId xmlns:p14="http://schemas.microsoft.com/office/powerpoint/2010/main" val="367192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260648"/>
            <a:ext cx="6624736" cy="523220"/>
          </a:xfrm>
          <a:prstGeom prst="rect">
            <a:avLst/>
          </a:prstGeom>
        </p:spPr>
        <p:txBody>
          <a:bodyPr wrap="square">
            <a:spAutoFit/>
          </a:bodyPr>
          <a:lstStyle/>
          <a:p>
            <a:r>
              <a:rPr lang="en-IN" sz="2800" dirty="0" smtClean="0"/>
              <a:t>Flight-Price-Prediction</a:t>
            </a:r>
            <a:endParaRPr lang="en-IN" sz="2800" dirty="0"/>
          </a:p>
        </p:txBody>
      </p:sp>
      <p:sp>
        <p:nvSpPr>
          <p:cNvPr id="4" name="Rectangle 3"/>
          <p:cNvSpPr/>
          <p:nvPr/>
        </p:nvSpPr>
        <p:spPr>
          <a:xfrm>
            <a:off x="179512" y="1196752"/>
            <a:ext cx="8568952" cy="2031325"/>
          </a:xfrm>
          <a:prstGeom prst="rect">
            <a:avLst/>
          </a:prstGeom>
        </p:spPr>
        <p:txBody>
          <a:bodyPr wrap="square">
            <a:spAutoFit/>
          </a:bodyPr>
          <a:lstStyle/>
          <a:p>
            <a:r>
              <a:rPr lang="en-US" dirty="0" smtClean="0"/>
              <a:t>Created a tool that estimates Flight Prices to help users look for best prices when booking flight tickets.</a:t>
            </a:r>
          </a:p>
          <a:p>
            <a:endParaRPr lang="en-US" dirty="0"/>
          </a:p>
          <a:p>
            <a:endParaRPr lang="en-IN" dirty="0" smtClean="0"/>
          </a:p>
          <a:p>
            <a:r>
              <a:rPr lang="en-US" dirty="0" smtClean="0"/>
              <a:t>Engineered features from the Departure Time, Date of Journey, to quantify the data and make it more understandable.</a:t>
            </a:r>
            <a:endParaRPr lang="en-IN" dirty="0" smtClean="0"/>
          </a:p>
          <a:p>
            <a:endParaRPr lang="en-US" dirty="0" smtClean="0"/>
          </a:p>
        </p:txBody>
      </p:sp>
      <p:sp>
        <p:nvSpPr>
          <p:cNvPr id="6" name="Rectangle 5"/>
          <p:cNvSpPr/>
          <p:nvPr/>
        </p:nvSpPr>
        <p:spPr>
          <a:xfrm>
            <a:off x="179512" y="3105835"/>
            <a:ext cx="8208912" cy="369332"/>
          </a:xfrm>
          <a:prstGeom prst="rect">
            <a:avLst/>
          </a:prstGeom>
        </p:spPr>
        <p:txBody>
          <a:bodyPr wrap="square">
            <a:spAutoFit/>
          </a:bodyPr>
          <a:lstStyle/>
          <a:p>
            <a:r>
              <a:rPr lang="en-US" dirty="0" smtClean="0"/>
              <a:t>Optimized multiple Regression models using </a:t>
            </a:r>
            <a:r>
              <a:rPr lang="en-US" dirty="0" err="1" smtClean="0"/>
              <a:t>GridsearchCV</a:t>
            </a:r>
            <a:r>
              <a:rPr lang="en-US" dirty="0" smtClean="0"/>
              <a:t> to reach the best model.</a:t>
            </a:r>
            <a:endParaRPr lang="en-IN" dirty="0"/>
          </a:p>
        </p:txBody>
      </p:sp>
    </p:spTree>
    <p:extLst>
      <p:ext uri="{BB962C8B-B14F-4D97-AF65-F5344CB8AC3E}">
        <p14:creationId xmlns:p14="http://schemas.microsoft.com/office/powerpoint/2010/main" val="303615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5388"/>
            <a:ext cx="4248472" cy="523220"/>
          </a:xfrm>
          <a:prstGeom prst="rect">
            <a:avLst/>
          </a:prstGeom>
        </p:spPr>
        <p:txBody>
          <a:bodyPr wrap="square">
            <a:spAutoFit/>
          </a:bodyPr>
          <a:lstStyle/>
          <a:p>
            <a:r>
              <a:rPr lang="en-IN" sz="2800" dirty="0" smtClean="0"/>
              <a:t>Codes and Resources Used</a:t>
            </a:r>
            <a:endParaRPr lang="en-IN" sz="2800" dirty="0"/>
          </a:p>
        </p:txBody>
      </p:sp>
      <p:sp>
        <p:nvSpPr>
          <p:cNvPr id="3" name="Rectangle 2"/>
          <p:cNvSpPr/>
          <p:nvPr/>
        </p:nvSpPr>
        <p:spPr>
          <a:xfrm>
            <a:off x="508881" y="1052736"/>
            <a:ext cx="8424936" cy="3785652"/>
          </a:xfrm>
          <a:prstGeom prst="rect">
            <a:avLst/>
          </a:prstGeom>
        </p:spPr>
        <p:txBody>
          <a:bodyPr wrap="square">
            <a:spAutoFit/>
          </a:bodyPr>
          <a:lstStyle/>
          <a:p>
            <a:r>
              <a:rPr lang="en-IN" sz="2000" dirty="0" smtClean="0"/>
              <a:t>Python Version: 3.8.5</a:t>
            </a:r>
          </a:p>
          <a:p>
            <a:endParaRPr lang="en-IN" sz="2000" dirty="0" smtClean="0"/>
          </a:p>
          <a:p>
            <a:r>
              <a:rPr lang="en-IN" sz="2000" dirty="0" smtClean="0"/>
              <a:t>Packages: pandas, </a:t>
            </a:r>
            <a:r>
              <a:rPr lang="en-IN" sz="2000" dirty="0" err="1" smtClean="0"/>
              <a:t>numpy</a:t>
            </a:r>
            <a:r>
              <a:rPr lang="en-IN" sz="2000" dirty="0" smtClean="0"/>
              <a:t>, </a:t>
            </a:r>
            <a:r>
              <a:rPr lang="en-IN" sz="2000" dirty="0" err="1" smtClean="0"/>
              <a:t>sklearn</a:t>
            </a:r>
            <a:r>
              <a:rPr lang="en-IN" sz="2000" dirty="0" smtClean="0"/>
              <a:t>, </a:t>
            </a:r>
            <a:r>
              <a:rPr lang="en-IN" sz="2000" dirty="0" err="1" smtClean="0"/>
              <a:t>matplotlib</a:t>
            </a:r>
            <a:r>
              <a:rPr lang="en-IN" sz="2000" dirty="0" smtClean="0"/>
              <a:t>, </a:t>
            </a:r>
            <a:r>
              <a:rPr lang="en-IN" sz="2000" dirty="0" err="1" smtClean="0"/>
              <a:t>seaborn</a:t>
            </a:r>
            <a:r>
              <a:rPr lang="en-IN" sz="2000" dirty="0" smtClean="0"/>
              <a:t>, flask, </a:t>
            </a:r>
            <a:r>
              <a:rPr lang="en-IN" sz="2000" dirty="0" err="1" smtClean="0"/>
              <a:t>json</a:t>
            </a:r>
            <a:r>
              <a:rPr lang="en-IN" sz="2000" dirty="0" smtClean="0"/>
              <a:t>, pickle</a:t>
            </a:r>
          </a:p>
          <a:p>
            <a:endParaRPr lang="en-IN" sz="2000" dirty="0" smtClean="0"/>
          </a:p>
          <a:p>
            <a:r>
              <a:rPr lang="en-IN" sz="2000" dirty="0" smtClean="0"/>
              <a:t>For Web Framework Requirements: pip install -r requirements.txt</a:t>
            </a:r>
          </a:p>
          <a:p>
            <a:endParaRPr lang="en-US" sz="2000" dirty="0"/>
          </a:p>
          <a:p>
            <a:endParaRPr lang="en-IN" sz="2000" dirty="0" smtClean="0"/>
          </a:p>
          <a:p>
            <a:r>
              <a:rPr lang="en-IN" sz="2000" dirty="0" smtClean="0"/>
              <a:t>Dataset: </a:t>
            </a:r>
            <a:r>
              <a:rPr lang="en-IN" sz="2000" dirty="0" smtClean="0">
                <a:hlinkClick r:id="rId2"/>
              </a:rPr>
              <a:t>https://www.kaggle.com/nikhilmittal/flight-fare-prediction-mh</a:t>
            </a:r>
            <a:endParaRPr lang="en-IN" sz="2000" dirty="0" smtClean="0"/>
          </a:p>
          <a:p>
            <a:endParaRPr lang="en-US" sz="2000" dirty="0"/>
          </a:p>
          <a:p>
            <a:endParaRPr lang="en-IN" sz="2000" dirty="0" smtClean="0"/>
          </a:p>
          <a:p>
            <a:r>
              <a:rPr lang="en-IN" sz="2000" dirty="0" smtClean="0"/>
              <a:t>Flask </a:t>
            </a:r>
            <a:r>
              <a:rPr lang="en-IN" sz="2000" dirty="0" err="1" smtClean="0"/>
              <a:t>Productionization</a:t>
            </a:r>
            <a:r>
              <a:rPr lang="en-IN" sz="2000" dirty="0" smtClean="0"/>
              <a:t>: https://towardsdatascience.com/productionize-a-machine-learning-model-with-flask-and-heroku-8201260503d2</a:t>
            </a:r>
            <a:endParaRPr lang="en-IN" sz="2000" dirty="0"/>
          </a:p>
        </p:txBody>
      </p:sp>
    </p:spTree>
    <p:extLst>
      <p:ext uri="{BB962C8B-B14F-4D97-AF65-F5344CB8AC3E}">
        <p14:creationId xmlns:p14="http://schemas.microsoft.com/office/powerpoint/2010/main" val="346127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848" y="260648"/>
            <a:ext cx="3888432" cy="646331"/>
          </a:xfrm>
          <a:prstGeom prst="rect">
            <a:avLst/>
          </a:prstGeom>
        </p:spPr>
        <p:txBody>
          <a:bodyPr wrap="square">
            <a:spAutoFit/>
          </a:bodyPr>
          <a:lstStyle/>
          <a:p>
            <a:r>
              <a:rPr lang="en-IN" sz="3600" b="1" dirty="0"/>
              <a:t>Problem Statement</a:t>
            </a:r>
          </a:p>
        </p:txBody>
      </p:sp>
      <p:sp>
        <p:nvSpPr>
          <p:cNvPr id="3" name="Rectangle 2"/>
          <p:cNvSpPr/>
          <p:nvPr/>
        </p:nvSpPr>
        <p:spPr>
          <a:xfrm>
            <a:off x="683568" y="1196752"/>
            <a:ext cx="8064896" cy="5909310"/>
          </a:xfrm>
          <a:prstGeom prst="rect">
            <a:avLst/>
          </a:prstGeom>
        </p:spPr>
        <p:txBody>
          <a:bodyPr wrap="square">
            <a:spAutoFit/>
          </a:bodyPr>
          <a:lstStyle/>
          <a:p>
            <a:r>
              <a:rPr lang="en-US" dirty="0" smtClean="0"/>
              <a:t>Flight ticket prices can be something hard to guess, today we might see a price, check out the price of the same flight tomorrow, it will be a different story. We might have often heard travelers saying that flight ticket prices are so unpredictable. As data scientists, we are </a:t>
            </a:r>
            <a:r>
              <a:rPr lang="en-US" dirty="0" err="1" smtClean="0"/>
              <a:t>gonna</a:t>
            </a:r>
            <a:r>
              <a:rPr lang="en-US" dirty="0" smtClean="0"/>
              <a:t> prove that given the right data anything can be predicted. Here you will be provided with prices of flight tickets for various airlines between the months of March and June of 2019 and between various cities. Size of training set: 10683 records</a:t>
            </a:r>
          </a:p>
          <a:p>
            <a:endParaRPr lang="en-US" dirty="0"/>
          </a:p>
          <a:p>
            <a:endParaRPr lang="en-US" dirty="0" smtClean="0"/>
          </a:p>
          <a:p>
            <a:endParaRPr lang="en-US" dirty="0"/>
          </a:p>
          <a:p>
            <a:r>
              <a:rPr lang="en-US" dirty="0" smtClean="0"/>
              <a:t>Size of test set: 2671 records</a:t>
            </a:r>
          </a:p>
          <a:p>
            <a:endParaRPr lang="en-US" dirty="0" smtClean="0"/>
          </a:p>
          <a:p>
            <a:r>
              <a:rPr lang="en-US" dirty="0" smtClean="0"/>
              <a:t>FEATURES: Airline: The name of the airline.</a:t>
            </a:r>
          </a:p>
          <a:p>
            <a:endParaRPr lang="en-US" dirty="0" smtClean="0"/>
          </a:p>
          <a:p>
            <a:r>
              <a:rPr lang="en-US" dirty="0" err="1" smtClean="0"/>
              <a:t>Date_of_Journey</a:t>
            </a:r>
            <a:r>
              <a:rPr lang="en-US" dirty="0" smtClean="0"/>
              <a:t>: The date of the journey</a:t>
            </a:r>
          </a:p>
          <a:p>
            <a:endParaRPr lang="en-US" dirty="0" smtClean="0"/>
          </a:p>
          <a:p>
            <a:r>
              <a:rPr lang="en-US" dirty="0" smtClean="0"/>
              <a:t>Source: The source from which the service begins.</a:t>
            </a:r>
          </a:p>
          <a:p>
            <a:endParaRPr lang="en-US" dirty="0" smtClean="0"/>
          </a:p>
          <a:p>
            <a:r>
              <a:rPr lang="en-US" dirty="0" smtClean="0"/>
              <a:t>Destination: The destination where the service ends.</a:t>
            </a:r>
          </a:p>
          <a:p>
            <a:endParaRPr lang="en-US" dirty="0" smtClean="0"/>
          </a:p>
          <a:p>
            <a:endParaRPr lang="en-US" dirty="0" smtClean="0"/>
          </a:p>
        </p:txBody>
      </p:sp>
    </p:spTree>
    <p:extLst>
      <p:ext uri="{BB962C8B-B14F-4D97-AF65-F5344CB8AC3E}">
        <p14:creationId xmlns:p14="http://schemas.microsoft.com/office/powerpoint/2010/main" val="404207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06399"/>
            <a:ext cx="7344816" cy="3970318"/>
          </a:xfrm>
          <a:prstGeom prst="rect">
            <a:avLst/>
          </a:prstGeom>
        </p:spPr>
        <p:txBody>
          <a:bodyPr wrap="square">
            <a:spAutoFit/>
          </a:bodyPr>
          <a:lstStyle/>
          <a:p>
            <a:r>
              <a:rPr lang="en-US" dirty="0" smtClean="0"/>
              <a:t>Route: The route taken by the flight to reach the destination.</a:t>
            </a:r>
          </a:p>
          <a:p>
            <a:endParaRPr lang="en-US" dirty="0" smtClean="0"/>
          </a:p>
          <a:p>
            <a:r>
              <a:rPr lang="en-US" dirty="0" err="1" smtClean="0"/>
              <a:t>Dep_Time</a:t>
            </a:r>
            <a:r>
              <a:rPr lang="en-US" dirty="0" smtClean="0"/>
              <a:t>: The time when the journey starts from the source.</a:t>
            </a:r>
          </a:p>
          <a:p>
            <a:endParaRPr lang="en-US" dirty="0" smtClean="0"/>
          </a:p>
          <a:p>
            <a:r>
              <a:rPr lang="en-US" dirty="0" err="1" smtClean="0"/>
              <a:t>Arrival_Time</a:t>
            </a:r>
            <a:r>
              <a:rPr lang="en-US" dirty="0" smtClean="0"/>
              <a:t>: Time of arrival at the destination.</a:t>
            </a:r>
          </a:p>
          <a:p>
            <a:endParaRPr lang="en-US" dirty="0" smtClean="0"/>
          </a:p>
          <a:p>
            <a:r>
              <a:rPr lang="en-US" dirty="0" smtClean="0"/>
              <a:t>Duration: Total duration of the flight.</a:t>
            </a:r>
          </a:p>
          <a:p>
            <a:endParaRPr lang="en-US" dirty="0" smtClean="0"/>
          </a:p>
          <a:p>
            <a:r>
              <a:rPr lang="en-US" dirty="0" err="1" smtClean="0"/>
              <a:t>Total_Stops</a:t>
            </a:r>
            <a:r>
              <a:rPr lang="en-US" dirty="0" smtClean="0"/>
              <a:t>: Total stops between the source and destination.</a:t>
            </a:r>
          </a:p>
          <a:p>
            <a:endParaRPr lang="en-US" dirty="0" smtClean="0"/>
          </a:p>
          <a:p>
            <a:r>
              <a:rPr lang="en-US" dirty="0" err="1" smtClean="0"/>
              <a:t>Additional_Info</a:t>
            </a:r>
            <a:r>
              <a:rPr lang="en-US" dirty="0" smtClean="0"/>
              <a:t>: Additional information about the flight</a:t>
            </a:r>
          </a:p>
          <a:p>
            <a:endParaRPr lang="en-US" dirty="0" smtClean="0"/>
          </a:p>
          <a:p>
            <a:r>
              <a:rPr lang="en-US" dirty="0" smtClean="0"/>
              <a:t>Price: The price of the ticket</a:t>
            </a:r>
          </a:p>
          <a:p>
            <a:endParaRPr lang="en-US" dirty="0"/>
          </a:p>
        </p:txBody>
      </p:sp>
    </p:spTree>
    <p:extLst>
      <p:ext uri="{BB962C8B-B14F-4D97-AF65-F5344CB8AC3E}">
        <p14:creationId xmlns:p14="http://schemas.microsoft.com/office/powerpoint/2010/main" val="100852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332656"/>
            <a:ext cx="4899383" cy="646331"/>
          </a:xfrm>
          <a:prstGeom prst="rect">
            <a:avLst/>
          </a:prstGeom>
        </p:spPr>
        <p:txBody>
          <a:bodyPr wrap="square">
            <a:spAutoFit/>
          </a:bodyPr>
          <a:lstStyle/>
          <a:p>
            <a:r>
              <a:rPr lang="en-IN" sz="3600" b="1" dirty="0"/>
              <a:t>Cleaning the Data</a:t>
            </a:r>
          </a:p>
        </p:txBody>
      </p:sp>
      <p:sp>
        <p:nvSpPr>
          <p:cNvPr id="3" name="Rectangle 2"/>
          <p:cNvSpPr/>
          <p:nvPr/>
        </p:nvSpPr>
        <p:spPr>
          <a:xfrm>
            <a:off x="323528" y="1579151"/>
            <a:ext cx="8136904" cy="3693319"/>
          </a:xfrm>
          <a:prstGeom prst="rect">
            <a:avLst/>
          </a:prstGeom>
        </p:spPr>
        <p:txBody>
          <a:bodyPr wrap="square">
            <a:spAutoFit/>
          </a:bodyPr>
          <a:lstStyle/>
          <a:p>
            <a:r>
              <a:rPr lang="en-US" dirty="0"/>
              <a:t>I needed to clean it up so that it was usable for our model. I made the following changes and created the following variables:</a:t>
            </a:r>
          </a:p>
          <a:p>
            <a:endParaRPr lang="en-US" dirty="0" smtClean="0"/>
          </a:p>
          <a:p>
            <a:r>
              <a:rPr lang="en-US" dirty="0"/>
              <a:t/>
            </a:r>
            <a:br>
              <a:rPr lang="en-US" dirty="0"/>
            </a:br>
            <a:r>
              <a:rPr lang="en-US" dirty="0"/>
              <a:t>Made Columns for Day and Month out of Date of </a:t>
            </a:r>
            <a:r>
              <a:rPr lang="en-US" dirty="0" smtClean="0"/>
              <a:t>Journey</a:t>
            </a:r>
          </a:p>
          <a:p>
            <a:endParaRPr lang="en-US" dirty="0"/>
          </a:p>
          <a:p>
            <a:r>
              <a:rPr lang="en-US" dirty="0"/>
              <a:t>Calculated the total flight </a:t>
            </a:r>
            <a:r>
              <a:rPr lang="en-US" dirty="0" smtClean="0"/>
              <a:t>duration</a:t>
            </a:r>
          </a:p>
          <a:p>
            <a:endParaRPr lang="en-US" dirty="0"/>
          </a:p>
          <a:p>
            <a:r>
              <a:rPr lang="en-US" dirty="0"/>
              <a:t>Removed the null </a:t>
            </a:r>
            <a:r>
              <a:rPr lang="en-US" dirty="0" smtClean="0"/>
              <a:t>values</a:t>
            </a:r>
          </a:p>
          <a:p>
            <a:endParaRPr lang="en-US" dirty="0"/>
          </a:p>
          <a:p>
            <a:r>
              <a:rPr lang="en-US" dirty="0"/>
              <a:t>Removed the outliers</a:t>
            </a:r>
          </a:p>
          <a:p>
            <a:r>
              <a:rPr lang="en-US" dirty="0" smtClean="0"/>
              <a:t/>
            </a:r>
            <a:br>
              <a:rPr lang="en-US" dirty="0" smtClean="0"/>
            </a:br>
            <a:endParaRPr lang="en-IN" dirty="0"/>
          </a:p>
        </p:txBody>
      </p:sp>
    </p:spTree>
    <p:extLst>
      <p:ext uri="{BB962C8B-B14F-4D97-AF65-F5344CB8AC3E}">
        <p14:creationId xmlns:p14="http://schemas.microsoft.com/office/powerpoint/2010/main" val="101456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2232248" cy="830997"/>
          </a:xfrm>
          <a:prstGeom prst="rect">
            <a:avLst/>
          </a:prstGeom>
        </p:spPr>
        <p:txBody>
          <a:bodyPr wrap="square">
            <a:spAutoFit/>
          </a:bodyPr>
          <a:lstStyle/>
          <a:p>
            <a:r>
              <a:rPr lang="en-IN" sz="4800" b="1" dirty="0"/>
              <a:t>EDA</a:t>
            </a:r>
          </a:p>
        </p:txBody>
      </p:sp>
      <p:sp>
        <p:nvSpPr>
          <p:cNvPr id="3" name="Rectangle 1"/>
          <p:cNvSpPr>
            <a:spLocks noChangeArrowheads="1"/>
          </p:cNvSpPr>
          <p:nvPr/>
        </p:nvSpPr>
        <p:spPr bwMode="auto">
          <a:xfrm>
            <a:off x="0" y="-2729365"/>
            <a:ext cx="8428589" cy="59159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92F"/>
                </a:solidFill>
                <a:effectLst/>
                <a:latin typeface="-apple-system"/>
                <a:cs typeface="Arial" pitchFamily="34" charset="0"/>
                <a:hlinkClick r:id="rId2"/>
              </a:rPr>
              <a:t>  </a:t>
            </a:r>
            <a:r>
              <a:rPr kumimoji="0" lang="en-US" sz="33700" b="0" i="0" u="none" strike="noStrike" cap="none" normalizeH="0" baseline="0" dirty="0" smtClean="0">
                <a:ln>
                  <a:noFill/>
                </a:ln>
                <a:solidFill>
                  <a:srgbClr val="24292F"/>
                </a:solidFill>
                <a:effectLst/>
                <a:latin typeface="-apple-system"/>
                <a:cs typeface="Arial" pitchFamily="34" charset="0"/>
              </a:rPr>
              <a:t> </a:t>
            </a:r>
            <a:r>
              <a:rPr kumimoji="0" lang="en-US" sz="1200" b="0" i="0" u="none" strike="noStrike" cap="none" normalizeH="0" baseline="0" dirty="0" smtClean="0">
                <a:ln>
                  <a:noFill/>
                </a:ln>
                <a:solidFill>
                  <a:srgbClr val="24292F"/>
                </a:solidFill>
                <a:effectLst/>
                <a:latin typeface="-apple-system"/>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92F"/>
                </a:solidFill>
                <a:effectLst/>
                <a:latin typeface="-apple-system"/>
                <a:cs typeface="Arial" pitchFamily="34" charset="0"/>
              </a:rPr>
              <a:t/>
            </a:r>
            <a:br>
              <a:rPr kumimoji="0" lang="en-US" sz="1200" b="0" i="0" u="none" strike="noStrike" cap="none" normalizeH="0" baseline="0" dirty="0" smtClean="0">
                <a:ln>
                  <a:noFill/>
                </a:ln>
                <a:solidFill>
                  <a:srgbClr val="24292F"/>
                </a:solidFill>
                <a:effectLst/>
                <a:latin typeface="-apple-system"/>
                <a:cs typeface="Arial" pitchFamily="34" charset="0"/>
              </a:rPr>
            </a:br>
            <a:endParaRPr kumimoji="0" lang="en-US" sz="1200" b="0" i="0" u="none" strike="noStrike" cap="none" normalizeH="0" baseline="0" dirty="0" smtClean="0">
              <a:ln>
                <a:noFill/>
              </a:ln>
              <a:solidFill>
                <a:srgbClr val="24292F"/>
              </a:solidFill>
              <a:effectLst/>
              <a:latin typeface="-apple-system"/>
              <a:cs typeface="Arial" pitchFamily="34" charset="0"/>
            </a:endParaRPr>
          </a:p>
        </p:txBody>
      </p:sp>
      <p:pic>
        <p:nvPicPr>
          <p:cNvPr id="1026" name="Picture 2" descr="alt tex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764703"/>
            <a:ext cx="715327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8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0" y="-1569661"/>
            <a:ext cx="1965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327"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24292F"/>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92F"/>
                </a:solidFill>
                <a:effectLst/>
                <a:latin typeface="-apple-system"/>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92F"/>
                </a:solidFill>
                <a:effectLst/>
                <a:latin typeface="-apple-system"/>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92F"/>
                </a:solidFill>
                <a:effectLst/>
                <a:latin typeface="-apple-system"/>
                <a:cs typeface="Arial" pitchFamily="34" charset="0"/>
              </a:rPr>
              <a:t/>
            </a:r>
            <a:br>
              <a:rPr kumimoji="0" lang="en-US" sz="900" b="0" i="0" u="none" strike="noStrike" cap="none" normalizeH="0" baseline="0" dirty="0" smtClean="0">
                <a:ln>
                  <a:noFill/>
                </a:ln>
                <a:solidFill>
                  <a:srgbClr val="24292F"/>
                </a:solidFill>
                <a:effectLst/>
                <a:latin typeface="-apple-system"/>
                <a:cs typeface="Arial" pitchFamily="34" charset="0"/>
              </a:rPr>
            </a:br>
            <a:endParaRPr kumimoji="0" lang="en-US" sz="900" b="0" i="0" u="none" strike="noStrike" cap="none" normalizeH="0" baseline="0" dirty="0" smtClean="0">
              <a:ln>
                <a:noFill/>
              </a:ln>
              <a:solidFill>
                <a:srgbClr val="24292F"/>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700" b="0" i="0" u="none" strike="noStrike" cap="none" normalizeH="0" baseline="0" dirty="0" smtClean="0">
              <a:ln>
                <a:noFill/>
              </a:ln>
              <a:solidFill>
                <a:srgbClr val="24292F"/>
              </a:solidFill>
              <a:effectLst/>
              <a:latin typeface="-apple-system"/>
              <a:cs typeface="Arial" pitchFamily="34" charset="0"/>
            </a:endParaRPr>
          </a:p>
        </p:txBody>
      </p:sp>
      <p:pic>
        <p:nvPicPr>
          <p:cNvPr id="2054" name="Picture 6" descr="descri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15" y="1266915"/>
            <a:ext cx="8646170" cy="227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59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192908"/>
            <a:ext cx="196518"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327"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24292F"/>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92F"/>
                </a:solidFill>
                <a:effectLst/>
                <a:latin typeface="-apple-system"/>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92F"/>
                </a:solidFill>
                <a:effectLst/>
                <a:latin typeface="-apple-system"/>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92F"/>
                </a:solidFill>
                <a:effectLst/>
                <a:latin typeface="-apple-system"/>
                <a:cs typeface="Arial" pitchFamily="34" charset="0"/>
              </a:rPr>
              <a:t/>
            </a:r>
            <a:br>
              <a:rPr kumimoji="0" lang="en-US" sz="900" b="0" i="0" u="none" strike="noStrike" cap="none" normalizeH="0" baseline="0" dirty="0" smtClean="0">
                <a:ln>
                  <a:noFill/>
                </a:ln>
                <a:solidFill>
                  <a:srgbClr val="24292F"/>
                </a:solidFill>
                <a:effectLst/>
                <a:latin typeface="-apple-system"/>
                <a:cs typeface="Arial" pitchFamily="34" charset="0"/>
              </a:rPr>
            </a:br>
            <a:endParaRPr kumimoji="0" lang="en-US" sz="900" b="0" i="0" u="none" strike="noStrike" cap="none" normalizeH="0" baseline="0" dirty="0" smtClean="0">
              <a:ln>
                <a:noFill/>
              </a:ln>
              <a:solidFill>
                <a:srgbClr val="24292F"/>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3800" b="0" i="0" u="none" strike="noStrike" cap="none" normalizeH="0" baseline="0" dirty="0" smtClean="0">
              <a:ln>
                <a:noFill/>
              </a:ln>
              <a:solidFill>
                <a:srgbClr val="24292F"/>
              </a:solidFill>
              <a:effectLst/>
              <a:latin typeface="-apple-system"/>
              <a:cs typeface="Arial" pitchFamily="34" charset="0"/>
            </a:endParaRPr>
          </a:p>
        </p:txBody>
      </p:sp>
      <p:pic>
        <p:nvPicPr>
          <p:cNvPr id="4098" name="Picture 2" descr="mon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5628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87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508</Words>
  <Application>Microsoft Office PowerPoint</Application>
  <PresentationFormat>On-screen Show (4:3)</PresentationFormat>
  <Paragraphs>120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fardin alam</dc:creator>
  <cp:lastModifiedBy>fardin alam</cp:lastModifiedBy>
  <cp:revision>5</cp:revision>
  <dcterms:created xsi:type="dcterms:W3CDTF">2021-10-30T05:02:27Z</dcterms:created>
  <dcterms:modified xsi:type="dcterms:W3CDTF">2021-10-30T05:45:15Z</dcterms:modified>
</cp:coreProperties>
</file>