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30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</p:sldIdLst>
  <p:sldSz cx="9144000" cy="5143500" type="screen16x9"/>
  <p:notesSz cx="9144000" cy="5143500"/>
  <p:embeddedFontLst>
    <p:embeddedFont>
      <p:font typeface="Aharoni" panose="02010803020104030203" charset="0"/>
      <p:bold r:id="rId59"/>
    </p:embeddedFont>
    <p:embeddedFont>
      <p:font typeface="AR BLANCA" panose="02000000000000000000" charset="0"/>
      <p:regular r:id="rId60"/>
    </p:embeddedFont>
  </p:embeddedFont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0" Type="http://schemas.openxmlformats.org/officeDocument/2006/relationships/font" Target="fonts/font2.fntdata"/><Relationship Id="rId6" Type="http://schemas.openxmlformats.org/officeDocument/2006/relationships/slide" Target="slides/slide4.xml"/><Relationship Id="rId59" Type="http://schemas.openxmlformats.org/officeDocument/2006/relationships/font" Target="fonts/font1.fntdata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27042-6B61-B148-8485-8BBBFAA13D2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643" y="2271771"/>
            <a:ext cx="6436178" cy="776702"/>
          </a:xfrm>
          <a:prstGeom prst="rect">
            <a:avLst/>
          </a:prstGeom>
        </p:spPr>
        <p:txBody>
          <a:bodyPr vert="horz" rtlCol="0" anchor="b"/>
          <a:lstStyle>
            <a:lvl1pPr lvl="0" algn="ctr">
              <a:defRPr lang="en-US" sz="4400" dirty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643" y="3056695"/>
            <a:ext cx="6436178" cy="494945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0" i="0" baseline="0" dirty="0">
                <a:solidFill>
                  <a:schemeClr val="accent1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/>
          <p:nvPr/>
        </p:nvSpPr>
        <p:spPr>
          <a:xfrm>
            <a:off x="774703" y="1417637"/>
            <a:ext cx="1850529" cy="2192337"/>
          </a:xfrm>
          <a:prstGeom prst="rect">
            <a:avLst/>
          </a:prstGeom>
          <a:noFill/>
          <a:ln w="6350" cap="flat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" name="Rectangle 20"/>
          <p:cNvSpPr/>
          <p:nvPr/>
        </p:nvSpPr>
        <p:spPr>
          <a:xfrm>
            <a:off x="2774950" y="1417637"/>
            <a:ext cx="3580319" cy="2192337"/>
          </a:xfrm>
          <a:prstGeom prst="rect">
            <a:avLst/>
          </a:prstGeom>
          <a:noFill/>
          <a:ln w="6350" cap="flat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" name="Rectangle 22"/>
          <p:cNvSpPr/>
          <p:nvPr/>
        </p:nvSpPr>
        <p:spPr>
          <a:xfrm>
            <a:off x="6496050" y="1417637"/>
            <a:ext cx="1882776" cy="2192337"/>
          </a:xfrm>
          <a:custGeom>
            <a:avLst/>
            <a:gdLst/>
            <a:ahLst/>
            <a:cxnLst/>
            <a:rect l="0" t="0" r="r" b="b"/>
            <a:pathLst>
              <a:path w="1882776" h="2192337">
                <a:moveTo>
                  <a:pt x="9525" y="0"/>
                </a:moveTo>
                <a:lnTo>
                  <a:pt x="1882777" y="0"/>
                </a:lnTo>
                <a:lnTo>
                  <a:pt x="1882777" y="2192337"/>
                </a:lnTo>
                <a:lnTo>
                  <a:pt x="9525" y="2192337"/>
                </a:lnTo>
                <a:close/>
              </a:path>
            </a:pathLst>
          </a:custGeom>
          <a:noFill/>
          <a:ln w="6350" cap="flat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835027" y="1474787"/>
            <a:ext cx="1723499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idx="2"/>
          </p:nvPr>
        </p:nvSpPr>
        <p:spPr>
          <a:xfrm>
            <a:off x="762000" y="3810000"/>
            <a:ext cx="1847850" cy="523875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 panose="020B0604020202020204"/>
              <a:buNone/>
              <a:defRPr 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30000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 panose="020B0604020202020204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3"/>
          </p:nvPr>
        </p:nvSpPr>
        <p:spPr>
          <a:xfrm>
            <a:off x="2835275" y="1474787"/>
            <a:ext cx="3459670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type="body" idx="4"/>
          </p:nvPr>
        </p:nvSpPr>
        <p:spPr>
          <a:xfrm>
            <a:off x="2777561" y="3810000"/>
            <a:ext cx="3577708" cy="523875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 panose="020B0604020202020204"/>
              <a:buNone/>
              <a:defRPr 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30000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 panose="020B0604020202020204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5"/>
          </p:nvPr>
        </p:nvSpPr>
        <p:spPr>
          <a:xfrm>
            <a:off x="6581774" y="1474787"/>
            <a:ext cx="1724025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type="body" idx="6"/>
          </p:nvPr>
        </p:nvSpPr>
        <p:spPr>
          <a:xfrm>
            <a:off x="6496050" y="3810000"/>
            <a:ext cx="1882775" cy="523875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 panose="020B0604020202020204"/>
              <a:buNone/>
              <a:defRPr 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30000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 panose="020B0604020202020204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14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2"/>
          </p:nvPr>
        </p:nvSpPr>
        <p:spPr>
          <a:xfrm>
            <a:off x="247015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3"/>
          </p:nvPr>
        </p:nvSpPr>
        <p:spPr>
          <a:xfrm>
            <a:off x="463550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4"/>
          </p:nvPr>
        </p:nvSpPr>
        <p:spPr>
          <a:xfrm>
            <a:off x="680085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/>
          </p:nvPr>
        </p:nvSpPr>
        <p:spPr>
          <a:xfrm>
            <a:off x="762000" y="2192059"/>
            <a:ext cx="7620000" cy="51181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400" b="0" i="0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idx="1"/>
          </p:nvPr>
        </p:nvSpPr>
        <p:spPr>
          <a:xfrm>
            <a:off x="762000" y="2735662"/>
            <a:ext cx="7620000" cy="882263"/>
          </a:xfrm>
          <a:prstGeom prst="rect">
            <a:avLst/>
          </a:prstGeom>
        </p:spPr>
        <p:txBody>
          <a:bodyPr vert="horz" rtlCol="0" anchor="t"/>
          <a:lstStyle>
            <a:lvl1pPr lvl="0">
              <a:defRPr lang="en-US" sz="4000" dirty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03352"/>
            <a:ext cx="3619500" cy="30690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4752975" y="1403352"/>
            <a:ext cx="3619500" cy="30690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/>
          </p:nvPr>
        </p:nvSpPr>
        <p:spPr>
          <a:xfrm>
            <a:off x="762000" y="1400175"/>
            <a:ext cx="3619500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1600" b="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/>
          </p:nvPr>
        </p:nvSpPr>
        <p:spPr>
          <a:xfrm>
            <a:off x="4754717" y="1400175"/>
            <a:ext cx="3619500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1600" b="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762000" y="1961537"/>
            <a:ext cx="3619500" cy="251086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idx="3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4"/>
          </p:nvPr>
        </p:nvSpPr>
        <p:spPr>
          <a:xfrm>
            <a:off x="4751443" y="1961537"/>
            <a:ext cx="3619500" cy="251086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914525"/>
            <a:ext cx="7620000" cy="857250"/>
          </a:xfrm>
        </p:spPr>
        <p:txBody>
          <a:bodyPr vert="horz" rtlCol="0" anchor="ctr"/>
          <a:lstStyle>
            <a:lvl1pPr lvl="0" algn="ctr">
              <a:defRPr lang="en-US" sz="3600" dirty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idx="1"/>
          </p:nvPr>
        </p:nvSpPr>
        <p:spPr>
          <a:xfrm>
            <a:off x="762000" y="14559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b="0" dirty="0"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3776758" y="1447800"/>
            <a:ext cx="4605242" cy="300037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/>
          <p:nvPr/>
        </p:nvSpPr>
        <p:spPr>
          <a:xfrm>
            <a:off x="3718307" y="1437411"/>
            <a:ext cx="4663693" cy="3037029"/>
          </a:xfrm>
          <a:prstGeom prst="rect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62000" y="14559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b="0" dirty="0"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2"/>
          </p:nvPr>
        </p:nvSpPr>
        <p:spPr>
          <a:xfrm>
            <a:off x="3775220" y="1492944"/>
            <a:ext cx="4543283" cy="2925962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 hidden="1"/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&lt;#&gt;</a:t>
            </a:r>
            <a:endParaRPr lang="en-US" dirty="0"/>
          </a:p>
        </p:txBody>
      </p:sp>
      <p:sp>
        <p:nvSpPr>
          <p:cNvPr id="3" name="Footer Placeholder 4" hidden="1"/>
          <p:cNvSpPr txBox="1">
            <a:spLocks noGrp="1"/>
          </p:cNvSpPr>
          <p:nvPr/>
        </p:nvSpPr>
        <p:spPr>
          <a:xfrm>
            <a:off x="3124200" y="4771233"/>
            <a:ext cx="2895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ct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ct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Footer</a:t>
            </a:r>
            <a:endParaRPr lang="en-US" dirty="0"/>
          </a:p>
        </p:txBody>
      </p:sp>
      <p:sp>
        <p:nvSpPr>
          <p:cNvPr id="4" name="Date Placeholder 3" hidden="1"/>
          <p:cNvSpPr txBox="1">
            <a:spLocks noGrp="1"/>
          </p:cNvSpPr>
          <p:nvPr/>
        </p:nvSpPr>
        <p:spPr>
          <a:xfrm>
            <a:off x="894633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l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l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Date</a:t>
            </a:r>
            <a:endParaRPr lang="en-US" dirty="0"/>
          </a:p>
        </p:txBody>
      </p:sp>
      <p:sp>
        <p:nvSpPr>
          <p:cNvPr id="5" name="Slide Number Placeholder 5" hidden="1"/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&lt;#&gt;</a:t>
            </a:r>
            <a:endParaRPr lang="en-US" dirty="0"/>
          </a:p>
        </p:txBody>
      </p:sp>
      <p:sp>
        <p:nvSpPr>
          <p:cNvPr id="6" name="Footer Placeholder 4" hidden="1"/>
          <p:cNvSpPr txBox="1">
            <a:spLocks noGrp="1"/>
          </p:cNvSpPr>
          <p:nvPr/>
        </p:nvSpPr>
        <p:spPr>
          <a:xfrm>
            <a:off x="3124200" y="4771233"/>
            <a:ext cx="2895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ct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ct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Footer</a:t>
            </a:r>
            <a:endParaRPr lang="en-US" dirty="0"/>
          </a:p>
        </p:txBody>
      </p:sp>
      <p:sp>
        <p:nvSpPr>
          <p:cNvPr id="7" name="Date Placeholder 3" hidden="1"/>
          <p:cNvSpPr txBox="1">
            <a:spLocks noGrp="1"/>
          </p:cNvSpPr>
          <p:nvPr/>
        </p:nvSpPr>
        <p:spPr>
          <a:xfrm>
            <a:off x="894633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l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l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Date</a:t>
            </a:r>
            <a:endParaRPr lang="en-US" dirty="0"/>
          </a:p>
        </p:txBody>
      </p:sp>
      <p:sp>
        <p:nvSpPr>
          <p:cNvPr id="8" name="Slide Number Placeholder 5" hidden="1"/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&lt;#&gt;</a:t>
            </a:r>
            <a:endParaRPr lang="en-US" dirty="0"/>
          </a:p>
        </p:txBody>
      </p:sp>
      <p:sp>
        <p:nvSpPr>
          <p:cNvPr id="9" name="Footer Placeholder 4" hidden="1"/>
          <p:cNvSpPr txBox="1">
            <a:spLocks noGrp="1"/>
          </p:cNvSpPr>
          <p:nvPr/>
        </p:nvSpPr>
        <p:spPr>
          <a:xfrm>
            <a:off x="3124200" y="4771233"/>
            <a:ext cx="2895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ct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ct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Footer</a:t>
            </a:r>
            <a:endParaRPr lang="en-US" dirty="0"/>
          </a:p>
        </p:txBody>
      </p:sp>
      <p:sp>
        <p:nvSpPr>
          <p:cNvPr id="10" name="Date Placeholder 3" hidden="1"/>
          <p:cNvSpPr txBox="1">
            <a:spLocks noGrp="1"/>
          </p:cNvSpPr>
          <p:nvPr/>
        </p:nvSpPr>
        <p:spPr>
          <a:xfrm>
            <a:off x="894633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l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l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Date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762000" y="349045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28750"/>
            <a:ext cx="7620000" cy="30480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7815" y="4695033"/>
            <a:ext cx="61301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1"/>
          </a:solidFill>
          <a:latin typeface="+mj-lt"/>
        </a:defRPr>
      </a:lvl1pPr>
    </p:titleStyle>
    <p:bodyStyle>
      <a:lvl1pPr marL="342900" lvl="0" indent="-342900" algn="l" rtl="0">
        <a:spcBef>
          <a:spcPts val="1200"/>
        </a:spcBef>
        <a:buClr>
          <a:schemeClr val="accent1"/>
        </a:buClr>
        <a:buFont typeface="Arial" panose="020B0604020202020204"/>
        <a:buChar char="•"/>
        <a:defRPr lang="en-US" sz="1600" b="0" i="0" dirty="0">
          <a:solidFill>
            <a:schemeClr val="tx1"/>
          </a:solidFill>
          <a:latin typeface="+mn-lt"/>
        </a:defRPr>
      </a:lvl1pPr>
      <a:lvl2pPr marL="742950" lvl="1" indent="-28575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 panose="020B0604020202020204"/>
        <a:buChar char="-"/>
        <a:defRPr lang="en-US" sz="1400" b="0" i="0" dirty="0">
          <a:solidFill>
            <a:schemeClr val="bg1">
              <a:lumMod val="50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 panose="020B0604020202020204"/>
        <a:buChar char="-"/>
        <a:defRPr lang="en-US" sz="1200" b="0" i="0" dirty="0">
          <a:solidFill>
            <a:schemeClr val="bg1">
              <a:lumMod val="50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 panose="020B0604020202020204"/>
        <a:buChar char="-"/>
        <a:defRPr lang="en-US" sz="1000" b="0" i="0" dirty="0">
          <a:solidFill>
            <a:schemeClr val="bg1">
              <a:lumMod val="50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 panose="020B0604020202020204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 panose="020B0604020202020204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 panose="020B0604020202020204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 panose="020B0604020202020204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 panose="020B0604020202020204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charset="0"/>
                <a:cs typeface="Aharoni" panose="02010803020104030203" charset="0"/>
              </a:rPr>
              <a:t>Customer_Retantion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charset="0"/>
              <a:cs typeface="Aharoni" panose="0201080302010403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Alegreya"/>
              </a:rPr>
              <a:t>                                                         </a:t>
            </a:r>
            <a:r>
              <a:rPr lang="en-IN" dirty="0" smtClean="0">
                <a:solidFill>
                  <a:schemeClr val="tx1"/>
                </a:solidFill>
                <a:latin typeface="AR BLANCA" panose="02000000000000000000" charset="0"/>
                <a:cs typeface="AR BLANCA" panose="02000000000000000000" charset="0"/>
              </a:rPr>
              <a:t>By Amjad Ali</a:t>
            </a:r>
            <a:endParaRPr lang="en-IN" dirty="0" smtClean="0">
              <a:solidFill>
                <a:schemeClr val="tx1"/>
              </a:solidFill>
              <a:latin typeface="AR BLANCA" panose="02000000000000000000" charset="0"/>
              <a:cs typeface="AR BLANCA" panose="0200000000000000000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/>
          <p:cNvPicPr>
            <a:picLocks noGrp="1" noChangeAspect="1"/>
          </p:cNvPicPr>
          <p:nvPr>
            <p:ph idx="1"/>
          </p:nvPr>
        </p:nvPicPr>
        <p:blipFill>
          <a:blip r:embed="rId1"/>
          <a:srcRect t="17008" b="17008"/>
          <a:stretch>
            <a:fillRect/>
          </a:stretch>
        </p:blipFill>
        <p:spPr>
          <a:xfrm>
            <a:off x="762000" y="683361"/>
            <a:ext cx="2758259" cy="1103299"/>
          </a:xfr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0" y="528637"/>
            <a:ext cx="2411291" cy="146963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62000" y="2786955"/>
            <a:ext cx="34290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observation:- 1.There are 189 people accessing the mobile internet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2.There are 76 people accessing the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network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3.There are 4 people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accesing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the Dial-up network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329" y="2038350"/>
            <a:ext cx="33147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How do you access the internet while shopping on-line?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35405" y="2038350"/>
            <a:ext cx="3371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Which device do you use to access the online shopping?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0" y="2495550"/>
            <a:ext cx="3429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1.  141 people use smart phone to access the shopping online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2.  86 people use laptop to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acess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the shopping online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3.  30 people use desktop to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acess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the shopping online.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4.  12 people use tablet to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acess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the shopping online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8590" y="2114550"/>
            <a:ext cx="28016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screen size of your mobile device?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Admin\Pictures\Saved Pictures\what is the screen size of ur mobile device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33400" y="203201"/>
            <a:ext cx="3135407" cy="1911349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14400" y="2408694"/>
            <a:ext cx="32766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observation:-1. The screen size of Mobile device of the people shopping online of 5.5 inches are 99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2. The screen size of Mobile device of the people shopping online of 4.7 inches are 29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3. The screen size of Mobile device of the people shopping online of 5 inches are 7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4. The screen size of Mobile device of the people shopping online of others are 134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 descr="C:\Users\Admin\Pictures\Saved Pictures\what is the os of ur devi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76715" y="215900"/>
            <a:ext cx="2138485" cy="201364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188020" y="2266950"/>
            <a:ext cx="30219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operating system (OS) of your device?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1" y="2571750"/>
            <a:ext cx="41148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1. The operating system used by people who are shopping online in windows/ windows Mobile are 122.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2. The operating system used by people who are shopping online in Android  are 85.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3. The operating system used by people who are shopping online in IOS/MAC are 62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Pictures\Saved Pictures\what browser do u run on ur device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90600" y="133350"/>
            <a:ext cx="1828800" cy="1895558"/>
          </a:xfrm>
          <a:prstGeom prst="rect">
            <a:avLst/>
          </a:prstGeom>
          <a:noFill/>
        </p:spPr>
      </p:pic>
      <p:pic>
        <p:nvPicPr>
          <p:cNvPr id="2051" name="Picture 3" descr="C:\Users\Admin\Pictures\Saved Pictures\which channel do you use to arrive at the favorite channe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52409" y="133350"/>
            <a:ext cx="2338991" cy="19812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14400" y="2419350"/>
            <a:ext cx="34290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observation:- 1. the browser used by people in the device to access the website in Google Chrome are 216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2. the browser used by people in the device to access the website in safari are 40.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3. the browser used by people in the device to access the website in opera are 8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4. the browser used by people in the device to access the website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Mozilla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fireFox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5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053" y="2114550"/>
            <a:ext cx="378333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What browser do you run on your device to access the website?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2647950"/>
            <a:ext cx="37338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observation:- 1.There are 230 people who follow the search engine channel to arrive at your favourite online store for the first time.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2.There are 20 people who follow the content marketing 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channel to arrive at your favourite online store for the first time.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3.There are 19 people who follow the Display Adverts to arrive at your favourite online store for the first time.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2114550"/>
            <a:ext cx="4419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Which channel did you follow to arrive at your favourite online store for the first time?</a:t>
            </a:r>
            <a:endParaRPr lang="en-IN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Pictures\Saved Pictures\after the fist visit how do yu reach online retail store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4801" y="215901"/>
            <a:ext cx="2590799" cy="194572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58891" y="2190750"/>
            <a:ext cx="32334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After first visit, how do you reach the online retail store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495550"/>
            <a:ext cx="40386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observation:- 1.after the first visit, people do reach the online retail score through the search engine  are 87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2.after the first visit, people do reach the online retail score through the Via Application  are 86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3.after the first visit, people do reach the online retail score through the Direct URL  are 70.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4.after the first visit, people do reach the online retail score through the E-mail  are 18.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5.after the first visit, people do reach the online retail score through the Social Media  are 8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77916" y="2190750"/>
            <a:ext cx="49193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How much time do you explore the e- retail store before making a purchase decision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5" name="Picture 3" descr="C:\Users\Admin\Pictures\Saved Pictures\how much time do you explore the eretai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285750"/>
            <a:ext cx="2470253" cy="182244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267200" y="2419350"/>
            <a:ext cx="48768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observation:- 1.the people exploring the e-retail store before making the purchase decision  more than 15 mins are 123.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2.the people exploring the e-retail store before making the purchase decision  between 6 and 10 minutes are 71.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3.the people exploring the e-retail store before making the purchase decision between 11 and 15 mins are 46.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4.the people exploring the e-retail store before making the purchase decision  less  than 1 mins are 15.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5.the people exploring the e-retail store before making the purchase decision  between 1and 5 mins are 14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0689" y="2546434"/>
            <a:ext cx="247840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your preferred payment Option? </a:t>
            </a:r>
            <a:endParaRPr lang="en-IN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047821"/>
            <a:ext cx="43434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observation:- 1. The number of people who preferred payment location as credit/debit cards are 148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2.The number of people who preferred payment location as cash on delivery are 76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3.The number of people who preferred payment location as E-wallets(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Free charge etc) cards are 45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C:\Users\Admin\Pictures\Saved Pictures\cash on delivery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33400" y="292100"/>
            <a:ext cx="2514600" cy="223185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940876" y="2495550"/>
            <a:ext cx="30549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How frequently do you abandon your shopping cart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9" name="Picture 3" descr="C:\Users\Admin\Pictures\Saved Pictures\how frequently do you abonden the ba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6153" y="215900"/>
            <a:ext cx="2321447" cy="221402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410200" y="2826425"/>
            <a:ext cx="3276601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observation:-1.the people abandon on the shopping cart sometimes are 171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2.the people  never abandon on the shopping cart  are 48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3.the people abandon on the shopping cart frequently are 35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4.the people abandon on the shopping cart very Frequently are 15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5345" y="2343150"/>
            <a:ext cx="28517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Why did you abandon the "Bag", "shopping cart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C:\Users\Admin\Pictures\Saved Pictures\why did u abonden the bag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09600" y="285750"/>
            <a:ext cx="3100387" cy="191038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52401" y="2647950"/>
            <a:ext cx="3657599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1. The people abandon the bag for better alternative offer are 133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2.The people abandon the bag for  Promo code not applicable  are 54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3.The people abandon the bag for  change in price  are 37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4. The people abandon the bag for  lack of trust  are 31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5. The people abandon the bag for  no preferred mode of payment  are 14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3" name="Picture 3" descr="C:\Users\Admin\Pictures\Saved Pictures\content on websi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2525" y="285751"/>
            <a:ext cx="3190875" cy="195859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109439" y="2343150"/>
            <a:ext cx="38474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content on the website must be easy to read and understand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0" y="2724150"/>
            <a:ext cx="533400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actually in this data, better is same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bette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in the code r is missing. better alternative, better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alte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better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alterna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are all same, change in price is same as change in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pric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1.the content must be easy to read and understand by people in better way are 38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2.the content must be easy to read and understand by people in better alternative way are 96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3.the content must be easy to read and understand by people in lack are 31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4.the content must be easy to read and understand by people in change in price are 37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5.the content must be easy to read and understand by people in no preferred m are 14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11455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 on similar product to the one highlighted  is important for product comparison</a:t>
            </a:r>
            <a:endParaRPr lang="en-IN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C:\Users\Admin\Pictures\Saved Pictures\information on similar product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2000" y="285750"/>
            <a:ext cx="1785937" cy="170427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2800350"/>
            <a:ext cx="3048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1.information on similar product people who strongly agree are 116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2.information on similar product people who  agree are 92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3.information on similar product people who are indifferent are 43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4.information on similar product people who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-agree are 18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7" name="Picture 3" descr="C:\Users\Admin\Pictures\Saved Pictures\complete information on sell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45918" y="342356"/>
            <a:ext cx="2021682" cy="184839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181600" y="2190750"/>
            <a:ext cx="31242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Complete information on listed seller and product being offered is important for purchase decision</a:t>
            </a:r>
            <a:endParaRPr lang="en-IN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800" y="2724150"/>
            <a:ext cx="58674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observation:- 1.people  who agree on complete information on listed seller and product being offered is important by purchase factor are 101.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2.people who strongly agree on complete information on listed seller and product being offered is important by purchase factor are 87.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3.people who become indifferent on complete information on listed seller and product being offered is important by purchase factor are 52.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4.people  who disagree on complete information on listed seller and product being offered is important by purchase factor are 18.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5.people who  strongly disagree on complete information on listed seller and product being offered is important by purchase factor are 11.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2114550"/>
            <a:ext cx="266699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All relevant information on listed products must be stated clearly</a:t>
            </a:r>
            <a:endParaRPr lang="en-IN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 descr="C:\Users\Admin\Pictures\Saved Pictures\all relevant information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14400" y="209550"/>
            <a:ext cx="1905000" cy="18288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09600" y="2495550"/>
            <a:ext cx="342900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observation:-1. people who agree on all relevant information on listed products are 132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2.people who strongly agree on all relevant information on listed products are 107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3.people who strongly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-agree on all relevant information on listed products are 18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4.people who disagree on all relevant information on listed products are 12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1192" y="2173129"/>
            <a:ext cx="18262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Ease of navigation in website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0" y="2647950"/>
            <a:ext cx="3047999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legreya"/>
              </a:rPr>
              <a:t> 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observation:-1.people who strongly agree on ease of navigation are 141.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2.people who agree on ease of navigation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105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3.people who strongly  disagree on ease of navigation are 18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4.people who disagree on ease of navigation are 5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1" name="Picture 3" descr="C:\Users\Admin\Pictures\Saved Pictures\ease of navig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267462"/>
            <a:ext cx="1924050" cy="1847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6286" y="2249329"/>
            <a:ext cx="19107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Loading and processing speed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 descr="C:\Users\Admin\Pictures\Saved Pictures\loading and processing speed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66800" y="133350"/>
            <a:ext cx="2152649" cy="2070849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09600" y="2647950"/>
            <a:ext cx="36576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 :- 1.people who strongly agree on loading and processing speed are 115.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2.people who agree on loading and processing the speed are 112.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3.people who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-agree on loading and processing the speed are 18.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4.people who are indifferent in loading and processing the speed are 12.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5.people who are strongly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-agree on loading and processing the speed are 12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88698" y="2266950"/>
            <a:ext cx="22447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friendly Interface of the website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5" name="Picture 3" descr="C:\Users\Admin\Pictures\Saved Pictures\user friendly interfa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49" y="273557"/>
            <a:ext cx="2076451" cy="199339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495801" y="2813268"/>
            <a:ext cx="4267199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observation:-1. people who strongly agree on user-friendly interface of the website are 45.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2. people who  strongly disagree on user-friendly interface of website are 18.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3.people who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-agree on user-friendly interface of website are 12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4. people who are indifferent on user friendly interface on website are 5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6043" y="2266950"/>
            <a:ext cx="22212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Convenient Payment methods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 descr="C:\Users\Admin\Pictures\Saved Pictures\convinient payment methods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5401" y="285751"/>
            <a:ext cx="1447800" cy="178648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57200" y="2952512"/>
            <a:ext cx="320040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observation:-1.people who strongly agree on convenient payment methods are 159.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2.people who agree on convenient payment methods are 80.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3.people who dies-agree on  convenient payment methods are 30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0200" y="2247840"/>
            <a:ext cx="2895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Trust that the online retail store will </a:t>
            </a:r>
            <a:r>
              <a:rPr lang="en-IN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fulfill</a:t>
            </a:r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its part of the transaction at the stipulated time</a:t>
            </a:r>
            <a:endParaRPr lang="en-IN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9" name="Picture 3" descr="C:\Users\Admin\Pictures\Saved Pictures\trust that onlin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95988" y="285750"/>
            <a:ext cx="1776412" cy="17019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657600" y="2800350"/>
            <a:ext cx="51816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observation:-1.people who strongly agree on the trust that online retail score will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fulfill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its part of transaction at the stipulated time are 141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2.people who  agree on the trust that online retail score will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fulfill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its part of transaction at the stipulated time are 86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3.people who  disagree on the trust that online retail score will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fulfill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its part of transaction at the stipulated time are 30.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4.people who  are indifferent on the trust that online retail score will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fulfill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its part of transaction at the stipulated time are 12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z="2800" b="1" dirty="0">
                <a:latin typeface="Aharoni" panose="02010803020104030203" charset="0"/>
                <a:cs typeface="Aharoni" panose="02010803020104030203" charset="0"/>
              </a:rPr>
              <a:t>Problem Statement</a:t>
            </a:r>
            <a:endParaRPr lang="en-US" sz="2800" b="1" dirty="0">
              <a:latin typeface="Aharoni" panose="02010803020104030203" charset="0"/>
              <a:cs typeface="Aharoni" panose="0201080302010403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rtlCol="0">
            <a:normAutofit/>
          </a:bodyPr>
          <a:lstStyle/>
          <a:p>
            <a:r>
              <a:rPr lang="en-US" sz="1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satisfaction has emerged as one of the most important factors that guarantee the success of online store; </a:t>
            </a:r>
            <a:b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main problem of the study is: </a:t>
            </a: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The research investigated the factors that influence the online customers repeat purchase intention.</a:t>
            </a:r>
            <a:endParaRPr lang="en-U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The combination of both utilitarian value and hedonistic values are needed to affect the repeat purchase intention (loyalty) positively. </a:t>
            </a:r>
            <a:endParaRPr lang="en-U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The data is collected from the Indian online shoppers. Results indicate the e-retail success factors, which are very much critical for customer satisfaction.</a:t>
            </a:r>
            <a:endParaRPr lang="en-U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5556" y="2096929"/>
            <a:ext cx="203263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Empathy towards the consumers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 descr="C:\Users\Admin\Pictures\Saved Pictures\empathy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38200" y="133350"/>
            <a:ext cx="2133600" cy="175564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04800" y="2571750"/>
            <a:ext cx="35052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observation:-1. people who strongly agree on empathy towards the consumer are 194.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2.people who  agree on empathy towards the consumer are 42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3.people who strongly disagree on empathy towards the consumer are 18.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4.people who are indifferent  on empathy towards the consumer are 15.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4957" y="2038350"/>
            <a:ext cx="30918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Being able to </a:t>
            </a:r>
            <a:r>
              <a:rPr lang="en-IN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guarentee</a:t>
            </a:r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the privacy of the customer</a:t>
            </a:r>
            <a:endParaRPr lang="en-IN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0600" y="2571750"/>
            <a:ext cx="35052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observation:-1.people who are strongly agree on being able to guarantee the privacy of the customer are 185.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2.people who agree on being able to guarantee the privacy of the customer are 58.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3.people who are indifferent on being able to guarantee the privacy of the customer are 26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3" name="Picture 3" descr="C:\Users\Admin\Pictures\Saved Pictures\being able to gauanteee the privacy of custom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1" y="209550"/>
            <a:ext cx="1752599" cy="16895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343150"/>
            <a:ext cx="38862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observation:-1.people who are strongly agree on the responsiveness, availability of several communication channels are 149.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2.people who are agree on the responsiveness, availability of several communication channels are 94.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3.people who are indifferent on the responsiveness, availability of several communication channels are 15.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4.people who are strongly disagree on the responsiveness, availability of several communication channels are 11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2096929"/>
            <a:ext cx="37376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responsiveness, availability of several communication channels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2" descr="C:\Users\Admin\Pictures\Saved Pictures\responsiveness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90600" y="285751"/>
            <a:ext cx="1957387" cy="179645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648200" y="2173129"/>
            <a:ext cx="323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Online shopping gives monetary benefit and discounts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3400" y="2571750"/>
            <a:ext cx="46482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observation:-1. people who are strongly agree on the online shopping gives monetary benefit are 105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2. people who are agree on the online shopping gives monetary  benefit are 85.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3.people who are indifferent on the online shopping gives monetary benefit are 50.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4.people who are strongly disagree on the online shopping gives monetary benefit are 18.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5.people who are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-agree on the online shopping gives monetary benefit are 11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7" name="Picture 3" descr="C:\Users\Admin\Pictures\Saved Pictures\onlineshopp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4950" y="340614"/>
            <a:ext cx="1847850" cy="17739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3439" y="2266950"/>
            <a:ext cx="25742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Enjoyment is derived from shopping online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" y="2610981"/>
            <a:ext cx="44958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observation:-1. people who are strongly agree on the enjoyment is derived from shopping online are 86.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2.people who are indifferent on the enjoyment is derived from shopping online are 75.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3.people who are agree on the enjoyment is derived from shopping online are 59.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4.people who are strongly disagree on enjoyment is derived from shopping online are 30.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5.people who are disagree on the enjoyment is derived from shopping online are 19.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90" name="Picture 2" descr="C:\Users\Admin\Pictures\Saved Pictures\enjoyment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5400" y="191656"/>
            <a:ext cx="2057400" cy="19990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644332" y="2325529"/>
            <a:ext cx="25444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Shopping online is convenient and flexible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2724150"/>
            <a:ext cx="40386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observation:-1.People who are strongly agree on the shopping online is convenient and flexible are 146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2.People who are agree on the shopping online is convenient and flexible are 78.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3.people who are indifferent on the shopping online is convenient and flexible are 33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4.people who are disagree on the shopping online are 12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91" name="Picture 3" descr="C:\Users\Admin\Pictures\Saved Pictures\shopping onlin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7350" y="209550"/>
            <a:ext cx="2152650" cy="2066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885950"/>
            <a:ext cx="27432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Return and replacement policy of the e-tailer is important for the purchase decision</a:t>
            </a:r>
            <a:endParaRPr lang="en-IN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1" y="2495550"/>
            <a:ext cx="3352799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observation:-1.people who strongly agree on return and replacement policy of the e-tailor is important for the purchase decision are 198.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2.people who agree on return and replacement policy of the e-tailor is important for the purchase decision are 51.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3.people who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-agree on return and replacement policy of the e-tailor is important for the purchase decision are 20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Admin\Pictures\Saved Pictures\return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09600" y="133350"/>
            <a:ext cx="1752600" cy="17242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181600" y="1943040"/>
            <a:ext cx="2286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Gaining access to loyalty programs is a benefit of shopping online</a:t>
            </a:r>
            <a:endParaRPr lang="en-IN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 descr="C:\Users\Admin\Pictures\Saved Pictures\Gaining access to  loyalt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209550"/>
            <a:ext cx="1752599" cy="1686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657600" y="2332494"/>
            <a:ext cx="51054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observation:-1. people who are strongly agree on the gaining access to loyalty programs is a benefit of shopping online are 115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2.people who are indifferent on the gaining access to loyalty programs is a benefit of shopping online are 64.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3.people who are agree on the gaining access to loyalty programs is a benefit of shopping online are 64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4.people who are disagree on the gaining access to loyalty programs is a benefit of shopping online are 15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5.people who are strongly disagree on the gaining access to loyalty programs is a benefit of shopping online are 11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093952"/>
            <a:ext cx="2514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Displaying quality information of the website improves satisfaction of the consumer</a:t>
            </a:r>
            <a:endParaRPr lang="en-IN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2637294"/>
            <a:ext cx="35814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observation:-1.people who are strongly agree on displaying the quality information of the website improves satisfaction of the customer are 133.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2.people who are  agree on displaying the quality information of the website improves satisfaction of the customer are 80.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3.people who are indifferent on displaying the quality information of the website improves satisfaction of the customer are 56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C:\Users\Admin\Pictures\Saved Pictures\displaying information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90600" y="285750"/>
            <a:ext cx="1752600" cy="16824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953000" y="2190750"/>
            <a:ext cx="27432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device satisfaction while shopping on a good quality website or application</a:t>
            </a:r>
            <a:endParaRPr lang="en-IN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2687181"/>
            <a:ext cx="37338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observation:-1. people who are strongly agree on User device satisfaction while shopping on a good quality website or application are 175.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2.people who are  agree on User device satisfaction while shopping on a good quality website or application are 86.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3.people who are disagree on User device satisfaction while shopping on a good quality website or application are 8.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1" name="Picture 3" descr="C:\Users\Admin\Pictures\Saved Pictures\user device satisfac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72075" y="285750"/>
            <a:ext cx="1838325" cy="17361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209544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Net Benefit derived from shopping online can lead users satisfaction</a:t>
            </a:r>
            <a:endParaRPr lang="en-IN" sz="1000" dirty="0">
              <a:latin typeface="Arv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495550"/>
            <a:ext cx="44958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observation:-1.people  who are strongly agree on Net Benefit derived from shopping online can lead users satisfaction are 164.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2.people  who are  agree on Net Benefit derived from shopping online can lead users satisfaction are 54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3.people  who are indifferent on Net Benefit derived from shopping online can lead users satisfaction are 40.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4.people  who are disagree on Net Benefit derived from shopping online can lead users satisfaction are 11.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C:\Users\Admin\Pictures\Saved Pictures\netbenefit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30300" y="209550"/>
            <a:ext cx="1917700" cy="184099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263544" y="2266950"/>
            <a:ext cx="25552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satisfaction cannot exist without trust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5" name="Picture 3" descr="C:\Users\Admin\Pictures\Saved Pictures\usersatisfactioncannotexi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0" y="282702"/>
            <a:ext cx="1924050" cy="184708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495800" y="2687181"/>
            <a:ext cx="44196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observation:-1.people who  are strongly agree on the user satisfaction cannot exist without trust are 122.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2.people who  are agree on the user satisfaction cannot exist without trust are 122.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3.people who  are strongly disagree on the user satisfaction cannot exist without trust are 122.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4.people who  are disagree on the user satisfaction cannot exist without trust are 122.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5.people who are indifferent on the user satisfaction cannot exist without trust are 122.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1" y="2324040"/>
            <a:ext cx="228599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Offering a wide variety of listed product in several category</a:t>
            </a:r>
            <a:endParaRPr lang="en-IN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2826425"/>
            <a:ext cx="4191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observation:-1.people who strongly agree on Offering a wide variety of listed product in several category are 111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2.people who agree on Offering a wide variety of listed product in several category are 94.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3. people who are indifferent on Offering a wide variety of listed product in several category are 57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4.people who are disagree on Offering a wide variety of listed product in several category are 7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C:\Users\Admin\Pictures\Saved Pictures\offering a wide range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66799" y="361950"/>
            <a:ext cx="1984375" cy="1905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410200" y="2400240"/>
            <a:ext cx="2667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Provision of complete and relevant product information</a:t>
            </a:r>
            <a:endParaRPr lang="en-IN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6400" y="33337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4099" name="Picture 3" descr="C:\Users\Admin\Pictures\Saved Pictures\Provision of complete inform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7388" y="361950"/>
            <a:ext cx="1852612" cy="202406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648200" y="2876550"/>
            <a:ext cx="4191001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observation:-1.people who strongly agree on the Provision of complete and relevant product information are 135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2.people who  agree on the Provision of complete and relevant product information are 98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3.people who are in different on the Provision of complete and relevant product information are 31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4.people who are disagree on the Provision of complete and relevant product information are 5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9767" y="2401729"/>
            <a:ext cx="11779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Monetary savings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750225"/>
            <a:ext cx="32004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observation:-1.people who are strongly agree on the monetary savings are 148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2.people who are  agree on the monetary savings are 75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3.people who are disagree on the monetary savings are 31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4.people who are indifferent on the monetary savings are 15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C:\Users\Admin\Pictures\Saved Pictures\monetarysavings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1000" y="166688"/>
            <a:ext cx="1922357" cy="210026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49497" y="2325529"/>
            <a:ext cx="29552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convenience of patronizing the online retailer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9601" y="2724150"/>
            <a:ext cx="35052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observation:-1.people who are strongly agree on  The convenience of patronizing the online retailer are 138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2.people who are indifferent on  The convenience of patronizing the online retailer are 77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3.people who are strongly agree on  The convenience of patronizing the online retailer are 54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3" name="Picture 3" descr="C:\Users\Admin\Pictures\Saved Pictures\coninienceofonlineretail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6789" y="209550"/>
            <a:ext cx="1852611" cy="20240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447" y="2173129"/>
            <a:ext cx="34715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Shopping on the website gives you the sense of adventure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" y="2547937"/>
            <a:ext cx="434340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observation:-1.people who agree on Shopping on the website gives you the sense of adventure are 101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2.people who are indifferent on Shopping on the website gives you the sense of adventure are 59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3.people who strongly-agree on Shopping on the website gives you the sense of adventure are 54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4.people who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-agree on Shopping on the website gives you the sense of adventure are 50.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5. people who  strongly disagree on Shopping on the website gives you the sense of adventure are 5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C:\Users\Admin\Pictures\Saved Pictures\shoppingonwebsite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90600" y="285750"/>
            <a:ext cx="1924050" cy="184708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510628" y="2325529"/>
            <a:ext cx="187769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Getting value for money spent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2965668"/>
            <a:ext cx="3276599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observation:-1.people who are  agree on Getting value for money spent are 149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2.people who are strongly  agree on Getting value for money spent are 82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3.people who are  indifferent  on Getting value for money spent are 38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7" name="Picture 3" descr="C:\Users\Admin\Pictures\Saved Pictures\gettingvalue for money sp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0571" y="285750"/>
            <a:ext cx="1802229" cy="1969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657350"/>
            <a:ext cx="4953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following, tick any (or all) of the online retailers you have shopped from?</a:t>
            </a:r>
            <a:endParaRPr lang="en-IN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038350"/>
            <a:ext cx="86868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1.From the following,  the online retailers people have shopped from 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are 82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2.From the following,  the online retailers people have shopped from 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are 44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3.From the following,  the online retailers people have shopped from 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are 32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4.From the following,  the online retailers people have shopped from 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are 29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5.From the following,  the online retailers people have shopped from 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are 27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6.From the following,  the online retailers people have shopped from 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are 20.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7.From the following,  the online retailers people have shopped from 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are 16.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8.From the following,  the online retailers people have shopped from 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are 12.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9.From the following,  the online retailers people have shopped from 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are 7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C:\Users\Admin\Pictures\Saved Pictures\last.png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86000" y="209550"/>
            <a:ext cx="3276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z="2800" b="1" dirty="0">
                <a:latin typeface="Aharoni" panose="02010803020104030203" charset="0"/>
                <a:cs typeface="Aharoni" panose="02010803020104030203" charset="0"/>
              </a:rPr>
              <a:t>EDA Steps</a:t>
            </a:r>
            <a:endParaRPr lang="en-US" sz="2800" b="1" dirty="0">
              <a:latin typeface="Aharoni" panose="02010803020104030203" charset="0"/>
              <a:cs typeface="Aharoni" panose="0201080302010403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rtlCol="0">
            <a:noAutofit/>
          </a:bodyPr>
          <a:lstStyle/>
          <a:p>
            <a:pPr marL="0" indent="0">
              <a:buNone/>
            </a:pP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Checking the missing values</a:t>
            </a:r>
            <a:endParaRPr lang="en-U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2.Checking for numerical columns</a:t>
            </a:r>
            <a:endParaRPr lang="en-U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3.Checking for the distribution of numerical variables</a:t>
            </a:r>
            <a:endParaRPr lang="en-U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4.Checking for Categorical variables</a:t>
            </a:r>
            <a:endParaRPr lang="en-U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5.Types of categorical variables</a:t>
            </a:r>
            <a:endParaRPr lang="en-U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6.detecting outliers</a:t>
            </a:r>
            <a:endParaRPr lang="en-U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2812" y="2343150"/>
            <a:ext cx="2101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Easy to use website or application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2952750"/>
            <a:ext cx="830580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observation:-1.people Easy to use website or application in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are 64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2.people Easy to use website or application in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are 44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3.people Easy to use website or application in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are 44.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4.people Easy to use website or application in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are 29.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5.people Easy to use website or application in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are 22.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6.people Easy to use website or application in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are 20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7.people Easy to use website or application in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are 19.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8.people Easy to use website or application in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are 12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9.people Easy to use website or application in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are 8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10.people Easy to use website or application in 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are 7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C:\Users\Admin\Pictures\Saved Pictures\easetouse.png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67000" y="361950"/>
            <a:ext cx="3657600" cy="1971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3789" y="2477929"/>
            <a:ext cx="20789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Visual appealing web-page layout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2724150"/>
            <a:ext cx="84582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observation:-1.people who visual appealing the web page layout in 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are 87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2.people who visual appealing the web page layout in 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are 44.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3.people who visual appealing the web page layout in 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are  36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4.people who visual appealing the web page layout in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are 20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5.people who visual appealing the web page layout in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are 15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6.people who visual appealing the web page layout in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are 15.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7.people who visual appealing the web page layout in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are 15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8.people who visual appealing the web page layout in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are 14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9.people who visual appealing the web page layout in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are 12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10.people who visual appealing the web page layout in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are 11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C:\Users\Admin\Pictures\Saved Pictures\visualappealing.png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14600" y="438150"/>
            <a:ext cx="3200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2278" y="2325529"/>
            <a:ext cx="19488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Wide variety of product on offer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951024"/>
            <a:ext cx="802767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observation:-1.wide variety of product on offer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130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2.wide variety of product on offer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43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3.wide variety of product on offer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20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4.wide variety of product on offer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15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5.wide variety of product on offer in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15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6.wide variety of product on offer in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are 14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7.wide variety of product on offer in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are 13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8.wide variety of product on offer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12       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9.wide variety of product on offer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7                                         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C:\Users\Admin\Pictures\Saved Pictures\widevariety.png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67000" y="514350"/>
            <a:ext cx="2867025" cy="174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7622" y="2096929"/>
            <a:ext cx="32251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Complete, relevant description information of products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" y="2408694"/>
            <a:ext cx="87630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observation:1.-people know the Complete, relevant description information of products on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are 100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2.people know the Complete, relevant description information of products on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are 43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3.people know the Complete, relevant description information of products on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are 24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4.people know the Complete, relevant description information of products on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are 20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5.people know the Complete, relevant description information of products on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are 15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6.people know the Complete, relevant description information of products on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are 15.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7.people know the Complete, relevant description information of products on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are 14.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8.people know the Complete, relevant description information of products on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are 12.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9.people know the Complete, relevant description information of products on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are 11.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10.people know the Complete, relevant description information of products on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are 8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11.people know the Complete, relevant description information of products on 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are 7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C:\Users\Admin\Pictures\Saved Pictures\completerelevant.png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81200" y="209550"/>
            <a:ext cx="3352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9996" y="2325529"/>
            <a:ext cx="32156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Fast loading website speed of website and application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C:\Users\Admin\Pictures\Saved Pictures\fastloadingwebsite.png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743200" y="28575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2495550"/>
            <a:ext cx="8382000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1.fast loading website speed of website and application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are 51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2.fast loading website speed of website and application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44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3.fast loading website speed of website and application in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are 30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4.fast loading website speed of website and application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are 25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5.fast loading website speed of website and application in 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are 25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6.fast loading website speed of website and application in 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are 14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7.fast loading website speed of website and application in 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12.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8.fast loading website speed of website and application in  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are 8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8829" y="2325529"/>
            <a:ext cx="23336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Reliability of the website or application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2647950"/>
            <a:ext cx="871982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observation:-1.Reliability of the website or application on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61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2.Reliability of the website or application on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50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3.Reliability of the website or application on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36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4.Reliability of the website or application on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35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5.Reliability of the website or application on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are 18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6.Reliability of the website or application on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are 15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7.Reliability of the website or application on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are 15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8.Reliability of the website or application on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are  14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9.Reliability of the website or application on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are  13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10.Reliability of the website or application on 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 12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C:\Users\Admin\Pictures\Saved Pictures\reliabilty.png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62200" y="285750"/>
            <a:ext cx="2895600" cy="194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8427" y="2325529"/>
            <a:ext cx="20250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Quickness to complete purchase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876550"/>
            <a:ext cx="7195820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observation:-1.Quickness to complete purchase 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66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2.Quickness to complete purchase 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37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3.Quickness to complete purchase 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30.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4.Quickness to complete purchase 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20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5.Quickness to complete purchase 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30.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6.Quickness to complete purchase on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25.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7.Quickness to complete purchase on 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30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8.Quickness to complete purchase on 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30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C:\Users\Admin\Pictures\Saved Pictures\reliabilty.png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81200" y="361950"/>
            <a:ext cx="3352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9283" y="2325529"/>
            <a:ext cx="23342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Availability of several payment options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" y="2625626"/>
            <a:ext cx="90678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1.Availability of several payment options on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by people is 65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2.Availability of several payment options on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by people is 40.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3.Availability of several payment options on 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Patym.com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by people is 39.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4.Availability of several payment options on 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by people is 23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5.Availability of several payment options on 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Patym.com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by people is 20.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6.Availability of several payment options on 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by people is 19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7.Availability of several payment options on 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by people is 18.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8.Availability of several payment options on  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by people is 14.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9.Availability of several payment options on  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by people is 12.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10.Availability of several payment options on  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Patym.com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by people is 11.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11.Availability of several payment options on  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by people is 8.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C:\Users\Admin\Pictures\Saved Pictures\availabiltyofseverealpayment.png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895600" y="361950"/>
            <a:ext cx="3162300" cy="1808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9010" y="2495550"/>
            <a:ext cx="14173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Speedy order delivery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3244155"/>
            <a:ext cx="646430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observation:- 1.speedy order delivery 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107.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2.speedy order delivery on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82.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3.speedy order delivery 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are 36.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4.speedy order delivery on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are 36.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5.speedy order delivery on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are 15.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6.speedy order delivery on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are 14.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C:\Users\Admin\Pictures\Saved Pictures\speedyorderdelivery.png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09800" y="438150"/>
            <a:ext cx="2971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72463" y="1809750"/>
            <a:ext cx="2025650" cy="245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Privacy of customers information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C:\Users\Admin\Pictures\Saved Pictures\privacyofcustomer.png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971800" y="133350"/>
            <a:ext cx="2914650" cy="166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1" y="2190750"/>
            <a:ext cx="8610599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 privacy of customers information by people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71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privacy of customers information by people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are 54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privacy of customers information by people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are 25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privacy of customers information by people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are 24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privacy of customers information by people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are 18 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privacy of customers information by people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are 15 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privacy of customers information by people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 15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privacy of customers information by people in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are 15.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privacy of customers information by people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are 14 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privacy of customers information by people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are 11 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privacy of customers information by people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7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800" dirty="0" smtClean="0">
                <a:latin typeface="Aharoni" panose="02010803020104030203" charset="0"/>
                <a:cs typeface="Aharoni" panose="02010803020104030203" charset="0"/>
              </a:rPr>
              <a:t>1</a:t>
            </a:r>
            <a:r>
              <a:rPr lang="en-US" sz="2800" dirty="0" smtClean="0">
                <a:latin typeface="Aharoni" panose="02010803020104030203" charset="0"/>
                <a:cs typeface="Aharoni" panose="02010803020104030203" charset="0"/>
              </a:rPr>
              <a:t>.Checking the missing value</a:t>
            </a:r>
            <a:endParaRPr lang="en-US" sz="2800" dirty="0" smtClean="0">
              <a:latin typeface="Aharoni" panose="02010803020104030203" charset="0"/>
              <a:cs typeface="Aharoni" panose="0201080302010403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Missing value can be checked by the following python code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missing_value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=[feature for feature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df.columns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[feature].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isnull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().sum()&gt;1]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missing_value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no missing values present in the dataset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0162" y="2325529"/>
            <a:ext cx="25050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of customer financial information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2701826"/>
            <a:ext cx="86868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Security of customer financial information on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is 51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Security of customer financial information on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is 33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Security of customer financial information on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is 33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Security of customer financial information on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is 25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Security of customer financial information on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is 24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Security of customer financial information on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is 20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Security of customer financial information on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is 19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Security of customer financial information on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is 15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Security of customer financial information on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is 15.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Security of customer financial information on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is 14.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Security of customer financial information on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is 11.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C:\Users\Admin\Pictures\Saved Pictures\securityofcustomerinformation.png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990850" y="458934"/>
            <a:ext cx="3162300" cy="1808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5105" y="2554129"/>
            <a:ext cx="167830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Perceived Trustworthiness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2889468"/>
            <a:ext cx="739394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observation:-1. perceived trustworthiness on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are 76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2.perceived trustworthiness on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are 36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3.perceived trustworthiness on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are 35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4.perceived trustworthiness on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are 31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5.perceived trustworthiness on 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are 27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6.perceived trustworthiness on 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are 25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7.perceived trustworthiness on 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are 13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8.perceived trustworthiness on 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are 11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91" name="Picture 3" descr="percieved truthfullness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47875" y="209550"/>
            <a:ext cx="42005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0682" y="2495550"/>
            <a:ext cx="312483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Presence of online assistance through multi-channel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599" y="2952750"/>
            <a:ext cx="7239001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observation:-Presence of online assistance through multi-channel on 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are  61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Presence of online assistance through multi-channel on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is 60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Presence of online assistance through multi-channel on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is 39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Presence of online assistance through multi-channel on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is 26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Presence of online assistance through multi-channel on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is 20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Presence of online assistance through multi-channel on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is 15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presence of online assistance through multi-channel on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is 15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presence of online assistance through multi-channel on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is 13</a:t>
            </a:r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presence of online assistance through multi-channel on </a:t>
            </a:r>
            <a:r>
              <a:rPr lang="en-IN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is 8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14" name="Picture 2" descr="presenceofonlineassistance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05075" y="685800"/>
            <a:ext cx="290512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1621" y="2477929"/>
            <a:ext cx="31972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Longer time to get logged in (promotion, sales period)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952750"/>
            <a:ext cx="643572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observation:-1.Longer time to get logged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57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2.Longer time to get logged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38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3.Longer time to get logged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are 38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4. Longer time to get logged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are 35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5.Longer time to get logged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29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6.Longer time to get logged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are 15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7.Longer time to get logged in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13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8.Longer time to get logged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are 11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9.Longer time to get logged in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are 8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38" name="Picture 2" descr="longertimetogetloggedin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28900" y="742950"/>
            <a:ext cx="26289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3799" y="2401729"/>
            <a:ext cx="420497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Longer time in displaying graphics and photos (promotion, sales period)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724150"/>
            <a:ext cx="8108315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1.Longer time in displaying graphics and photos 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are 60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2.Longer time in displaying graphics and photos 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are 39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3.Longer time in displaying graphics and photos 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are 35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4.Longer time in displaying graphics and photos 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are 34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5.Longer time in displaying graphics and photos 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are 25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6.Longer time in displaying graphics and photos 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are 19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7.Longer time in displaying graphics and photos 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are 15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8.Longer time in displaying graphics and photos 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14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9.Longer time in displaying graphics and photos 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13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2" name="Picture 2" descr="longertimeindisplayi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962275" y="457200"/>
            <a:ext cx="25241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2963" y="2249329"/>
            <a:ext cx="2978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Late declaration of price (promotion, sales period)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724150"/>
            <a:ext cx="724662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observation:-Late declaration of price (promotion, sales period) 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are 75 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Late declaration of price (promotion, sales period) 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41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Late declaration of price (promotion, sales period) 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52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Late declaration of price (promotion, sales period) 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41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Late declaration of price (promotion, sales period) 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38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Late declaration of price (promotion, sales period) 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38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Late declaration of price (promotion, sales period) 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are 13.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Late declaration of price (promotion, sales period) on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7.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Late declaration of price (promotion, sales period) 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are 5.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386" name="Picture 2" descr="latedeclaration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14575" y="209550"/>
            <a:ext cx="27908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3613" y="2190750"/>
            <a:ext cx="30124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Longer page loading time (promotion, sales period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2495550"/>
            <a:ext cx="7819390" cy="2461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observation:-Longer page loading time (promotion, sales period) 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are 61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Longer page loading time (promotion, sales period) 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59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Longer page loading time (promotion, sales period) 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32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Longer page loading time (promotion, sales period) 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23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Longer page loading time (promotion, sales period) 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18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Longer page loading time (promotion, sales period) 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16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Longer page loading time (promotion, sales period) 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are 15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Longer page loading time (promotion, sales period) on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are 14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Longer page loading time (promotion, sales period) 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are 13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Longer page loading time (promotion, sales period) 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are 11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Longer page loading time (promotion, sales period) 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7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10" name="Picture 2" descr="longerpage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743200" y="361950"/>
            <a:ext cx="26479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5443" y="2096929"/>
            <a:ext cx="40595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Limited mode of payment on most products (promotion, sales period)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2343150"/>
            <a:ext cx="8381999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observation:-Limited mode of payment on most products (promotion, sales period) on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are  87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Limited mode of payment on most products (promotion, sales period) on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are  62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Limited mode of payment on most products (promotion, sales period) on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are 31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Limited mode of payment on most products (promotion, sales period) on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are 29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Limited mode of payment on most products (promotion, sales period) on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are 25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Limited mode of payment on most products (promotion, sales period) 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15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Limited mode of payment on most products (promotion, sales period) 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are 13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Limited mode of payment on most products (promotion, sales period) 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are 7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34" name="Picture 2" descr="limitedmodeofpayment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771775" y="285750"/>
            <a:ext cx="25622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8170" y="2706529"/>
            <a:ext cx="14382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Longer delivery period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3396555"/>
            <a:ext cx="610044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observation:-1.Longer delivery period 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72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2. longer delivery period 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64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3.longer delivery period 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are 44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4.longer delivery period 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are 37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5.longer delivery period 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are  26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6.longer delivery period on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are  26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58" name="Picture 2" descr="longerdeliveryperiod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14600" y="561975"/>
            <a:ext cx="2967216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1461" y="2419350"/>
            <a:ext cx="22904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Change in website/Application design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2952750"/>
            <a:ext cx="6207760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1.Change in website/Application design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is 96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2.Change in website/Application design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is 63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3.Change in website/Application design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is 45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4.Change in website/Application design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is 45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5.Change in website/Application design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is 20.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6.Change in website/Application design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is 8.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7.Change in website/Application design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is 7.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482" name="Picture 2" descr="changeinwebsite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38425" y="552450"/>
            <a:ext cx="254317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1"/>
          </p:cNvSpPr>
          <p:nvPr>
            <p:ph type="title"/>
          </p:nvPr>
        </p:nvSpPr>
        <p:spPr>
          <a:xfrm>
            <a:off x="457276" y="425243"/>
            <a:ext cx="7962824" cy="857250"/>
          </a:xfrm>
        </p:spPr>
        <p:txBody>
          <a:bodyPr rtlCol="0"/>
          <a:lstStyle/>
          <a:p>
            <a:br>
              <a:rPr lang="en-US" sz="2800" b="1" dirty="0">
                <a:latin typeface="Alegreya"/>
              </a:rPr>
            </a:br>
            <a:r>
              <a:rPr lang="en-US" sz="2800" b="1" dirty="0">
                <a:latin typeface="Alegreya"/>
              </a:rPr>
              <a:t>      </a:t>
            </a:r>
            <a:r>
              <a:rPr lang="en-US" sz="2800" b="1" dirty="0">
                <a:latin typeface="Aharoni" panose="02010803020104030203" charset="0"/>
                <a:cs typeface="Aharoni" panose="02010803020104030203" charset="0"/>
              </a:rPr>
              <a:t>2.  Checking the numerical columns</a:t>
            </a:r>
            <a:endParaRPr lang="en-US" sz="2800" b="1" dirty="0">
              <a:latin typeface="Aharoni" panose="02010803020104030203" charset="0"/>
              <a:cs typeface="Aharoni" panose="0201080302010403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sz="1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 values can be checked using the following python code</a:t>
            </a:r>
            <a:endParaRPr lang="en-US" sz="14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numerical_feature=[feature for feature in df.columns if df[feature].dtypes!="O"]</a:t>
            </a:r>
            <a:endParaRPr lang="en-US" sz="14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df[numerical_feature]</a:t>
            </a:r>
            <a:endParaRPr lang="en-US" sz="14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Observation:-There are 1 numerical values present in the dataset</a:t>
            </a:r>
            <a:endParaRPr lang="en-US" sz="14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2477929"/>
            <a:ext cx="350520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Frequent disruption when moving from one page to another</a:t>
            </a:r>
            <a:endParaRPr lang="en-IN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3105150"/>
            <a:ext cx="830643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observation:-1. Frequent disruption when moving from one page to another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53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2. Frequent disruption when moving from one page to another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are 52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3. Frequent disruption when moving from one page to another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are 49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4. Frequent disruption when moving from one page to another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are 39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5.Frequent disruption when moving from one page to another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are 26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6. Frequent disruption when moving from one page to another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are 25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7.Frequent disruption when moving from one page to another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are 14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8.Frequent disruption when moving from one page to another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are 11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506" name="Picture 2" descr="frequentdisruption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707821" y="428625"/>
            <a:ext cx="2626179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721" y="2038350"/>
            <a:ext cx="1976120" cy="245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Website is as efficient as before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2471737"/>
            <a:ext cx="7433945" cy="2461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observation:-1.Website is as efficient as before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for 94 peoples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2.Website is as efficient as before in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for 47 peoples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3.Website is as efficient as before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for 45 peoples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4.Website is as efficient as before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for 25 peoples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5.Website is as efficient as before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for 18 peoples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6.Website is as efficient as before in 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for 15 peoples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7.Website is as efficient as before in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for 18 peoples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8.Website is as efficient as before in 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for 15 peoples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9.Website is as efficient as before in 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for 15 peoples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10. Website is as efficient as before in  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for 14 peoples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11.Website is as efficient as before in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for 11 peoples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530" name="Picture 2" descr="websiteisefficient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71750" y="209550"/>
            <a:ext cx="27622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0007" y="2038350"/>
            <a:ext cx="39801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Which of the Indian online retailer would you recommend to a friend</a:t>
            </a:r>
            <a:endParaRPr lang="en-I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1" y="2408694"/>
            <a:ext cx="86868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observation:-1.the Indian online retailer would you recommend to a friend by people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79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2. the Indian online retailer would you recommend to a friend by people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are 39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3.the Indian online retailer would you recommend to a friend by people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are 62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4.the Indian online retailer would you recommend to a friend by people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are 39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5.the Indian online retailer would you recommend to a friend by people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are 30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6.the Indian online retailer would you recommend to a friend by people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are 20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7.the Indian online retailer would you recommend to a friend by people in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are 15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8.the Indian online retailer would you recommend to a friend by people in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Amazon.in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are 13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9.the Indian online retailer would you recommend to a friend by people in 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Flipkart.com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Paytm.com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Myntra.com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snapdeal.com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are 11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54" name="Picture 2" descr="whichofindian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895600" y="361950"/>
            <a:ext cx="2785382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z="2800" b="1" dirty="0">
                <a:latin typeface="Aharoni" panose="02010803020104030203" charset="0"/>
                <a:cs typeface="Aharoni" panose="02010803020104030203" charset="0"/>
              </a:rPr>
              <a:t>3.Checking the categorical variable</a:t>
            </a:r>
            <a:endParaRPr lang="en-US" sz="2800" b="1" dirty="0">
              <a:latin typeface="Aharoni" panose="02010803020104030203" charset="0"/>
              <a:cs typeface="Aharoni" panose="0201080302010403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sz="1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 variable can be checked using the following python code</a:t>
            </a:r>
            <a:endParaRPr lang="en-US" sz="14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discrete_feature=[feature for feature in df.columns if feature not in numerical_feature]</a:t>
            </a:r>
            <a:endParaRPr lang="en-US" sz="14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df[discrete_feature]</a:t>
            </a:r>
            <a:endParaRPr lang="en-US" sz="14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Observation:-</a:t>
            </a:r>
            <a:b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70 categorical values present in dataset</a:t>
            </a:r>
            <a:endParaRPr lang="en-US" sz="14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1"/>
          </p:cNvSpPr>
          <p:nvPr>
            <p:ph type="title"/>
          </p:nvPr>
        </p:nvSpPr>
        <p:spPr>
          <a:xfrm>
            <a:off x="762000" y="82345"/>
            <a:ext cx="7620000" cy="857250"/>
          </a:xfrm>
        </p:spPr>
        <p:txBody>
          <a:bodyPr rtlCol="0"/>
          <a:lstStyle/>
          <a:p>
            <a:pPr algn="ctr"/>
            <a:r>
              <a:rPr lang="en-US" b="1" dirty="0">
                <a:latin typeface="Alegreya"/>
              </a:rPr>
              <a:t>Data visualization</a:t>
            </a:r>
            <a:endParaRPr lang="en-US" b="1" dirty="0">
              <a:latin typeface="Alegreya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1"/>
          <a:srcRect l="-42750" r="-42750"/>
          <a:stretch>
            <a:fillRect/>
          </a:stretch>
        </p:blipFill>
        <p:spPr>
          <a:xfrm>
            <a:off x="99669" y="1206750"/>
            <a:ext cx="3873227" cy="1549288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671" y="1281113"/>
            <a:ext cx="2167375" cy="159543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10034" y="2857500"/>
            <a:ext cx="2304059" cy="279400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 algn="ctr">
              <a:defRPr lang="en-US" sz="1400" dirty="0"/>
            </a:pPr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Gender of the respondent</a:t>
            </a:r>
            <a:endParaRPr lang="en-US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01037" y="2876550"/>
            <a:ext cx="1905000" cy="279400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 algn="ctr">
              <a:defRPr lang="en-US" sz="1400" dirty="0"/>
            </a:pPr>
            <a:r>
              <a:rPr lang="en-US" sz="1200" b="0" dirty="0">
                <a:latin typeface="Arvo"/>
              </a:rPr>
              <a:t>    </a:t>
            </a:r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How old are you?</a:t>
            </a:r>
            <a:endParaRPr lang="en-US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441" y="3676650"/>
            <a:ext cx="3475159" cy="525780"/>
          </a:xfrm>
          <a:prstGeom prst="rect">
            <a:avLst/>
          </a:prstGeom>
        </p:spPr>
        <p:txBody>
          <a:bodyPr vert="horz" wrap="square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observation:- There are 181 female and 88 male </a:t>
            </a:r>
            <a:endParaRPr lang="en-U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5200" y="3494922"/>
            <a:ext cx="5486401" cy="1172210"/>
          </a:xfrm>
          <a:prstGeom prst="rect">
            <a:avLst/>
          </a:prstGeom>
        </p:spPr>
        <p:txBody>
          <a:bodyPr vert="horz" wrap="square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observation:- there are 81 peoples in  age between 31 and 40 years. </a:t>
            </a:r>
            <a:b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 there are 70 peoples in the age between 41 and 50 years </a:t>
            </a:r>
            <a:b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are 20 peoples in less than 20 years </a:t>
            </a:r>
            <a:b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are 19 peoples 51 years and above</a:t>
            </a:r>
            <a:endParaRPr lang="en-U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/>
          <p:cNvPicPr>
            <a:picLocks noGrp="1" noChangeAspect="1"/>
          </p:cNvPicPr>
          <p:nvPr>
            <p:ph idx="1"/>
          </p:nvPr>
        </p:nvPicPr>
        <p:blipFill>
          <a:blip r:embed="rId1"/>
          <a:srcRect t="15458" b="15458"/>
          <a:stretch>
            <a:fillRect/>
          </a:stretch>
        </p:blipFill>
        <p:spPr>
          <a:xfrm>
            <a:off x="457200" y="476250"/>
            <a:ext cx="3353552" cy="1341415"/>
          </a:xfr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309562"/>
            <a:ext cx="2613460" cy="158430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29034" y="1988868"/>
            <a:ext cx="2666647" cy="248920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 algn="ctr">
              <a:defRPr lang="en-US" sz="1400" dirty="0"/>
            </a:pPr>
            <a:r>
              <a:rPr lang="en-US" sz="1000" b="0" dirty="0">
                <a:latin typeface="Arial" panose="020B0604020202020204" pitchFamily="34" charset="0"/>
                <a:cs typeface="Arial" panose="020B0604020202020204" pitchFamily="34" charset="0"/>
              </a:rPr>
              <a:t>Which city do you shop online?</a:t>
            </a:r>
            <a:endParaRPr lang="en-US" sz="1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9873" y="1940682"/>
            <a:ext cx="3432848" cy="248920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 algn="ctr">
              <a:defRPr lang="en-US" sz="1400" dirty="0"/>
            </a:pPr>
            <a:r>
              <a:rPr lang="en-US" sz="1000" b="0" dirty="0">
                <a:latin typeface="Arial" panose="020B0604020202020204" pitchFamily="34" charset="0"/>
                <a:cs typeface="Arial" panose="020B0604020202020204" pitchFamily="34" charset="0"/>
              </a:rPr>
              <a:t>Since how long you are shopping online?</a:t>
            </a:r>
            <a:endParaRPr lang="en-US" sz="1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033" y="2571750"/>
            <a:ext cx="4334065" cy="2249170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observation:-1. 58 people shop online from Dehli </a:t>
            </a:r>
            <a:b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. 43 people shop online from Greater Noida </a:t>
            </a:r>
            <a:b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3.40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people shop online from Noida </a:t>
            </a:r>
            <a:b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. 37 People shop online from Noida </a:t>
            </a:r>
            <a:b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5.27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People shop online from karnal </a:t>
            </a:r>
            <a:b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6.12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People shop online from Gurgaon </a:t>
            </a:r>
            <a:b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7.9 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People shop online from Merrut            </a:t>
            </a:r>
            <a:b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. 5  People shop online from Moradabad   </a:t>
            </a:r>
            <a:b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9. 2 People shop online from Bulandshahr </a:t>
            </a:r>
            <a:b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. 18 people shop online from Ghaziabad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634" y="2495550"/>
            <a:ext cx="3596039" cy="2249170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observation:-1. there are 98 people are shopping online above 4 years   </a:t>
            </a:r>
            <a:b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2. there are 65 people are shopping online between 2 and 3 years </a:t>
            </a:r>
            <a:b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 3. there are 47 peples are shopping online between 3 and 4 years </a:t>
            </a:r>
            <a:b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4. there are 43 peoples are shopping online less than 1 year </a:t>
            </a:r>
            <a:b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5. there are 16 peoples are shopping online in between 1 and 2 years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/>
          <p:cNvPicPr>
            <a:picLocks noGrp="1" noChangeAspect="1"/>
          </p:cNvPicPr>
          <p:nvPr>
            <p:ph idx="1"/>
          </p:nvPr>
        </p:nvPicPr>
        <p:blipFill>
          <a:blip r:embed="rId1"/>
          <a:srcRect t="11024" b="11024"/>
          <a:stretch>
            <a:fillRect/>
          </a:stretch>
        </p:blipFill>
        <p:spPr>
          <a:xfrm>
            <a:off x="685800" y="400050"/>
            <a:ext cx="3821639" cy="1528657"/>
          </a:xfr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740" y="271462"/>
            <a:ext cx="3531498" cy="18096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88971" y="2076450"/>
            <a:ext cx="3594668" cy="464185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 algn="ctr">
              <a:defRPr lang="en-US" sz="1400" dirty="0"/>
            </a:pPr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How many times you have made an online purchase in the past 1 year?</a:t>
            </a:r>
            <a:endParaRPr lang="en-US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11816" y="2076450"/>
            <a:ext cx="3016748" cy="464185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 algn="ctr">
              <a:defRPr lang="en-US" sz="1400" dirty="0"/>
            </a:pPr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How do you access the internet while shopping on-line?</a:t>
            </a:r>
            <a:endParaRPr lang="en-US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7" y="2880265"/>
            <a:ext cx="5339562" cy="2249170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observation:- 1. There are 114 people have made online purchase less than 10 times </a:t>
            </a:r>
            <a:b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2. There are 63 peoples have made online purchase in between 31 and 40 times. </a:t>
            </a:r>
            <a:b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3. There are 47 peoples have made online purchase 41 times and above </a:t>
            </a:r>
            <a:b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4. There are 29 peoples have made online purchse 11-20 times  </a:t>
            </a:r>
            <a:b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5.There are 10 peoples have made online purchase 21-30 times </a:t>
            </a:r>
            <a:b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6. there are 6 peoples have made online purchase 42 times and above</a:t>
            </a:r>
            <a:endParaRPr lang="en-U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3244" y="3143250"/>
            <a:ext cx="3317271" cy="1387475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observation:- 1.There are 189 people accessing the mobile internet </a:t>
            </a:r>
            <a:b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    2. There are 76 people accessing the wifi network </a:t>
            </a:r>
            <a:b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    3. There are 4 people acccesing the Dial-up network</a:t>
            </a:r>
            <a:endParaRPr lang="en-U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paper">
  <a:themeElements>
    <a:clrScheme name="Whitepaper">
      <a:dk1>
        <a:srgbClr val="000000"/>
      </a:dk1>
      <a:lt1>
        <a:srgbClr val="FFFFFF"/>
      </a:lt1>
      <a:dk2>
        <a:srgbClr val="171C23"/>
      </a:dk2>
      <a:lt2>
        <a:srgbClr val="F7FCFC"/>
      </a:lt2>
      <a:accent1>
        <a:srgbClr val="42C3C9"/>
      </a:accent1>
      <a:accent2>
        <a:srgbClr val="FFC94A"/>
      </a:accent2>
      <a:accent3>
        <a:srgbClr val="F2494B"/>
      </a:accent3>
      <a:accent4>
        <a:srgbClr val="FF7B43"/>
      </a:accent4>
      <a:accent5>
        <a:srgbClr val="775E9E"/>
      </a:accent5>
      <a:accent6>
        <a:srgbClr val="C1408A"/>
      </a:accent6>
      <a:hlink>
        <a:srgbClr val="2D83D8"/>
      </a:hlink>
      <a:folHlink>
        <a:srgbClr val="C1408A"/>
      </a:folHlink>
    </a:clrScheme>
    <a:fontScheme name="Whitepaper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White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</a:schemeClr>
          </a:solidFill>
          <a:prstDash val="solid"/>
          <a:round/>
        </a:ln>
      </a:spPr>
      <a:bodyPr vert="horz" rtlCol="0" anchor="ctr"/>
      <a:lstStyle>
        <a:lvl1pPr lvl="0" algn="ctr"/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paper">
  <a:themeElements>
    <a:clrScheme name="Whitepaper">
      <a:dk1>
        <a:srgbClr val="000000"/>
      </a:dk1>
      <a:lt1>
        <a:srgbClr val="FFFFFF"/>
      </a:lt1>
      <a:dk2>
        <a:srgbClr val="171C23"/>
      </a:dk2>
      <a:lt2>
        <a:srgbClr val="F7FCFC"/>
      </a:lt2>
      <a:accent1>
        <a:srgbClr val="42C3C9"/>
      </a:accent1>
      <a:accent2>
        <a:srgbClr val="FFC94A"/>
      </a:accent2>
      <a:accent3>
        <a:srgbClr val="F2494B"/>
      </a:accent3>
      <a:accent4>
        <a:srgbClr val="FF7B43"/>
      </a:accent4>
      <a:accent5>
        <a:srgbClr val="775E9E"/>
      </a:accent5>
      <a:accent6>
        <a:srgbClr val="C1408A"/>
      </a:accent6>
      <a:hlink>
        <a:srgbClr val="2D83D8"/>
      </a:hlink>
      <a:folHlink>
        <a:srgbClr val="C1408A"/>
      </a:folHlink>
    </a:clrScheme>
    <a:fontScheme name="Whitepaper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White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</a:schemeClr>
          </a:solidFill>
          <a:prstDash val="solid"/>
          <a:round/>
        </a:ln>
      </a:spPr>
      <a:bodyPr vert="horz" rtlCol="0" anchor="ctr"/>
      <a:lstStyle>
        <a:lvl1pPr lvl="0" algn="ctr"/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40357</Words>
  <Application>WPS Presentation</Application>
  <PresentationFormat>On-screen Show (16:9)</PresentationFormat>
  <Paragraphs>645</Paragraphs>
  <Slides>52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6" baseType="lpstr">
      <vt:lpstr>Arial</vt:lpstr>
      <vt:lpstr>SimSun</vt:lpstr>
      <vt:lpstr>Wingdings</vt:lpstr>
      <vt:lpstr>Roboto</vt:lpstr>
      <vt:lpstr>Segoe Print</vt:lpstr>
      <vt:lpstr>Arial</vt:lpstr>
      <vt:lpstr>Aharoni</vt:lpstr>
      <vt:lpstr>Alegreya</vt:lpstr>
      <vt:lpstr>AR BLANCA</vt:lpstr>
      <vt:lpstr>Arvo</vt:lpstr>
      <vt:lpstr>Microsoft YaHei</vt:lpstr>
      <vt:lpstr>Arial Unicode MS</vt:lpstr>
      <vt:lpstr>Open Sans</vt:lpstr>
      <vt:lpstr>Whitepaper</vt:lpstr>
      <vt:lpstr>Customer_Retantion</vt:lpstr>
      <vt:lpstr>Problem Statement</vt:lpstr>
      <vt:lpstr>EDA Steps</vt:lpstr>
      <vt:lpstr>1.Checking the missing value</vt:lpstr>
      <vt:lpstr>       2.  Checking the numerical columns</vt:lpstr>
      <vt:lpstr>3.Checking the categorical variable</vt:lpstr>
      <vt:lpstr>Data visualization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remoteapi</dc:creator>
  <cp:lastModifiedBy>Sumain</cp:lastModifiedBy>
  <cp:revision>55</cp:revision>
  <dcterms:created xsi:type="dcterms:W3CDTF">2021-05-19T21:57:00Z</dcterms:created>
  <dcterms:modified xsi:type="dcterms:W3CDTF">2021-08-05T18:14:52Z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1033-11.2.0.10223</vt:lpwstr>
  </property>
</Properties>
</file>