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9"/>
    <p:restoredTop sz="94677"/>
  </p:normalViewPr>
  <p:slideViewPr>
    <p:cSldViewPr snapToGrid="0" snapToObjects="1">
      <p:cViewPr>
        <p:scale>
          <a:sx n="113" d="100"/>
          <a:sy n="113" d="100"/>
        </p:scale>
        <p:origin x="1032" y="-2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8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7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5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4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6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D81E-9414-C24B-ADFC-F8C933C3BA01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76EAB-2491-7D45-ADC2-B7EC65BCC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8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ntity.ucsf.edu/print-digital/digital-colors" TargetMode="External"/><Relationship Id="rId2" Type="http://schemas.openxmlformats.org/officeDocument/2006/relationships/hyperlink" Target="https://www.backgroundsonlin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8D5A7-251C-5943-B86F-D5E001701487}"/>
              </a:ext>
            </a:extLst>
          </p:cNvPr>
          <p:cNvSpPr txBox="1"/>
          <p:nvPr/>
        </p:nvSpPr>
        <p:spPr>
          <a:xfrm>
            <a:off x="1458686" y="3614881"/>
            <a:ext cx="4184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Mockup of website based on design of </a:t>
            </a:r>
            <a:r>
              <a:rPr lang="en-US" sz="2000" dirty="0">
                <a:hlinkClick r:id="rId2"/>
              </a:rPr>
              <a:t>https://www.backgroundsonline.com/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Useful color scheme can come from UCSF collection:</a:t>
            </a:r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https://identity.ucsf.edu/print-digital/digital-colors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 favor their blues, greens, and greys, with accent colors as needed</a:t>
            </a:r>
          </a:p>
        </p:txBody>
      </p:sp>
    </p:spTree>
    <p:extLst>
      <p:ext uri="{BB962C8B-B14F-4D97-AF65-F5344CB8AC3E}">
        <p14:creationId xmlns:p14="http://schemas.microsoft.com/office/powerpoint/2010/main" val="273232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8923F7-07CB-1041-86E8-8B39F1EDED06}"/>
              </a:ext>
            </a:extLst>
          </p:cNvPr>
          <p:cNvSpPr/>
          <p:nvPr/>
        </p:nvSpPr>
        <p:spPr>
          <a:xfrm>
            <a:off x="0" y="0"/>
            <a:ext cx="6858000" cy="47344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B00606-C9C5-1040-825A-129892DDB9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451901"/>
            <a:ext cx="6858000" cy="2581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45CBA6-A9E8-154F-A32E-8EFAE3F59A17}"/>
              </a:ext>
            </a:extLst>
          </p:cNvPr>
          <p:cNvSpPr txBox="1"/>
          <p:nvPr/>
        </p:nvSpPr>
        <p:spPr>
          <a:xfrm>
            <a:off x="3269608" y="129799"/>
            <a:ext cx="352282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</a:rPr>
              <a:t>Research   Publications   Members   News   Jobs   Contact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2A9BD-2733-3D4A-BB4B-FF10C7C32A79}"/>
              </a:ext>
            </a:extLst>
          </p:cNvPr>
          <p:cNvSpPr txBox="1"/>
          <p:nvPr/>
        </p:nvSpPr>
        <p:spPr>
          <a:xfrm>
            <a:off x="157322" y="110013"/>
            <a:ext cx="1452817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dirty="0">
                <a:solidFill>
                  <a:schemeClr val="bg1"/>
                </a:solidFill>
              </a:rPr>
              <a:t>Header/Lab logo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68F382-485C-834A-AC37-64DA85B7C68C}"/>
              </a:ext>
            </a:extLst>
          </p:cNvPr>
          <p:cNvSpPr/>
          <p:nvPr/>
        </p:nvSpPr>
        <p:spPr>
          <a:xfrm>
            <a:off x="1483415" y="1965197"/>
            <a:ext cx="4047711" cy="10679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/>
              <a:t>Moving News box – </a:t>
            </a:r>
            <a:r>
              <a:rPr lang="en-US" sz="1013" dirty="0" err="1"/>
              <a:t>eg</a:t>
            </a:r>
            <a:r>
              <a:rPr lang="en-US" sz="1013" dirty="0"/>
              <a:t> “Toward a clearer picture of health -- Nature Medicine” an other news items currently on landing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612D8-531F-F74C-B4A3-B8A96F84C788}"/>
              </a:ext>
            </a:extLst>
          </p:cNvPr>
          <p:cNvSpPr txBox="1"/>
          <p:nvPr/>
        </p:nvSpPr>
        <p:spPr>
          <a:xfrm>
            <a:off x="5362330" y="2351313"/>
            <a:ext cx="285656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F7E60F-24E4-4B49-95A0-6617F53C25B4}"/>
              </a:ext>
            </a:extLst>
          </p:cNvPr>
          <p:cNvSpPr txBox="1"/>
          <p:nvPr/>
        </p:nvSpPr>
        <p:spPr>
          <a:xfrm>
            <a:off x="1507707" y="2351313"/>
            <a:ext cx="285656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5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038BA-F4EB-2A4D-8789-2EFF44D32360}"/>
              </a:ext>
            </a:extLst>
          </p:cNvPr>
          <p:cNvSpPr/>
          <p:nvPr/>
        </p:nvSpPr>
        <p:spPr>
          <a:xfrm>
            <a:off x="0" y="3419300"/>
            <a:ext cx="6858000" cy="9588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9D832-5DE1-0144-B326-7C3EF9F02AC4}"/>
              </a:ext>
            </a:extLst>
          </p:cNvPr>
          <p:cNvSpPr/>
          <p:nvPr/>
        </p:nvSpPr>
        <p:spPr>
          <a:xfrm>
            <a:off x="0" y="5553535"/>
            <a:ext cx="6858000" cy="16510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sz="1013" b="1" dirty="0">
                <a:solidFill>
                  <a:schemeClr val="bg1"/>
                </a:solidFill>
                <a:latin typeface="-apple-system"/>
              </a:rPr>
              <a:t>Improving the resolution and accuracy of cardiovascular phenotypes will lead to novel insights and therapies.</a:t>
            </a:r>
            <a:r>
              <a:rPr lang="en-US" sz="1013" dirty="0">
                <a:solidFill>
                  <a:schemeClr val="bg1"/>
                </a:solidFill>
                <a:latin typeface="-apple-system"/>
              </a:rPr>
              <a:t> This can occur by drilling down—understanding the genetic and cellular mechanism of a particular disease—or going broad, using computational means to analyze precision phenotypes at scale. </a:t>
            </a:r>
          </a:p>
          <a:p>
            <a:endParaRPr lang="en-US" sz="1013" dirty="0">
              <a:solidFill>
                <a:schemeClr val="bg1"/>
              </a:solidFill>
              <a:latin typeface="-apple-system"/>
            </a:endParaRPr>
          </a:p>
          <a:p>
            <a:endParaRPr lang="en-US" sz="1013" dirty="0">
              <a:solidFill>
                <a:schemeClr val="bg1"/>
              </a:solidFill>
              <a:latin typeface="-apple-system"/>
            </a:endParaRPr>
          </a:p>
          <a:p>
            <a:endParaRPr lang="en-US" sz="1013" dirty="0">
              <a:solidFill>
                <a:schemeClr val="bg1"/>
              </a:solidFill>
              <a:latin typeface="-apple-system"/>
            </a:endParaRPr>
          </a:p>
          <a:p>
            <a:endParaRPr lang="en-US" sz="1013" dirty="0">
              <a:solidFill>
                <a:schemeClr val="bg1"/>
              </a:solidFill>
              <a:latin typeface="-apple-system"/>
            </a:endParaRPr>
          </a:p>
          <a:p>
            <a:endParaRPr lang="en-US" sz="1013" dirty="0">
              <a:solidFill>
                <a:schemeClr val="bg1"/>
              </a:solidFill>
              <a:latin typeface="-apple-system"/>
            </a:endParaRPr>
          </a:p>
          <a:p>
            <a:r>
              <a:rPr lang="en-US" sz="1013" b="1" dirty="0">
                <a:solidFill>
                  <a:schemeClr val="bg1"/>
                </a:solidFill>
                <a:latin typeface="-apple-system"/>
              </a:rPr>
              <a:t>Dr. Arnaout is currently developing computational methods</a:t>
            </a:r>
            <a:r>
              <a:rPr lang="en-US" sz="1013" dirty="0">
                <a:solidFill>
                  <a:schemeClr val="bg1"/>
                </a:solidFill>
                <a:latin typeface="-apple-system"/>
              </a:rPr>
              <a:t> to bring precision phenotyping to medical imaging. Her background as a physician-scientist informs the future scope of this work as a technology that can transform non-invasive imaging into a big-data tool for both research and clinical use. She also uses animal and in vitro models to study cardiovascular gene function and to model human cardiovascular disease.</a:t>
            </a:r>
          </a:p>
          <a:p>
            <a:br>
              <a:rPr lang="en-US" sz="1013" dirty="0"/>
            </a:br>
            <a:endParaRPr lang="en-US" sz="1013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20F6E0-50BD-D549-9B78-E08FBE4EA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2" t="5452" r="1102" b="48489"/>
          <a:stretch/>
        </p:blipFill>
        <p:spPr>
          <a:xfrm>
            <a:off x="0" y="7772401"/>
            <a:ext cx="685800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C4B567-453A-974C-9EC0-6FAF7516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025" y="3838565"/>
            <a:ext cx="1328290" cy="5761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648893-DE1D-894B-A2D7-5E734622C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53" y="4653694"/>
            <a:ext cx="1115786" cy="5578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B144EEB-AE2F-864C-81DD-05A699290D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020" y="3532590"/>
            <a:ext cx="1750156" cy="5650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438625-1303-D342-B1CC-F50BDD112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7270" y="4710661"/>
            <a:ext cx="1591466" cy="488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367E50-EF3B-7249-A784-D5D8D986E1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4059" y="4527454"/>
            <a:ext cx="1184548" cy="8694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F5707C-7990-8B44-903B-C41213B746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1733" y="3524711"/>
            <a:ext cx="1755187" cy="7480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7DCB9DB-B16D-1F44-85FB-0929886AAA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25" y="3524711"/>
            <a:ext cx="2895600" cy="4131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652AC1-EE0D-F74F-8F7B-4D1D54A9F08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2662" b="18533"/>
          <a:stretch/>
        </p:blipFill>
        <p:spPr>
          <a:xfrm>
            <a:off x="2030940" y="4629602"/>
            <a:ext cx="1312609" cy="60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102</Words>
  <Application>Microsoft Macintosh PowerPoint</Application>
  <PresentationFormat>Letter Paper (8.5x11 in)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cp:lastPrinted>2019-01-07T23:13:07Z</cp:lastPrinted>
  <dcterms:created xsi:type="dcterms:W3CDTF">2019-01-07T22:45:18Z</dcterms:created>
  <dcterms:modified xsi:type="dcterms:W3CDTF">2019-01-09T16:35:08Z</dcterms:modified>
</cp:coreProperties>
</file>