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6746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560425"/>
            <a:ext cx="7772400" cy="104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2400"/>
              <a:t>A Fusion-based Extraction of Key Phrases from Abstracts of Scientific Articles 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685800" y="1731651"/>
            <a:ext cx="7772400" cy="307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Student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Amjad Ayoub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Supervisor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Dr Muath Refat Al-Zghool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Assistant Professor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Faculty of Graduate Studies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Al-Balqa' Applied University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Salt- Jordan</a:t>
            </a:r>
          </a:p>
          <a:p>
            <a:pPr>
              <a:spcBef>
                <a:spcPts val="0"/>
              </a:spcBef>
              <a:buNone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THE END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Keywords Extraction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marL="457200" lvl="0" indent="-22860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400"/>
              <a:t>•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Keywords: Words that represent the content of the whole text, which can help users to identify what the article is about without having to read the entire document.</a:t>
            </a:r>
          </a:p>
          <a:p>
            <a:pPr marL="457200" lvl="0" indent="-22860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400"/>
              <a:t>•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Keywords extraction is an important technology in many areas of information technology and document processing.</a:t>
            </a:r>
          </a:p>
          <a:p>
            <a:pPr marL="457200" lvl="0" indent="-22860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E.g. document tagging, text categorization, text summarization, and text retrieval.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Cont.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Early approaches to automatically extract keywords focus on evaluating corpus-oriented statistics of individual words.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 Later keyword extraction research applies </a:t>
            </a:r>
            <a:r>
              <a:rPr lang="en" sz="2400" dirty="0" smtClean="0"/>
              <a:t>metrics </a:t>
            </a:r>
            <a:r>
              <a:rPr lang="en" sz="2400" dirty="0"/>
              <a:t>to select discriminating words as keywords for individual documents. 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 smtClean="0"/>
              <a:t>RAKE.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 smtClean="0"/>
              <a:t>TextRank.</a:t>
            </a:r>
            <a:endParaRPr lang="en" dirty="0"/>
          </a:p>
          <a:p>
            <a:pPr marL="457200" lvl="0" indent="-419100">
              <a:buFont typeface="Arial"/>
              <a:buAutoNum type="arabicPeriod"/>
            </a:pPr>
            <a:r>
              <a:rPr lang="en-US" dirty="0" smtClean="0"/>
              <a:t>Hulth-2003.</a:t>
            </a:r>
          </a:p>
          <a:p>
            <a:pPr marL="457200" lvl="0" indent="-419100">
              <a:buFont typeface="Arial"/>
              <a:buAutoNum type="arabicPeriod"/>
            </a:pPr>
            <a:r>
              <a:rPr lang="en" dirty="0" smtClean="0"/>
              <a:t>Fusion-Based Technique.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Rapid Automatic Keyword Extraction (RAKE)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 b="1"/>
              <a:t>Partition the document based on the generated stop words, word delimiters, and phrase delimiters into candidate keywords,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 b="1"/>
              <a:t>calculate keyword score,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 b="1"/>
              <a:t>Calculate the ratio of degree to frequency. The words with higher ratio are the extracted keywords,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 b="1"/>
              <a:t>Adjoining keywords: when a stopword occurs within two candidate keywords, it is considered adjoining keyword, if and only if it is occurred at least twice in the document,</a:t>
            </a:r>
          </a:p>
          <a:p>
            <a:pPr marL="457200" lvl="0" indent="-330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 b="1"/>
              <a:t>Calculate T, which is the top T scoring candidates are selected as keywords for the document. 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TextRank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b="1"/>
              <a:t>Clean the tested text from useless data,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b="1"/>
              <a:t>Identify the cleaned text as a set of tokens and add them as vertices in the graph,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b="1"/>
              <a:t>Identify relations that connect text tokens, and use these relations to draw edges between vertices in the graph. Edges can be directed or undirected, weighted or unweighted,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b="1"/>
              <a:t>Repeat the PageRank algorithm until convergence,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b="1"/>
              <a:t>Sort vertices based on their final score. Use the values attached to each vertex for ranking/selection decisions,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b="1"/>
              <a:t>Finally, evaluate and compare the automatically extracted keywords with the manually suggested dataset of keywords.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19100"/>
            <a:r>
              <a:rPr lang="en-US" dirty="0"/>
              <a:t>N-Grams approach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en-US" sz="2200" dirty="0" smtClean="0"/>
              <a:t>Only </a:t>
            </a:r>
            <a:r>
              <a:rPr lang="en-US" sz="2200" dirty="0"/>
              <a:t>non-alphanumeric characters that </a:t>
            </a:r>
            <a:r>
              <a:rPr lang="en-US" sz="2200" dirty="0" smtClean="0"/>
              <a:t>were not </a:t>
            </a:r>
            <a:r>
              <a:rPr lang="en-US" sz="2200" dirty="0"/>
              <a:t>present in any keyword in the training </a:t>
            </a:r>
            <a:r>
              <a:rPr lang="en-US" sz="2200" dirty="0" smtClean="0"/>
              <a:t>set were </a:t>
            </a:r>
            <a:r>
              <a:rPr lang="en-US" sz="2200" dirty="0"/>
              <a:t>removed. </a:t>
            </a:r>
            <a:r>
              <a:rPr lang="en-US" sz="2200" dirty="0" smtClean="0"/>
              <a:t>(</a:t>
            </a:r>
            <a:r>
              <a:rPr lang="en-US" sz="2200" dirty="0"/>
              <a:t>keeping e.g., C++).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2200" dirty="0" smtClean="0"/>
              <a:t>Numbers </a:t>
            </a:r>
            <a:r>
              <a:rPr lang="en-US" sz="2200" dirty="0"/>
              <a:t>were removed only if they stood </a:t>
            </a:r>
            <a:r>
              <a:rPr lang="en-US" sz="2200" dirty="0" smtClean="0"/>
              <a:t>separately (keeping </a:t>
            </a:r>
            <a:r>
              <a:rPr lang="en-US" sz="2200" dirty="0"/>
              <a:t>e.g., </a:t>
            </a:r>
            <a:r>
              <a:rPr lang="en-US" sz="2200" dirty="0" smtClean="0"/>
              <a:t>4YourSoul.com).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2200" dirty="0"/>
              <a:t>Proper nouns were kept.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stemming and the </a:t>
            </a:r>
            <a:r>
              <a:rPr lang="en-US" sz="2200" dirty="0" err="1"/>
              <a:t>stoplist</a:t>
            </a:r>
            <a:r>
              <a:rPr lang="en-US" sz="2200" dirty="0"/>
              <a:t> applied were different.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stems were kept even if they appeared </a:t>
            </a:r>
            <a:r>
              <a:rPr lang="en-US" sz="2200" dirty="0" smtClean="0"/>
              <a:t>only once </a:t>
            </a:r>
            <a:r>
              <a:rPr lang="en-US" sz="2200" dirty="0"/>
              <a:t>(which is true for 80.0% of the </a:t>
            </a:r>
            <a:r>
              <a:rPr lang="en-US" sz="2200" dirty="0" smtClean="0"/>
              <a:t>keywords present </a:t>
            </a:r>
            <a:r>
              <a:rPr lang="en-US" sz="2200" dirty="0"/>
              <a:t>in the training set).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Fusion-based Technique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79" name="Shape 79"/>
          <p:cNvSpPr/>
          <p:nvPr/>
        </p:nvSpPr>
        <p:spPr>
          <a:xfrm>
            <a:off x="2371701" y="1295225"/>
            <a:ext cx="1195499" cy="996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List of keywords Extracted by RAKE</a:t>
            </a:r>
          </a:p>
        </p:txBody>
      </p:sp>
      <p:sp>
        <p:nvSpPr>
          <p:cNvPr id="80" name="Shape 80"/>
          <p:cNvSpPr/>
          <p:nvPr/>
        </p:nvSpPr>
        <p:spPr>
          <a:xfrm>
            <a:off x="4093300" y="1295225"/>
            <a:ext cx="1195499" cy="996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List of keywords Extracted by TextRank</a:t>
            </a:r>
          </a:p>
        </p:txBody>
      </p:sp>
      <p:sp>
        <p:nvSpPr>
          <p:cNvPr id="81" name="Shape 81"/>
          <p:cNvSpPr/>
          <p:nvPr/>
        </p:nvSpPr>
        <p:spPr>
          <a:xfrm>
            <a:off x="5814901" y="1295225"/>
            <a:ext cx="1195499" cy="996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dirty="0"/>
              <a:t>List of keywords Extracted by </a:t>
            </a:r>
            <a:r>
              <a:rPr lang="en-US" dirty="0" smtClean="0"/>
              <a:t>N-Grams</a:t>
            </a:r>
            <a:endParaRPr lang="en" dirty="0"/>
          </a:p>
        </p:txBody>
      </p:sp>
      <p:sp>
        <p:nvSpPr>
          <p:cNvPr id="82" name="Shape 82"/>
          <p:cNvSpPr/>
          <p:nvPr/>
        </p:nvSpPr>
        <p:spPr>
          <a:xfrm>
            <a:off x="4009901" y="2705475"/>
            <a:ext cx="1362300" cy="996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Fusion-based Technique Operation</a:t>
            </a:r>
          </a:p>
        </p:txBody>
      </p:sp>
      <p:sp>
        <p:nvSpPr>
          <p:cNvPr id="83" name="Shape 83"/>
          <p:cNvSpPr/>
          <p:nvPr/>
        </p:nvSpPr>
        <p:spPr>
          <a:xfrm>
            <a:off x="4009901" y="4371350"/>
            <a:ext cx="1362300" cy="621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Extracted Keywords </a:t>
            </a:r>
          </a:p>
        </p:txBody>
      </p:sp>
      <p:cxnSp>
        <p:nvCxnSpPr>
          <p:cNvPr id="84" name="Shape 84"/>
          <p:cNvCxnSpPr>
            <a:stCxn id="79" idx="2"/>
            <a:endCxn id="82" idx="1"/>
          </p:cNvCxnSpPr>
          <p:nvPr/>
        </p:nvCxnSpPr>
        <p:spPr>
          <a:xfrm>
            <a:off x="2969450" y="2291525"/>
            <a:ext cx="1040400" cy="91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/>
          <p:nvPr/>
        </p:nvSpPr>
        <p:spPr>
          <a:xfrm rot="5400000">
            <a:off x="4326400" y="3905150"/>
            <a:ext cx="729300" cy="203099"/>
          </a:xfrm>
          <a:prstGeom prst="rightArrow">
            <a:avLst>
              <a:gd name="adj1" fmla="val 29886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6" name="Shape 86"/>
          <p:cNvCxnSpPr>
            <a:stCxn id="80" idx="2"/>
            <a:endCxn id="82" idx="0"/>
          </p:cNvCxnSpPr>
          <p:nvPr/>
        </p:nvCxnSpPr>
        <p:spPr>
          <a:xfrm>
            <a:off x="4691050" y="2291525"/>
            <a:ext cx="1" cy="4139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>
            <a:stCxn id="81" idx="2"/>
            <a:endCxn id="82" idx="3"/>
          </p:cNvCxnSpPr>
          <p:nvPr/>
        </p:nvCxnSpPr>
        <p:spPr>
          <a:xfrm flipH="1">
            <a:off x="5372250" y="2291525"/>
            <a:ext cx="1040400" cy="91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The overview of the related works reveals that the automatic keyword extraction:</a:t>
            </a:r>
          </a:p>
          <a:p>
            <a:pPr marL="457200" lvl="0" indent="-4064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Is faster and less expensive than human intervention.</a:t>
            </a:r>
          </a:p>
          <a:p>
            <a:pPr marL="457200" lvl="0" indent="-4064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Saves time and effort.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491</Words>
  <Application>Microsoft Office PowerPoint</Application>
  <PresentationFormat>On-screen Show (16:9)</PresentationFormat>
  <Paragraphs>68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</vt:lpstr>
      <vt:lpstr>A Fusion-based Extraction of Key Phrases from Abstracts of Scientific Articles </vt:lpstr>
      <vt:lpstr>Keywords Extraction</vt:lpstr>
      <vt:lpstr>Introduction Cont.</vt:lpstr>
      <vt:lpstr>Related Work</vt:lpstr>
      <vt:lpstr>Rapid Automatic Keyword Extraction (RAKE)</vt:lpstr>
      <vt:lpstr>TextRank</vt:lpstr>
      <vt:lpstr>N-Grams approach</vt:lpstr>
      <vt:lpstr>Fusion-based Technique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Fusion-based Extraction of Key Phrases from Abstracts of Scientific Articles </dc:title>
  <cp:lastModifiedBy>amjad ayoub</cp:lastModifiedBy>
  <cp:revision>5</cp:revision>
  <dcterms:modified xsi:type="dcterms:W3CDTF">2015-03-19T11:44:02Z</dcterms:modified>
</cp:coreProperties>
</file>