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1" r:id="rId2"/>
    <p:sldId id="282" r:id="rId3"/>
    <p:sldId id="283" r:id="rId4"/>
    <p:sldId id="284" r:id="rId5"/>
    <p:sldId id="285" r:id="rId6"/>
    <p:sldId id="287" r:id="rId7"/>
    <p:sldId id="288" r:id="rId8"/>
    <p:sldId id="286" r:id="rId9"/>
    <p:sldId id="290" r:id="rId10"/>
    <p:sldId id="291" r:id="rId11"/>
    <p:sldId id="293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4E6"/>
    <a:srgbClr val="5FC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288" y="-8468"/>
            <a:ext cx="12228421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461" y="2404534"/>
            <a:ext cx="776895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461" y="4050835"/>
            <a:ext cx="776895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4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4470400"/>
            <a:ext cx="8463619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03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68099" y="3632200"/>
            <a:ext cx="7226405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470400"/>
            <a:ext cx="8463620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618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1931988"/>
            <a:ext cx="8463620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2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80" y="609600"/>
            <a:ext cx="809624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3615" y="790378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996933" y="2886556"/>
            <a:ext cx="60975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1011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31" y="609600"/>
            <a:ext cx="8455287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6" y="4013200"/>
            <a:ext cx="8463621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992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897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9749" y="609601"/>
            <a:ext cx="130508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799" y="609601"/>
            <a:ext cx="6926701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6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52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8" y="2700869"/>
            <a:ext cx="8463620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8" y="4527448"/>
            <a:ext cx="8463620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58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160589"/>
            <a:ext cx="411747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58939" y="2160590"/>
            <a:ext cx="411748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47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799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5520" y="2160983"/>
            <a:ext cx="41208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5520" y="2737247"/>
            <a:ext cx="4120896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609600"/>
            <a:ext cx="8463619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6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73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1498604"/>
            <a:ext cx="3720243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1701" y="514926"/>
            <a:ext cx="4514716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2777069"/>
            <a:ext cx="3720243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12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99" y="4800600"/>
            <a:ext cx="846361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799" y="609600"/>
            <a:ext cx="8463619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99" y="5367338"/>
            <a:ext cx="8463619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8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289" y="-8468"/>
            <a:ext cx="12228423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609600"/>
            <a:ext cx="8463617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799" y="2160590"/>
            <a:ext cx="8463619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7011" y="6041364"/>
            <a:ext cx="912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799" y="6041364"/>
            <a:ext cx="61639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2902" y="6041364"/>
            <a:ext cx="683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4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24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24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24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24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24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24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24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24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5.svg"/><Relationship Id="rId17" Type="http://schemas.openxmlformats.org/officeDocument/2006/relationships/image" Target="../media/image15.png"/><Relationship Id="rId2" Type="http://schemas.openxmlformats.org/officeDocument/2006/relationships/image" Target="../media/image27.png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24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5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24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21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20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3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E37872B6-AACC-3399-8CE1-28F2BD7DD801}"/>
              </a:ext>
            </a:extLst>
          </p:cNvPr>
          <p:cNvSpPr/>
          <p:nvPr/>
        </p:nvSpPr>
        <p:spPr>
          <a:xfrm>
            <a:off x="-553326" y="6291569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4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63D16AFF-8021-DF9E-E4D6-08D1F6A6B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8467" y="5686093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CECF482-0040-955B-3E59-4F9ADCA5B9B2}"/>
              </a:ext>
            </a:extLst>
          </p:cNvPr>
          <p:cNvSpPr/>
          <p:nvPr/>
        </p:nvSpPr>
        <p:spPr>
          <a:xfrm>
            <a:off x="-562549" y="553270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0E039C65-66B3-1F49-66DF-D93A2FE18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8725" y="386159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7BC4FAD-F4E5-697B-4EB8-C679834582FE}"/>
              </a:ext>
            </a:extLst>
          </p:cNvPr>
          <p:cNvSpPr/>
          <p:nvPr/>
        </p:nvSpPr>
        <p:spPr>
          <a:xfrm>
            <a:off x="-506379" y="508865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699B85F-657E-F8AF-7860-E63B80EFCFFE}"/>
              </a:ext>
            </a:extLst>
          </p:cNvPr>
          <p:cNvSpPr/>
          <p:nvPr/>
        </p:nvSpPr>
        <p:spPr>
          <a:xfrm>
            <a:off x="-474101" y="445093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1104A96-22C7-A374-FD8E-0E3B6F7BFEFB}"/>
              </a:ext>
            </a:extLst>
          </p:cNvPr>
          <p:cNvSpPr/>
          <p:nvPr/>
        </p:nvSpPr>
        <p:spPr>
          <a:xfrm>
            <a:off x="-506379" y="379079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5EADB05-C050-1197-4191-F6FA446D1276}"/>
              </a:ext>
            </a:extLst>
          </p:cNvPr>
          <p:cNvSpPr/>
          <p:nvPr/>
        </p:nvSpPr>
        <p:spPr>
          <a:xfrm>
            <a:off x="-483934" y="298127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67A9E8E-FCF5-6178-A029-35625C9BBBC4}"/>
              </a:ext>
            </a:extLst>
          </p:cNvPr>
          <p:cNvSpPr/>
          <p:nvPr/>
        </p:nvSpPr>
        <p:spPr>
          <a:xfrm>
            <a:off x="-483933" y="228405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E78C88C-A1FA-4E70-EE36-43328EC938BA}"/>
              </a:ext>
            </a:extLst>
          </p:cNvPr>
          <p:cNvSpPr/>
          <p:nvPr/>
        </p:nvSpPr>
        <p:spPr>
          <a:xfrm>
            <a:off x="-506379" y="165229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6F1E9F2-D707-415E-1BDC-40E6C8E75340}"/>
              </a:ext>
            </a:extLst>
          </p:cNvPr>
          <p:cNvSpPr/>
          <p:nvPr/>
        </p:nvSpPr>
        <p:spPr>
          <a:xfrm>
            <a:off x="-553326" y="91993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6CE4C9-7879-51B8-0393-116F572D00F6}"/>
              </a:ext>
            </a:extLst>
          </p:cNvPr>
          <p:cNvGrpSpPr/>
          <p:nvPr/>
        </p:nvGrpSpPr>
        <p:grpSpPr>
          <a:xfrm>
            <a:off x="4318725" y="1860150"/>
            <a:ext cx="5204229" cy="3228509"/>
            <a:chOff x="4985778" y="1988951"/>
            <a:chExt cx="4632960" cy="286338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38FC7C1-0AFB-2C57-9DB7-3F50C52B9B9C}"/>
                </a:ext>
              </a:extLst>
            </p:cNvPr>
            <p:cNvSpPr/>
            <p:nvPr/>
          </p:nvSpPr>
          <p:spPr>
            <a:xfrm>
              <a:off x="4985778" y="1988951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FF779354-3AA0-01D7-399B-6D4C3E5B2C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9088" y="3652857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3DAC1644-B7A7-7A86-CA17-79DA05E05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19130" y="3937940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C753C5B7-0855-9A90-D3DA-11EF67307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33530" y="3561030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4B8C83C3-A48C-6D53-D6D1-A7026DEDDF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27719" y="483593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8BDEF442-E391-3EF2-21BB-0962110786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3172B31-203D-AD90-0F70-B0F14C573C63}"/>
              </a:ext>
            </a:extLst>
          </p:cNvPr>
          <p:cNvSpPr/>
          <p:nvPr/>
        </p:nvSpPr>
        <p:spPr>
          <a:xfrm>
            <a:off x="-584266" y="32411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E83DC69F-828E-6DCB-7F61-6D7E85D177A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D98D6AA-7343-46BB-3C38-C7B590AF2280}"/>
              </a:ext>
            </a:extLst>
          </p:cNvPr>
          <p:cNvSpPr/>
          <p:nvPr/>
        </p:nvSpPr>
        <p:spPr>
          <a:xfrm>
            <a:off x="-572739" y="-40723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946634DF-F6A3-D505-145D-3835B273CE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06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94781-0EB5-2AA3-FF08-03A2E2BA6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ED09D433-6819-9F81-5193-944EE1DDF7B8}"/>
              </a:ext>
            </a:extLst>
          </p:cNvPr>
          <p:cNvSpPr/>
          <p:nvPr/>
        </p:nvSpPr>
        <p:spPr>
          <a:xfrm>
            <a:off x="-2780095" y="6210551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AC9B03D7-D8DA-BF76-2C81-36E9B5F3A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8467" y="5686093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CDF480ED-FF65-3E10-B481-80D6971689D5}"/>
              </a:ext>
            </a:extLst>
          </p:cNvPr>
          <p:cNvSpPr/>
          <p:nvPr/>
        </p:nvSpPr>
        <p:spPr>
          <a:xfrm>
            <a:off x="-2789318" y="5451686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46E56BF3-2D58-3228-8D9A-B9EE6B23B5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8200" y="5630407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EA23703-E207-D0C9-299C-9670E976F10F}"/>
              </a:ext>
            </a:extLst>
          </p:cNvPr>
          <p:cNvSpPr/>
          <p:nvPr/>
        </p:nvSpPr>
        <p:spPr>
          <a:xfrm>
            <a:off x="1235039" y="352501"/>
            <a:ext cx="5470561" cy="1045492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3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58AA7D9-5F9C-F336-1CCD-03BD9A418A8B}"/>
              </a:ext>
            </a:extLst>
          </p:cNvPr>
          <p:cNvSpPr/>
          <p:nvPr/>
        </p:nvSpPr>
        <p:spPr>
          <a:xfrm>
            <a:off x="-2700870" y="4369912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29F43A1-7114-1947-D4A9-5A38251B7BE3}"/>
              </a:ext>
            </a:extLst>
          </p:cNvPr>
          <p:cNvSpPr/>
          <p:nvPr/>
        </p:nvSpPr>
        <p:spPr>
          <a:xfrm>
            <a:off x="-2733148" y="3709779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39EDB1C-6071-1E1B-1A52-7B8E5FC9A01E}"/>
              </a:ext>
            </a:extLst>
          </p:cNvPr>
          <p:cNvSpPr/>
          <p:nvPr/>
        </p:nvSpPr>
        <p:spPr>
          <a:xfrm>
            <a:off x="-2710703" y="290026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92E4422-2DD3-3699-118C-CB8B80A037E3}"/>
              </a:ext>
            </a:extLst>
          </p:cNvPr>
          <p:cNvSpPr/>
          <p:nvPr/>
        </p:nvSpPr>
        <p:spPr>
          <a:xfrm>
            <a:off x="-2710702" y="2203033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4B4F6F8-80FC-D8A8-5880-141E6A577B9E}"/>
              </a:ext>
            </a:extLst>
          </p:cNvPr>
          <p:cNvSpPr/>
          <p:nvPr/>
        </p:nvSpPr>
        <p:spPr>
          <a:xfrm>
            <a:off x="-2733148" y="1571274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4590A6B-8E58-28F2-8E9A-D935EA68AEB7}"/>
              </a:ext>
            </a:extLst>
          </p:cNvPr>
          <p:cNvSpPr/>
          <p:nvPr/>
        </p:nvSpPr>
        <p:spPr>
          <a:xfrm>
            <a:off x="-2780095" y="838918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B0FA686-08C6-F940-044F-0999B7EC04F3}"/>
              </a:ext>
            </a:extLst>
          </p:cNvPr>
          <p:cNvGrpSpPr/>
          <p:nvPr/>
        </p:nvGrpSpPr>
        <p:grpSpPr>
          <a:xfrm>
            <a:off x="9914483" y="2064965"/>
            <a:ext cx="5204229" cy="3228509"/>
            <a:chOff x="4985778" y="1988951"/>
            <a:chExt cx="4632960" cy="286338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4936DF2-B540-5721-CCCC-7077D2C58703}"/>
                </a:ext>
              </a:extLst>
            </p:cNvPr>
            <p:cNvSpPr/>
            <p:nvPr/>
          </p:nvSpPr>
          <p:spPr>
            <a:xfrm>
              <a:off x="4985778" y="1988951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E4CC1CC2-6061-6824-5D40-FEB17170A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9088" y="3652857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125B5E7D-C8CF-7084-D035-3CDD32EE8B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19130" y="3937940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673D0961-1D81-E396-ECF0-A263368DA2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33530" y="3561030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613788B0-712E-3EF7-476B-5BF552144A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27719" y="483593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8920804A-DDA1-D56D-2554-B47EC35A6D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FAB859B-F4B5-B2AA-F327-6DC2E98CCECD}"/>
              </a:ext>
            </a:extLst>
          </p:cNvPr>
          <p:cNvSpPr/>
          <p:nvPr/>
        </p:nvSpPr>
        <p:spPr>
          <a:xfrm>
            <a:off x="-2811035" y="243097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937D64DE-5F9D-74A3-A81C-A9B0E6BC1F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F54BC39-3ABD-25CB-266D-99D90DB5DA86}"/>
              </a:ext>
            </a:extLst>
          </p:cNvPr>
          <p:cNvSpPr/>
          <p:nvPr/>
        </p:nvSpPr>
        <p:spPr>
          <a:xfrm>
            <a:off x="-2799508" y="-488250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D9424393-F3E0-DB89-94C3-FB1641862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829484-9173-C64B-B262-8F5A07FE5D9D}"/>
              </a:ext>
            </a:extLst>
          </p:cNvPr>
          <p:cNvSpPr txBox="1"/>
          <p:nvPr/>
        </p:nvSpPr>
        <p:spPr>
          <a:xfrm>
            <a:off x="1729740" y="1959144"/>
            <a:ext cx="7727146" cy="331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Canon printers: top sellers.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Office supplies: low revenue.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Sales skewed by a few products.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All categories are valuable.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Tech category growing fastest.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Optimize low-performing items.</a:t>
            </a:r>
          </a:p>
        </p:txBody>
      </p:sp>
    </p:spTree>
    <p:extLst>
      <p:ext uri="{BB962C8B-B14F-4D97-AF65-F5344CB8AC3E}">
        <p14:creationId xmlns:p14="http://schemas.microsoft.com/office/powerpoint/2010/main" val="2197231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BEABA-B8F2-6191-ED9A-73B617807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CE3642C-A55F-3A2F-CC84-800EF520AEF0}"/>
              </a:ext>
            </a:extLst>
          </p:cNvPr>
          <p:cNvSpPr/>
          <p:nvPr/>
        </p:nvSpPr>
        <p:spPr>
          <a:xfrm>
            <a:off x="1097457" y="130756"/>
            <a:ext cx="4967617" cy="1218773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C279728D-A8CD-267F-0736-90C5C8FA5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3903" y="825070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0A7F513-0A1E-2A02-6C90-9F440A44758A}"/>
              </a:ext>
            </a:extLst>
          </p:cNvPr>
          <p:cNvSpPr/>
          <p:nvPr/>
        </p:nvSpPr>
        <p:spPr>
          <a:xfrm>
            <a:off x="-2789318" y="5451686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F074A158-C608-39F7-A7BE-694FA127FA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7719" y="564345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AC89810-A414-B848-D9F2-873F39ED0277}"/>
              </a:ext>
            </a:extLst>
          </p:cNvPr>
          <p:cNvSpPr/>
          <p:nvPr/>
        </p:nvSpPr>
        <p:spPr>
          <a:xfrm>
            <a:off x="-2733148" y="5007641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E3417F0-DFF7-12F0-0CC3-1335C082F69C}"/>
              </a:ext>
            </a:extLst>
          </p:cNvPr>
          <p:cNvSpPr/>
          <p:nvPr/>
        </p:nvSpPr>
        <p:spPr>
          <a:xfrm>
            <a:off x="-2700870" y="4369912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101639F-2A30-CFD4-F63D-3CA7FD3F550E}"/>
              </a:ext>
            </a:extLst>
          </p:cNvPr>
          <p:cNvSpPr/>
          <p:nvPr/>
        </p:nvSpPr>
        <p:spPr>
          <a:xfrm>
            <a:off x="-2733148" y="3709779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6A57734-945D-C1E6-8227-D9483C7E9F70}"/>
              </a:ext>
            </a:extLst>
          </p:cNvPr>
          <p:cNvSpPr/>
          <p:nvPr/>
        </p:nvSpPr>
        <p:spPr>
          <a:xfrm>
            <a:off x="-2710703" y="290026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B58F8B2-D27F-5F20-A06A-FF625854EB9F}"/>
              </a:ext>
            </a:extLst>
          </p:cNvPr>
          <p:cNvSpPr/>
          <p:nvPr/>
        </p:nvSpPr>
        <p:spPr>
          <a:xfrm>
            <a:off x="-2710702" y="2203033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1BD30E3-25A8-B212-AA2D-98678328F12A}"/>
              </a:ext>
            </a:extLst>
          </p:cNvPr>
          <p:cNvSpPr/>
          <p:nvPr/>
        </p:nvSpPr>
        <p:spPr>
          <a:xfrm>
            <a:off x="-2733148" y="1571274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4043FF8-C387-A4F7-C7DA-B99B54DA8A35}"/>
              </a:ext>
            </a:extLst>
          </p:cNvPr>
          <p:cNvSpPr/>
          <p:nvPr/>
        </p:nvSpPr>
        <p:spPr>
          <a:xfrm>
            <a:off x="-2780095" y="838918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035A385-052C-7535-6840-AD4C638DDC80}"/>
              </a:ext>
            </a:extLst>
          </p:cNvPr>
          <p:cNvGrpSpPr/>
          <p:nvPr/>
        </p:nvGrpSpPr>
        <p:grpSpPr>
          <a:xfrm>
            <a:off x="7982301" y="923197"/>
            <a:ext cx="7136412" cy="4294746"/>
            <a:chOff x="3265692" y="976308"/>
            <a:chExt cx="6353047" cy="380904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A6E4DFB-324D-11CA-61E6-32D1810D8A26}"/>
                </a:ext>
              </a:extLst>
            </p:cNvPr>
            <p:cNvSpPr/>
            <p:nvPr/>
          </p:nvSpPr>
          <p:spPr>
            <a:xfrm>
              <a:off x="4985779" y="1988951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19B67B59-FB91-824D-3EF9-02069D7F4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9088" y="3652857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2AB09BCA-68CD-FBD8-D225-44D7C82A1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2980058">
              <a:off x="3265692" y="976308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362DA994-0E8C-E434-86EB-4DDF2A3C0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33530" y="3561030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BD1900F7-30D2-F46E-615A-D8B597C414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20850" y="5723634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B4373481-C93F-1578-BD7B-C43968EE5B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BA0ADDA-A8A7-B601-4076-7CF6D2EDC6C6}"/>
              </a:ext>
            </a:extLst>
          </p:cNvPr>
          <p:cNvSpPr/>
          <p:nvPr/>
        </p:nvSpPr>
        <p:spPr>
          <a:xfrm>
            <a:off x="-2811035" y="243097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D8536B30-06FA-B325-96C7-69625F9291E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99847F9-A20B-59C2-55BF-DD99A4CBD520}"/>
              </a:ext>
            </a:extLst>
          </p:cNvPr>
          <p:cNvSpPr/>
          <p:nvPr/>
        </p:nvSpPr>
        <p:spPr>
          <a:xfrm>
            <a:off x="-2799508" y="-488250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8BD29D76-F7D6-A3E1-0C4E-F8BF7A1EEDD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03F657AE-4C82-358C-12DB-C76FE3713DD2}"/>
              </a:ext>
            </a:extLst>
          </p:cNvPr>
          <p:cNvSpPr/>
          <p:nvPr/>
        </p:nvSpPr>
        <p:spPr>
          <a:xfrm>
            <a:off x="-2749288" y="6397284"/>
            <a:ext cx="3929243" cy="561394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B440BE-010B-EF6C-2115-D94E6E5F6F1F}"/>
              </a:ext>
            </a:extLst>
          </p:cNvPr>
          <p:cNvSpPr txBox="1"/>
          <p:nvPr/>
        </p:nvSpPr>
        <p:spPr>
          <a:xfrm>
            <a:off x="1720850" y="1917234"/>
            <a:ext cx="5430255" cy="331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West &amp; South = top regions.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Furniture = high per-order value.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Corporate segment drives profit.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Shipping costs need review.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cost/profit data.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Local events not included.</a:t>
            </a:r>
          </a:p>
        </p:txBody>
      </p:sp>
    </p:spTree>
    <p:extLst>
      <p:ext uri="{BB962C8B-B14F-4D97-AF65-F5344CB8AC3E}">
        <p14:creationId xmlns:p14="http://schemas.microsoft.com/office/powerpoint/2010/main" val="1915005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FD66C-A5FA-1BA4-D7B6-A98C12A6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AD2CDACC-74D4-6860-C035-7540084AE3FF}"/>
              </a:ext>
            </a:extLst>
          </p:cNvPr>
          <p:cNvSpPr/>
          <p:nvPr/>
        </p:nvSpPr>
        <p:spPr>
          <a:xfrm>
            <a:off x="100288" y="84841"/>
            <a:ext cx="4782579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F91C42A7-3868-463B-587D-050E65C5A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21839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F4AFF10-0CEB-F6BA-F995-538741B3F86F}"/>
              </a:ext>
            </a:extLst>
          </p:cNvPr>
          <p:cNvSpPr/>
          <p:nvPr/>
        </p:nvSpPr>
        <p:spPr>
          <a:xfrm>
            <a:off x="-3787119" y="536360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3376F4CC-7BCB-D8EA-4E45-272E13C71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769" y="332122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9F4A895-975C-92C8-D846-D40493B388D0}"/>
              </a:ext>
            </a:extLst>
          </p:cNvPr>
          <p:cNvSpPr/>
          <p:nvPr/>
        </p:nvSpPr>
        <p:spPr>
          <a:xfrm>
            <a:off x="-3730949" y="491955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A916B7D-9177-8395-2248-FD338A710C0F}"/>
              </a:ext>
            </a:extLst>
          </p:cNvPr>
          <p:cNvSpPr/>
          <p:nvPr/>
        </p:nvSpPr>
        <p:spPr>
          <a:xfrm>
            <a:off x="-3698671" y="428183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092AB71-5A8F-8043-3F69-50823E132722}"/>
              </a:ext>
            </a:extLst>
          </p:cNvPr>
          <p:cNvSpPr/>
          <p:nvPr/>
        </p:nvSpPr>
        <p:spPr>
          <a:xfrm>
            <a:off x="-3730949" y="362169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909E3EF4-F576-ACEF-E4FA-05FAC7D036E3}"/>
              </a:ext>
            </a:extLst>
          </p:cNvPr>
          <p:cNvSpPr/>
          <p:nvPr/>
        </p:nvSpPr>
        <p:spPr>
          <a:xfrm>
            <a:off x="-3708504" y="281217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55A4B11-9683-E154-F305-7F80BBC40B7D}"/>
              </a:ext>
            </a:extLst>
          </p:cNvPr>
          <p:cNvSpPr/>
          <p:nvPr/>
        </p:nvSpPr>
        <p:spPr>
          <a:xfrm>
            <a:off x="-3708503" y="211495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76E213C9-8B84-2E43-B509-40A97E62AAAF}"/>
              </a:ext>
            </a:extLst>
          </p:cNvPr>
          <p:cNvSpPr/>
          <p:nvPr/>
        </p:nvSpPr>
        <p:spPr>
          <a:xfrm>
            <a:off x="-3730949" y="148319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A6F3AC8-1257-851D-5232-6C87E2921E14}"/>
              </a:ext>
            </a:extLst>
          </p:cNvPr>
          <p:cNvSpPr/>
          <p:nvPr/>
        </p:nvSpPr>
        <p:spPr>
          <a:xfrm>
            <a:off x="-3777896" y="75083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FB478AF-3D23-EBD9-1DED-C7A350EE8FCC}"/>
              </a:ext>
            </a:extLst>
          </p:cNvPr>
          <p:cNvGrpSpPr/>
          <p:nvPr/>
        </p:nvGrpSpPr>
        <p:grpSpPr>
          <a:xfrm>
            <a:off x="76601" y="-426720"/>
            <a:ext cx="17065955" cy="7171661"/>
            <a:chOff x="-4989417" y="475341"/>
            <a:chExt cx="14608155" cy="598214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F153622B-339F-350F-87D3-EC57AD24E0C2}"/>
                </a:ext>
              </a:extLst>
            </p:cNvPr>
            <p:cNvSpPr/>
            <p:nvPr/>
          </p:nvSpPr>
          <p:spPr>
            <a:xfrm>
              <a:off x="4985778" y="1988951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FFF2DE08-2815-E6B3-806F-843490D10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1287" y="447766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2839BD6C-C10B-5131-7999-98AB9ECC7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5482" y="475341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A70756DE-4DD0-01B1-0164-D56FCB2FA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4989417" y="5578361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2E5A2588-BCC0-D208-7341-CA833639B7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49122" y="5732502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8E39D3A0-C323-E0E0-8508-80CB26634C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2F30C25-232B-BDCD-7180-483A18F5AA66}"/>
              </a:ext>
            </a:extLst>
          </p:cNvPr>
          <p:cNvSpPr/>
          <p:nvPr/>
        </p:nvSpPr>
        <p:spPr>
          <a:xfrm>
            <a:off x="-3808836" y="15501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54CB45DB-8C91-FAF0-B6E0-0D13DC2FDB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E54DA7CA-9EDF-7453-C1BE-F941BA486852}"/>
              </a:ext>
            </a:extLst>
          </p:cNvPr>
          <p:cNvSpPr/>
          <p:nvPr/>
        </p:nvSpPr>
        <p:spPr>
          <a:xfrm>
            <a:off x="-3797309" y="-57633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BD180277-DD16-1247-5D9D-47ECA314D65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117630-9DF5-C748-C5D2-7C104B8CF83A}"/>
              </a:ext>
            </a:extLst>
          </p:cNvPr>
          <p:cNvSpPr txBox="1"/>
          <p:nvPr/>
        </p:nvSpPr>
        <p:spPr>
          <a:xfrm>
            <a:off x="238834" y="1303402"/>
            <a:ext cx="9987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our current shipping timeframe optimal from a sales perspective?</a:t>
            </a:r>
            <a:br>
              <a:rPr lang="en-US" sz="24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en-US" sz="24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9E7F065-1178-0122-DD28-A73F7612C240}"/>
              </a:ext>
            </a:extLst>
          </p:cNvPr>
          <p:cNvSpPr/>
          <p:nvPr/>
        </p:nvSpPr>
        <p:spPr>
          <a:xfrm>
            <a:off x="-3681812" y="6422701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BDFFEF-19D9-9F0C-BB6D-111C767BA09B}"/>
              </a:ext>
            </a:extLst>
          </p:cNvPr>
          <p:cNvSpPr txBox="1"/>
          <p:nvPr/>
        </p:nvSpPr>
        <p:spPr>
          <a:xfrm>
            <a:off x="791448" y="1915918"/>
            <a:ext cx="8512808" cy="405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Shipping timeframe is optimal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No negative impact on sales performance observed.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Standard Shipping (5–7 days)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is preferred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65%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of customers.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Express Shipping (2–3 days)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is chosen by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25%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mainly for urgent needs.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Same-Day Delivery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represents only </a:t>
            </a:r>
            <a:r>
              <a:rPr kumimoji="0" lang="en-US" sz="2400" b="1" i="0" u="sng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10%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of orders.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Customer behavior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: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Most buyers prioritize value and reliability over speed.</a:t>
            </a:r>
          </a:p>
        </p:txBody>
      </p:sp>
    </p:spTree>
    <p:extLst>
      <p:ext uri="{BB962C8B-B14F-4D97-AF65-F5344CB8AC3E}">
        <p14:creationId xmlns:p14="http://schemas.microsoft.com/office/powerpoint/2010/main" val="4207150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02067-C9D8-6DF4-0FD1-BF10F1C1C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7A436731-8EFB-9BB6-BEA6-94F542653CA9}"/>
              </a:ext>
            </a:extLst>
          </p:cNvPr>
          <p:cNvSpPr/>
          <p:nvPr/>
        </p:nvSpPr>
        <p:spPr>
          <a:xfrm>
            <a:off x="-4049440" y="-155957"/>
            <a:ext cx="4782579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1B982494-2A17-BAF4-FBA2-183D81C12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4178" y="85420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49D31A20-8F35-A89C-BA0C-C9AF8DEF805F}"/>
              </a:ext>
            </a:extLst>
          </p:cNvPr>
          <p:cNvSpPr/>
          <p:nvPr/>
        </p:nvSpPr>
        <p:spPr>
          <a:xfrm>
            <a:off x="-3787119" y="536360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C063853-4D49-1D4E-A9D2-F378F838147D}"/>
              </a:ext>
            </a:extLst>
          </p:cNvPr>
          <p:cNvSpPr/>
          <p:nvPr/>
        </p:nvSpPr>
        <p:spPr>
          <a:xfrm>
            <a:off x="-3730949" y="491955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3DAC6B0-8479-70A9-21DD-EA3A186BBA2A}"/>
              </a:ext>
            </a:extLst>
          </p:cNvPr>
          <p:cNvSpPr/>
          <p:nvPr/>
        </p:nvSpPr>
        <p:spPr>
          <a:xfrm>
            <a:off x="-3698671" y="428183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E9C9843-99A6-5C89-097E-4B37B688C509}"/>
              </a:ext>
            </a:extLst>
          </p:cNvPr>
          <p:cNvSpPr/>
          <p:nvPr/>
        </p:nvSpPr>
        <p:spPr>
          <a:xfrm>
            <a:off x="-3730949" y="362169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2682ECB-F675-4BDA-98B7-5FCAC77BEB63}"/>
              </a:ext>
            </a:extLst>
          </p:cNvPr>
          <p:cNvSpPr/>
          <p:nvPr/>
        </p:nvSpPr>
        <p:spPr>
          <a:xfrm>
            <a:off x="-3708504" y="281217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35E4199-3370-E65E-C2FD-1A74F4CC6FDA}"/>
              </a:ext>
            </a:extLst>
          </p:cNvPr>
          <p:cNvSpPr/>
          <p:nvPr/>
        </p:nvSpPr>
        <p:spPr>
          <a:xfrm>
            <a:off x="-3708503" y="211495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9E77AD8-1913-909E-09B6-2A13F7041373}"/>
              </a:ext>
            </a:extLst>
          </p:cNvPr>
          <p:cNvSpPr/>
          <p:nvPr/>
        </p:nvSpPr>
        <p:spPr>
          <a:xfrm>
            <a:off x="-3730949" y="148319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4675AF6-8504-0D9B-78F1-16EA9C027ABA}"/>
              </a:ext>
            </a:extLst>
          </p:cNvPr>
          <p:cNvSpPr/>
          <p:nvPr/>
        </p:nvSpPr>
        <p:spPr>
          <a:xfrm>
            <a:off x="-3777896" y="75083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C231D5-460E-96AB-A8B6-3F8DDBA72B6D}"/>
              </a:ext>
            </a:extLst>
          </p:cNvPr>
          <p:cNvSpPr/>
          <p:nvPr/>
        </p:nvSpPr>
        <p:spPr>
          <a:xfrm>
            <a:off x="11574270" y="1719298"/>
            <a:ext cx="5403187" cy="3276234"/>
          </a:xfrm>
          <a:prstGeom prst="roundRect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400" dirty="0">
                <a:solidFill>
                  <a:schemeClr val="bg1"/>
                </a:solidFill>
                <a:latin typeface="Trebuchet MS" panose="020B0603020202020204"/>
              </a:rPr>
              <a:t>Superstore Sales Data Analysis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24" name="Graphic 23" descr="Pie chart with solid fill">
            <a:extLst>
              <a:ext uri="{FF2B5EF4-FFF2-40B4-BE49-F238E27FC236}">
                <a16:creationId xmlns:a16="http://schemas.microsoft.com/office/drawing/2014/main" id="{735ECDF0-5D5A-422E-3499-6A5CB45EBB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05941" y="5609032"/>
            <a:ext cx="1025273" cy="1029968"/>
          </a:xfrm>
          <a:prstGeom prst="rect">
            <a:avLst/>
          </a:prstGeom>
        </p:spPr>
      </p:pic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B6FBDDBD-31AF-00B9-2077-701DDBCFF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49122" y="5732502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7647555E-25A7-592C-DB8C-5D5CFDCEC193}"/>
              </a:ext>
            </a:extLst>
          </p:cNvPr>
          <p:cNvSpPr/>
          <p:nvPr/>
        </p:nvSpPr>
        <p:spPr>
          <a:xfrm>
            <a:off x="-3808836" y="15501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137D16E-EF4C-F04D-F5AD-2D58417F3AF0}"/>
              </a:ext>
            </a:extLst>
          </p:cNvPr>
          <p:cNvSpPr/>
          <p:nvPr/>
        </p:nvSpPr>
        <p:spPr>
          <a:xfrm>
            <a:off x="-3797309" y="-57633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1BFA74BE-6EBF-6533-0921-71053D45FD6F}"/>
              </a:ext>
            </a:extLst>
          </p:cNvPr>
          <p:cNvSpPr/>
          <p:nvPr/>
        </p:nvSpPr>
        <p:spPr>
          <a:xfrm>
            <a:off x="-3681812" y="6422701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FC1920-82DC-D604-218E-3E43DF9400CE}"/>
              </a:ext>
            </a:extLst>
          </p:cNvPr>
          <p:cNvSpPr txBox="1"/>
          <p:nvPr/>
        </p:nvSpPr>
        <p:spPr>
          <a:xfrm>
            <a:off x="767027" y="175902"/>
            <a:ext cx="1073785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Who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are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most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important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clients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for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company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E83C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Your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most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important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customers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are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those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who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place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    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most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orders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and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generate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highest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sales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value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Tahoma" panose="020B0604030504040204" pitchFamily="34" charset="0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What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is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customer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growth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rate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annually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E83C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lients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are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growing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annually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,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reaching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589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at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end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of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2015</a:t>
            </a:r>
            <a:r>
              <a:rPr kumimoji="0" lang="ar-SA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5FCBEF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and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ended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with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793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at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end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of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2018,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with a growth rate of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34.6%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over four years.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This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is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a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good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indicator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of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increase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in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sales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and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profits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How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active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and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engaged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are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customers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with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products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E83C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E83C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By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end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of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2015,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it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reached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947</a:t>
            </a:r>
            <a:r>
              <a:rPr kumimoji="0" lang="ar-SA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requests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,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then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it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continued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to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increase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to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reach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by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end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of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2018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total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number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of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requests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     4922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requests</a:t>
            </a:r>
            <a:r>
              <a:rPr kumimoji="0" lang="ar-SA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by growth rate,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419.74%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over four years.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Which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is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a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good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indicator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of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spread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of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company’s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products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and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customer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interaction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with</a:t>
            </a:r>
            <a:r>
              <a:rPr kumimoji="0" lang="ar-SA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 </a:t>
            </a:r>
            <a:r>
              <a:rPr kumimoji="0" lang="ar-SA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Tahoma" panose="020B0604030504040204" pitchFamily="34" charset="0"/>
              </a:rPr>
              <a:t>them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349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D1869-9E60-D9D1-85C8-68DF298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E56F0775-16FC-16C2-1BC1-F52ECE21E2F3}"/>
              </a:ext>
            </a:extLst>
          </p:cNvPr>
          <p:cNvSpPr/>
          <p:nvPr/>
        </p:nvSpPr>
        <p:spPr>
          <a:xfrm>
            <a:off x="-4225315" y="-68508"/>
            <a:ext cx="4782579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4AE7B93A-BE56-7A4D-5326-84A4E46FD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049" y="18162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4133058-0DFE-2E04-01AD-57D4D176145A}"/>
              </a:ext>
            </a:extLst>
          </p:cNvPr>
          <p:cNvSpPr/>
          <p:nvPr/>
        </p:nvSpPr>
        <p:spPr>
          <a:xfrm>
            <a:off x="-3787119" y="536360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13F8414A-1500-63AF-3F3E-DBFE13A3C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769" y="332122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08DC8BF-91D1-06A0-6713-56B8527CB463}"/>
              </a:ext>
            </a:extLst>
          </p:cNvPr>
          <p:cNvSpPr/>
          <p:nvPr/>
        </p:nvSpPr>
        <p:spPr>
          <a:xfrm>
            <a:off x="-3730949" y="491955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8031A34-90D7-376B-C12A-0788BDEC8B35}"/>
              </a:ext>
            </a:extLst>
          </p:cNvPr>
          <p:cNvSpPr/>
          <p:nvPr/>
        </p:nvSpPr>
        <p:spPr>
          <a:xfrm>
            <a:off x="-3698671" y="428183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2E835BA-D8B0-6F51-F33E-02C2B0444AAD}"/>
              </a:ext>
            </a:extLst>
          </p:cNvPr>
          <p:cNvSpPr/>
          <p:nvPr/>
        </p:nvSpPr>
        <p:spPr>
          <a:xfrm>
            <a:off x="-3730949" y="362169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9C8B088-203B-4D7F-E6BA-D9669BA40D88}"/>
              </a:ext>
            </a:extLst>
          </p:cNvPr>
          <p:cNvSpPr/>
          <p:nvPr/>
        </p:nvSpPr>
        <p:spPr>
          <a:xfrm>
            <a:off x="-3708504" y="281217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1FFF696-EB78-1EBE-DC40-78728F0059EA}"/>
              </a:ext>
            </a:extLst>
          </p:cNvPr>
          <p:cNvSpPr/>
          <p:nvPr/>
        </p:nvSpPr>
        <p:spPr>
          <a:xfrm>
            <a:off x="-3708503" y="211495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25CF8A90-69E7-A49C-8542-0EC06C475E32}"/>
              </a:ext>
            </a:extLst>
          </p:cNvPr>
          <p:cNvSpPr/>
          <p:nvPr/>
        </p:nvSpPr>
        <p:spPr>
          <a:xfrm>
            <a:off x="-3730949" y="148319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DFD92C0-0C50-9EE8-D33C-F7DFA0EE5882}"/>
              </a:ext>
            </a:extLst>
          </p:cNvPr>
          <p:cNvSpPr/>
          <p:nvPr/>
        </p:nvSpPr>
        <p:spPr>
          <a:xfrm>
            <a:off x="-3777896" y="75083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721DAB-D521-94A2-9016-929CA3E9C8EC}"/>
              </a:ext>
            </a:extLst>
          </p:cNvPr>
          <p:cNvSpPr/>
          <p:nvPr/>
        </p:nvSpPr>
        <p:spPr>
          <a:xfrm>
            <a:off x="11457874" y="2053225"/>
            <a:ext cx="5204229" cy="3152978"/>
          </a:xfrm>
          <a:prstGeom prst="roundRect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400" dirty="0">
                <a:solidFill>
                  <a:schemeClr val="bg1"/>
                </a:solidFill>
                <a:latin typeface="Trebuchet MS" panose="020B0603020202020204"/>
              </a:rPr>
              <a:t>Superstore Sales Data Analysis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18" name="Graphic 17" descr="Bar chart with solid fill">
            <a:extLst>
              <a:ext uri="{FF2B5EF4-FFF2-40B4-BE49-F238E27FC236}">
                <a16:creationId xmlns:a16="http://schemas.microsoft.com/office/drawing/2014/main" id="{BB12A2D2-3E69-B4F9-2959-C278B3D631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3113" y="5334957"/>
            <a:ext cx="1027150" cy="1030998"/>
          </a:xfrm>
          <a:prstGeom prst="rect">
            <a:avLst/>
          </a:prstGeom>
        </p:spPr>
      </p:pic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9F3027B2-B6C8-C9F7-5F7B-E6867B8A2E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4601346">
            <a:off x="8259830" y="230234"/>
            <a:ext cx="914400" cy="917826"/>
          </a:xfrm>
          <a:prstGeom prst="rect">
            <a:avLst/>
          </a:prstGeom>
        </p:spPr>
      </p:pic>
      <p:pic>
        <p:nvPicPr>
          <p:cNvPr id="24" name="Graphic 23" descr="Pie chart with solid fill">
            <a:extLst>
              <a:ext uri="{FF2B5EF4-FFF2-40B4-BE49-F238E27FC236}">
                <a16:creationId xmlns:a16="http://schemas.microsoft.com/office/drawing/2014/main" id="{46D2A4E9-2B0E-1F75-769C-EA04FAA7DDA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2685" y="6100332"/>
            <a:ext cx="987520" cy="991219"/>
          </a:xfrm>
          <a:prstGeom prst="rect">
            <a:avLst/>
          </a:prstGeom>
        </p:spPr>
      </p:pic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12DE5EEF-94D7-9FB3-E3D1-5A19EEC9ED6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49122" y="5732502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BC673619-65B3-2D58-DD4E-63DFBDFDA8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FB95390-C731-4669-DCCE-82E4E0A3E62B}"/>
              </a:ext>
            </a:extLst>
          </p:cNvPr>
          <p:cNvSpPr/>
          <p:nvPr/>
        </p:nvSpPr>
        <p:spPr>
          <a:xfrm>
            <a:off x="-3808836" y="15501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5BF90595-A372-A825-A7F4-85F3232CE1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4C4E015F-D60D-2575-E7F9-C610479E0AA0}"/>
              </a:ext>
            </a:extLst>
          </p:cNvPr>
          <p:cNvSpPr/>
          <p:nvPr/>
        </p:nvSpPr>
        <p:spPr>
          <a:xfrm>
            <a:off x="-3797309" y="-57633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0EC61A43-A2B0-2E05-9E4F-4DA9819DB3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F089660-68BB-20B4-5DE9-A04EA3311E12}"/>
              </a:ext>
            </a:extLst>
          </p:cNvPr>
          <p:cNvSpPr/>
          <p:nvPr/>
        </p:nvSpPr>
        <p:spPr>
          <a:xfrm>
            <a:off x="-3681812" y="6422701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DC073-7181-2B2C-F455-EE63C88DA1DF}"/>
              </a:ext>
            </a:extLst>
          </p:cNvPr>
          <p:cNvSpPr txBox="1"/>
          <p:nvPr/>
        </p:nvSpPr>
        <p:spPr>
          <a:xfrm>
            <a:off x="695362" y="741905"/>
            <a:ext cx="952061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is the general trend of sales growth during 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    the specified period (January 2015 to December 2018)?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     The overall trend shows gradual and steady growth in sales.</a:t>
            </a:r>
          </a:p>
          <a:p>
            <a:r>
              <a:rPr lang="en-US" sz="2000" dirty="0"/>
              <a:t>In </a:t>
            </a:r>
            <a:r>
              <a:rPr lang="en-US" sz="2000" b="1" dirty="0">
                <a:solidFill>
                  <a:schemeClr val="accent1"/>
                </a:solidFill>
              </a:rPr>
              <a:t>2015</a:t>
            </a:r>
            <a:r>
              <a:rPr lang="en-US" sz="2000" dirty="0"/>
              <a:t>, total sales were </a:t>
            </a:r>
            <a:r>
              <a:rPr lang="en-US" sz="2000" b="1" dirty="0">
                <a:solidFill>
                  <a:schemeClr val="accent1"/>
                </a:solidFill>
              </a:rPr>
              <a:t>$364,263.</a:t>
            </a:r>
          </a:p>
          <a:p>
            <a:r>
              <a:rPr lang="en-US" sz="2000" dirty="0"/>
              <a:t>By the end of </a:t>
            </a:r>
            <a:r>
              <a:rPr lang="en-US" sz="2000" b="1" dirty="0">
                <a:solidFill>
                  <a:schemeClr val="accent1"/>
                </a:solidFill>
              </a:rPr>
              <a:t>2018</a:t>
            </a:r>
            <a:r>
              <a:rPr lang="en-US" sz="2000" dirty="0"/>
              <a:t>, it increased to around </a:t>
            </a:r>
            <a:r>
              <a:rPr lang="en-US" sz="2000" b="1" dirty="0">
                <a:solidFill>
                  <a:schemeClr val="accent1"/>
                </a:solidFill>
              </a:rPr>
              <a:t>$734,397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a growth rate of </a:t>
            </a:r>
            <a:r>
              <a:rPr lang="en-US" sz="2000" dirty="0">
                <a:solidFill>
                  <a:schemeClr val="accent1"/>
                </a:solidFill>
              </a:rPr>
              <a:t>101.6%</a:t>
            </a:r>
            <a:r>
              <a:rPr lang="en-US" sz="2000" dirty="0"/>
              <a:t> over four years.</a:t>
            </a:r>
          </a:p>
          <a:p>
            <a:pPr marL="0" indent="0">
              <a:buNone/>
            </a:pPr>
            <a:endParaRPr lang="ar-EG" sz="2000" dirty="0"/>
          </a:p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Which periods recorded the highest/lowest revenues?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>
                <a:solidFill>
                  <a:schemeClr val="accent1"/>
                </a:solidFill>
              </a:rPr>
              <a:t>The highest revenues </a:t>
            </a:r>
            <a:r>
              <a:rPr lang="en-US" sz="2000" dirty="0"/>
              <a:t>were last quarter  of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2018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     December</a:t>
            </a:r>
            <a:r>
              <a:rPr lang="en-US" sz="2000" dirty="0"/>
              <a:t> &gt;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$85,000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This spike can be attributed to seasonal promotions and year-end discounts,</a:t>
            </a:r>
          </a:p>
          <a:p>
            <a:pPr marL="0" indent="0">
              <a:buNone/>
            </a:pPr>
            <a:r>
              <a:rPr lang="en-US" sz="2000" dirty="0"/>
              <a:t> which significantly boosts customer demand.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    </a:t>
            </a:r>
            <a:r>
              <a:rPr lang="en-US" sz="2000" b="1" dirty="0">
                <a:solidFill>
                  <a:schemeClr val="accent1"/>
                </a:solidFill>
              </a:rPr>
              <a:t>Lowest revenues </a:t>
            </a:r>
            <a:r>
              <a:rPr lang="en-US" sz="2000" dirty="0"/>
              <a:t>occurred in </a:t>
            </a:r>
            <a:r>
              <a:rPr lang="en-US" sz="2000" b="1" dirty="0">
                <a:solidFill>
                  <a:schemeClr val="accent1"/>
                </a:solidFill>
              </a:rPr>
              <a:t>January 2015</a:t>
            </a:r>
            <a:r>
              <a:rPr lang="en-US" sz="2000" dirty="0"/>
              <a:t>, with sales falling below </a:t>
            </a:r>
            <a:r>
              <a:rPr lang="en-US" sz="2000" b="1" dirty="0">
                <a:solidFill>
                  <a:schemeClr val="accent1"/>
                </a:solidFill>
              </a:rPr>
              <a:t>$4,000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This was likely due to a post-holiday slump in consumer spending,</a:t>
            </a:r>
          </a:p>
          <a:p>
            <a:pPr marL="0" indent="0">
              <a:buNone/>
            </a:pPr>
            <a:r>
              <a:rPr lang="en-US" sz="2000" dirty="0"/>
              <a:t> which is common during the early months of the year.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6258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94557-A2F6-BE66-1D63-5B105C809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C1308E8-28B7-153C-54A0-681754A14310}"/>
              </a:ext>
            </a:extLst>
          </p:cNvPr>
          <p:cNvSpPr/>
          <p:nvPr/>
        </p:nvSpPr>
        <p:spPr>
          <a:xfrm>
            <a:off x="-4049440" y="6033"/>
            <a:ext cx="4782579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0BF36B38-8BCE-70CC-8EBE-FDF7C0138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3429" y="3429000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A017ECB-6C51-C3A5-E9FF-5AD99E8EF5F2}"/>
              </a:ext>
            </a:extLst>
          </p:cNvPr>
          <p:cNvSpPr/>
          <p:nvPr/>
        </p:nvSpPr>
        <p:spPr>
          <a:xfrm>
            <a:off x="-3787119" y="536360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D4E96F11-4679-D9A0-1887-5537B0190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769" y="332122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9EAD372-77B6-B5DF-F2A1-EF911722FE1B}"/>
              </a:ext>
            </a:extLst>
          </p:cNvPr>
          <p:cNvSpPr/>
          <p:nvPr/>
        </p:nvSpPr>
        <p:spPr>
          <a:xfrm>
            <a:off x="-3730949" y="491955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812DAC4-0528-0030-01BC-7E74212DCB42}"/>
              </a:ext>
            </a:extLst>
          </p:cNvPr>
          <p:cNvSpPr/>
          <p:nvPr/>
        </p:nvSpPr>
        <p:spPr>
          <a:xfrm>
            <a:off x="-3698671" y="428183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7CFBF9A-D09C-E694-223A-5CFDC3181348}"/>
              </a:ext>
            </a:extLst>
          </p:cNvPr>
          <p:cNvSpPr/>
          <p:nvPr/>
        </p:nvSpPr>
        <p:spPr>
          <a:xfrm>
            <a:off x="-3730949" y="362169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105D55F-4820-2CD2-60CA-EE758B551A7E}"/>
              </a:ext>
            </a:extLst>
          </p:cNvPr>
          <p:cNvSpPr/>
          <p:nvPr/>
        </p:nvSpPr>
        <p:spPr>
          <a:xfrm>
            <a:off x="-3708504" y="281217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176C4C0-8A55-4293-09C6-3710EFF5CADF}"/>
              </a:ext>
            </a:extLst>
          </p:cNvPr>
          <p:cNvSpPr/>
          <p:nvPr/>
        </p:nvSpPr>
        <p:spPr>
          <a:xfrm>
            <a:off x="-3708503" y="211495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87F519A-0FFE-E5AE-CEAE-42E36F2B889D}"/>
              </a:ext>
            </a:extLst>
          </p:cNvPr>
          <p:cNvSpPr/>
          <p:nvPr/>
        </p:nvSpPr>
        <p:spPr>
          <a:xfrm>
            <a:off x="-3730949" y="148319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B3C38A4-96AE-B6B0-FA85-393595EC84DA}"/>
              </a:ext>
            </a:extLst>
          </p:cNvPr>
          <p:cNvSpPr/>
          <p:nvPr/>
        </p:nvSpPr>
        <p:spPr>
          <a:xfrm>
            <a:off x="-3777896" y="75083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DCC12DF-8487-6CC2-68E9-0418C294D9D3}"/>
              </a:ext>
            </a:extLst>
          </p:cNvPr>
          <p:cNvSpPr/>
          <p:nvPr/>
        </p:nvSpPr>
        <p:spPr>
          <a:xfrm>
            <a:off x="10985828" y="1804750"/>
            <a:ext cx="5204229" cy="3152978"/>
          </a:xfrm>
          <a:prstGeom prst="roundRect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400" dirty="0">
                <a:solidFill>
                  <a:schemeClr val="bg1"/>
                </a:solidFill>
                <a:latin typeface="Trebuchet MS" panose="020B0603020202020204"/>
              </a:rPr>
              <a:t>Superstore Sales Data Analysis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18" name="Graphic 17" descr="Bar chart with solid fill">
            <a:extLst>
              <a:ext uri="{FF2B5EF4-FFF2-40B4-BE49-F238E27FC236}">
                <a16:creationId xmlns:a16="http://schemas.microsoft.com/office/drawing/2014/main" id="{B30BF0B7-B476-2699-C59F-E7AF322575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21067" y="5086482"/>
            <a:ext cx="1027150" cy="1030998"/>
          </a:xfrm>
          <a:prstGeom prst="rect">
            <a:avLst/>
          </a:prstGeom>
        </p:spPr>
      </p:pic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34C59099-2AD6-1215-4250-9386266333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1067" y="98135"/>
            <a:ext cx="1027150" cy="1030998"/>
          </a:xfrm>
          <a:prstGeom prst="rect">
            <a:avLst/>
          </a:prstGeom>
        </p:spPr>
      </p:pic>
      <p:pic>
        <p:nvPicPr>
          <p:cNvPr id="24" name="Graphic 23" descr="Pie chart with solid fill">
            <a:extLst>
              <a:ext uri="{FF2B5EF4-FFF2-40B4-BE49-F238E27FC236}">
                <a16:creationId xmlns:a16="http://schemas.microsoft.com/office/drawing/2014/main" id="{4B98DCEA-FBB9-DF5A-73B6-EF29F5E5C3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11703" y="3439532"/>
            <a:ext cx="987520" cy="991219"/>
          </a:xfrm>
          <a:prstGeom prst="rect">
            <a:avLst/>
          </a:prstGeom>
        </p:spPr>
      </p:pic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FBCF8BA3-B15A-2E0A-6BF8-1BBFEC018EE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49122" y="5732502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359DCC1A-2179-CC24-0D09-6C14BD333DF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CC4A28C-A96E-31F7-B0ED-D91E6005E838}"/>
              </a:ext>
            </a:extLst>
          </p:cNvPr>
          <p:cNvSpPr/>
          <p:nvPr/>
        </p:nvSpPr>
        <p:spPr>
          <a:xfrm>
            <a:off x="-3808836" y="15501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A5CC3503-18F2-E74C-AF19-E88B73191D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EE3F931-09A0-65D9-D423-E88604BEE518}"/>
              </a:ext>
            </a:extLst>
          </p:cNvPr>
          <p:cNvSpPr/>
          <p:nvPr/>
        </p:nvSpPr>
        <p:spPr>
          <a:xfrm>
            <a:off x="-3797309" y="-57633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845E00A6-342F-C0DF-6680-B912A3A824B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FACB83EC-E2EE-96CF-AE4A-DED8A030E74E}"/>
              </a:ext>
            </a:extLst>
          </p:cNvPr>
          <p:cNvSpPr/>
          <p:nvPr/>
        </p:nvSpPr>
        <p:spPr>
          <a:xfrm>
            <a:off x="-3681812" y="6422701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66EC5-4318-5B33-5987-E377F4E41213}"/>
              </a:ext>
            </a:extLst>
          </p:cNvPr>
          <p:cNvSpPr txBox="1"/>
          <p:nvPr/>
        </p:nvSpPr>
        <p:spPr>
          <a:xfrm>
            <a:off x="956840" y="426408"/>
            <a:ext cx="7901623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Which region has the highest percentage of total sales?</a:t>
            </a:r>
            <a:endParaRPr lang="en-US" sz="2400" dirty="0"/>
          </a:p>
          <a:p>
            <a:pPr marL="0" indent="0">
              <a:buNone/>
            </a:pPr>
            <a:r>
              <a:rPr lang="en-US" sz="2000" dirty="0"/>
              <a:t> The </a:t>
            </a:r>
            <a:r>
              <a:rPr lang="en-US" sz="2000" b="1" dirty="0">
                <a:solidFill>
                  <a:schemeClr val="accent1"/>
                </a:solidFill>
              </a:rPr>
              <a:t>West</a:t>
            </a:r>
            <a:r>
              <a:rPr lang="en-US" sz="2000" dirty="0"/>
              <a:t> region has the </a:t>
            </a:r>
            <a:r>
              <a:rPr lang="en-US" sz="2000" b="1" dirty="0">
                <a:solidFill>
                  <a:schemeClr val="accent1"/>
                </a:solidFill>
              </a:rPr>
              <a:t>highest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percentage of sales, contributing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31.40%</a:t>
            </a:r>
            <a:r>
              <a:rPr lang="en-US" sz="2000" dirty="0"/>
              <a:t> of total sales.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many cities have been served according to the report?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/>
              <a:t>The dashboard shows that </a:t>
            </a:r>
            <a:r>
              <a:rPr lang="en-US" sz="2000" b="1" dirty="0">
                <a:solidFill>
                  <a:schemeClr val="accent1"/>
                </a:solidFill>
              </a:rPr>
              <a:t>529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chemeClr val="accent1"/>
                </a:solidFill>
              </a:rPr>
              <a:t>cities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were served.</a:t>
            </a:r>
          </a:p>
          <a:p>
            <a:endParaRPr lang="en-US" sz="2000" dirty="0"/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Which category has the highest sales in the East region?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/>
              <a:t> In the </a:t>
            </a:r>
            <a:r>
              <a:rPr lang="en-US" sz="2000" b="1" dirty="0">
                <a:solidFill>
                  <a:schemeClr val="accent1"/>
                </a:solidFill>
              </a:rPr>
              <a:t>East</a:t>
            </a:r>
            <a:r>
              <a:rPr lang="en-US" sz="2000" dirty="0"/>
              <a:t> region, the </a:t>
            </a:r>
            <a:r>
              <a:rPr lang="en-US" sz="2000" b="1" dirty="0">
                <a:solidFill>
                  <a:schemeClr val="accent1"/>
                </a:solidFill>
              </a:rPr>
              <a:t>Technology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category has the highest sales</a:t>
            </a:r>
          </a:p>
          <a:p>
            <a:pPr marL="0" indent="0">
              <a:buNone/>
            </a:pPr>
            <a:r>
              <a:rPr lang="en-US" sz="2000" dirty="0"/>
              <a:t>     (approx. </a:t>
            </a:r>
            <a:r>
              <a:rPr lang="en-US" sz="2000" b="1" dirty="0">
                <a:solidFill>
                  <a:schemeClr val="accent1"/>
                </a:solidFill>
              </a:rPr>
              <a:t>0.26M</a:t>
            </a:r>
            <a:r>
              <a:rPr lang="en-US" sz="2000" dirty="0"/>
              <a:t>).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Which region has the lowest sales percentage?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/>
              <a:t> The </a:t>
            </a:r>
            <a:r>
              <a:rPr lang="en-US" sz="2000" b="1" dirty="0">
                <a:solidFill>
                  <a:schemeClr val="accent1"/>
                </a:solidFill>
              </a:rPr>
              <a:t>South</a:t>
            </a:r>
            <a:r>
              <a:rPr lang="en-US" sz="2000" dirty="0"/>
              <a:t> region has the lowest sales percentage at 7.21</a:t>
            </a:r>
            <a:r>
              <a:rPr lang="en-US" sz="2000" b="1" dirty="0">
                <a:solidFill>
                  <a:schemeClr val="accent1"/>
                </a:solidFill>
              </a:rPr>
              <a:t>%.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06136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FF857-132E-9783-508D-2E5B4A01F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BB520B92-F0E5-9E16-91FD-DF051E2193F4}"/>
              </a:ext>
            </a:extLst>
          </p:cNvPr>
          <p:cNvSpPr/>
          <p:nvPr/>
        </p:nvSpPr>
        <p:spPr>
          <a:xfrm>
            <a:off x="-4049440" y="6033"/>
            <a:ext cx="4782579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F13CD339-9311-2E8B-3D72-65A9F186C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9644" y="2646892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14F2944-3EC8-D2A0-3240-C203E41FAEFA}"/>
              </a:ext>
            </a:extLst>
          </p:cNvPr>
          <p:cNvSpPr/>
          <p:nvPr/>
        </p:nvSpPr>
        <p:spPr>
          <a:xfrm>
            <a:off x="-3787119" y="536360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E8F6B504-007B-B5FB-FD57-5AC1D38EE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769" y="332122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A9A03A85-912F-9DF3-4FE2-41653653212F}"/>
              </a:ext>
            </a:extLst>
          </p:cNvPr>
          <p:cNvSpPr/>
          <p:nvPr/>
        </p:nvSpPr>
        <p:spPr>
          <a:xfrm>
            <a:off x="-3730949" y="491955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D67B307-297C-A789-6896-6CF7C2914589}"/>
              </a:ext>
            </a:extLst>
          </p:cNvPr>
          <p:cNvSpPr/>
          <p:nvPr/>
        </p:nvSpPr>
        <p:spPr>
          <a:xfrm>
            <a:off x="-3698671" y="428183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28659E1-68CD-0C69-0ECA-561FB7C4D1B7}"/>
              </a:ext>
            </a:extLst>
          </p:cNvPr>
          <p:cNvSpPr/>
          <p:nvPr/>
        </p:nvSpPr>
        <p:spPr>
          <a:xfrm>
            <a:off x="-3730949" y="362169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CB2968E-B6BD-6F41-D485-C409D9C16486}"/>
              </a:ext>
            </a:extLst>
          </p:cNvPr>
          <p:cNvSpPr/>
          <p:nvPr/>
        </p:nvSpPr>
        <p:spPr>
          <a:xfrm>
            <a:off x="-3708504" y="281217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04FA8C8-ECAA-832A-D13A-D0FCF63142E0}"/>
              </a:ext>
            </a:extLst>
          </p:cNvPr>
          <p:cNvSpPr/>
          <p:nvPr/>
        </p:nvSpPr>
        <p:spPr>
          <a:xfrm>
            <a:off x="-3708503" y="211495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A9E45D2-3B67-943D-60A5-AB47CD568DD7}"/>
              </a:ext>
            </a:extLst>
          </p:cNvPr>
          <p:cNvSpPr/>
          <p:nvPr/>
        </p:nvSpPr>
        <p:spPr>
          <a:xfrm>
            <a:off x="-3730949" y="148319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4E974B0-3C5C-0D7D-2178-EE02F0B88320}"/>
              </a:ext>
            </a:extLst>
          </p:cNvPr>
          <p:cNvSpPr/>
          <p:nvPr/>
        </p:nvSpPr>
        <p:spPr>
          <a:xfrm>
            <a:off x="-3777896" y="75083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D3DCD66-A3A1-4A74-2C3A-7FD86BB518F3}"/>
              </a:ext>
            </a:extLst>
          </p:cNvPr>
          <p:cNvSpPr/>
          <p:nvPr/>
        </p:nvSpPr>
        <p:spPr>
          <a:xfrm>
            <a:off x="11349122" y="2102730"/>
            <a:ext cx="5204229" cy="3152978"/>
          </a:xfrm>
          <a:prstGeom prst="roundRect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400" dirty="0">
                <a:solidFill>
                  <a:schemeClr val="bg1"/>
                </a:solidFill>
                <a:latin typeface="Trebuchet MS" panose="020B0603020202020204"/>
              </a:rPr>
              <a:t>Superstore Sales Data Analysis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18" name="Graphic 17" descr="Bar chart with solid fill">
            <a:extLst>
              <a:ext uri="{FF2B5EF4-FFF2-40B4-BE49-F238E27FC236}">
                <a16:creationId xmlns:a16="http://schemas.microsoft.com/office/drawing/2014/main" id="{07D35ED0-FBD6-263E-129C-9363196597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00" y="5318661"/>
            <a:ext cx="1027150" cy="1030998"/>
          </a:xfrm>
          <a:prstGeom prst="rect">
            <a:avLst/>
          </a:prstGeom>
        </p:spPr>
      </p:pic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50E53E3A-98D3-BA68-9E4B-E2BDA6EFC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93662" y="-80537"/>
            <a:ext cx="1027150" cy="1030998"/>
          </a:xfrm>
          <a:prstGeom prst="rect">
            <a:avLst/>
          </a:prstGeom>
        </p:spPr>
      </p:pic>
      <p:pic>
        <p:nvPicPr>
          <p:cNvPr id="24" name="Graphic 23" descr="Pie chart with solid fill">
            <a:extLst>
              <a:ext uri="{FF2B5EF4-FFF2-40B4-BE49-F238E27FC236}">
                <a16:creationId xmlns:a16="http://schemas.microsoft.com/office/drawing/2014/main" id="{60B82CC5-66A6-A1B7-0732-BE77C78A88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53234" y="5673185"/>
            <a:ext cx="987520" cy="991219"/>
          </a:xfrm>
          <a:prstGeom prst="rect">
            <a:avLst/>
          </a:prstGeom>
        </p:spPr>
      </p:pic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5398237D-CDF7-7107-FE6F-6AD66D6232C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49122" y="5732502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D6CDF32E-A538-2FC6-6DB3-EB846507C6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1BC4ECE-E69E-EFAD-C08A-91FF8EAEB848}"/>
              </a:ext>
            </a:extLst>
          </p:cNvPr>
          <p:cNvSpPr/>
          <p:nvPr/>
        </p:nvSpPr>
        <p:spPr>
          <a:xfrm>
            <a:off x="-3808836" y="15501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CB88DD88-00F3-A9AE-191B-CAAA3C03F50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E966034-A9FE-A50E-A0F3-5F568509169A}"/>
              </a:ext>
            </a:extLst>
          </p:cNvPr>
          <p:cNvSpPr/>
          <p:nvPr/>
        </p:nvSpPr>
        <p:spPr>
          <a:xfrm>
            <a:off x="-3797309" y="-57633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17F4873D-D270-3888-F9DA-BBE821A985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BFC1B03A-0695-F7B6-2353-89AE5DFEB7AF}"/>
              </a:ext>
            </a:extLst>
          </p:cNvPr>
          <p:cNvSpPr/>
          <p:nvPr/>
        </p:nvSpPr>
        <p:spPr>
          <a:xfrm>
            <a:off x="-3681812" y="6422701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1C14B-FFF9-36D6-CA95-AA6DAA7E2CC7}"/>
              </a:ext>
            </a:extLst>
          </p:cNvPr>
          <p:cNvSpPr txBox="1"/>
          <p:nvPr/>
        </p:nvSpPr>
        <p:spPr>
          <a:xfrm>
            <a:off x="280345" y="1251019"/>
            <a:ext cx="9931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How does the West region perform in the Office Supplies category compared to other regions?</a:t>
            </a:r>
            <a:br>
              <a:rPr lang="en-US" sz="2400" dirty="0"/>
            </a:br>
            <a:r>
              <a:rPr lang="en-US" sz="2000" dirty="0"/>
              <a:t> The </a:t>
            </a:r>
            <a:r>
              <a:rPr lang="en-US" sz="2000" b="1" dirty="0">
                <a:solidFill>
                  <a:schemeClr val="accent1"/>
                </a:solidFill>
              </a:rPr>
              <a:t>West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leads in </a:t>
            </a:r>
            <a:r>
              <a:rPr lang="en-US" sz="2000" b="1" dirty="0">
                <a:solidFill>
                  <a:schemeClr val="accent1"/>
                </a:solidFill>
              </a:rPr>
              <a:t>the Office Supplies category </a:t>
            </a:r>
            <a:r>
              <a:rPr lang="en-US" sz="2000" dirty="0"/>
              <a:t>with around </a:t>
            </a:r>
            <a:r>
              <a:rPr lang="en-US" sz="2000" b="1" dirty="0">
                <a:solidFill>
                  <a:schemeClr val="accent1"/>
                </a:solidFill>
              </a:rPr>
              <a:t> 0.22M</a:t>
            </a:r>
            <a:r>
              <a:rPr lang="en-US" sz="2000" dirty="0"/>
              <a:t> in sales, higher than all other regions.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Which region has the highest order count?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dirty="0"/>
              <a:t> The </a:t>
            </a:r>
            <a:r>
              <a:rPr lang="en-US" sz="2000" b="1" dirty="0">
                <a:solidFill>
                  <a:schemeClr val="accent1"/>
                </a:solidFill>
              </a:rPr>
              <a:t>West</a:t>
            </a:r>
            <a:r>
              <a:rPr lang="en-US" sz="2000" dirty="0"/>
              <a:t> region again, with </a:t>
            </a:r>
            <a:r>
              <a:rPr lang="en-US" sz="2000" b="1" dirty="0">
                <a:solidFill>
                  <a:schemeClr val="accent1"/>
                </a:solidFill>
              </a:rPr>
              <a:t>32.24%</a:t>
            </a:r>
            <a:r>
              <a:rPr lang="en-US" sz="2000" dirty="0"/>
              <a:t> of total orders.</a:t>
            </a:r>
          </a:p>
          <a:p>
            <a:endParaRPr lang="en-US" sz="2000" dirty="0"/>
          </a:p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does the sales trend look like for the West region over the years?</a:t>
            </a:r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000" b="1" dirty="0"/>
              <a:t>A:</a:t>
            </a:r>
            <a:r>
              <a:rPr lang="en-US" sz="2000" dirty="0"/>
              <a:t> Sales in the </a:t>
            </a:r>
            <a:r>
              <a:rPr lang="en-US" sz="2000" b="1" dirty="0">
                <a:solidFill>
                  <a:schemeClr val="accent1"/>
                </a:solidFill>
              </a:rPr>
              <a:t>West</a:t>
            </a:r>
            <a:r>
              <a:rPr lang="en-US" sz="2000" dirty="0"/>
              <a:t> region show a </a:t>
            </a:r>
            <a:r>
              <a:rPr lang="en-US" sz="2000" b="1" dirty="0">
                <a:solidFill>
                  <a:schemeClr val="accent1"/>
                </a:solidFill>
              </a:rPr>
              <a:t>consistent upward trend</a:t>
            </a:r>
            <a:r>
              <a:rPr lang="en-US" sz="2000" dirty="0"/>
              <a:t> from 2015 to 2018, reaching around </a:t>
            </a:r>
            <a:r>
              <a:rPr lang="en-US" sz="2000" b="1" dirty="0">
                <a:solidFill>
                  <a:schemeClr val="accent1"/>
                </a:solidFill>
              </a:rPr>
              <a:t>0.21M</a:t>
            </a:r>
            <a:r>
              <a:rPr lang="en-US" sz="2000" dirty="0"/>
              <a:t> in </a:t>
            </a:r>
            <a:r>
              <a:rPr lang="en-US" sz="2000" dirty="0">
                <a:solidFill>
                  <a:schemeClr val="accent1"/>
                </a:solidFill>
              </a:rPr>
              <a:t>2018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22239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28909-B749-4FF2-1E3A-4A0F95C2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ECE8081-F570-03EA-8BB0-AC3B497322A0}"/>
              </a:ext>
            </a:extLst>
          </p:cNvPr>
          <p:cNvSpPr/>
          <p:nvPr/>
        </p:nvSpPr>
        <p:spPr>
          <a:xfrm>
            <a:off x="-4049440" y="6033"/>
            <a:ext cx="4782579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AB3289D4-AFE9-7559-6E6A-12C268053D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52586" y="-46330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5D2EFFA-B110-81B4-D3A0-1B6CF7E160E6}"/>
              </a:ext>
            </a:extLst>
          </p:cNvPr>
          <p:cNvSpPr/>
          <p:nvPr/>
        </p:nvSpPr>
        <p:spPr>
          <a:xfrm>
            <a:off x="-3787119" y="536360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E65958E2-92C5-65D4-1403-81379996D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769" y="332122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C58EB62-5D73-6B37-0954-332AAE41FEBD}"/>
              </a:ext>
            </a:extLst>
          </p:cNvPr>
          <p:cNvSpPr/>
          <p:nvPr/>
        </p:nvSpPr>
        <p:spPr>
          <a:xfrm>
            <a:off x="-3730949" y="491955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A5DB75E-4822-8193-FD7B-CC0348903668}"/>
              </a:ext>
            </a:extLst>
          </p:cNvPr>
          <p:cNvSpPr/>
          <p:nvPr/>
        </p:nvSpPr>
        <p:spPr>
          <a:xfrm>
            <a:off x="-3698671" y="428183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2A7CFAE-BC88-BA36-45EB-736DC44B2D46}"/>
              </a:ext>
            </a:extLst>
          </p:cNvPr>
          <p:cNvSpPr/>
          <p:nvPr/>
        </p:nvSpPr>
        <p:spPr>
          <a:xfrm>
            <a:off x="-3730949" y="362169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C19CA076-8C13-27B2-DA72-DC680A1CB00D}"/>
              </a:ext>
            </a:extLst>
          </p:cNvPr>
          <p:cNvSpPr/>
          <p:nvPr/>
        </p:nvSpPr>
        <p:spPr>
          <a:xfrm>
            <a:off x="-3708504" y="281217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5480AA0-462A-3752-A435-47B099320080}"/>
              </a:ext>
            </a:extLst>
          </p:cNvPr>
          <p:cNvSpPr/>
          <p:nvPr/>
        </p:nvSpPr>
        <p:spPr>
          <a:xfrm>
            <a:off x="-3708503" y="211495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9FA56AC-4EA0-7787-476D-5205E10368EB}"/>
              </a:ext>
            </a:extLst>
          </p:cNvPr>
          <p:cNvSpPr/>
          <p:nvPr/>
        </p:nvSpPr>
        <p:spPr>
          <a:xfrm>
            <a:off x="-3730949" y="148319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775258F-92EE-59B9-2870-E0CF72F7B94E}"/>
              </a:ext>
            </a:extLst>
          </p:cNvPr>
          <p:cNvSpPr/>
          <p:nvPr/>
        </p:nvSpPr>
        <p:spPr>
          <a:xfrm>
            <a:off x="-3777896" y="75083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EFE8E76-1563-97D3-F6FC-83ABB2F0A168}"/>
              </a:ext>
            </a:extLst>
          </p:cNvPr>
          <p:cNvSpPr/>
          <p:nvPr/>
        </p:nvSpPr>
        <p:spPr>
          <a:xfrm>
            <a:off x="11349122" y="2076441"/>
            <a:ext cx="5204229" cy="3152978"/>
          </a:xfrm>
          <a:prstGeom prst="roundRect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400" dirty="0">
                <a:solidFill>
                  <a:schemeClr val="bg1"/>
                </a:solidFill>
                <a:latin typeface="Trebuchet MS" panose="020B0603020202020204"/>
              </a:rPr>
              <a:t>Superstore Sales Data Analysis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18" name="Graphic 17" descr="Bar chart with solid fill">
            <a:extLst>
              <a:ext uri="{FF2B5EF4-FFF2-40B4-BE49-F238E27FC236}">
                <a16:creationId xmlns:a16="http://schemas.microsoft.com/office/drawing/2014/main" id="{4E53B464-4595-6D5E-048C-3298933931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174005" y="4893154"/>
            <a:ext cx="1027150" cy="1030998"/>
          </a:xfrm>
          <a:prstGeom prst="rect">
            <a:avLst/>
          </a:prstGeom>
        </p:spPr>
      </p:pic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64353B6C-46BD-E597-4BB2-6D11574967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658655">
            <a:off x="5799105" y="5658529"/>
            <a:ext cx="1027150" cy="1030998"/>
          </a:xfrm>
          <a:prstGeom prst="rect">
            <a:avLst/>
          </a:prstGeom>
        </p:spPr>
      </p:pic>
      <p:pic>
        <p:nvPicPr>
          <p:cNvPr id="24" name="Graphic 23" descr="Pie chart with solid fill">
            <a:extLst>
              <a:ext uri="{FF2B5EF4-FFF2-40B4-BE49-F238E27FC236}">
                <a16:creationId xmlns:a16="http://schemas.microsoft.com/office/drawing/2014/main" id="{BA7915B1-ACE5-7DC3-72AF-6703957619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07395" y="3541606"/>
            <a:ext cx="987520" cy="991219"/>
          </a:xfrm>
          <a:prstGeom prst="rect">
            <a:avLst/>
          </a:prstGeom>
        </p:spPr>
      </p:pic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105C8160-D7F9-89CA-DA7D-C25BB3CE3EB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49122" y="5732502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3538CAAE-636A-CC73-D58C-87FE35CE84C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711595D-95A5-77AA-0337-0DA44FEB8FCF}"/>
              </a:ext>
            </a:extLst>
          </p:cNvPr>
          <p:cNvSpPr/>
          <p:nvPr/>
        </p:nvSpPr>
        <p:spPr>
          <a:xfrm>
            <a:off x="-3808836" y="15501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2A3DE6DE-01E9-F6F8-D263-0764FC3E0C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63B3359-156D-67BF-B15D-34901271016C}"/>
              </a:ext>
            </a:extLst>
          </p:cNvPr>
          <p:cNvSpPr/>
          <p:nvPr/>
        </p:nvSpPr>
        <p:spPr>
          <a:xfrm>
            <a:off x="-3797309" y="-57633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2D2CCA3E-C6BF-4547-B640-843CB195AB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E5A7A82D-F9B0-05EB-22C5-FDD6D19F9C5C}"/>
              </a:ext>
            </a:extLst>
          </p:cNvPr>
          <p:cNvSpPr/>
          <p:nvPr/>
        </p:nvSpPr>
        <p:spPr>
          <a:xfrm>
            <a:off x="-3681812" y="6422701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F6BE8-26F1-0354-E917-E34BA62FFFF7}"/>
              </a:ext>
            </a:extLst>
          </p:cNvPr>
          <p:cNvSpPr txBox="1"/>
          <p:nvPr/>
        </p:nvSpPr>
        <p:spPr>
          <a:xfrm>
            <a:off x="498817" y="838655"/>
            <a:ext cx="10897945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Which products generate the most/least revenue?</a:t>
            </a:r>
          </a:p>
          <a:p>
            <a:pPr marL="0" indent="0">
              <a:buNone/>
            </a:pPr>
            <a:r>
              <a:rPr lang="en-US" sz="2000" dirty="0"/>
              <a:t>Top Revenue Products: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Canon </a:t>
            </a:r>
            <a:r>
              <a:rPr lang="en-US" sz="2000" b="1" dirty="0" err="1">
                <a:solidFill>
                  <a:schemeClr val="accent1"/>
                </a:solidFill>
              </a:rPr>
              <a:t>imageCLASS</a:t>
            </a:r>
            <a:r>
              <a:rPr lang="en-US" sz="2000" b="1" dirty="0">
                <a:solidFill>
                  <a:schemeClr val="accent1"/>
                </a:solidFill>
              </a:rPr>
              <a:t> multifunction printers </a:t>
            </a:r>
            <a:r>
              <a:rPr lang="en-US" sz="2000" dirty="0"/>
              <a:t>&gt;</a:t>
            </a:r>
          </a:p>
          <a:p>
            <a:pPr marL="0" indent="0">
              <a:buNone/>
            </a:pPr>
            <a:r>
              <a:rPr lang="en-US" sz="2000" dirty="0"/>
              <a:t>  </a:t>
            </a:r>
            <a:r>
              <a:rPr lang="en-US" sz="2000" b="1" dirty="0">
                <a:solidFill>
                  <a:schemeClr val="accent1"/>
                </a:solidFill>
              </a:rPr>
              <a:t>$62,000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These products have consistent demand and likely high customer satisfaction or business relevance.</a:t>
            </a:r>
          </a:p>
          <a:p>
            <a:pPr marL="0" indent="0">
              <a:buNone/>
            </a:pPr>
            <a:r>
              <a:rPr lang="en-US" sz="2000" dirty="0"/>
              <a:t>Lowest Revenue Products: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Avery 5-Tab Index Dividers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and similar low-visibility office supplies generate &lt;</a:t>
            </a:r>
            <a:r>
              <a:rPr lang="en-US" sz="2000" b="1" dirty="0">
                <a:solidFill>
                  <a:schemeClr val="accent1"/>
                </a:solidFill>
              </a:rPr>
              <a:t>$6,000 </a:t>
            </a:r>
            <a:r>
              <a:rPr lang="en-US" sz="2000" dirty="0"/>
              <a:t>in total sales.</a:t>
            </a:r>
          </a:p>
          <a:p>
            <a:pPr marL="0" indent="0">
              <a:buNone/>
            </a:pPr>
            <a:r>
              <a:rPr lang="en-US" sz="2000" dirty="0"/>
              <a:t> These are possibly niche or outdated products with limited appeal.</a:t>
            </a:r>
          </a:p>
          <a:p>
            <a:pPr marL="0" indent="0">
              <a:buNone/>
            </a:pPr>
            <a:r>
              <a:rPr lang="en-US" sz="2000" dirty="0"/>
              <a:t> </a:t>
            </a:r>
          </a:p>
          <a:p>
            <a:pPr marL="0" indent="0">
              <a:buNone/>
            </a:pP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is the distribution of sales by category?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The three main product categories contribute relatively evenly to total sales: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Technology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/>
                </a:solidFill>
              </a:rPr>
              <a:t>~36.6% </a:t>
            </a:r>
            <a:r>
              <a:rPr lang="en-US" sz="2000" dirty="0"/>
              <a:t>of total revenue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Office Supplies</a:t>
            </a:r>
            <a:r>
              <a:rPr lang="en-US" sz="2000" dirty="0"/>
              <a:t>: </a:t>
            </a:r>
            <a:r>
              <a:rPr lang="en-US" sz="2000" dirty="0">
                <a:solidFill>
                  <a:schemeClr val="accent1"/>
                </a:solidFill>
              </a:rPr>
              <a:t>~32.2%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Furniture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/>
                </a:solidFill>
              </a:rPr>
              <a:t>~31.2%</a:t>
            </a:r>
          </a:p>
        </p:txBody>
      </p:sp>
    </p:spTree>
    <p:extLst>
      <p:ext uri="{BB962C8B-B14F-4D97-AF65-F5344CB8AC3E}">
        <p14:creationId xmlns:p14="http://schemas.microsoft.com/office/powerpoint/2010/main" val="1030686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288BA-870F-7973-E8C7-273728F5C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F18FD0E-91C4-A9B4-0CEC-FC3052700152}"/>
              </a:ext>
            </a:extLst>
          </p:cNvPr>
          <p:cNvSpPr/>
          <p:nvPr/>
        </p:nvSpPr>
        <p:spPr>
          <a:xfrm>
            <a:off x="-4049440" y="6033"/>
            <a:ext cx="4782579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FC2B88C9-5417-3F88-5B79-F501812A2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21839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429E244-0129-5EDE-2877-0E2436E0BE8F}"/>
              </a:ext>
            </a:extLst>
          </p:cNvPr>
          <p:cNvSpPr/>
          <p:nvPr/>
        </p:nvSpPr>
        <p:spPr>
          <a:xfrm>
            <a:off x="-3787119" y="536360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1FC4FD51-9D68-8F3C-956B-663D5A2CE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769" y="332122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13727B6-F344-E3C8-026B-3027CB71A2C2}"/>
              </a:ext>
            </a:extLst>
          </p:cNvPr>
          <p:cNvSpPr/>
          <p:nvPr/>
        </p:nvSpPr>
        <p:spPr>
          <a:xfrm>
            <a:off x="-3730949" y="491955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3E2FCE5-B384-39BB-CC67-352AB0F008F7}"/>
              </a:ext>
            </a:extLst>
          </p:cNvPr>
          <p:cNvSpPr/>
          <p:nvPr/>
        </p:nvSpPr>
        <p:spPr>
          <a:xfrm>
            <a:off x="-3698671" y="428183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90BDA96-4701-A09C-7222-F9BC5D6A491C}"/>
              </a:ext>
            </a:extLst>
          </p:cNvPr>
          <p:cNvSpPr/>
          <p:nvPr/>
        </p:nvSpPr>
        <p:spPr>
          <a:xfrm>
            <a:off x="-3730949" y="362169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2EA145B-FE52-2E5F-60CD-04FDD325322F}"/>
              </a:ext>
            </a:extLst>
          </p:cNvPr>
          <p:cNvSpPr/>
          <p:nvPr/>
        </p:nvSpPr>
        <p:spPr>
          <a:xfrm>
            <a:off x="-3708504" y="281217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67609B6-9A9F-280C-047F-A39E40DF6F2B}"/>
              </a:ext>
            </a:extLst>
          </p:cNvPr>
          <p:cNvSpPr/>
          <p:nvPr/>
        </p:nvSpPr>
        <p:spPr>
          <a:xfrm>
            <a:off x="-3708503" y="211495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ECF3594-2F53-8CC5-865C-BB01EAA9DDB0}"/>
              </a:ext>
            </a:extLst>
          </p:cNvPr>
          <p:cNvSpPr/>
          <p:nvPr/>
        </p:nvSpPr>
        <p:spPr>
          <a:xfrm>
            <a:off x="-3730949" y="148319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9684F6B-1C65-3AD6-F94C-DB85B7322415}"/>
              </a:ext>
            </a:extLst>
          </p:cNvPr>
          <p:cNvSpPr/>
          <p:nvPr/>
        </p:nvSpPr>
        <p:spPr>
          <a:xfrm>
            <a:off x="-3777896" y="75083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A373B8-C469-FC08-92EB-1BED724F5E62}"/>
              </a:ext>
            </a:extLst>
          </p:cNvPr>
          <p:cNvGrpSpPr/>
          <p:nvPr/>
        </p:nvGrpSpPr>
        <p:grpSpPr>
          <a:xfrm>
            <a:off x="733139" y="0"/>
            <a:ext cx="16409418" cy="6744941"/>
            <a:chOff x="-4989417" y="475341"/>
            <a:chExt cx="14608155" cy="598214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F3B58DD-9439-B7C9-2FA3-59ED9E030A4A}"/>
                </a:ext>
              </a:extLst>
            </p:cNvPr>
            <p:cNvSpPr/>
            <p:nvPr/>
          </p:nvSpPr>
          <p:spPr>
            <a:xfrm>
              <a:off x="4985778" y="1988951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C0D9AA66-71C7-20B4-A8A5-970DB21F1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35482" y="489954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C607DBCB-1CE6-809E-AFCF-916DD039D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5482" y="475341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67F77F7B-0ACD-9E9E-250F-5971E4DE43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4989417" y="5578361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C399D0D6-4074-88F5-A55B-C06E9ED656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49122" y="5732502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C2BB26F9-2A98-BAF4-FD1D-7EF86ED1663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840EB71-42EF-3337-D36B-A696088DD36D}"/>
              </a:ext>
            </a:extLst>
          </p:cNvPr>
          <p:cNvSpPr/>
          <p:nvPr/>
        </p:nvSpPr>
        <p:spPr>
          <a:xfrm>
            <a:off x="-3808836" y="15501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D514BB0C-8641-1C41-2FCA-7BECEE6A5D5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C229BE1-5F6C-8733-6591-69F3A3452565}"/>
              </a:ext>
            </a:extLst>
          </p:cNvPr>
          <p:cNvSpPr/>
          <p:nvPr/>
        </p:nvSpPr>
        <p:spPr>
          <a:xfrm>
            <a:off x="-3797309" y="-57633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43A3029F-30C2-66BA-F565-F3CA4D539E3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D012532C-F1E6-3F88-89D4-71F56B3EC415}"/>
              </a:ext>
            </a:extLst>
          </p:cNvPr>
          <p:cNvSpPr/>
          <p:nvPr/>
        </p:nvSpPr>
        <p:spPr>
          <a:xfrm>
            <a:off x="-3681812" y="6422701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C9AE7-B5D4-0A4A-175D-4189010DFA3E}"/>
              </a:ext>
            </a:extLst>
          </p:cNvPr>
          <p:cNvSpPr txBox="1"/>
          <p:nvPr/>
        </p:nvSpPr>
        <p:spPr>
          <a:xfrm>
            <a:off x="368300" y="1750201"/>
            <a:ext cx="10820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Are there specific cities or years where performance spikes?</a:t>
            </a:r>
          </a:p>
          <a:p>
            <a:pPr marL="0" indent="0">
              <a:buNone/>
            </a:pP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000" dirty="0"/>
              <a:t>Years: </a:t>
            </a:r>
            <a:r>
              <a:rPr lang="en-US" sz="2000" dirty="0">
                <a:solidFill>
                  <a:schemeClr val="accent1"/>
                </a:solidFill>
              </a:rPr>
              <a:t>2018 </a:t>
            </a:r>
            <a:r>
              <a:rPr lang="en-US" sz="2000" dirty="0"/>
              <a:t>shows the </a:t>
            </a:r>
            <a:r>
              <a:rPr lang="en-US" sz="2000" dirty="0">
                <a:solidFill>
                  <a:schemeClr val="accent1"/>
                </a:solidFill>
              </a:rPr>
              <a:t>highest number of orders.</a:t>
            </a:r>
            <a:endParaRPr lang="en-US" sz="2000" dirty="0"/>
          </a:p>
          <a:p>
            <a:r>
              <a:rPr lang="en-US" sz="2000" dirty="0"/>
              <a:t>Cities: Performance varies, but larger metropolitan areas </a:t>
            </a:r>
          </a:p>
          <a:p>
            <a:r>
              <a:rPr lang="en-US" sz="2000" dirty="0">
                <a:solidFill>
                  <a:schemeClr val="accent1"/>
                </a:solidFill>
              </a:rPr>
              <a:t>(e.g., New York, San Francisco) </a:t>
            </a:r>
            <a:r>
              <a:rPr lang="en-US" sz="2000" dirty="0"/>
              <a:t>tend to outperform smaller cities.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568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F4576-489F-D5CB-4159-0D01E4FA5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8A47C9B-EBFD-99AA-2861-484D5B9BD998}"/>
              </a:ext>
            </a:extLst>
          </p:cNvPr>
          <p:cNvSpPr/>
          <p:nvPr/>
        </p:nvSpPr>
        <p:spPr>
          <a:xfrm>
            <a:off x="-586636" y="2456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3C98C9E3-694A-94A7-A3F4-FB9C5CAB5928}"/>
              </a:ext>
            </a:extLst>
          </p:cNvPr>
          <p:cNvSpPr/>
          <p:nvPr/>
        </p:nvSpPr>
        <p:spPr>
          <a:xfrm>
            <a:off x="-3176798" y="5753722"/>
            <a:ext cx="3995603" cy="768323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90C2D290-A965-01C7-569C-459A36864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121839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D3C6ECD-4474-F07D-3753-1D71058DA0F5}"/>
              </a:ext>
            </a:extLst>
          </p:cNvPr>
          <p:cNvSpPr/>
          <p:nvPr/>
        </p:nvSpPr>
        <p:spPr>
          <a:xfrm>
            <a:off x="-3166608" y="514795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F9F4AD90-C42A-67D1-3ECB-ECA3D06ED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769" y="332122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30E7AB6-445F-E157-C295-BAECEE78FA0A}"/>
              </a:ext>
            </a:extLst>
          </p:cNvPr>
          <p:cNvSpPr/>
          <p:nvPr/>
        </p:nvSpPr>
        <p:spPr>
          <a:xfrm>
            <a:off x="-3110438" y="470390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1387A2E-EB84-22E9-E857-032D54A9BD15}"/>
              </a:ext>
            </a:extLst>
          </p:cNvPr>
          <p:cNvSpPr/>
          <p:nvPr/>
        </p:nvSpPr>
        <p:spPr>
          <a:xfrm>
            <a:off x="-3078160" y="406618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EC2A00B-66D6-542D-0E9D-414C4B0E8206}"/>
              </a:ext>
            </a:extLst>
          </p:cNvPr>
          <p:cNvSpPr/>
          <p:nvPr/>
        </p:nvSpPr>
        <p:spPr>
          <a:xfrm>
            <a:off x="-3110438" y="340604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39EDA50-5783-FC04-9A0D-A811BEB83E78}"/>
              </a:ext>
            </a:extLst>
          </p:cNvPr>
          <p:cNvSpPr/>
          <p:nvPr/>
        </p:nvSpPr>
        <p:spPr>
          <a:xfrm>
            <a:off x="-3087993" y="259652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0A17C95-AFEA-1C96-3008-4DFEC1EA329C}"/>
              </a:ext>
            </a:extLst>
          </p:cNvPr>
          <p:cNvSpPr/>
          <p:nvPr/>
        </p:nvSpPr>
        <p:spPr>
          <a:xfrm>
            <a:off x="-3087992" y="189930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4F44524-F0B9-4ADD-80F0-0CA108F0E698}"/>
              </a:ext>
            </a:extLst>
          </p:cNvPr>
          <p:cNvSpPr/>
          <p:nvPr/>
        </p:nvSpPr>
        <p:spPr>
          <a:xfrm>
            <a:off x="-3110438" y="126754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8C7BE39-70B6-D5E1-3874-BE0DD3ACC5E0}"/>
              </a:ext>
            </a:extLst>
          </p:cNvPr>
          <p:cNvSpPr/>
          <p:nvPr/>
        </p:nvSpPr>
        <p:spPr>
          <a:xfrm>
            <a:off x="-3157385" y="53518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F784E8-A5CE-295C-00B2-09A53DC2508E}"/>
              </a:ext>
            </a:extLst>
          </p:cNvPr>
          <p:cNvGrpSpPr/>
          <p:nvPr/>
        </p:nvGrpSpPr>
        <p:grpSpPr>
          <a:xfrm>
            <a:off x="733139" y="0"/>
            <a:ext cx="15867851" cy="6744941"/>
            <a:chOff x="-4989417" y="475341"/>
            <a:chExt cx="14126036" cy="598214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F2AEC7D-B286-CE36-FE2E-044A970C0B6B}"/>
                </a:ext>
              </a:extLst>
            </p:cNvPr>
            <p:cNvSpPr/>
            <p:nvPr/>
          </p:nvSpPr>
          <p:spPr>
            <a:xfrm>
              <a:off x="4503659" y="1989354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09AB132D-078D-93B4-A537-E994BC90C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35482" y="489954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0CEF2B1B-8A0D-CCB4-F176-032AB77E8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35482" y="475341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8C442EF3-E27F-1552-08C0-CEAD0688A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-4989417" y="5578361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0D3CCAD9-D037-A295-4C8F-908E70B59C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49122" y="5732502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9FBCB105-62EC-2623-FB4B-5A6CC68C3D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72BE47A8-3AF0-97D8-0F42-9126E204FD5A}"/>
              </a:ext>
            </a:extLst>
          </p:cNvPr>
          <p:cNvSpPr/>
          <p:nvPr/>
        </p:nvSpPr>
        <p:spPr>
          <a:xfrm>
            <a:off x="-3188325" y="-6063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5BF286CE-F151-EF9A-14FA-FD6D563CBB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ED0DE5C0-B276-3313-38EC-9E7A3BECB620}"/>
              </a:ext>
            </a:extLst>
          </p:cNvPr>
          <p:cNvSpPr/>
          <p:nvPr/>
        </p:nvSpPr>
        <p:spPr>
          <a:xfrm>
            <a:off x="-3176798" y="-79198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9BC3B7DB-C42E-0490-9E6F-DF68A4E799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A8B448F-8C7C-E20D-401B-64F1B42792A4}"/>
              </a:ext>
            </a:extLst>
          </p:cNvPr>
          <p:cNvSpPr txBox="1"/>
          <p:nvPr/>
        </p:nvSpPr>
        <p:spPr>
          <a:xfrm>
            <a:off x="2416175" y="1274000"/>
            <a:ext cx="6257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SQL &amp; Long-term Analysis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D2EC3F2-7554-D51A-3964-9C8401D17967}"/>
              </a:ext>
            </a:extLst>
          </p:cNvPr>
          <p:cNvSpPr txBox="1"/>
          <p:nvPr/>
        </p:nvSpPr>
        <p:spPr>
          <a:xfrm>
            <a:off x="2176839" y="2462820"/>
            <a:ext cx="6397625" cy="1641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Use ERD for data modeling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Build a full SQL database</a:t>
            </a:r>
          </a:p>
        </p:txBody>
      </p:sp>
    </p:spTree>
    <p:extLst>
      <p:ext uri="{BB962C8B-B14F-4D97-AF65-F5344CB8AC3E}">
        <p14:creationId xmlns:p14="http://schemas.microsoft.com/office/powerpoint/2010/main" val="619205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0B46A-090B-A62E-040B-DBBDA48A1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E4385920-1134-621D-848C-63AAB760420C}"/>
              </a:ext>
            </a:extLst>
          </p:cNvPr>
          <p:cNvSpPr/>
          <p:nvPr/>
        </p:nvSpPr>
        <p:spPr>
          <a:xfrm>
            <a:off x="-2824541" y="6255832"/>
            <a:ext cx="3906188" cy="88688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C65C3B07-A2FE-17F3-6D9E-5E14ED2FE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4564" y="5525838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E51C901-9628-BAD8-FA94-1EC2FF5EA0A1}"/>
              </a:ext>
            </a:extLst>
          </p:cNvPr>
          <p:cNvSpPr/>
          <p:nvPr/>
        </p:nvSpPr>
        <p:spPr>
          <a:xfrm>
            <a:off x="-2833764" y="5496967"/>
            <a:ext cx="3906188" cy="914400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90A9FA29-383E-E611-1A99-346CDB715A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59430" y="1788637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D733626-8C97-B9DB-7184-4E1ECE6A3C1C}"/>
              </a:ext>
            </a:extLst>
          </p:cNvPr>
          <p:cNvSpPr/>
          <p:nvPr/>
        </p:nvSpPr>
        <p:spPr>
          <a:xfrm>
            <a:off x="-2777594" y="5052922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81A4AE7-4F66-5FA0-29C1-629CA5CECCB8}"/>
              </a:ext>
            </a:extLst>
          </p:cNvPr>
          <p:cNvSpPr/>
          <p:nvPr/>
        </p:nvSpPr>
        <p:spPr>
          <a:xfrm>
            <a:off x="-2745316" y="4415193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432BC57-D0BC-FABE-D601-6911608E0DDF}"/>
              </a:ext>
            </a:extLst>
          </p:cNvPr>
          <p:cNvSpPr/>
          <p:nvPr/>
        </p:nvSpPr>
        <p:spPr>
          <a:xfrm>
            <a:off x="-2777594" y="3755060"/>
            <a:ext cx="3896965" cy="754755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FEBAC87-341D-40D3-DEDF-2F939DEC877C}"/>
              </a:ext>
            </a:extLst>
          </p:cNvPr>
          <p:cNvSpPr/>
          <p:nvPr/>
        </p:nvSpPr>
        <p:spPr>
          <a:xfrm>
            <a:off x="-2755149" y="2945542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606EF958-CDC1-5E92-48C0-9E9A1B9358B1}"/>
              </a:ext>
            </a:extLst>
          </p:cNvPr>
          <p:cNvSpPr/>
          <p:nvPr/>
        </p:nvSpPr>
        <p:spPr>
          <a:xfrm>
            <a:off x="-2755148" y="2248314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285D718-DE68-1B12-568C-A4C295C83403}"/>
              </a:ext>
            </a:extLst>
          </p:cNvPr>
          <p:cNvSpPr/>
          <p:nvPr/>
        </p:nvSpPr>
        <p:spPr>
          <a:xfrm>
            <a:off x="-2777594" y="1616555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24DEB2E-F620-0602-0A98-2A7CD35F882A}"/>
              </a:ext>
            </a:extLst>
          </p:cNvPr>
          <p:cNvSpPr/>
          <p:nvPr/>
        </p:nvSpPr>
        <p:spPr>
          <a:xfrm>
            <a:off x="-2824541" y="884199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065CB0A-CAA1-2A3B-1C08-CB30C7B3F499}"/>
              </a:ext>
            </a:extLst>
          </p:cNvPr>
          <p:cNvGrpSpPr/>
          <p:nvPr/>
        </p:nvGrpSpPr>
        <p:grpSpPr>
          <a:xfrm>
            <a:off x="8244840" y="1951134"/>
            <a:ext cx="7591635" cy="5059388"/>
            <a:chOff x="2104619" y="1977915"/>
            <a:chExt cx="6488841" cy="435542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1631BF4-BE83-AB23-11DD-363D41247CE0}"/>
                </a:ext>
              </a:extLst>
            </p:cNvPr>
            <p:cNvSpPr/>
            <p:nvPr/>
          </p:nvSpPr>
          <p:spPr>
            <a:xfrm>
              <a:off x="3960500" y="1977915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279EF365-87CD-658A-95D8-FC147AF28B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04619" y="541894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CF9F91CE-6595-A522-E26E-59A0B4B1A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76630" y="3574326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DCE91397-F189-272D-DFC7-A56C182EC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469920" y="3591967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65234440-ACC7-7399-41FC-F709E520879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27719" y="483593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2B12A29B-7670-E65B-F6B9-EE054DD89C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EEA146A-082A-3331-D78E-06D5EB0C5392}"/>
              </a:ext>
            </a:extLst>
          </p:cNvPr>
          <p:cNvSpPr/>
          <p:nvPr/>
        </p:nvSpPr>
        <p:spPr>
          <a:xfrm>
            <a:off x="-2855481" y="288378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D7EF73BC-2BB8-8666-AFE1-8133B917A13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4956020B-1892-136E-C39D-E6D830E22207}"/>
              </a:ext>
            </a:extLst>
          </p:cNvPr>
          <p:cNvSpPr/>
          <p:nvPr/>
        </p:nvSpPr>
        <p:spPr>
          <a:xfrm>
            <a:off x="1416505" y="121893"/>
            <a:ext cx="4679495" cy="140238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D190CD23-A1C8-01AF-3535-D1C9904A4F7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602045" y="1951134"/>
            <a:ext cx="553757" cy="594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74A52A-8A37-1AD8-6CAC-F582BAEEDA8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763789" y="1396673"/>
            <a:ext cx="6633451" cy="465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8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A540-45AB-EC48-7BFE-C167533A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D6303FE-17A1-A8BF-34A6-9E851FC22AFC}"/>
              </a:ext>
            </a:extLst>
          </p:cNvPr>
          <p:cNvSpPr/>
          <p:nvPr/>
        </p:nvSpPr>
        <p:spPr>
          <a:xfrm>
            <a:off x="-1480665" y="-73696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64D7BAB6-CF17-0C96-E122-3335609A956C}"/>
              </a:ext>
            </a:extLst>
          </p:cNvPr>
          <p:cNvSpPr/>
          <p:nvPr/>
        </p:nvSpPr>
        <p:spPr>
          <a:xfrm>
            <a:off x="-3176798" y="5753722"/>
            <a:ext cx="3995603" cy="768323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F568389C-355A-31B7-CE8D-0B07422AE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5978" y="-25121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B2353AC-D215-AEE9-34A2-2D6717017E79}"/>
              </a:ext>
            </a:extLst>
          </p:cNvPr>
          <p:cNvSpPr/>
          <p:nvPr/>
        </p:nvSpPr>
        <p:spPr>
          <a:xfrm>
            <a:off x="-3166608" y="514795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0C6DE15C-6E36-491D-9459-CADFC98016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769" y="332122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D704706-DDF9-C097-6AD3-272DCF84C7F9}"/>
              </a:ext>
            </a:extLst>
          </p:cNvPr>
          <p:cNvSpPr/>
          <p:nvPr/>
        </p:nvSpPr>
        <p:spPr>
          <a:xfrm>
            <a:off x="-3110438" y="470390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19B357A-0DFF-761E-81AB-7C8A127A82AA}"/>
              </a:ext>
            </a:extLst>
          </p:cNvPr>
          <p:cNvSpPr/>
          <p:nvPr/>
        </p:nvSpPr>
        <p:spPr>
          <a:xfrm>
            <a:off x="-3078160" y="406618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BE25D30-A8C6-673B-57B4-EF0BFE9A6C01}"/>
              </a:ext>
            </a:extLst>
          </p:cNvPr>
          <p:cNvSpPr/>
          <p:nvPr/>
        </p:nvSpPr>
        <p:spPr>
          <a:xfrm>
            <a:off x="-3110438" y="340604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04B8A552-8C2F-893C-37BC-86446D2B4246}"/>
              </a:ext>
            </a:extLst>
          </p:cNvPr>
          <p:cNvSpPr/>
          <p:nvPr/>
        </p:nvSpPr>
        <p:spPr>
          <a:xfrm>
            <a:off x="-3087993" y="259652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9F1D460-2AAA-A693-228D-419176F04BBF}"/>
              </a:ext>
            </a:extLst>
          </p:cNvPr>
          <p:cNvSpPr/>
          <p:nvPr/>
        </p:nvSpPr>
        <p:spPr>
          <a:xfrm>
            <a:off x="-3087992" y="189930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B815083-9287-0EB2-BFE4-0178DE3DE217}"/>
              </a:ext>
            </a:extLst>
          </p:cNvPr>
          <p:cNvSpPr/>
          <p:nvPr/>
        </p:nvSpPr>
        <p:spPr>
          <a:xfrm>
            <a:off x="-3110438" y="126754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C624F15-435C-A770-952D-BFE5E5D278F2}"/>
              </a:ext>
            </a:extLst>
          </p:cNvPr>
          <p:cNvSpPr/>
          <p:nvPr/>
        </p:nvSpPr>
        <p:spPr>
          <a:xfrm>
            <a:off x="-3157385" y="53518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3C7804-A977-A8E8-E2C9-E658FE2F7EFD}"/>
              </a:ext>
            </a:extLst>
          </p:cNvPr>
          <p:cNvSpPr/>
          <p:nvPr/>
        </p:nvSpPr>
        <p:spPr>
          <a:xfrm>
            <a:off x="12969943" y="-393009"/>
            <a:ext cx="5204228" cy="3152978"/>
          </a:xfrm>
          <a:prstGeom prst="roundRect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400" dirty="0">
                <a:solidFill>
                  <a:schemeClr val="bg1"/>
                </a:solidFill>
                <a:latin typeface="Trebuchet MS" panose="020B0603020202020204"/>
              </a:rPr>
              <a:t>Superstore Sales Data Analysis</a:t>
            </a:r>
          </a:p>
          <a:p>
            <a:pPr algn="ctr" defTabSz="457200"/>
            <a:endParaRPr lang="en-US" dirty="0">
              <a:solidFill>
                <a:prstClr val="black"/>
              </a:solidFill>
              <a:latin typeface="Trebuchet MS" panose="020B0603020202020204"/>
            </a:endParaRPr>
          </a:p>
        </p:txBody>
      </p:sp>
      <p:pic>
        <p:nvPicPr>
          <p:cNvPr id="18" name="Graphic 17" descr="Bar chart with solid fill">
            <a:extLst>
              <a:ext uri="{FF2B5EF4-FFF2-40B4-BE49-F238E27FC236}">
                <a16:creationId xmlns:a16="http://schemas.microsoft.com/office/drawing/2014/main" id="{86105B5C-16A7-694E-D0E9-B31B5A238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46748" y="2888269"/>
            <a:ext cx="1027150" cy="1030998"/>
          </a:xfrm>
          <a:prstGeom prst="rect">
            <a:avLst/>
          </a:prstGeom>
        </p:spPr>
      </p:pic>
      <p:pic>
        <p:nvPicPr>
          <p:cNvPr id="22" name="Graphic 21" descr="Gears with solid fill">
            <a:extLst>
              <a:ext uri="{FF2B5EF4-FFF2-40B4-BE49-F238E27FC236}">
                <a16:creationId xmlns:a16="http://schemas.microsoft.com/office/drawing/2014/main" id="{7B256574-E4BB-A2C9-0CE7-3B3BF48EF1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6748" y="-2100078"/>
            <a:ext cx="1027150" cy="1030998"/>
          </a:xfrm>
          <a:prstGeom prst="rect">
            <a:avLst/>
          </a:prstGeom>
        </p:spPr>
      </p:pic>
      <p:pic>
        <p:nvPicPr>
          <p:cNvPr id="24" name="Graphic 23" descr="Pie chart with solid fill">
            <a:extLst>
              <a:ext uri="{FF2B5EF4-FFF2-40B4-BE49-F238E27FC236}">
                <a16:creationId xmlns:a16="http://schemas.microsoft.com/office/drawing/2014/main" id="{7BB3AC3B-472E-E7A6-B1C4-CB06F407C0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06320" y="3653644"/>
            <a:ext cx="987520" cy="991219"/>
          </a:xfrm>
          <a:prstGeom prst="rect">
            <a:avLst/>
          </a:prstGeom>
        </p:spPr>
      </p:pic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6BC73787-11C1-19A5-0DC4-CA1BCA1023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49122" y="5732502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2110C1EA-A64E-BC33-756B-091AFD5194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E98B88D-A9EC-8741-2994-3732BD3E0E33}"/>
              </a:ext>
            </a:extLst>
          </p:cNvPr>
          <p:cNvSpPr/>
          <p:nvPr/>
        </p:nvSpPr>
        <p:spPr>
          <a:xfrm>
            <a:off x="-3188325" y="-6063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9BFF8B11-0A03-880A-51B9-1E95588512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E033BDA-DB22-0BBA-206A-C01A65A002A5}"/>
              </a:ext>
            </a:extLst>
          </p:cNvPr>
          <p:cNvSpPr/>
          <p:nvPr/>
        </p:nvSpPr>
        <p:spPr>
          <a:xfrm>
            <a:off x="-3176798" y="-79198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32040F1C-A1F3-FB39-FE67-CDC8FD69322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E568D-D977-61F8-C451-5DE79570806F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t="11846"/>
          <a:stretch/>
        </p:blipFill>
        <p:spPr>
          <a:xfrm>
            <a:off x="1026486" y="1170756"/>
            <a:ext cx="11165513" cy="56872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03F1FD-7671-F806-5B38-6F4C3C491AFF}"/>
              </a:ext>
            </a:extLst>
          </p:cNvPr>
          <p:cNvSpPr txBox="1"/>
          <p:nvPr/>
        </p:nvSpPr>
        <p:spPr>
          <a:xfrm>
            <a:off x="3979640" y="370786"/>
            <a:ext cx="3090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5FCBEF"/>
                </a:solidFill>
                <a:latin typeface="Trebuchet MS" panose="020B0603020202020204"/>
                <a:ea typeface="+mj-ea"/>
                <a:cs typeface="+mj-cs"/>
              </a:rPr>
              <a:t>ERD &amp;</a:t>
            </a:r>
            <a:r>
              <a:rPr lang="en-US" dirty="0"/>
              <a:t>  </a:t>
            </a:r>
            <a:r>
              <a:rPr lang="en-US" sz="3200" dirty="0">
                <a:solidFill>
                  <a:srgbClr val="5FCBEF"/>
                </a:solidFill>
                <a:latin typeface="Trebuchet MS" panose="020B0603020202020204"/>
                <a:ea typeface="+mj-ea"/>
                <a:cs typeface="+mj-cs"/>
              </a:rPr>
              <a:t>MAPPING</a:t>
            </a:r>
          </a:p>
        </p:txBody>
      </p:sp>
    </p:spTree>
    <p:extLst>
      <p:ext uri="{BB962C8B-B14F-4D97-AF65-F5344CB8AC3E}">
        <p14:creationId xmlns:p14="http://schemas.microsoft.com/office/powerpoint/2010/main" val="419347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B4BF0-EAA5-1A5F-CBA1-C15F81DBD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ontent Placeholder 25">
            <a:extLst>
              <a:ext uri="{FF2B5EF4-FFF2-40B4-BE49-F238E27FC236}">
                <a16:creationId xmlns:a16="http://schemas.microsoft.com/office/drawing/2014/main" id="{911822DD-3CB2-C333-46C7-0EC2DD2A98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73" y="1004743"/>
            <a:ext cx="9584768" cy="5517302"/>
          </a:xfrm>
        </p:spPr>
      </p:pic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EEFC9BC4-082F-71E5-9BFC-5CDAFAA0DE26}"/>
              </a:ext>
            </a:extLst>
          </p:cNvPr>
          <p:cNvSpPr/>
          <p:nvPr/>
        </p:nvSpPr>
        <p:spPr>
          <a:xfrm>
            <a:off x="-968179" y="-47092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BC2690D-CBEC-19A9-42C4-A3A67E26BB6E}"/>
              </a:ext>
            </a:extLst>
          </p:cNvPr>
          <p:cNvSpPr/>
          <p:nvPr/>
        </p:nvSpPr>
        <p:spPr>
          <a:xfrm>
            <a:off x="-3176798" y="5753722"/>
            <a:ext cx="3995603" cy="768323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61D91A94-D74D-27B7-4134-50B922097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92194" y="4411229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5DE7718-CA61-5FEA-5624-B87FE624BB27}"/>
              </a:ext>
            </a:extLst>
          </p:cNvPr>
          <p:cNvSpPr/>
          <p:nvPr/>
        </p:nvSpPr>
        <p:spPr>
          <a:xfrm>
            <a:off x="-3166608" y="514795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066FCCE5-F11F-7CD7-2190-DA8220C2CA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80769" y="332122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1D49757-193F-2336-8C55-A0E5AA50DB85}"/>
              </a:ext>
            </a:extLst>
          </p:cNvPr>
          <p:cNvSpPr/>
          <p:nvPr/>
        </p:nvSpPr>
        <p:spPr>
          <a:xfrm>
            <a:off x="-3110438" y="470390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7BF9913-F0F7-E555-A7D5-B48F21A85469}"/>
              </a:ext>
            </a:extLst>
          </p:cNvPr>
          <p:cNvSpPr/>
          <p:nvPr/>
        </p:nvSpPr>
        <p:spPr>
          <a:xfrm>
            <a:off x="-3078160" y="406618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5C59AE6-3CB7-D820-F988-2484B2394625}"/>
              </a:ext>
            </a:extLst>
          </p:cNvPr>
          <p:cNvSpPr/>
          <p:nvPr/>
        </p:nvSpPr>
        <p:spPr>
          <a:xfrm>
            <a:off x="-3110438" y="340604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F2E8FBB8-66A4-03A2-076F-38EBDD218FFF}"/>
              </a:ext>
            </a:extLst>
          </p:cNvPr>
          <p:cNvSpPr/>
          <p:nvPr/>
        </p:nvSpPr>
        <p:spPr>
          <a:xfrm>
            <a:off x="-3087993" y="259652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E82BFCF-6EBF-9C12-583F-DBC465A50972}"/>
              </a:ext>
            </a:extLst>
          </p:cNvPr>
          <p:cNvSpPr/>
          <p:nvPr/>
        </p:nvSpPr>
        <p:spPr>
          <a:xfrm>
            <a:off x="-3087992" y="189930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95CD6CF-6879-D5E8-C59F-C911BBFA6FFA}"/>
              </a:ext>
            </a:extLst>
          </p:cNvPr>
          <p:cNvSpPr/>
          <p:nvPr/>
        </p:nvSpPr>
        <p:spPr>
          <a:xfrm>
            <a:off x="-3110438" y="126754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AA9BFBD-BEF5-E5B9-D2E8-63D787B87DA6}"/>
              </a:ext>
            </a:extLst>
          </p:cNvPr>
          <p:cNvSpPr/>
          <p:nvPr/>
        </p:nvSpPr>
        <p:spPr>
          <a:xfrm>
            <a:off x="-3157385" y="53518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104B53-8A18-294F-25FF-F4D4328C74B5}"/>
              </a:ext>
            </a:extLst>
          </p:cNvPr>
          <p:cNvGrpSpPr/>
          <p:nvPr/>
        </p:nvGrpSpPr>
        <p:grpSpPr>
          <a:xfrm>
            <a:off x="245821" y="-118731"/>
            <a:ext cx="16605587" cy="7444604"/>
            <a:chOff x="-5646172" y="477047"/>
            <a:chExt cx="14782791" cy="660267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1F36508-F967-029C-A350-951F8813CB80}"/>
                </a:ext>
              </a:extLst>
            </p:cNvPr>
            <p:cNvSpPr/>
            <p:nvPr/>
          </p:nvSpPr>
          <p:spPr>
            <a:xfrm>
              <a:off x="4503659" y="1989354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694BE03F-DD15-5703-F749-8C0EEF7F9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62030" y="5725764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9F75420B-558F-AC79-4236-306E4B6CE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7479078">
              <a:off x="2437188" y="473628"/>
              <a:ext cx="910987" cy="917825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0A4485A4-4344-6F95-E054-B4B3E1433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685405">
              <a:off x="-5646172" y="6200604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F6CE8F80-5D9B-507B-7EFD-82377AC835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88773" y="409603"/>
            <a:ext cx="840751" cy="840751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F6722FFF-1605-E5E9-57BC-1505FDDA397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166088" y="27736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7427321-CCF2-F5A8-7FD6-9CDE23CF212D}"/>
              </a:ext>
            </a:extLst>
          </p:cNvPr>
          <p:cNvSpPr/>
          <p:nvPr/>
        </p:nvSpPr>
        <p:spPr>
          <a:xfrm>
            <a:off x="-3188325" y="-6063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689D82FD-D934-8FB6-0D54-15A0D23A9FE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F18423C-4E10-8657-6C17-F8070DC70191}"/>
              </a:ext>
            </a:extLst>
          </p:cNvPr>
          <p:cNvSpPr/>
          <p:nvPr/>
        </p:nvSpPr>
        <p:spPr>
          <a:xfrm>
            <a:off x="-3176798" y="-79198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1A6265E9-97FF-4F58-917A-81D21F0204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D2EBDE-D80F-74B6-5F73-47AB867C3BC1}"/>
              </a:ext>
            </a:extLst>
          </p:cNvPr>
          <p:cNvSpPr txBox="1"/>
          <p:nvPr/>
        </p:nvSpPr>
        <p:spPr>
          <a:xfrm>
            <a:off x="3866631" y="224810"/>
            <a:ext cx="20730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Mapping</a:t>
            </a:r>
            <a:endParaRPr lang="en-US" dirty="0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D7DFC5FF-4FB1-31D4-0D52-EB76254639DA}"/>
              </a:ext>
            </a:extLst>
          </p:cNvPr>
          <p:cNvSpPr/>
          <p:nvPr/>
        </p:nvSpPr>
        <p:spPr>
          <a:xfrm>
            <a:off x="-3506183" y="6634424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Project Summary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3127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0549A-0651-0872-DCB6-B2CF7DC7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21636F91-23BB-D2E1-1D75-302CA19DF503}"/>
              </a:ext>
            </a:extLst>
          </p:cNvPr>
          <p:cNvSpPr/>
          <p:nvPr/>
        </p:nvSpPr>
        <p:spPr>
          <a:xfrm>
            <a:off x="-3197548" y="6057631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F0356357-7D17-8A27-C6FB-BC2FF064024F}"/>
              </a:ext>
            </a:extLst>
          </p:cNvPr>
          <p:cNvSpPr/>
          <p:nvPr/>
        </p:nvSpPr>
        <p:spPr>
          <a:xfrm>
            <a:off x="-3176798" y="5753722"/>
            <a:ext cx="3995603" cy="768323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75B3A46E-3923-6558-3BBF-41D7813D6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38766" y="32325"/>
            <a:ext cx="914400" cy="971926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FEDEB9D-5334-0C1E-58BD-DEA1A69FE395}"/>
              </a:ext>
            </a:extLst>
          </p:cNvPr>
          <p:cNvSpPr/>
          <p:nvPr/>
        </p:nvSpPr>
        <p:spPr>
          <a:xfrm>
            <a:off x="-3166608" y="5147954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11E86EB4-EC52-60E8-1AFD-DD68CF42A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80769" y="332122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C1A0E91C-4B70-5BF1-CAFF-947FDFB4563D}"/>
              </a:ext>
            </a:extLst>
          </p:cNvPr>
          <p:cNvSpPr/>
          <p:nvPr/>
        </p:nvSpPr>
        <p:spPr>
          <a:xfrm>
            <a:off x="-3110438" y="4703909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9809F7C-00E9-BB68-C288-50A621C10B42}"/>
              </a:ext>
            </a:extLst>
          </p:cNvPr>
          <p:cNvSpPr/>
          <p:nvPr/>
        </p:nvSpPr>
        <p:spPr>
          <a:xfrm>
            <a:off x="-3078160" y="4066180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86E51A9-5B86-4928-C10F-BC5825C08119}"/>
              </a:ext>
            </a:extLst>
          </p:cNvPr>
          <p:cNvSpPr/>
          <p:nvPr/>
        </p:nvSpPr>
        <p:spPr>
          <a:xfrm>
            <a:off x="-3110438" y="3406047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E91C1DE-E55C-425D-BA33-0B9C7CC78896}"/>
              </a:ext>
            </a:extLst>
          </p:cNvPr>
          <p:cNvSpPr/>
          <p:nvPr/>
        </p:nvSpPr>
        <p:spPr>
          <a:xfrm>
            <a:off x="-3087993" y="2596529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805752C-0F5A-784B-8BB6-CEE345BFF227}"/>
              </a:ext>
            </a:extLst>
          </p:cNvPr>
          <p:cNvSpPr/>
          <p:nvPr/>
        </p:nvSpPr>
        <p:spPr>
          <a:xfrm>
            <a:off x="-3087992" y="189930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1D4A75D-D490-FD0A-CA0D-B0048144DD1E}"/>
              </a:ext>
            </a:extLst>
          </p:cNvPr>
          <p:cNvSpPr/>
          <p:nvPr/>
        </p:nvSpPr>
        <p:spPr>
          <a:xfrm>
            <a:off x="-3110438" y="126754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BB800E0-F9D2-EE3D-C8E5-22083E470043}"/>
              </a:ext>
            </a:extLst>
          </p:cNvPr>
          <p:cNvSpPr/>
          <p:nvPr/>
        </p:nvSpPr>
        <p:spPr>
          <a:xfrm>
            <a:off x="-3157385" y="53518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114BAD6-8731-9182-1550-56C2D337543F}"/>
              </a:ext>
            </a:extLst>
          </p:cNvPr>
          <p:cNvGrpSpPr/>
          <p:nvPr/>
        </p:nvGrpSpPr>
        <p:grpSpPr>
          <a:xfrm>
            <a:off x="2060383" y="1560870"/>
            <a:ext cx="13327851" cy="4818126"/>
            <a:chOff x="-2728233" y="1989354"/>
            <a:chExt cx="11864852" cy="427323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34FB2DF-2CB6-6201-FBA6-DA232DE4C73C}"/>
                </a:ext>
              </a:extLst>
            </p:cNvPr>
            <p:cNvSpPr/>
            <p:nvPr/>
          </p:nvSpPr>
          <p:spPr>
            <a:xfrm>
              <a:off x="4503659" y="1989354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6B1C9EF2-E791-E069-B1E5-556EFA59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873467" y="3710698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3975505E-7732-F0C5-BCB2-4CDA58CD4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299847" y="4825094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E230EC82-688F-3910-31AF-B5E124464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1447687">
              <a:off x="-2728233" y="5383467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AE6A5ECD-2C48-926F-1735-6544C480A4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417151" y="322916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759F06F9-C719-396B-DA71-3E60393568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4309" y="170706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83318FA-039D-3B00-0498-B8E2B7D85FCB}"/>
              </a:ext>
            </a:extLst>
          </p:cNvPr>
          <p:cNvSpPr/>
          <p:nvPr/>
        </p:nvSpPr>
        <p:spPr>
          <a:xfrm>
            <a:off x="-3188325" y="-6063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CD3D73C1-152F-53D5-06C6-0D8FFA40F41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0D79132-264E-F958-BF4C-C83BA0901463}"/>
              </a:ext>
            </a:extLst>
          </p:cNvPr>
          <p:cNvSpPr/>
          <p:nvPr/>
        </p:nvSpPr>
        <p:spPr>
          <a:xfrm>
            <a:off x="-3176798" y="-791982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CAF269C4-E562-8FD5-766C-F0EB40E0172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7943583E-627D-77D8-9F7E-FACEBF6CAD04}"/>
              </a:ext>
            </a:extLst>
          </p:cNvPr>
          <p:cNvSpPr/>
          <p:nvPr/>
        </p:nvSpPr>
        <p:spPr>
          <a:xfrm>
            <a:off x="818805" y="163499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Project Summary</a:t>
            </a:r>
            <a:endParaRPr lang="en-US" sz="3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B68689-894C-D845-163A-64EF8C1BE17C}"/>
              </a:ext>
            </a:extLst>
          </p:cNvPr>
          <p:cNvSpPr txBox="1"/>
          <p:nvPr/>
        </p:nvSpPr>
        <p:spPr>
          <a:xfrm>
            <a:off x="1517059" y="1269969"/>
            <a:ext cx="6851650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Uncovered trends and segments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Identified growth opportunities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Recommended strategic actions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Ready for deeper insights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Informed by a strong dataset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Ready for business impact</a:t>
            </a:r>
          </a:p>
        </p:txBody>
      </p:sp>
    </p:spTree>
    <p:extLst>
      <p:ext uri="{BB962C8B-B14F-4D97-AF65-F5344CB8AC3E}">
        <p14:creationId xmlns:p14="http://schemas.microsoft.com/office/powerpoint/2010/main" val="31041227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5E453-5867-FFCF-17E6-E1BA7418B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8D468C-F9A1-8AB1-815E-8F2025441152}"/>
              </a:ext>
            </a:extLst>
          </p:cNvPr>
          <p:cNvSpPr/>
          <p:nvPr/>
        </p:nvSpPr>
        <p:spPr>
          <a:xfrm>
            <a:off x="9842500" y="6159499"/>
            <a:ext cx="1176382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EB7EF4-0901-72A2-3D9D-9FED16013786}"/>
              </a:ext>
            </a:extLst>
          </p:cNvPr>
          <p:cNvSpPr txBox="1"/>
          <p:nvPr/>
        </p:nvSpPr>
        <p:spPr>
          <a:xfrm>
            <a:off x="889000" y="1143000"/>
            <a:ext cx="7277100" cy="3627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5FCBEF"/>
                </a:solidFill>
                <a:latin typeface="+mj-lt"/>
                <a:ea typeface="+mj-ea"/>
                <a:cs typeface="+mj-cs"/>
              </a:rPr>
              <a:t>Prepared by:</a:t>
            </a:r>
          </a:p>
          <a:p>
            <a:endParaRPr lang="en-US" dirty="0"/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Mayar Saad Khalifa</a:t>
            </a:r>
            <a:endParaRPr lang="en-US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Aml Mohamed</a:t>
            </a:r>
            <a:endParaRPr lang="en-US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Mohammed Salama</a:t>
            </a:r>
            <a:endParaRPr lang="en-US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Fady Makram</a:t>
            </a:r>
            <a:endParaRPr lang="en-US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 rtl="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2400" b="1" kern="1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Ayman Elsayed Abdelhalim</a:t>
            </a:r>
            <a:endParaRPr lang="en-US" sz="2400" kern="1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17" name="Graphic 16" descr="Network with solid fill">
            <a:extLst>
              <a:ext uri="{FF2B5EF4-FFF2-40B4-BE49-F238E27FC236}">
                <a16:creationId xmlns:a16="http://schemas.microsoft.com/office/drawing/2014/main" id="{1E8DF004-B980-1C3C-69BB-D1964D651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95044" flipH="1" flipV="1">
            <a:off x="-1308814" y="-424583"/>
            <a:ext cx="2683241" cy="268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13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4E23A-002D-4BAB-2DAF-82DC48FE5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B41642-231A-439B-1E1A-3C93CB5C3ADC}"/>
              </a:ext>
            </a:extLst>
          </p:cNvPr>
          <p:cNvSpPr/>
          <p:nvPr/>
        </p:nvSpPr>
        <p:spPr>
          <a:xfrm>
            <a:off x="2566628" y="2069280"/>
            <a:ext cx="4394611" cy="10156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/>
                <a:latin typeface="+mj-lt"/>
              </a:rPr>
              <a:t>Thank You</a:t>
            </a:r>
          </a:p>
        </p:txBody>
      </p:sp>
      <p:pic>
        <p:nvPicPr>
          <p:cNvPr id="17" name="Graphic 16" descr="Network with solid fill">
            <a:extLst>
              <a:ext uri="{FF2B5EF4-FFF2-40B4-BE49-F238E27FC236}">
                <a16:creationId xmlns:a16="http://schemas.microsoft.com/office/drawing/2014/main" id="{6F622241-9664-AADD-257D-2B5FD352F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95044" flipH="1" flipV="1">
            <a:off x="-1308814" y="-424583"/>
            <a:ext cx="2683241" cy="2683241"/>
          </a:xfrm>
          <a:prstGeom prst="rect">
            <a:avLst/>
          </a:prstGeom>
        </p:spPr>
      </p:pic>
      <p:pic>
        <p:nvPicPr>
          <p:cNvPr id="4" name="Graphic 3" descr="Angel face with solid fill with solid fill">
            <a:extLst>
              <a:ext uri="{FF2B5EF4-FFF2-40B4-BE49-F238E27FC236}">
                <a16:creationId xmlns:a16="http://schemas.microsoft.com/office/drawing/2014/main" id="{6D584EDD-5427-B302-0046-BC9B58D19C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2130172" flipH="1" flipV="1">
            <a:off x="7485832" y="1496753"/>
            <a:ext cx="2340924" cy="2340924"/>
          </a:xfrm>
          <a:prstGeom prst="rect">
            <a:avLst/>
          </a:prstGeom>
        </p:spPr>
      </p:pic>
      <p:pic>
        <p:nvPicPr>
          <p:cNvPr id="5" name="Graphic 4" descr="Graduation cap with solid fill">
            <a:extLst>
              <a:ext uri="{FF2B5EF4-FFF2-40B4-BE49-F238E27FC236}">
                <a16:creationId xmlns:a16="http://schemas.microsoft.com/office/drawing/2014/main" id="{B6DDC70C-BB32-C807-2D9A-B79232D3B3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9325697" flipH="1" flipV="1">
            <a:off x="2338266" y="4316910"/>
            <a:ext cx="2319835" cy="231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82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7993D-C5D1-825D-4D1C-89C0680D2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51E9CB5-C902-219D-12DA-2BF92964ADF2}"/>
              </a:ext>
            </a:extLst>
          </p:cNvPr>
          <p:cNvSpPr/>
          <p:nvPr/>
        </p:nvSpPr>
        <p:spPr>
          <a:xfrm>
            <a:off x="-2933526" y="6323240"/>
            <a:ext cx="3906188" cy="88688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2F0ADACF-7FC6-620C-9727-141AA29A7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2119" y="5379603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EFE98DD-4BD6-D30D-9FDA-AAA1F739888C}"/>
              </a:ext>
            </a:extLst>
          </p:cNvPr>
          <p:cNvSpPr/>
          <p:nvPr/>
        </p:nvSpPr>
        <p:spPr>
          <a:xfrm>
            <a:off x="-2942749" y="5564375"/>
            <a:ext cx="3906188" cy="914400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AF9ABB5A-960B-47DC-76CE-C1508C84F3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9518" y="3438854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60CDA71-FBCC-77EB-B9C4-CF4D8DEEF68A}"/>
              </a:ext>
            </a:extLst>
          </p:cNvPr>
          <p:cNvSpPr/>
          <p:nvPr/>
        </p:nvSpPr>
        <p:spPr>
          <a:xfrm>
            <a:off x="-2886579" y="5120330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BE9D3CB-F011-0DD9-2C28-7FF605941527}"/>
              </a:ext>
            </a:extLst>
          </p:cNvPr>
          <p:cNvSpPr/>
          <p:nvPr/>
        </p:nvSpPr>
        <p:spPr>
          <a:xfrm>
            <a:off x="-2854301" y="4482601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B6AADFB-85F0-7E82-830B-BC0E90F56169}"/>
              </a:ext>
            </a:extLst>
          </p:cNvPr>
          <p:cNvSpPr/>
          <p:nvPr/>
        </p:nvSpPr>
        <p:spPr>
          <a:xfrm>
            <a:off x="-2886579" y="3822468"/>
            <a:ext cx="3896965" cy="754755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290AC38-FFE9-CAFB-3EAA-07358B5592C0}"/>
              </a:ext>
            </a:extLst>
          </p:cNvPr>
          <p:cNvSpPr/>
          <p:nvPr/>
        </p:nvSpPr>
        <p:spPr>
          <a:xfrm>
            <a:off x="-2864134" y="3012950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329EE13-7567-82F7-AC3B-2ADE71826A06}"/>
              </a:ext>
            </a:extLst>
          </p:cNvPr>
          <p:cNvSpPr/>
          <p:nvPr/>
        </p:nvSpPr>
        <p:spPr>
          <a:xfrm>
            <a:off x="-2864133" y="2315722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2DAE3DB-F4DE-6194-9172-4BAFDEAB5009}"/>
              </a:ext>
            </a:extLst>
          </p:cNvPr>
          <p:cNvSpPr/>
          <p:nvPr/>
        </p:nvSpPr>
        <p:spPr>
          <a:xfrm>
            <a:off x="-2886579" y="1683963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3E2B43F-AD66-1CCC-C180-9600F8A07B5B}"/>
              </a:ext>
            </a:extLst>
          </p:cNvPr>
          <p:cNvSpPr/>
          <p:nvPr/>
        </p:nvSpPr>
        <p:spPr>
          <a:xfrm>
            <a:off x="-2933526" y="951607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EAEC01-ED98-2CE3-7610-276FCAE5732D}"/>
              </a:ext>
            </a:extLst>
          </p:cNvPr>
          <p:cNvGrpSpPr/>
          <p:nvPr/>
        </p:nvGrpSpPr>
        <p:grpSpPr>
          <a:xfrm>
            <a:off x="10336645" y="2064965"/>
            <a:ext cx="5204229" cy="3228509"/>
            <a:chOff x="4985778" y="1988951"/>
            <a:chExt cx="4632960" cy="286338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96E6281-B9C4-B258-94AD-E538780D6C62}"/>
                </a:ext>
              </a:extLst>
            </p:cNvPr>
            <p:cNvSpPr/>
            <p:nvPr/>
          </p:nvSpPr>
          <p:spPr>
            <a:xfrm>
              <a:off x="4985778" y="1988951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5F01118E-D590-3151-4D73-5F7F919E33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9088" y="3652857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71687D07-01F1-537C-3B4B-B59A79019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19130" y="3937940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829163A6-9401-4FAE-8708-45304162A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33530" y="3561030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7F82738E-BB67-B48C-1F5F-C83B83394F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27719" y="483593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0F180D51-DAFB-8AA0-EAA6-368419765B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D81CD0B1-2047-CE3B-E64E-98D4FEB41B3E}"/>
              </a:ext>
            </a:extLst>
          </p:cNvPr>
          <p:cNvSpPr/>
          <p:nvPr/>
        </p:nvSpPr>
        <p:spPr>
          <a:xfrm>
            <a:off x="1226534" y="312720"/>
            <a:ext cx="5372386" cy="108527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9D455216-5527-2136-00A6-1FEE3B59929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E530C76-31BD-C805-39D9-40DF7E7C14E4}"/>
              </a:ext>
            </a:extLst>
          </p:cNvPr>
          <p:cNvSpPr/>
          <p:nvPr/>
        </p:nvSpPr>
        <p:spPr>
          <a:xfrm>
            <a:off x="-2941411" y="-254139"/>
            <a:ext cx="3873910" cy="88688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FE05DE1B-F64D-DE96-5DE3-9579364E6E9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B35BA81-778F-0D5F-C44D-F7E9319F1D9D}"/>
              </a:ext>
            </a:extLst>
          </p:cNvPr>
          <p:cNvSpPr txBox="1"/>
          <p:nvPr/>
        </p:nvSpPr>
        <p:spPr>
          <a:xfrm>
            <a:off x="1405145" y="1278403"/>
            <a:ext cx="6634504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 from the retail transaction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Includes sales and customer info.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critical missing values.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Minor name duplications.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Consistent date formatting.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Covers 2015 to 2018.</a:t>
            </a:r>
          </a:p>
        </p:txBody>
      </p:sp>
    </p:spTree>
    <p:extLst>
      <p:ext uri="{BB962C8B-B14F-4D97-AF65-F5344CB8AC3E}">
        <p14:creationId xmlns:p14="http://schemas.microsoft.com/office/powerpoint/2010/main" val="3525751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EC7F5-1258-D56A-3A27-4D00EF58E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CC605AAC-405E-2407-3BEA-77F917546D99}"/>
              </a:ext>
            </a:extLst>
          </p:cNvPr>
          <p:cNvSpPr/>
          <p:nvPr/>
        </p:nvSpPr>
        <p:spPr>
          <a:xfrm>
            <a:off x="-2893147" y="6359596"/>
            <a:ext cx="3906188" cy="88688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7F149230-0A39-AF19-7DBC-1BA783107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3004" y="1100515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AF5E111-7D3B-8E33-1DE2-D2ACB8523820}"/>
              </a:ext>
            </a:extLst>
          </p:cNvPr>
          <p:cNvSpPr/>
          <p:nvPr/>
        </p:nvSpPr>
        <p:spPr>
          <a:xfrm>
            <a:off x="-2902370" y="5600731"/>
            <a:ext cx="3906188" cy="914400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3331E3A5-3423-A228-7FB1-EE90091AEB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7719" y="3777463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4025CB8-9EB5-D521-BC33-E8F18614CC17}"/>
              </a:ext>
            </a:extLst>
          </p:cNvPr>
          <p:cNvSpPr/>
          <p:nvPr/>
        </p:nvSpPr>
        <p:spPr>
          <a:xfrm>
            <a:off x="-2846200" y="5156686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1569012-E266-EEA8-0F80-9697DEC74789}"/>
              </a:ext>
            </a:extLst>
          </p:cNvPr>
          <p:cNvSpPr/>
          <p:nvPr/>
        </p:nvSpPr>
        <p:spPr>
          <a:xfrm>
            <a:off x="-2813922" y="4518957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E7FEE3C-A140-0216-EE59-1236BBF7552E}"/>
              </a:ext>
            </a:extLst>
          </p:cNvPr>
          <p:cNvSpPr/>
          <p:nvPr/>
        </p:nvSpPr>
        <p:spPr>
          <a:xfrm>
            <a:off x="-2846200" y="3858824"/>
            <a:ext cx="3896965" cy="754755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4902EA90-71A1-6371-1C27-A0B7D506A9B2}"/>
              </a:ext>
            </a:extLst>
          </p:cNvPr>
          <p:cNvSpPr/>
          <p:nvPr/>
        </p:nvSpPr>
        <p:spPr>
          <a:xfrm>
            <a:off x="-2823755" y="3049306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6737335-AE88-B746-7D2E-19EE91C89985}"/>
              </a:ext>
            </a:extLst>
          </p:cNvPr>
          <p:cNvSpPr/>
          <p:nvPr/>
        </p:nvSpPr>
        <p:spPr>
          <a:xfrm>
            <a:off x="-2823754" y="2352078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1605E16-8981-DAF8-C03A-06A5FD3EB01A}"/>
              </a:ext>
            </a:extLst>
          </p:cNvPr>
          <p:cNvSpPr/>
          <p:nvPr/>
        </p:nvSpPr>
        <p:spPr>
          <a:xfrm>
            <a:off x="-2846200" y="1720319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6E955C6-F1B1-EC6F-947E-618A70AF9E45}"/>
              </a:ext>
            </a:extLst>
          </p:cNvPr>
          <p:cNvSpPr/>
          <p:nvPr/>
        </p:nvSpPr>
        <p:spPr>
          <a:xfrm>
            <a:off x="1203960" y="349076"/>
            <a:ext cx="5711277" cy="1048917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C9B4903-1650-19DB-274E-8ACF5BA73531}"/>
              </a:ext>
            </a:extLst>
          </p:cNvPr>
          <p:cNvGrpSpPr/>
          <p:nvPr/>
        </p:nvGrpSpPr>
        <p:grpSpPr>
          <a:xfrm>
            <a:off x="9589885" y="2059983"/>
            <a:ext cx="5204229" cy="3228509"/>
            <a:chOff x="4985778" y="1988951"/>
            <a:chExt cx="4632960" cy="286338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400AD35-56AD-E458-FBE5-852B6C785166}"/>
                </a:ext>
              </a:extLst>
            </p:cNvPr>
            <p:cNvSpPr/>
            <p:nvPr/>
          </p:nvSpPr>
          <p:spPr>
            <a:xfrm>
              <a:off x="4985778" y="1988951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E065BEC6-1AEB-A699-2849-AC02F4A92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9088" y="3652857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8BB63648-3FA7-C970-ABF0-23CE44D89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19130" y="3937940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41E52941-03E1-119F-1E0C-EC66710BA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33530" y="3561030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15CE4741-AB64-21A6-E7A8-2F01E14322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91953" y="246139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BC84A91D-0224-8C3B-0389-944C0560F7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1B6E56C-CF08-5B2A-DB5A-072B08450A3A}"/>
              </a:ext>
            </a:extLst>
          </p:cNvPr>
          <p:cNvSpPr/>
          <p:nvPr/>
        </p:nvSpPr>
        <p:spPr>
          <a:xfrm>
            <a:off x="-2924087" y="392142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8A06A4D3-723C-07A2-213D-C66287650EA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4032254-CAC9-42D5-AAE1-EE14CB9D4287}"/>
              </a:ext>
            </a:extLst>
          </p:cNvPr>
          <p:cNvSpPr/>
          <p:nvPr/>
        </p:nvSpPr>
        <p:spPr>
          <a:xfrm>
            <a:off x="-2901032" y="-217783"/>
            <a:ext cx="3873910" cy="88688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ADAA9639-718C-7C08-B647-4F9F2B387A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D60045-7429-BF95-9331-3F2C11AC5EB6}"/>
              </a:ext>
            </a:extLst>
          </p:cNvPr>
          <p:cNvSpPr txBox="1"/>
          <p:nvPr/>
        </p:nvSpPr>
        <p:spPr>
          <a:xfrm>
            <a:off x="1523328" y="1433594"/>
            <a:ext cx="68882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the pandas library.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Handled missing postal codes.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Verified dataset size: 9,800 rows.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Removed duplicates.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Saved a cleaned Excel file.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Used for Power BI analysis.</a:t>
            </a:r>
          </a:p>
        </p:txBody>
      </p:sp>
    </p:spTree>
    <p:extLst>
      <p:ext uri="{BB962C8B-B14F-4D97-AF65-F5344CB8AC3E}">
        <p14:creationId xmlns:p14="http://schemas.microsoft.com/office/powerpoint/2010/main" val="2224276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F006B-9AAB-EE9C-6FA4-C2829FB26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B00145B-D40B-5362-BE9C-C3434A50436F}"/>
              </a:ext>
            </a:extLst>
          </p:cNvPr>
          <p:cNvSpPr/>
          <p:nvPr/>
        </p:nvSpPr>
        <p:spPr>
          <a:xfrm>
            <a:off x="-2926736" y="6323240"/>
            <a:ext cx="3906188" cy="88688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55A8F274-6E0C-62DB-1A56-7E4545BEA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8420" y="1692115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E1A1065-98F0-37EF-4613-4714FF12A681}"/>
              </a:ext>
            </a:extLst>
          </p:cNvPr>
          <p:cNvSpPr/>
          <p:nvPr/>
        </p:nvSpPr>
        <p:spPr>
          <a:xfrm>
            <a:off x="-2935959" y="5564375"/>
            <a:ext cx="3906188" cy="914400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F89FA963-FB5C-72D1-B980-911BBE2A0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3313" y="5415347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5782B427-524B-1FCC-9870-1A2E6AE0079B}"/>
              </a:ext>
            </a:extLst>
          </p:cNvPr>
          <p:cNvSpPr/>
          <p:nvPr/>
        </p:nvSpPr>
        <p:spPr>
          <a:xfrm>
            <a:off x="-2879789" y="5120330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A299390-1769-FFDA-2E98-EF7919620337}"/>
              </a:ext>
            </a:extLst>
          </p:cNvPr>
          <p:cNvSpPr/>
          <p:nvPr/>
        </p:nvSpPr>
        <p:spPr>
          <a:xfrm>
            <a:off x="-2847511" y="4482601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AB12B04-9978-388B-6A63-AD9AE90A741C}"/>
              </a:ext>
            </a:extLst>
          </p:cNvPr>
          <p:cNvSpPr/>
          <p:nvPr/>
        </p:nvSpPr>
        <p:spPr>
          <a:xfrm>
            <a:off x="-2879789" y="3822468"/>
            <a:ext cx="3896965" cy="754755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66A5459-2FA2-79BE-A530-4B287AAF82B1}"/>
              </a:ext>
            </a:extLst>
          </p:cNvPr>
          <p:cNvSpPr/>
          <p:nvPr/>
        </p:nvSpPr>
        <p:spPr>
          <a:xfrm>
            <a:off x="-2857344" y="3012950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631A57E-A106-C095-AF40-85C3BF812F6D}"/>
              </a:ext>
            </a:extLst>
          </p:cNvPr>
          <p:cNvSpPr/>
          <p:nvPr/>
        </p:nvSpPr>
        <p:spPr>
          <a:xfrm>
            <a:off x="-2857343" y="2315722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A88B74D-EB2B-ED65-3EE6-39EE13BC9F2C}"/>
              </a:ext>
            </a:extLst>
          </p:cNvPr>
          <p:cNvSpPr/>
          <p:nvPr/>
        </p:nvSpPr>
        <p:spPr>
          <a:xfrm>
            <a:off x="1150762" y="251798"/>
            <a:ext cx="4838558" cy="1175203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32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E70B360-8E3E-1F23-2865-FF95C682B962}"/>
              </a:ext>
            </a:extLst>
          </p:cNvPr>
          <p:cNvSpPr/>
          <p:nvPr/>
        </p:nvSpPr>
        <p:spPr>
          <a:xfrm>
            <a:off x="-2926736" y="951607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F5610E-C3CC-C9F1-DB69-B1498A2BB89B}"/>
              </a:ext>
            </a:extLst>
          </p:cNvPr>
          <p:cNvGrpSpPr/>
          <p:nvPr/>
        </p:nvGrpSpPr>
        <p:grpSpPr>
          <a:xfrm>
            <a:off x="9589885" y="2150263"/>
            <a:ext cx="5204229" cy="3228509"/>
            <a:chOff x="4985778" y="1988951"/>
            <a:chExt cx="4632960" cy="286338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77F4E67-CA53-1140-A115-BE417F71E13A}"/>
                </a:ext>
              </a:extLst>
            </p:cNvPr>
            <p:cNvSpPr/>
            <p:nvPr/>
          </p:nvSpPr>
          <p:spPr>
            <a:xfrm>
              <a:off x="4985778" y="1988951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319CFFAA-5626-DFE3-5FA2-3242FB272E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9088" y="3652857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93D4F1B9-1749-CEB5-67B3-B46AC501E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19130" y="3937940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14A7BE05-E3A3-25DC-1605-4CBB8921E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33530" y="3561030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3F849DA1-9C2E-5ACC-620D-55CA8AEF7F5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90649" y="5674140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1AA7A879-196A-3D80-3F52-570A46DE12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650701B-D1A8-B7C4-5AC0-B169295D8373}"/>
              </a:ext>
            </a:extLst>
          </p:cNvPr>
          <p:cNvSpPr/>
          <p:nvPr/>
        </p:nvSpPr>
        <p:spPr>
          <a:xfrm>
            <a:off x="-2957676" y="355786"/>
            <a:ext cx="3896965" cy="88688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AB1EC2FC-2181-B9B5-19F4-055766BA39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88950" y="255446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571DD27-C527-EBC5-8DF4-898570A0A998}"/>
              </a:ext>
            </a:extLst>
          </p:cNvPr>
          <p:cNvSpPr/>
          <p:nvPr/>
        </p:nvSpPr>
        <p:spPr>
          <a:xfrm>
            <a:off x="-2934621" y="-254139"/>
            <a:ext cx="3873910" cy="88688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D86A3FA7-A084-FDEF-B3C2-C1D42FD9B5A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AB44EBD-4E76-2DE8-CC23-698AC6BDFEB3}"/>
              </a:ext>
            </a:extLst>
          </p:cNvPr>
          <p:cNvSpPr txBox="1"/>
          <p:nvPr/>
        </p:nvSpPr>
        <p:spPr>
          <a:xfrm>
            <a:off x="1535430" y="2149644"/>
            <a:ext cx="5403970" cy="331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Avg Order Value &amp; Sales.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Customer &amp; City counts.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Sales by year.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Orders by year.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Products by year.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Regional performance.</a:t>
            </a:r>
          </a:p>
        </p:txBody>
      </p:sp>
    </p:spTree>
    <p:extLst>
      <p:ext uri="{BB962C8B-B14F-4D97-AF65-F5344CB8AC3E}">
        <p14:creationId xmlns:p14="http://schemas.microsoft.com/office/powerpoint/2010/main" val="474488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B8AA8-412C-59C5-8CDA-070EE8954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3E6003AC-7E77-AB17-5CCC-FB5CC899BACC}"/>
              </a:ext>
            </a:extLst>
          </p:cNvPr>
          <p:cNvSpPr/>
          <p:nvPr/>
        </p:nvSpPr>
        <p:spPr>
          <a:xfrm>
            <a:off x="-2870121" y="6247375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8D9B0678-9A6C-3F3C-00E0-EA6A51673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7167" y="5900979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A7B7960-CBB1-74B6-630C-58330FF152B6}"/>
              </a:ext>
            </a:extLst>
          </p:cNvPr>
          <p:cNvSpPr/>
          <p:nvPr/>
        </p:nvSpPr>
        <p:spPr>
          <a:xfrm>
            <a:off x="-2865510" y="5654849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DC806B42-A9CF-80BB-1FCB-8350B11AD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4738" y="677212"/>
            <a:ext cx="1482154" cy="1482154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DB46672-EFD5-39ED-6570-E86D5DC1EEDA}"/>
              </a:ext>
            </a:extLst>
          </p:cNvPr>
          <p:cNvSpPr/>
          <p:nvPr/>
        </p:nvSpPr>
        <p:spPr>
          <a:xfrm>
            <a:off x="-2883343" y="5151145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1489FCC-A6C2-E529-CBF3-E9C93786348A}"/>
              </a:ext>
            </a:extLst>
          </p:cNvPr>
          <p:cNvSpPr/>
          <p:nvPr/>
        </p:nvSpPr>
        <p:spPr>
          <a:xfrm>
            <a:off x="-2851065" y="4513416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294A21B-EF48-E656-C520-0DED0529D861}"/>
              </a:ext>
            </a:extLst>
          </p:cNvPr>
          <p:cNvSpPr/>
          <p:nvPr/>
        </p:nvSpPr>
        <p:spPr>
          <a:xfrm>
            <a:off x="-2883343" y="3853283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8B95CB29-1A9A-65F6-6840-0DE3A6D584CB}"/>
              </a:ext>
            </a:extLst>
          </p:cNvPr>
          <p:cNvSpPr/>
          <p:nvPr/>
        </p:nvSpPr>
        <p:spPr>
          <a:xfrm>
            <a:off x="-2860898" y="3043765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E8F59E3-3D3C-20F8-22F5-02B49E00321C}"/>
              </a:ext>
            </a:extLst>
          </p:cNvPr>
          <p:cNvSpPr/>
          <p:nvPr/>
        </p:nvSpPr>
        <p:spPr>
          <a:xfrm>
            <a:off x="1477964" y="496005"/>
            <a:ext cx="5227636" cy="1218773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F05A335-078A-00E1-E4D3-7587E46FF954}"/>
              </a:ext>
            </a:extLst>
          </p:cNvPr>
          <p:cNvSpPr/>
          <p:nvPr/>
        </p:nvSpPr>
        <p:spPr>
          <a:xfrm>
            <a:off x="-2883343" y="1714778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6EED6B0D-8665-A5B0-6BB0-7AF7C44862C6}"/>
              </a:ext>
            </a:extLst>
          </p:cNvPr>
          <p:cNvSpPr/>
          <p:nvPr/>
        </p:nvSpPr>
        <p:spPr>
          <a:xfrm>
            <a:off x="-2870121" y="87574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91F0007-FCCC-C3B5-F1B7-6E324A4D9977}"/>
              </a:ext>
            </a:extLst>
          </p:cNvPr>
          <p:cNvGrpSpPr/>
          <p:nvPr/>
        </p:nvGrpSpPr>
        <p:grpSpPr>
          <a:xfrm>
            <a:off x="9589885" y="2026237"/>
            <a:ext cx="5204229" cy="3228509"/>
            <a:chOff x="4985778" y="1988951"/>
            <a:chExt cx="4632960" cy="286338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C608299-A325-BEE5-CEA2-26D364B7F50D}"/>
                </a:ext>
              </a:extLst>
            </p:cNvPr>
            <p:cNvSpPr/>
            <p:nvPr/>
          </p:nvSpPr>
          <p:spPr>
            <a:xfrm>
              <a:off x="4985778" y="1988951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0683F8E2-39ED-7C1C-0B92-2562BDEA7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9088" y="3652857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8F41268D-8BD2-B328-196B-D391A0BC4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19130" y="3937940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B5203432-4568-EEDF-D62F-BE706E15C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33530" y="3561030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D63C7A71-CA40-537B-136E-4C6FFAD839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4738" y="5753351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57C0403F-A912-DBDF-F489-1CA3C930A79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5DEDD02-D70A-B229-1B46-20CA77F1A7ED}"/>
              </a:ext>
            </a:extLst>
          </p:cNvPr>
          <p:cNvSpPr/>
          <p:nvPr/>
        </p:nvSpPr>
        <p:spPr>
          <a:xfrm>
            <a:off x="-2901061" y="27992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3BBED1BF-7EC4-FD0F-DF02-A1D78DE83E2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5E4E92F-15F1-C5F7-AA68-80372AF1BA26}"/>
              </a:ext>
            </a:extLst>
          </p:cNvPr>
          <p:cNvSpPr/>
          <p:nvPr/>
        </p:nvSpPr>
        <p:spPr>
          <a:xfrm>
            <a:off x="-2889534" y="-451426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AD937617-7D95-4096-885E-7A20BDD560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473F7A-E559-1FB9-72C1-F00683AC3637}"/>
              </a:ext>
            </a:extLst>
          </p:cNvPr>
          <p:cNvSpPr txBox="1"/>
          <p:nvPr/>
        </p:nvSpPr>
        <p:spPr>
          <a:xfrm>
            <a:off x="1806279" y="2169653"/>
            <a:ext cx="7055505" cy="331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Sales over time (line chart).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Categories (bar, pie charts).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Regions (heatmap).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10 products.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Bottom 10 products.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Filters: year, city, category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64925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3065A-A9A0-1D0C-8876-416A85958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33226B68-01D9-D46A-1CC2-A4690CE8D3FD}"/>
              </a:ext>
            </a:extLst>
          </p:cNvPr>
          <p:cNvSpPr/>
          <p:nvPr/>
        </p:nvSpPr>
        <p:spPr>
          <a:xfrm>
            <a:off x="-2768961" y="6428520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E2D48171-4DA6-C923-6148-5597CC753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6718" y="5904061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6D4E403-8438-CB0F-6D31-A9A04CCBDF06}"/>
              </a:ext>
            </a:extLst>
          </p:cNvPr>
          <p:cNvSpPr/>
          <p:nvPr/>
        </p:nvSpPr>
        <p:spPr>
          <a:xfrm>
            <a:off x="-2778184" y="5669655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8E881E05-C72C-B919-5DBF-927FA829A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2119" y="5608126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EFDC709-AE37-F75C-1C43-F4187570F5EF}"/>
              </a:ext>
            </a:extLst>
          </p:cNvPr>
          <p:cNvSpPr/>
          <p:nvPr/>
        </p:nvSpPr>
        <p:spPr>
          <a:xfrm>
            <a:off x="-2722014" y="5225610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C5ACD5A-01F2-30F6-DB8B-7E31E2E1A1FE}"/>
              </a:ext>
            </a:extLst>
          </p:cNvPr>
          <p:cNvSpPr/>
          <p:nvPr/>
        </p:nvSpPr>
        <p:spPr>
          <a:xfrm>
            <a:off x="-2689736" y="4587881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F731CAB2-8606-2FAA-FFD6-FD8A5F951388}"/>
              </a:ext>
            </a:extLst>
          </p:cNvPr>
          <p:cNvSpPr/>
          <p:nvPr/>
        </p:nvSpPr>
        <p:spPr>
          <a:xfrm>
            <a:off x="-2722014" y="3927748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E2E3C629-75A4-C7C1-1A7C-2EE9564E8B7A}"/>
              </a:ext>
            </a:extLst>
          </p:cNvPr>
          <p:cNvSpPr/>
          <p:nvPr/>
        </p:nvSpPr>
        <p:spPr>
          <a:xfrm>
            <a:off x="1657450" y="122373"/>
            <a:ext cx="4438550" cy="157250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A2E9401-F189-9147-291B-0FD73268316F}"/>
              </a:ext>
            </a:extLst>
          </p:cNvPr>
          <p:cNvSpPr/>
          <p:nvPr/>
        </p:nvSpPr>
        <p:spPr>
          <a:xfrm>
            <a:off x="-2699568" y="242100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52FD9800-DB2E-CE98-6344-3D5074C59C0D}"/>
              </a:ext>
            </a:extLst>
          </p:cNvPr>
          <p:cNvSpPr/>
          <p:nvPr/>
        </p:nvSpPr>
        <p:spPr>
          <a:xfrm>
            <a:off x="-2722014" y="1789243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FACC3D1-2B56-9F41-C34B-B1DE7891FE23}"/>
              </a:ext>
            </a:extLst>
          </p:cNvPr>
          <p:cNvSpPr/>
          <p:nvPr/>
        </p:nvSpPr>
        <p:spPr>
          <a:xfrm>
            <a:off x="-2768961" y="1056887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F372C62-BE3B-4705-AFA4-97B3412779EE}"/>
              </a:ext>
            </a:extLst>
          </p:cNvPr>
          <p:cNvGrpSpPr/>
          <p:nvPr/>
        </p:nvGrpSpPr>
        <p:grpSpPr>
          <a:xfrm>
            <a:off x="6715602" y="1834107"/>
            <a:ext cx="8296253" cy="3474499"/>
            <a:chOff x="2230907" y="2017023"/>
            <a:chExt cx="7586957" cy="308155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62A11D1-8127-68B3-3981-F1233A22780A}"/>
                </a:ext>
              </a:extLst>
            </p:cNvPr>
            <p:cNvSpPr/>
            <p:nvPr/>
          </p:nvSpPr>
          <p:spPr>
            <a:xfrm>
              <a:off x="5184904" y="2302182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EF936511-AEA6-AC85-6235-72420592E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99086" y="2438943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5CAF822E-2B38-DFCE-2B49-4F83E51EE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19130" y="3937940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66CE0516-CEDB-29D6-2076-558184D855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30907" y="2017023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EE08DFD4-F225-DAB4-5EBB-60D0E05568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81800" y="150094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32FFE79D-0BE2-C4A9-AE18-9869C878DF9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625DC62-1381-A4DB-D2D8-71DBC7F534FA}"/>
              </a:ext>
            </a:extLst>
          </p:cNvPr>
          <p:cNvSpPr/>
          <p:nvPr/>
        </p:nvSpPr>
        <p:spPr>
          <a:xfrm>
            <a:off x="-2799901" y="46106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DB9EA630-223A-14EA-3AE6-42772AA606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E320530-6390-31C8-1351-BC16A5FB0DBA}"/>
              </a:ext>
            </a:extLst>
          </p:cNvPr>
          <p:cNvSpPr/>
          <p:nvPr/>
        </p:nvSpPr>
        <p:spPr>
          <a:xfrm>
            <a:off x="-2788374" y="-270281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3004A787-DC0C-CB8D-2007-E55B5C161B0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4799FE-44D1-9583-8BDF-81756361AE3C}"/>
              </a:ext>
            </a:extLst>
          </p:cNvPr>
          <p:cNvSpPr txBox="1"/>
          <p:nvPr/>
        </p:nvSpPr>
        <p:spPr>
          <a:xfrm>
            <a:off x="1649730" y="2172504"/>
            <a:ext cx="6046470" cy="3688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4,922 total orders.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$2.26M total revenue.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793 total customers.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Top segment: Consumer (53%).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category: Technology.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Trends: 2017 and 2018 peaks.</a:t>
            </a:r>
          </a:p>
        </p:txBody>
      </p:sp>
    </p:spTree>
    <p:extLst>
      <p:ext uri="{BB962C8B-B14F-4D97-AF65-F5344CB8AC3E}">
        <p14:creationId xmlns:p14="http://schemas.microsoft.com/office/powerpoint/2010/main" val="1847585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1CDA2-DA9F-8233-FACA-A955A5F1F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ECBB884B-4484-04FC-FC3A-9DA021DABDE7}"/>
              </a:ext>
            </a:extLst>
          </p:cNvPr>
          <p:cNvSpPr/>
          <p:nvPr/>
        </p:nvSpPr>
        <p:spPr>
          <a:xfrm>
            <a:off x="-2574418" y="6131340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EA970239-A963-D903-0DEE-D0F46501D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8467" y="5686093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01AE8B1-095F-D010-6B92-E2DAD4DC8287}"/>
              </a:ext>
            </a:extLst>
          </p:cNvPr>
          <p:cNvSpPr/>
          <p:nvPr/>
        </p:nvSpPr>
        <p:spPr>
          <a:xfrm>
            <a:off x="-2583641" y="5372475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62F31CBC-1FF0-0E0A-99BF-D848298749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63774" y="4867749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8C70DBD8-0857-AD75-A80B-F92D3F6A59E0}"/>
              </a:ext>
            </a:extLst>
          </p:cNvPr>
          <p:cNvSpPr/>
          <p:nvPr/>
        </p:nvSpPr>
        <p:spPr>
          <a:xfrm>
            <a:off x="-2527471" y="4928430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49F7902-1B9A-60D0-EB4C-BE10B7B9100C}"/>
              </a:ext>
            </a:extLst>
          </p:cNvPr>
          <p:cNvSpPr/>
          <p:nvPr/>
        </p:nvSpPr>
        <p:spPr>
          <a:xfrm>
            <a:off x="-2495193" y="4290701"/>
            <a:ext cx="3896965" cy="793868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08412BA-4ED0-6D13-1686-BF19CF7865EF}"/>
              </a:ext>
            </a:extLst>
          </p:cNvPr>
          <p:cNvSpPr/>
          <p:nvPr/>
        </p:nvSpPr>
        <p:spPr>
          <a:xfrm>
            <a:off x="1401772" y="196016"/>
            <a:ext cx="5242868" cy="120197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497B45AF-1E08-99D7-4AE1-3545CD4FD3E6}"/>
              </a:ext>
            </a:extLst>
          </p:cNvPr>
          <p:cNvSpPr/>
          <p:nvPr/>
        </p:nvSpPr>
        <p:spPr>
          <a:xfrm>
            <a:off x="-2505026" y="2821050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FD110DB-DD53-C9B1-403C-E2316D044441}"/>
              </a:ext>
            </a:extLst>
          </p:cNvPr>
          <p:cNvSpPr/>
          <p:nvPr/>
        </p:nvSpPr>
        <p:spPr>
          <a:xfrm>
            <a:off x="-2505025" y="2123822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95D486E-7300-2F87-EDB6-F6465DBA4BAF}"/>
              </a:ext>
            </a:extLst>
          </p:cNvPr>
          <p:cNvSpPr/>
          <p:nvPr/>
        </p:nvSpPr>
        <p:spPr>
          <a:xfrm>
            <a:off x="-2527471" y="1492063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0719062F-93FB-3EFD-F0A8-9D47D6046D3D}"/>
              </a:ext>
            </a:extLst>
          </p:cNvPr>
          <p:cNvSpPr/>
          <p:nvPr/>
        </p:nvSpPr>
        <p:spPr>
          <a:xfrm>
            <a:off x="-2574418" y="759707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DFCA181-E970-F767-5993-D48D10C5F5E6}"/>
              </a:ext>
            </a:extLst>
          </p:cNvPr>
          <p:cNvGrpSpPr/>
          <p:nvPr/>
        </p:nvGrpSpPr>
        <p:grpSpPr>
          <a:xfrm>
            <a:off x="9589885" y="1814745"/>
            <a:ext cx="5204229" cy="3228509"/>
            <a:chOff x="4985778" y="1988951"/>
            <a:chExt cx="4632960" cy="2863389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38C8620-E1EE-63D7-5C91-D29CF7086119}"/>
                </a:ext>
              </a:extLst>
            </p:cNvPr>
            <p:cNvSpPr/>
            <p:nvPr/>
          </p:nvSpPr>
          <p:spPr>
            <a:xfrm>
              <a:off x="4985778" y="1988951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1461E2AE-7D63-7A27-CDDA-92C9C5586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9088" y="3652857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4C5707C9-177B-8DC0-B504-5BA7F9F17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619130" y="3937940"/>
              <a:ext cx="914400" cy="914400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0C48A983-C327-A207-4FCE-BF13A1BA1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33530" y="3561030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7799CF37-E991-F494-8FC2-E4DEA980AF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27719" y="483593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AA6A5373-13DE-B576-9652-5B544049AF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C4169EE-2A15-3944-FF7F-E9DF09A0D8EF}"/>
              </a:ext>
            </a:extLst>
          </p:cNvPr>
          <p:cNvSpPr/>
          <p:nvPr/>
        </p:nvSpPr>
        <p:spPr>
          <a:xfrm>
            <a:off x="-2605358" y="163886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1728302C-8325-F660-2CB7-E08C9EAD3D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A3B2E21-1E0D-296B-7077-FF6CA615C987}"/>
              </a:ext>
            </a:extLst>
          </p:cNvPr>
          <p:cNvSpPr/>
          <p:nvPr/>
        </p:nvSpPr>
        <p:spPr>
          <a:xfrm>
            <a:off x="-2593831" y="-567461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68BF28F3-9AA9-91BF-0F2D-612047701E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299961E-A80D-F626-C2E3-4A77D75D7886}"/>
              </a:ext>
            </a:extLst>
          </p:cNvPr>
          <p:cNvSpPr txBox="1"/>
          <p:nvPr/>
        </p:nvSpPr>
        <p:spPr>
          <a:xfrm>
            <a:off x="1902744" y="1300571"/>
            <a:ext cx="577596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West leads with 31% sales.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529 cities analyzed.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NYC, LA, Seattle are the top cities.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South lags in performance.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Central region is strong in Tech.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ea typeface="+mn-ea"/>
                <a:cs typeface="+mn-cs"/>
              </a:rPr>
              <a:t>Trends show regional growth.</a:t>
            </a:r>
          </a:p>
        </p:txBody>
      </p:sp>
    </p:spTree>
    <p:extLst>
      <p:ext uri="{BB962C8B-B14F-4D97-AF65-F5344CB8AC3E}">
        <p14:creationId xmlns:p14="http://schemas.microsoft.com/office/powerpoint/2010/main" val="4072588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6799F-98D6-0321-EEDE-615E8C0E2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0A64A8B9-2B98-212B-BAEC-573776DA5F75}"/>
              </a:ext>
            </a:extLst>
          </p:cNvPr>
          <p:cNvSpPr/>
          <p:nvPr/>
        </p:nvSpPr>
        <p:spPr>
          <a:xfrm>
            <a:off x="-2780095" y="6210551"/>
            <a:ext cx="3906188" cy="840751"/>
          </a:xfrm>
          <a:prstGeom prst="homePlate">
            <a:avLst/>
          </a:prstGeom>
          <a:gradFill flip="none" rotWithShape="1">
            <a:gsLst>
              <a:gs pos="0">
                <a:srgbClr val="1D5279">
                  <a:shade val="30000"/>
                  <a:satMod val="115000"/>
                </a:srgbClr>
              </a:gs>
              <a:gs pos="50000">
                <a:srgbClr val="1D5279">
                  <a:shade val="67500"/>
                  <a:satMod val="115000"/>
                </a:srgbClr>
              </a:gs>
              <a:gs pos="100000">
                <a:srgbClr val="1D5279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5FCBEF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Next Steps</a:t>
            </a:r>
            <a:endParaRPr lang="en-US" sz="12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pic>
        <p:nvPicPr>
          <p:cNvPr id="20" name="Graphic 19" descr="Brain with solid fill">
            <a:extLst>
              <a:ext uri="{FF2B5EF4-FFF2-40B4-BE49-F238E27FC236}">
                <a16:creationId xmlns:a16="http://schemas.microsoft.com/office/drawing/2014/main" id="{0A174A25-1469-EAF1-C245-5CF755209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68467" y="5686093"/>
            <a:ext cx="914400" cy="1048917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EE367CC-F1CA-4814-9FB1-F15F426C2AEE}"/>
              </a:ext>
            </a:extLst>
          </p:cNvPr>
          <p:cNvSpPr/>
          <p:nvPr/>
        </p:nvSpPr>
        <p:spPr>
          <a:xfrm>
            <a:off x="-2789318" y="5451686"/>
            <a:ext cx="3906188" cy="866839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dirty="0">
                <a:solidFill>
                  <a:srgbClr val="5FCBEF"/>
                </a:solidFill>
                <a:latin typeface="Trebuchet MS" panose="020B0603020202020204"/>
              </a:rPr>
              <a:t>Insights &amp; Challenges</a:t>
            </a:r>
          </a:p>
        </p:txBody>
      </p:sp>
      <p:pic>
        <p:nvPicPr>
          <p:cNvPr id="28" name="Graphic 27" descr="Presentation with pie chart with solid fill">
            <a:extLst>
              <a:ext uri="{FF2B5EF4-FFF2-40B4-BE49-F238E27FC236}">
                <a16:creationId xmlns:a16="http://schemas.microsoft.com/office/drawing/2014/main" id="{CACDF08D-0FD5-3055-A718-93D70B80B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7643" y="6019017"/>
            <a:ext cx="715993" cy="715993"/>
          </a:xfrm>
          <a:prstGeom prst="rect">
            <a:avLst/>
          </a:prstGeom>
        </p:spPr>
      </p:pic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3B2D852-0198-3BCC-AC95-9A901A7389B8}"/>
              </a:ext>
            </a:extLst>
          </p:cNvPr>
          <p:cNvSpPr/>
          <p:nvPr/>
        </p:nvSpPr>
        <p:spPr>
          <a:xfrm>
            <a:off x="-2733148" y="5007641"/>
            <a:ext cx="3929243" cy="715993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50000"/>
                  <a:shade val="30000"/>
                  <a:satMod val="115000"/>
                </a:schemeClr>
              </a:gs>
              <a:gs pos="50000">
                <a:schemeClr val="accent1">
                  <a:lumMod val="50000"/>
                  <a:shade val="67500"/>
                  <a:satMod val="115000"/>
                </a:schemeClr>
              </a:gs>
              <a:gs pos="100000">
                <a:schemeClr val="accent1">
                  <a:lumMod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rgbClr val="5FCBEF"/>
                </a:solidFill>
                <a:latin typeface="Trebuchet MS" panose="020B0603020202020204"/>
              </a:rPr>
              <a:t>Best &amp; Worst Products</a:t>
            </a:r>
            <a:endParaRPr lang="en-US" sz="2000" dirty="0">
              <a:solidFill>
                <a:srgbClr val="5FCBEF"/>
              </a:solidFill>
              <a:latin typeface="Trebuchet MS" panose="020B0603020202020204"/>
            </a:endParaRP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CB07496-05FB-78DD-FAFF-A3DB7CAC084F}"/>
              </a:ext>
            </a:extLst>
          </p:cNvPr>
          <p:cNvSpPr/>
          <p:nvPr/>
        </p:nvSpPr>
        <p:spPr>
          <a:xfrm>
            <a:off x="1478281" y="441983"/>
            <a:ext cx="5383714" cy="1252892"/>
          </a:xfrm>
          <a:prstGeom prst="homePlate">
            <a:avLst/>
          </a:prstGeom>
          <a:gradFill flip="none" rotWithShape="1">
            <a:gsLst>
              <a:gs pos="0">
                <a:srgbClr val="4296BC">
                  <a:shade val="30000"/>
                  <a:satMod val="115000"/>
                </a:srgbClr>
              </a:gs>
              <a:gs pos="50000">
                <a:srgbClr val="4296BC">
                  <a:shade val="67500"/>
                  <a:satMod val="115000"/>
                </a:srgbClr>
              </a:gs>
              <a:gs pos="100000">
                <a:srgbClr val="4296B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32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Top Customers &amp; Behavior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D4879FE-FA9F-2C9E-83DD-9245A1EC647F}"/>
              </a:ext>
            </a:extLst>
          </p:cNvPr>
          <p:cNvSpPr/>
          <p:nvPr/>
        </p:nvSpPr>
        <p:spPr>
          <a:xfrm>
            <a:off x="-2733148" y="3709779"/>
            <a:ext cx="3896965" cy="715497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75000"/>
                  <a:shade val="30000"/>
                  <a:satMod val="115000"/>
                </a:schemeClr>
              </a:gs>
              <a:gs pos="50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accent1">
                  <a:lumMod val="75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Region and City Performance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731D8C8C-EB87-D3C5-6D23-A74068D3B858}"/>
              </a:ext>
            </a:extLst>
          </p:cNvPr>
          <p:cNvSpPr/>
          <p:nvPr/>
        </p:nvSpPr>
        <p:spPr>
          <a:xfrm>
            <a:off x="-2710703" y="2900261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5AA2D8">
                  <a:shade val="30000"/>
                  <a:satMod val="115000"/>
                </a:srgbClr>
              </a:gs>
              <a:gs pos="50000">
                <a:srgbClr val="5AA2D8">
                  <a:shade val="67500"/>
                  <a:satMod val="115000"/>
                </a:srgbClr>
              </a:gs>
              <a:gs pos="100000">
                <a:srgbClr val="5AA2D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rebuchet MS" panose="020B0603020202020204"/>
              </a:rPr>
              <a:t>Key Metrics &amp; Segments</a:t>
            </a:r>
            <a:endParaRPr lang="en-US" sz="2000" dirty="0">
              <a:solidFill>
                <a:schemeClr val="accent2">
                  <a:lumMod val="60000"/>
                  <a:lumOff val="40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54A46A8-5BEE-A657-BB59-30251FCDEB06}"/>
              </a:ext>
            </a:extLst>
          </p:cNvPr>
          <p:cNvSpPr/>
          <p:nvPr/>
        </p:nvSpPr>
        <p:spPr>
          <a:xfrm>
            <a:off x="-2710702" y="2203033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rgbClr val="6AABDC">
                  <a:shade val="30000"/>
                  <a:satMod val="115000"/>
                </a:srgbClr>
              </a:gs>
              <a:gs pos="50000">
                <a:srgbClr val="6AABDC">
                  <a:shade val="67500"/>
                  <a:satMod val="115000"/>
                </a:srgbClr>
              </a:gs>
              <a:gs pos="100000">
                <a:srgbClr val="6AABDC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Dashboards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C32F4EE-91A5-617E-09D2-468F8FCE469A}"/>
              </a:ext>
            </a:extLst>
          </p:cNvPr>
          <p:cNvSpPr/>
          <p:nvPr/>
        </p:nvSpPr>
        <p:spPr>
          <a:xfrm>
            <a:off x="-2733148" y="1571274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2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2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Power BI DAX Measures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97912A9-FDC0-FAE8-B413-821DA193B455}"/>
              </a:ext>
            </a:extLst>
          </p:cNvPr>
          <p:cNvSpPr/>
          <p:nvPr/>
        </p:nvSpPr>
        <p:spPr>
          <a:xfrm>
            <a:off x="-2780095" y="838918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2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75000"/>
                  </a:schemeClr>
                </a:solidFill>
                <a:latin typeface="Trebuchet MS" panose="020B0603020202020204"/>
              </a:rPr>
              <a:t>Data Cleaning Process</a:t>
            </a:r>
            <a:endParaRPr lang="en-US" sz="2000" dirty="0">
              <a:solidFill>
                <a:schemeClr val="accent2">
                  <a:lumMod val="75000"/>
                </a:schemeClr>
              </a:solidFill>
              <a:latin typeface="Trebuchet MS" panose="020B060302020202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F1172E7-DA08-636E-70A0-BBD69BA1DE11}"/>
              </a:ext>
            </a:extLst>
          </p:cNvPr>
          <p:cNvGrpSpPr/>
          <p:nvPr/>
        </p:nvGrpSpPr>
        <p:grpSpPr>
          <a:xfrm>
            <a:off x="7887310" y="1551389"/>
            <a:ext cx="7231402" cy="3666553"/>
            <a:chOff x="3181128" y="1533457"/>
            <a:chExt cx="6437610" cy="325189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274D687-4F7E-1A71-F3E8-D291AB31045C}"/>
                </a:ext>
              </a:extLst>
            </p:cNvPr>
            <p:cNvSpPr/>
            <p:nvPr/>
          </p:nvSpPr>
          <p:spPr>
            <a:xfrm>
              <a:off x="4985778" y="1988951"/>
              <a:ext cx="4632960" cy="2796400"/>
            </a:xfrm>
            <a:prstGeom prst="roundRect">
              <a:avLst/>
            </a:prstGeom>
            <a:gradFill flip="none" rotWithShape="1">
              <a:gsLst>
                <a:gs pos="0">
                  <a:srgbClr val="1D5279">
                    <a:shade val="30000"/>
                    <a:satMod val="115000"/>
                  </a:srgbClr>
                </a:gs>
                <a:gs pos="50000">
                  <a:srgbClr val="1D5279">
                    <a:shade val="67500"/>
                    <a:satMod val="115000"/>
                  </a:srgbClr>
                </a:gs>
                <a:gs pos="100000">
                  <a:srgbClr val="1D5279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  <a:softEdge rad="63500"/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sz="3400" dirty="0">
                  <a:solidFill>
                    <a:schemeClr val="bg1"/>
                  </a:solidFill>
                  <a:latin typeface="Trebuchet MS" panose="020B0603020202020204"/>
                </a:rPr>
                <a:t>Superstore Sales Data Analysis</a:t>
              </a:r>
            </a:p>
            <a:p>
              <a:pPr algn="ctr" defTabSz="457200"/>
              <a:endParaRPr lang="en-US" dirty="0">
                <a:solidFill>
                  <a:prstClr val="black"/>
                </a:solidFill>
                <a:latin typeface="Trebuchet MS" panose="020B0603020202020204"/>
              </a:endParaRPr>
            </a:p>
          </p:txBody>
        </p:sp>
        <p:pic>
          <p:nvPicPr>
            <p:cNvPr id="18" name="Graphic 17" descr="Bar chart with solid fill">
              <a:extLst>
                <a:ext uri="{FF2B5EF4-FFF2-40B4-BE49-F238E27FC236}">
                  <a16:creationId xmlns:a16="http://schemas.microsoft.com/office/drawing/2014/main" id="{2545700B-CD02-E011-EDC4-4CA5E3345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9088" y="3652857"/>
              <a:ext cx="914400" cy="914400"/>
            </a:xfrm>
            <a:prstGeom prst="rect">
              <a:avLst/>
            </a:prstGeom>
          </p:spPr>
        </p:pic>
        <p:pic>
          <p:nvPicPr>
            <p:cNvPr id="22" name="Graphic 21" descr="Gears with solid fill">
              <a:extLst>
                <a:ext uri="{FF2B5EF4-FFF2-40B4-BE49-F238E27FC236}">
                  <a16:creationId xmlns:a16="http://schemas.microsoft.com/office/drawing/2014/main" id="{9DC89DAA-F379-E735-D232-C99CBBB28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3141592">
              <a:off x="3184547" y="1530038"/>
              <a:ext cx="910987" cy="917825"/>
            </a:xfrm>
            <a:prstGeom prst="rect">
              <a:avLst/>
            </a:prstGeom>
          </p:spPr>
        </p:pic>
        <p:pic>
          <p:nvPicPr>
            <p:cNvPr id="24" name="Graphic 23" descr="Pie chart with solid fill">
              <a:extLst>
                <a:ext uri="{FF2B5EF4-FFF2-40B4-BE49-F238E27FC236}">
                  <a16:creationId xmlns:a16="http://schemas.microsoft.com/office/drawing/2014/main" id="{F810FE59-2A5F-7998-AAC3-2C8FC3FC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33530" y="3561030"/>
              <a:ext cx="879120" cy="879120"/>
            </a:xfrm>
            <a:prstGeom prst="rect">
              <a:avLst/>
            </a:prstGeom>
          </p:spPr>
        </p:pic>
      </p:grpSp>
      <p:pic>
        <p:nvPicPr>
          <p:cNvPr id="26" name="Graphic 25" descr="Presentation with bar chart with solid fill">
            <a:extLst>
              <a:ext uri="{FF2B5EF4-FFF2-40B4-BE49-F238E27FC236}">
                <a16:creationId xmlns:a16="http://schemas.microsoft.com/office/drawing/2014/main" id="{2864C14E-3DC0-4F35-CD57-DB1A31259D8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4763" y="5834160"/>
            <a:ext cx="914400" cy="914400"/>
          </a:xfrm>
          <a:prstGeom prst="rect">
            <a:avLst/>
          </a:prstGeom>
        </p:spPr>
      </p:pic>
      <p:pic>
        <p:nvPicPr>
          <p:cNvPr id="32" name="Graphic 31" descr="Upward trend with solid fill">
            <a:extLst>
              <a:ext uri="{FF2B5EF4-FFF2-40B4-BE49-F238E27FC236}">
                <a16:creationId xmlns:a16="http://schemas.microsoft.com/office/drawing/2014/main" id="{D5512DA9-A562-1F52-E40A-0528FEA4F5D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038766" y="609879"/>
            <a:ext cx="914400" cy="914400"/>
          </a:xfrm>
          <a:prstGeom prst="rect">
            <a:avLst/>
          </a:prstGeom>
        </p:spPr>
      </p:pic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8D535BF-9842-C066-F07D-EB376F2BF763}"/>
              </a:ext>
            </a:extLst>
          </p:cNvPr>
          <p:cNvSpPr/>
          <p:nvPr/>
        </p:nvSpPr>
        <p:spPr>
          <a:xfrm>
            <a:off x="-2811035" y="243097"/>
            <a:ext cx="3896965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Data Sources &amp; Quality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3" name="Graphic 32" descr="Research with solid fill">
            <a:extLst>
              <a:ext uri="{FF2B5EF4-FFF2-40B4-BE49-F238E27FC236}">
                <a16:creationId xmlns:a16="http://schemas.microsoft.com/office/drawing/2014/main" id="{4639DD39-CEE1-CB5F-EAE6-1CB10A6D5A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4406" y="5834160"/>
            <a:ext cx="594360" cy="594360"/>
          </a:xfrm>
          <a:prstGeom prst="rect">
            <a:avLst/>
          </a:prstGeom>
        </p:spPr>
      </p:pic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0F5843A-D35D-AFAF-7690-712A0BBE74AC}"/>
              </a:ext>
            </a:extLst>
          </p:cNvPr>
          <p:cNvSpPr/>
          <p:nvPr/>
        </p:nvSpPr>
        <p:spPr>
          <a:xfrm>
            <a:off x="-2799508" y="-488250"/>
            <a:ext cx="3873910" cy="840751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1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1">
                  <a:lumMod val="40000"/>
                  <a:lumOff val="6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63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i="1" dirty="0">
                <a:solidFill>
                  <a:schemeClr val="accent2">
                    <a:lumMod val="50000"/>
                  </a:schemeClr>
                </a:solidFill>
                <a:latin typeface="Trebuchet MS" panose="020B0603020202020204"/>
              </a:rPr>
              <a:t>Project Overview &amp; Objectives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Trebuchet MS" panose="020B0603020202020204"/>
            </a:endParaRPr>
          </a:p>
        </p:txBody>
      </p:sp>
      <p:pic>
        <p:nvPicPr>
          <p:cNvPr id="30" name="Graphic 29" descr="Research with solid fill">
            <a:extLst>
              <a:ext uri="{FF2B5EF4-FFF2-40B4-BE49-F238E27FC236}">
                <a16:creationId xmlns:a16="http://schemas.microsoft.com/office/drawing/2014/main" id="{4C116C2A-0331-E895-8476-FD40638AA9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90649" y="1100515"/>
            <a:ext cx="594360" cy="594360"/>
          </a:xfrm>
          <a:prstGeom prst="rect">
            <a:avLst/>
          </a:prstGeom>
        </p:spPr>
      </p:pic>
      <p:pic>
        <p:nvPicPr>
          <p:cNvPr id="3" name="Graphic 2" descr="Connections with solid fill">
            <a:extLst>
              <a:ext uri="{FF2B5EF4-FFF2-40B4-BE49-F238E27FC236}">
                <a16:creationId xmlns:a16="http://schemas.microsoft.com/office/drawing/2014/main" id="{A7C52A01-D0F9-A250-2D60-41B2777A5A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61994" y="352501"/>
            <a:ext cx="1702885" cy="11717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BB60C3B-289B-D0AC-1EA7-B75EAE528B2D}"/>
              </a:ext>
            </a:extLst>
          </p:cNvPr>
          <p:cNvSpPr txBox="1"/>
          <p:nvPr/>
        </p:nvSpPr>
        <p:spPr>
          <a:xfrm>
            <a:off x="1953646" y="2025927"/>
            <a:ext cx="5928778" cy="331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" panose="05000000000000000000" pitchFamily="2" charset="2"/>
              <a:buChar char="Ø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Sean Miller: $25K revenue.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Tamara Chand: $19K revenue.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Emily Phan: 17 orders.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Office Supplies: most buyers.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Loyalty = repeat purchases.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Char char=""/>
              <a:tabLst/>
              <a:defRPr sz="2000">
                <a:latin typeface="Calibri"/>
              </a:defRP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Segments: Corporate = high-value.</a:t>
            </a:r>
          </a:p>
        </p:txBody>
      </p:sp>
    </p:spTree>
    <p:extLst>
      <p:ext uri="{BB962C8B-B14F-4D97-AF65-F5344CB8AC3E}">
        <p14:creationId xmlns:p14="http://schemas.microsoft.com/office/powerpoint/2010/main" val="297388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2089</Words>
  <Application>Microsoft Office PowerPoint</Application>
  <PresentationFormat>Widescreen</PresentationFormat>
  <Paragraphs>427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mayar saad</dc:creator>
  <cp:lastModifiedBy>mayar saad</cp:lastModifiedBy>
  <cp:revision>4</cp:revision>
  <dcterms:created xsi:type="dcterms:W3CDTF">2025-04-25T22:40:07Z</dcterms:created>
  <dcterms:modified xsi:type="dcterms:W3CDTF">2025-04-26T01:51:54Z</dcterms:modified>
</cp:coreProperties>
</file>