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Neue Machina" panose="020B0604020202020204" charset="0"/>
      <p:regular r:id="rId22"/>
    </p:embeddedFont>
    <p:embeddedFont>
      <p:font typeface="Neue Machina Ultra-Bold" panose="020B0604020202020204" charset="0"/>
      <p:regular r:id="rId23"/>
    </p:embeddedFont>
    <p:embeddedFont>
      <p:font typeface="Poppins Bold" panose="020B0604020202020204" charset="0"/>
      <p:regular r:id="rId24"/>
    </p:embeddedFont>
    <p:embeddedFont>
      <p:font typeface="Poppins Ultra-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8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C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21668" y="1851695"/>
            <a:ext cx="7837632" cy="6583611"/>
          </a:xfrm>
          <a:custGeom>
            <a:avLst/>
            <a:gdLst/>
            <a:ahLst/>
            <a:cxnLst/>
            <a:rect l="l" t="t" r="r" b="b"/>
            <a:pathLst>
              <a:path w="7837632" h="6583611">
                <a:moveTo>
                  <a:pt x="0" y="0"/>
                </a:moveTo>
                <a:lnTo>
                  <a:pt x="7837632" y="0"/>
                </a:lnTo>
                <a:lnTo>
                  <a:pt x="7837632" y="6583610"/>
                </a:lnTo>
                <a:lnTo>
                  <a:pt x="0" y="6583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5686639"/>
            <a:ext cx="3777344" cy="1497475"/>
            <a:chOff x="0" y="0"/>
            <a:chExt cx="1025134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5134" cy="406400"/>
            </a:xfrm>
            <a:custGeom>
              <a:avLst/>
              <a:gdLst/>
              <a:ahLst/>
              <a:cxnLst/>
              <a:rect l="l" t="t" r="r" b="b"/>
              <a:pathLst>
                <a:path w="1025134" h="406400">
                  <a:moveTo>
                    <a:pt x="71735" y="0"/>
                  </a:moveTo>
                  <a:lnTo>
                    <a:pt x="953399" y="0"/>
                  </a:lnTo>
                  <a:cubicBezTo>
                    <a:pt x="993017" y="0"/>
                    <a:pt x="1025134" y="32117"/>
                    <a:pt x="1025134" y="71735"/>
                  </a:cubicBezTo>
                  <a:lnTo>
                    <a:pt x="1025134" y="334665"/>
                  </a:lnTo>
                  <a:cubicBezTo>
                    <a:pt x="1025134" y="374283"/>
                    <a:pt x="993017" y="406400"/>
                    <a:pt x="953399" y="406400"/>
                  </a:cubicBezTo>
                  <a:lnTo>
                    <a:pt x="71735" y="406400"/>
                  </a:lnTo>
                  <a:cubicBezTo>
                    <a:pt x="32117" y="406400"/>
                    <a:pt x="0" y="374283"/>
                    <a:pt x="0" y="334665"/>
                  </a:cubicBezTo>
                  <a:lnTo>
                    <a:pt x="0" y="71735"/>
                  </a:lnTo>
                  <a:cubicBezTo>
                    <a:pt x="0" y="32117"/>
                    <a:pt x="32117" y="0"/>
                    <a:pt x="71735" y="0"/>
                  </a:cubicBezTo>
                  <a:close/>
                </a:path>
              </a:pathLst>
            </a:custGeom>
            <a:solidFill>
              <a:srgbClr val="FBF6F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2513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3161344"/>
            <a:ext cx="11130065" cy="252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34"/>
              </a:lnSpc>
            </a:pPr>
            <a:r>
              <a:rPr lang="en-US" sz="8703" spc="-234">
                <a:solidFill>
                  <a:srgbClr val="3D3D3D"/>
                </a:solidFill>
                <a:latin typeface="Neue Machina Ultra-Bold"/>
              </a:rPr>
              <a:t>Corona Virus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049702"/>
            <a:ext cx="7127739" cy="43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0"/>
              </a:lnSpc>
            </a:pPr>
            <a:r>
              <a:rPr lang="en-US" sz="3000" spc="-81">
                <a:solidFill>
                  <a:srgbClr val="3D3D3D"/>
                </a:solidFill>
                <a:latin typeface="Neue Machina"/>
              </a:rPr>
              <a:t>Aml Yasser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438989"/>
            <a:ext cx="3777344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3D3D3D"/>
                </a:solidFill>
                <a:latin typeface="Poppins Ultra-Bold"/>
              </a:rPr>
              <a:t>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33502" y="2675523"/>
            <a:ext cx="3932090" cy="6244053"/>
          </a:xfrm>
          <a:custGeom>
            <a:avLst/>
            <a:gdLst/>
            <a:ahLst/>
            <a:cxnLst/>
            <a:rect l="l" t="t" r="r" b="b"/>
            <a:pathLst>
              <a:path w="3932090" h="6244053">
                <a:moveTo>
                  <a:pt x="0" y="0"/>
                </a:moveTo>
                <a:lnTo>
                  <a:pt x="3932090" y="0"/>
                </a:lnTo>
                <a:lnTo>
                  <a:pt x="3932090" y="6244054"/>
                </a:lnTo>
                <a:lnTo>
                  <a:pt x="0" y="6244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336800"/>
            <a:ext cx="10324980" cy="6921500"/>
          </a:xfrm>
          <a:custGeom>
            <a:avLst/>
            <a:gdLst/>
            <a:ahLst/>
            <a:cxnLst/>
            <a:rect l="l" t="t" r="r" b="b"/>
            <a:pathLst>
              <a:path w="10324980" h="6921500">
                <a:moveTo>
                  <a:pt x="0" y="0"/>
                </a:moveTo>
                <a:lnTo>
                  <a:pt x="10324980" y="0"/>
                </a:lnTo>
                <a:lnTo>
                  <a:pt x="10324980" y="6921500"/>
                </a:lnTo>
                <a:lnTo>
                  <a:pt x="0" y="692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67621" y="914400"/>
            <a:ext cx="16352759" cy="21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Q7. Find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most frequent 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value for confirmed, deaths, recovered 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32EFE"/>
                </a:solidFill>
                <a:latin typeface="Poppins Ultra-Bold"/>
              </a:rPr>
              <a:t>each month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432EFE"/>
              </a:solidFill>
              <a:latin typeface="Poppins Ultra-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190750" y="4136708"/>
            <a:ext cx="1229677" cy="422910"/>
            <a:chOff x="0" y="0"/>
            <a:chExt cx="1639570" cy="563880"/>
          </a:xfrm>
        </p:grpSpPr>
        <p:sp>
          <p:nvSpPr>
            <p:cNvPr id="6" name="Freeform 6"/>
            <p:cNvSpPr/>
            <p:nvPr/>
          </p:nvSpPr>
          <p:spPr>
            <a:xfrm>
              <a:off x="-43180" y="50800"/>
              <a:ext cx="1645920" cy="610870"/>
            </a:xfrm>
            <a:custGeom>
              <a:avLst/>
              <a:gdLst/>
              <a:ahLst/>
              <a:cxnLst/>
              <a:rect l="l" t="t" r="r" b="b"/>
              <a:pathLst>
                <a:path w="1645920" h="610870">
                  <a:moveTo>
                    <a:pt x="93980" y="0"/>
                  </a:moveTo>
                  <a:cubicBezTo>
                    <a:pt x="1286510" y="17780"/>
                    <a:pt x="1264920" y="40640"/>
                    <a:pt x="1282700" y="68580"/>
                  </a:cubicBezTo>
                  <a:cubicBezTo>
                    <a:pt x="1328420" y="137160"/>
                    <a:pt x="1645920" y="299720"/>
                    <a:pt x="1630680" y="364490"/>
                  </a:cubicBezTo>
                  <a:cubicBezTo>
                    <a:pt x="1617980" y="422910"/>
                    <a:pt x="1421130" y="436880"/>
                    <a:pt x="1262380" y="457200"/>
                  </a:cubicBezTo>
                  <a:cubicBezTo>
                    <a:pt x="982980" y="491490"/>
                    <a:pt x="243840" y="610870"/>
                    <a:pt x="93980" y="461010"/>
                  </a:cubicBezTo>
                  <a:cubicBezTo>
                    <a:pt x="0" y="367030"/>
                    <a:pt x="93980" y="0"/>
                    <a:pt x="93980" y="0"/>
                  </a:cubicBezTo>
                </a:path>
              </a:pathLst>
            </a:custGeom>
            <a:solidFill>
              <a:srgbClr val="FFF234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2250758" y="7092315"/>
            <a:ext cx="1507808" cy="502920"/>
            <a:chOff x="0" y="0"/>
            <a:chExt cx="2010410" cy="670560"/>
          </a:xfrm>
        </p:grpSpPr>
        <p:sp>
          <p:nvSpPr>
            <p:cNvPr id="8" name="Freeform 8"/>
            <p:cNvSpPr/>
            <p:nvPr/>
          </p:nvSpPr>
          <p:spPr>
            <a:xfrm>
              <a:off x="24130" y="50800"/>
              <a:ext cx="1968500" cy="584200"/>
            </a:xfrm>
            <a:custGeom>
              <a:avLst/>
              <a:gdLst/>
              <a:ahLst/>
              <a:cxnLst/>
              <a:rect l="l" t="t" r="r" b="b"/>
              <a:pathLst>
                <a:path w="1968500" h="584200">
                  <a:moveTo>
                    <a:pt x="233680" y="0"/>
                  </a:moveTo>
                  <a:cubicBezTo>
                    <a:pt x="454660" y="97790"/>
                    <a:pt x="511810" y="101600"/>
                    <a:pt x="614680" y="109220"/>
                  </a:cubicBezTo>
                  <a:cubicBezTo>
                    <a:pt x="836930" y="124460"/>
                    <a:pt x="1543050" y="91440"/>
                    <a:pt x="1667510" y="110490"/>
                  </a:cubicBezTo>
                  <a:cubicBezTo>
                    <a:pt x="1694180" y="114300"/>
                    <a:pt x="1697990" y="110490"/>
                    <a:pt x="1715770" y="125730"/>
                  </a:cubicBezTo>
                  <a:cubicBezTo>
                    <a:pt x="1770380" y="171450"/>
                    <a:pt x="1968500" y="459740"/>
                    <a:pt x="1934210" y="527050"/>
                  </a:cubicBezTo>
                  <a:cubicBezTo>
                    <a:pt x="1908810" y="580390"/>
                    <a:pt x="1785620" y="558800"/>
                    <a:pt x="1667510" y="567690"/>
                  </a:cubicBezTo>
                  <a:cubicBezTo>
                    <a:pt x="1438910" y="584200"/>
                    <a:pt x="878840" y="572770"/>
                    <a:pt x="661670" y="566420"/>
                  </a:cubicBezTo>
                  <a:cubicBezTo>
                    <a:pt x="556260" y="563880"/>
                    <a:pt x="505460" y="565150"/>
                    <a:pt x="426720" y="552450"/>
                  </a:cubicBezTo>
                  <a:cubicBezTo>
                    <a:pt x="346710" y="539750"/>
                    <a:pt x="256540" y="513080"/>
                    <a:pt x="184150" y="486410"/>
                  </a:cubicBezTo>
                  <a:cubicBezTo>
                    <a:pt x="125730" y="464820"/>
                    <a:pt x="43180" y="459740"/>
                    <a:pt x="26670" y="412750"/>
                  </a:cubicBezTo>
                  <a:cubicBezTo>
                    <a:pt x="0" y="335280"/>
                    <a:pt x="233680" y="0"/>
                    <a:pt x="233680" y="0"/>
                  </a:cubicBezTo>
                </a:path>
              </a:pathLst>
            </a:custGeom>
            <a:solidFill>
              <a:srgbClr val="FFF234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33502" y="2675523"/>
            <a:ext cx="3932090" cy="6244053"/>
          </a:xfrm>
          <a:custGeom>
            <a:avLst/>
            <a:gdLst/>
            <a:ahLst/>
            <a:cxnLst/>
            <a:rect l="l" t="t" r="r" b="b"/>
            <a:pathLst>
              <a:path w="3932090" h="6244053">
                <a:moveTo>
                  <a:pt x="0" y="0"/>
                </a:moveTo>
                <a:lnTo>
                  <a:pt x="3932090" y="0"/>
                </a:lnTo>
                <a:lnTo>
                  <a:pt x="3932090" y="6244054"/>
                </a:lnTo>
                <a:lnTo>
                  <a:pt x="0" y="6244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576645"/>
            <a:ext cx="10183818" cy="6681655"/>
          </a:xfrm>
          <a:custGeom>
            <a:avLst/>
            <a:gdLst/>
            <a:ahLst/>
            <a:cxnLst/>
            <a:rect l="l" t="t" r="r" b="b"/>
            <a:pathLst>
              <a:path w="10183818" h="6681655">
                <a:moveTo>
                  <a:pt x="0" y="0"/>
                </a:moveTo>
                <a:lnTo>
                  <a:pt x="10183818" y="0"/>
                </a:lnTo>
                <a:lnTo>
                  <a:pt x="10183818" y="6681655"/>
                </a:lnTo>
                <a:lnTo>
                  <a:pt x="0" y="6681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67651" y="914400"/>
            <a:ext cx="16352698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Q7. Find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most frequent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value for confirmed, deaths, recovered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32EFE"/>
                </a:solidFill>
                <a:latin typeface="Poppins Ultra-Bold"/>
              </a:rPr>
              <a:t>each month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237422" y="4228147"/>
            <a:ext cx="1588770" cy="437197"/>
            <a:chOff x="0" y="0"/>
            <a:chExt cx="2118360" cy="582930"/>
          </a:xfrm>
        </p:grpSpPr>
        <p:sp>
          <p:nvSpPr>
            <p:cNvPr id="6" name="Freeform 6"/>
            <p:cNvSpPr/>
            <p:nvPr/>
          </p:nvSpPr>
          <p:spPr>
            <a:xfrm>
              <a:off x="-43180" y="-12700"/>
              <a:ext cx="2178050" cy="668020"/>
            </a:xfrm>
            <a:custGeom>
              <a:avLst/>
              <a:gdLst/>
              <a:ahLst/>
              <a:cxnLst/>
              <a:rect l="l" t="t" r="r" b="b"/>
              <a:pathLst>
                <a:path w="2178050" h="668020">
                  <a:moveTo>
                    <a:pt x="93980" y="63500"/>
                  </a:moveTo>
                  <a:cubicBezTo>
                    <a:pt x="1385570" y="68580"/>
                    <a:pt x="1548130" y="90170"/>
                    <a:pt x="1713230" y="88900"/>
                  </a:cubicBezTo>
                  <a:cubicBezTo>
                    <a:pt x="1854200" y="87630"/>
                    <a:pt x="2035810" y="0"/>
                    <a:pt x="2104390" y="64770"/>
                  </a:cubicBezTo>
                  <a:cubicBezTo>
                    <a:pt x="2178050" y="133350"/>
                    <a:pt x="2165350" y="455930"/>
                    <a:pt x="2109470" y="520700"/>
                  </a:cubicBezTo>
                  <a:cubicBezTo>
                    <a:pt x="2076450" y="560070"/>
                    <a:pt x="2021840" y="541020"/>
                    <a:pt x="1948180" y="544830"/>
                  </a:cubicBezTo>
                  <a:cubicBezTo>
                    <a:pt x="1786890" y="553720"/>
                    <a:pt x="1454150" y="524510"/>
                    <a:pt x="1174750" y="520700"/>
                  </a:cubicBezTo>
                  <a:cubicBezTo>
                    <a:pt x="844550" y="516890"/>
                    <a:pt x="236220" y="668020"/>
                    <a:pt x="93980" y="525780"/>
                  </a:cubicBezTo>
                  <a:cubicBezTo>
                    <a:pt x="0" y="433070"/>
                    <a:pt x="93980" y="63500"/>
                    <a:pt x="93980" y="63500"/>
                  </a:cubicBezTo>
                </a:path>
              </a:pathLst>
            </a:custGeom>
            <a:solidFill>
              <a:srgbClr val="FFF234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2265045" y="7239953"/>
            <a:ext cx="1448752" cy="450532"/>
            <a:chOff x="0" y="0"/>
            <a:chExt cx="1931670" cy="600710"/>
          </a:xfrm>
        </p:grpSpPr>
        <p:sp>
          <p:nvSpPr>
            <p:cNvPr id="8" name="Freeform 8"/>
            <p:cNvSpPr/>
            <p:nvPr/>
          </p:nvSpPr>
          <p:spPr>
            <a:xfrm>
              <a:off x="-34290" y="-35560"/>
              <a:ext cx="1996440" cy="684530"/>
            </a:xfrm>
            <a:custGeom>
              <a:avLst/>
              <a:gdLst/>
              <a:ahLst/>
              <a:cxnLst/>
              <a:rect l="l" t="t" r="r" b="b"/>
              <a:pathLst>
                <a:path w="1996440" h="684530">
                  <a:moveTo>
                    <a:pt x="85090" y="123190"/>
                  </a:moveTo>
                  <a:cubicBezTo>
                    <a:pt x="960120" y="116840"/>
                    <a:pt x="1173480" y="92710"/>
                    <a:pt x="1374140" y="86360"/>
                  </a:cubicBezTo>
                  <a:cubicBezTo>
                    <a:pt x="1560830" y="81280"/>
                    <a:pt x="1827530" y="0"/>
                    <a:pt x="1913890" y="86360"/>
                  </a:cubicBezTo>
                  <a:cubicBezTo>
                    <a:pt x="1992630" y="165100"/>
                    <a:pt x="1996440" y="459740"/>
                    <a:pt x="1913890" y="543560"/>
                  </a:cubicBezTo>
                  <a:cubicBezTo>
                    <a:pt x="1813560" y="643890"/>
                    <a:pt x="1459230" y="539750"/>
                    <a:pt x="1254760" y="547370"/>
                  </a:cubicBezTo>
                  <a:cubicBezTo>
                    <a:pt x="1074420" y="553720"/>
                    <a:pt x="928370" y="572770"/>
                    <a:pt x="748030" y="580390"/>
                  </a:cubicBezTo>
                  <a:cubicBezTo>
                    <a:pt x="542290" y="586740"/>
                    <a:pt x="185420" y="684530"/>
                    <a:pt x="85090" y="584200"/>
                  </a:cubicBezTo>
                  <a:cubicBezTo>
                    <a:pt x="0" y="501650"/>
                    <a:pt x="85090" y="123190"/>
                    <a:pt x="85090" y="123190"/>
                  </a:cubicBezTo>
                </a:path>
              </a:pathLst>
            </a:custGeom>
            <a:solidFill>
              <a:srgbClr val="FFF234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491309"/>
            <a:ext cx="11713773" cy="5626655"/>
          </a:xfrm>
          <a:custGeom>
            <a:avLst/>
            <a:gdLst/>
            <a:ahLst/>
            <a:cxnLst/>
            <a:rect l="l" t="t" r="r" b="b"/>
            <a:pathLst>
              <a:path w="11713773" h="5626655">
                <a:moveTo>
                  <a:pt x="0" y="0"/>
                </a:moveTo>
                <a:lnTo>
                  <a:pt x="11713773" y="0"/>
                </a:lnTo>
                <a:lnTo>
                  <a:pt x="11713773" y="5626655"/>
                </a:lnTo>
                <a:lnTo>
                  <a:pt x="0" y="5626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13657" y="7270986"/>
            <a:ext cx="11074343" cy="1987314"/>
          </a:xfrm>
          <a:custGeom>
            <a:avLst/>
            <a:gdLst/>
            <a:ahLst/>
            <a:cxnLst/>
            <a:rect l="l" t="t" r="r" b="b"/>
            <a:pathLst>
              <a:path w="11074343" h="1987314">
                <a:moveTo>
                  <a:pt x="0" y="0"/>
                </a:moveTo>
                <a:lnTo>
                  <a:pt x="11074343" y="0"/>
                </a:lnTo>
                <a:lnTo>
                  <a:pt x="11074343" y="1987314"/>
                </a:lnTo>
                <a:lnTo>
                  <a:pt x="0" y="1987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53978" y="914400"/>
            <a:ext cx="15580043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Q8. Find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minimum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values for confirmed, deaths, recovered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32EFE"/>
                </a:solidFill>
                <a:latin typeface="Poppins Ultra-Bold"/>
              </a:rPr>
              <a:t>per year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636054"/>
            <a:ext cx="11707383" cy="5711244"/>
          </a:xfrm>
          <a:custGeom>
            <a:avLst/>
            <a:gdLst/>
            <a:ahLst/>
            <a:cxnLst/>
            <a:rect l="l" t="t" r="r" b="b"/>
            <a:pathLst>
              <a:path w="11707383" h="5711244">
                <a:moveTo>
                  <a:pt x="0" y="0"/>
                </a:moveTo>
                <a:lnTo>
                  <a:pt x="11707383" y="0"/>
                </a:lnTo>
                <a:lnTo>
                  <a:pt x="11707383" y="5711244"/>
                </a:lnTo>
                <a:lnTo>
                  <a:pt x="0" y="5711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654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57513" y="7436296"/>
            <a:ext cx="11097659" cy="1822004"/>
          </a:xfrm>
          <a:custGeom>
            <a:avLst/>
            <a:gdLst/>
            <a:ahLst/>
            <a:cxnLst/>
            <a:rect l="l" t="t" r="r" b="b"/>
            <a:pathLst>
              <a:path w="11097659" h="1822004">
                <a:moveTo>
                  <a:pt x="0" y="0"/>
                </a:moveTo>
                <a:lnTo>
                  <a:pt x="11097659" y="0"/>
                </a:lnTo>
                <a:lnTo>
                  <a:pt x="11097659" y="1822004"/>
                </a:lnTo>
                <a:lnTo>
                  <a:pt x="0" y="18220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99699" y="914400"/>
            <a:ext cx="15488602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Q9. Find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maximum 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values of confirmed, deaths, recovered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32EFE"/>
                </a:solidFill>
                <a:latin typeface="Poppins Ultra-Bold"/>
              </a:rPr>
              <a:t>per year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6544" y="3135912"/>
            <a:ext cx="9809057" cy="5930346"/>
          </a:xfrm>
          <a:custGeom>
            <a:avLst/>
            <a:gdLst/>
            <a:ahLst/>
            <a:cxnLst/>
            <a:rect l="l" t="t" r="r" b="b"/>
            <a:pathLst>
              <a:path w="9809057" h="5930346">
                <a:moveTo>
                  <a:pt x="0" y="0"/>
                </a:moveTo>
                <a:lnTo>
                  <a:pt x="9809057" y="0"/>
                </a:lnTo>
                <a:lnTo>
                  <a:pt x="9809057" y="5930346"/>
                </a:lnTo>
                <a:lnTo>
                  <a:pt x="0" y="5930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59455" y="3135912"/>
            <a:ext cx="7739346" cy="6360469"/>
          </a:xfrm>
          <a:custGeom>
            <a:avLst/>
            <a:gdLst/>
            <a:ahLst/>
            <a:cxnLst/>
            <a:rect l="l" t="t" r="r" b="b"/>
            <a:pathLst>
              <a:path w="7739346" h="6360469">
                <a:moveTo>
                  <a:pt x="0" y="0"/>
                </a:moveTo>
                <a:lnTo>
                  <a:pt x="7739346" y="0"/>
                </a:lnTo>
                <a:lnTo>
                  <a:pt x="7739346" y="6360469"/>
                </a:lnTo>
                <a:lnTo>
                  <a:pt x="0" y="63604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2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39535" y="914400"/>
            <a:ext cx="16208930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Q10. The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total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number of case of confirmed, deaths, recovered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32EFE"/>
                </a:solidFill>
                <a:latin typeface="Poppins Ultra-Bold"/>
              </a:rPr>
              <a:t>each month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2190" y="8108534"/>
            <a:ext cx="16883620" cy="1598611"/>
          </a:xfrm>
          <a:custGeom>
            <a:avLst/>
            <a:gdLst/>
            <a:ahLst/>
            <a:cxnLst/>
            <a:rect l="l" t="t" r="r" b="b"/>
            <a:pathLst>
              <a:path w="16883620" h="1598611">
                <a:moveTo>
                  <a:pt x="0" y="0"/>
                </a:moveTo>
                <a:lnTo>
                  <a:pt x="16883620" y="0"/>
                </a:lnTo>
                <a:lnTo>
                  <a:pt x="16883620" y="1598612"/>
                </a:lnTo>
                <a:lnTo>
                  <a:pt x="0" y="159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30" t="-15400" r="-7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13219" y="3419435"/>
            <a:ext cx="12261561" cy="4081119"/>
          </a:xfrm>
          <a:custGeom>
            <a:avLst/>
            <a:gdLst/>
            <a:ahLst/>
            <a:cxnLst/>
            <a:rect l="l" t="t" r="r" b="b"/>
            <a:pathLst>
              <a:path w="12261561" h="4081119">
                <a:moveTo>
                  <a:pt x="0" y="0"/>
                </a:moveTo>
                <a:lnTo>
                  <a:pt x="12261562" y="0"/>
                </a:lnTo>
                <a:lnTo>
                  <a:pt x="12261562" y="4081119"/>
                </a:lnTo>
                <a:lnTo>
                  <a:pt x="0" y="40811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3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3031" y="914400"/>
            <a:ext cx="17881938" cy="21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Q11. Check how corona virus spread out with respect to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32EFE"/>
                </a:solidFill>
                <a:latin typeface="Poppins Ultra-Bold"/>
              </a:rPr>
              <a:t>confirmed 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case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   (Example: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total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confirmed cases, their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average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,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variance 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&amp;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STDEV 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93021" y="3914221"/>
            <a:ext cx="9394979" cy="6187577"/>
          </a:xfrm>
          <a:custGeom>
            <a:avLst/>
            <a:gdLst/>
            <a:ahLst/>
            <a:cxnLst/>
            <a:rect l="l" t="t" r="r" b="b"/>
            <a:pathLst>
              <a:path w="9394979" h="6187577">
                <a:moveTo>
                  <a:pt x="0" y="0"/>
                </a:moveTo>
                <a:lnTo>
                  <a:pt x="9394979" y="0"/>
                </a:lnTo>
                <a:lnTo>
                  <a:pt x="9394979" y="6187577"/>
                </a:lnTo>
                <a:lnTo>
                  <a:pt x="0" y="6187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8585" y="3914221"/>
            <a:ext cx="8544436" cy="4722360"/>
          </a:xfrm>
          <a:custGeom>
            <a:avLst/>
            <a:gdLst/>
            <a:ahLst/>
            <a:cxnLst/>
            <a:rect l="l" t="t" r="r" b="b"/>
            <a:pathLst>
              <a:path w="8544436" h="4722360">
                <a:moveTo>
                  <a:pt x="0" y="0"/>
                </a:moveTo>
                <a:lnTo>
                  <a:pt x="8544436" y="0"/>
                </a:lnTo>
                <a:lnTo>
                  <a:pt x="8544436" y="4722359"/>
                </a:lnTo>
                <a:lnTo>
                  <a:pt x="0" y="4722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8585" y="914400"/>
            <a:ext cx="17590830" cy="353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Q12. Check how corona virus spread out with respect to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432EFE"/>
                </a:solidFill>
                <a:latin typeface="Poppins Ultra-Bold"/>
              </a:rPr>
              <a:t>death</a:t>
            </a: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 case </a:t>
            </a:r>
            <a:r>
              <a:rPr lang="en-US" sz="3999" dirty="0">
                <a:solidFill>
                  <a:srgbClr val="432EFE"/>
                </a:solidFill>
                <a:latin typeface="Poppins Ultra-Bold"/>
              </a:rPr>
              <a:t>per month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(Example: </a:t>
            </a:r>
            <a:r>
              <a:rPr lang="en-US" sz="3999" dirty="0">
                <a:solidFill>
                  <a:srgbClr val="432EFE"/>
                </a:solidFill>
                <a:latin typeface="Poppins Ultra-Bold"/>
              </a:rPr>
              <a:t>total</a:t>
            </a: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 death cases, their </a:t>
            </a:r>
            <a:r>
              <a:rPr lang="en-US" sz="3999" dirty="0">
                <a:solidFill>
                  <a:srgbClr val="432EFE"/>
                </a:solidFill>
                <a:latin typeface="Poppins Ultra-Bold"/>
              </a:rPr>
              <a:t>average</a:t>
            </a: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, </a:t>
            </a:r>
            <a:r>
              <a:rPr lang="en-US" sz="3999" dirty="0">
                <a:solidFill>
                  <a:srgbClr val="432EFE"/>
                </a:solidFill>
                <a:latin typeface="Poppins Ultra-Bold"/>
              </a:rPr>
              <a:t>variance </a:t>
            </a: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&amp; </a:t>
            </a:r>
            <a:r>
              <a:rPr lang="en-US" sz="3999" dirty="0">
                <a:solidFill>
                  <a:srgbClr val="432EFE"/>
                </a:solidFill>
                <a:latin typeface="Poppins Ultra-Bold"/>
              </a:rPr>
              <a:t>STDEV </a:t>
            </a: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)</a:t>
            </a:r>
          </a:p>
          <a:p>
            <a:pPr algn="ctr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Poppins Ultra-Bold"/>
            </a:endParaRP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000000"/>
              </a:solidFill>
              <a:latin typeface="Poppins Ultra-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85531" y="3170702"/>
            <a:ext cx="12316937" cy="3945595"/>
          </a:xfrm>
          <a:custGeom>
            <a:avLst/>
            <a:gdLst/>
            <a:ahLst/>
            <a:cxnLst/>
            <a:rect l="l" t="t" r="r" b="b"/>
            <a:pathLst>
              <a:path w="12316937" h="3945595">
                <a:moveTo>
                  <a:pt x="0" y="0"/>
                </a:moveTo>
                <a:lnTo>
                  <a:pt x="12316938" y="0"/>
                </a:lnTo>
                <a:lnTo>
                  <a:pt x="12316938" y="3945596"/>
                </a:lnTo>
                <a:lnTo>
                  <a:pt x="0" y="394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112483"/>
            <a:ext cx="16466690" cy="1145817"/>
          </a:xfrm>
          <a:custGeom>
            <a:avLst/>
            <a:gdLst/>
            <a:ahLst/>
            <a:cxnLst/>
            <a:rect l="l" t="t" r="r" b="b"/>
            <a:pathLst>
              <a:path w="16466690" h="1145817">
                <a:moveTo>
                  <a:pt x="0" y="0"/>
                </a:moveTo>
                <a:lnTo>
                  <a:pt x="16466690" y="0"/>
                </a:lnTo>
                <a:lnTo>
                  <a:pt x="16466690" y="1145817"/>
                </a:lnTo>
                <a:lnTo>
                  <a:pt x="0" y="1145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0067" y="914400"/>
            <a:ext cx="17687866" cy="21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Q13. Check how corona virus spread out with respect to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432EFE"/>
                </a:solidFill>
                <a:latin typeface="Poppins Ultra-Bold"/>
              </a:rPr>
              <a:t>recovered </a:t>
            </a: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case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 (Example: </a:t>
            </a:r>
            <a:r>
              <a:rPr lang="en-US" sz="3999" dirty="0">
                <a:solidFill>
                  <a:srgbClr val="432EFE"/>
                </a:solidFill>
                <a:latin typeface="Poppins Ultra-Bold"/>
              </a:rPr>
              <a:t>total</a:t>
            </a: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 recovered cases, their </a:t>
            </a:r>
            <a:r>
              <a:rPr lang="en-US" sz="3999" dirty="0">
                <a:solidFill>
                  <a:srgbClr val="432EFE"/>
                </a:solidFill>
                <a:latin typeface="Poppins Ultra-Bold"/>
              </a:rPr>
              <a:t>average</a:t>
            </a: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, </a:t>
            </a:r>
            <a:r>
              <a:rPr lang="en-US" sz="3999" dirty="0">
                <a:solidFill>
                  <a:srgbClr val="432EFE"/>
                </a:solidFill>
                <a:latin typeface="Poppins Ultra-Bold"/>
              </a:rPr>
              <a:t>variance </a:t>
            </a: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&amp; </a:t>
            </a:r>
            <a:r>
              <a:rPr lang="en-US" sz="3999" dirty="0">
                <a:solidFill>
                  <a:srgbClr val="432EFE"/>
                </a:solidFill>
                <a:latin typeface="Poppins Ultra-Bold"/>
              </a:rPr>
              <a:t>STDEV </a:t>
            </a:r>
            <a:r>
              <a:rPr lang="en-US" sz="3999" dirty="0">
                <a:solidFill>
                  <a:srgbClr val="000000"/>
                </a:solidFill>
                <a:latin typeface="Poppins Ultra-Bold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460582"/>
            <a:ext cx="9475059" cy="3365836"/>
          </a:xfrm>
          <a:custGeom>
            <a:avLst/>
            <a:gdLst/>
            <a:ahLst/>
            <a:cxnLst/>
            <a:rect l="l" t="t" r="r" b="b"/>
            <a:pathLst>
              <a:path w="9475059" h="3365836">
                <a:moveTo>
                  <a:pt x="0" y="0"/>
                </a:moveTo>
                <a:lnTo>
                  <a:pt x="9475059" y="0"/>
                </a:lnTo>
                <a:lnTo>
                  <a:pt x="9475059" y="3365836"/>
                </a:lnTo>
                <a:lnTo>
                  <a:pt x="0" y="3365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83147" y="5738721"/>
            <a:ext cx="6376153" cy="2175393"/>
          </a:xfrm>
          <a:custGeom>
            <a:avLst/>
            <a:gdLst/>
            <a:ahLst/>
            <a:cxnLst/>
            <a:rect l="l" t="t" r="r" b="b"/>
            <a:pathLst>
              <a:path w="6376153" h="2175393">
                <a:moveTo>
                  <a:pt x="0" y="0"/>
                </a:moveTo>
                <a:lnTo>
                  <a:pt x="6376153" y="0"/>
                </a:lnTo>
                <a:lnTo>
                  <a:pt x="6376153" y="2175394"/>
                </a:lnTo>
                <a:lnTo>
                  <a:pt x="0" y="2175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57089" y="914400"/>
            <a:ext cx="1677382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Q14. Find Country having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highest 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number of the Confirmed case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0194" y="3311695"/>
            <a:ext cx="9361156" cy="3525493"/>
          </a:xfrm>
          <a:custGeom>
            <a:avLst/>
            <a:gdLst/>
            <a:ahLst/>
            <a:cxnLst/>
            <a:rect l="l" t="t" r="r" b="b"/>
            <a:pathLst>
              <a:path w="9361156" h="3525493">
                <a:moveTo>
                  <a:pt x="0" y="0"/>
                </a:moveTo>
                <a:lnTo>
                  <a:pt x="9361156" y="0"/>
                </a:lnTo>
                <a:lnTo>
                  <a:pt x="9361156" y="3525493"/>
                </a:lnTo>
                <a:lnTo>
                  <a:pt x="0" y="3525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9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01350" y="6174354"/>
            <a:ext cx="5425729" cy="1878137"/>
          </a:xfrm>
          <a:custGeom>
            <a:avLst/>
            <a:gdLst/>
            <a:ahLst/>
            <a:cxnLst/>
            <a:rect l="l" t="t" r="r" b="b"/>
            <a:pathLst>
              <a:path w="5425729" h="1878137">
                <a:moveTo>
                  <a:pt x="0" y="0"/>
                </a:moveTo>
                <a:lnTo>
                  <a:pt x="5425729" y="0"/>
                </a:lnTo>
                <a:lnTo>
                  <a:pt x="5425729" y="1878137"/>
                </a:lnTo>
                <a:lnTo>
                  <a:pt x="0" y="18781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33019" y="914400"/>
            <a:ext cx="1522196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Q15. Find Country having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lowest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number of the death case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30834" y="2895089"/>
            <a:ext cx="9121309" cy="7277361"/>
          </a:xfrm>
          <a:custGeom>
            <a:avLst/>
            <a:gdLst/>
            <a:ahLst/>
            <a:cxnLst/>
            <a:rect l="l" t="t" r="r" b="b"/>
            <a:pathLst>
              <a:path w="9121309" h="7277361">
                <a:moveTo>
                  <a:pt x="0" y="0"/>
                </a:moveTo>
                <a:lnTo>
                  <a:pt x="9121309" y="0"/>
                </a:lnTo>
                <a:lnTo>
                  <a:pt x="9121309" y="7277361"/>
                </a:lnTo>
                <a:lnTo>
                  <a:pt x="0" y="727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97691" y="2019109"/>
            <a:ext cx="11141231" cy="875980"/>
          </a:xfrm>
          <a:custGeom>
            <a:avLst/>
            <a:gdLst/>
            <a:ahLst/>
            <a:cxnLst/>
            <a:rect l="l" t="t" r="r" b="b"/>
            <a:pathLst>
              <a:path w="11141231" h="875980">
                <a:moveTo>
                  <a:pt x="0" y="0"/>
                </a:moveTo>
                <a:lnTo>
                  <a:pt x="11141232" y="0"/>
                </a:lnTo>
                <a:lnTo>
                  <a:pt x="11141232" y="875980"/>
                </a:lnTo>
                <a:lnTo>
                  <a:pt x="0" y="875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1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894735" y="1187009"/>
            <a:ext cx="6082665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Bold"/>
              </a:rPr>
              <a:t>Sneak Peek on the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59399" y="2612110"/>
            <a:ext cx="12032615" cy="2531390"/>
          </a:xfrm>
          <a:custGeom>
            <a:avLst/>
            <a:gdLst/>
            <a:ahLst/>
            <a:cxnLst/>
            <a:rect l="l" t="t" r="r" b="b"/>
            <a:pathLst>
              <a:path w="12032615" h="2531390">
                <a:moveTo>
                  <a:pt x="0" y="0"/>
                </a:moveTo>
                <a:lnTo>
                  <a:pt x="12032614" y="0"/>
                </a:lnTo>
                <a:lnTo>
                  <a:pt x="12032614" y="2531390"/>
                </a:lnTo>
                <a:lnTo>
                  <a:pt x="0" y="2531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45812" y="4154185"/>
            <a:ext cx="8092403" cy="3676905"/>
          </a:xfrm>
          <a:custGeom>
            <a:avLst/>
            <a:gdLst/>
            <a:ahLst/>
            <a:cxnLst/>
            <a:rect l="l" t="t" r="r" b="b"/>
            <a:pathLst>
              <a:path w="8092403" h="3676905">
                <a:moveTo>
                  <a:pt x="0" y="0"/>
                </a:moveTo>
                <a:lnTo>
                  <a:pt x="8092403" y="0"/>
                </a:lnTo>
                <a:lnTo>
                  <a:pt x="8092403" y="3676905"/>
                </a:lnTo>
                <a:lnTo>
                  <a:pt x="0" y="36769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59399" y="914400"/>
            <a:ext cx="1456920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Q16. Find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top 5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countries having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highest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recovered case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11405"/>
            <a:ext cx="5351145" cy="3258127"/>
          </a:xfrm>
          <a:custGeom>
            <a:avLst/>
            <a:gdLst/>
            <a:ahLst/>
            <a:cxnLst/>
            <a:rect l="l" t="t" r="r" b="b"/>
            <a:pathLst>
              <a:path w="5351145" h="3258127">
                <a:moveTo>
                  <a:pt x="0" y="0"/>
                </a:moveTo>
                <a:lnTo>
                  <a:pt x="5351145" y="0"/>
                </a:lnTo>
                <a:lnTo>
                  <a:pt x="5351145" y="3258127"/>
                </a:lnTo>
                <a:lnTo>
                  <a:pt x="0" y="3258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54" b="-4873"/>
            </a:stretch>
          </a:blipFill>
          <a:ln cap="sq">
            <a:noFill/>
            <a:prstDash val="sysDot"/>
            <a:miter/>
          </a:ln>
        </p:spPr>
      </p:sp>
      <p:sp>
        <p:nvSpPr>
          <p:cNvPr id="3" name="Freeform 3"/>
          <p:cNvSpPr/>
          <p:nvPr/>
        </p:nvSpPr>
        <p:spPr>
          <a:xfrm>
            <a:off x="1028700" y="5937880"/>
            <a:ext cx="7907368" cy="3951550"/>
          </a:xfrm>
          <a:custGeom>
            <a:avLst/>
            <a:gdLst/>
            <a:ahLst/>
            <a:cxnLst/>
            <a:rect l="l" t="t" r="r" b="b"/>
            <a:pathLst>
              <a:path w="7907368" h="3951550">
                <a:moveTo>
                  <a:pt x="0" y="0"/>
                </a:moveTo>
                <a:lnTo>
                  <a:pt x="7907368" y="0"/>
                </a:lnTo>
                <a:lnTo>
                  <a:pt x="7907368" y="3951551"/>
                </a:lnTo>
                <a:lnTo>
                  <a:pt x="0" y="3951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7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047089" y="6315705"/>
            <a:ext cx="2753239" cy="1453098"/>
          </a:xfrm>
          <a:custGeom>
            <a:avLst/>
            <a:gdLst/>
            <a:ahLst/>
            <a:cxnLst/>
            <a:rect l="l" t="t" r="r" b="b"/>
            <a:pathLst>
              <a:path w="2753239" h="1453098">
                <a:moveTo>
                  <a:pt x="0" y="0"/>
                </a:moveTo>
                <a:lnTo>
                  <a:pt x="2753239" y="0"/>
                </a:lnTo>
                <a:lnTo>
                  <a:pt x="2753239" y="1453098"/>
                </a:lnTo>
                <a:lnTo>
                  <a:pt x="0" y="1453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313639" y="2311405"/>
            <a:ext cx="4816808" cy="3258127"/>
          </a:xfrm>
          <a:custGeom>
            <a:avLst/>
            <a:gdLst/>
            <a:ahLst/>
            <a:cxnLst/>
            <a:rect l="l" t="t" r="r" b="b"/>
            <a:pathLst>
              <a:path w="4816808" h="3258127">
                <a:moveTo>
                  <a:pt x="0" y="0"/>
                </a:moveTo>
                <a:lnTo>
                  <a:pt x="4816808" y="0"/>
                </a:lnTo>
                <a:lnTo>
                  <a:pt x="4816808" y="3258127"/>
                </a:lnTo>
                <a:lnTo>
                  <a:pt x="0" y="32581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7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991283" y="1187009"/>
            <a:ext cx="9889570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Q1. Write a code to check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NULL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values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03582" y="5797550"/>
            <a:ext cx="2933393" cy="271338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97643" y="4375150"/>
            <a:ext cx="14092714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Q2. If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NULL 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values are present,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update 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them with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zeros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for all columns.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91" y="2117413"/>
            <a:ext cx="7472514" cy="929964"/>
          </a:xfrm>
          <a:custGeom>
            <a:avLst/>
            <a:gdLst/>
            <a:ahLst/>
            <a:cxnLst/>
            <a:rect l="l" t="t" r="r" b="b"/>
            <a:pathLst>
              <a:path w="7472514" h="929964">
                <a:moveTo>
                  <a:pt x="0" y="0"/>
                </a:moveTo>
                <a:lnTo>
                  <a:pt x="7472514" y="0"/>
                </a:lnTo>
                <a:lnTo>
                  <a:pt x="7472514" y="929964"/>
                </a:lnTo>
                <a:lnTo>
                  <a:pt x="0" y="92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8" b="-3324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33997" y="1938877"/>
            <a:ext cx="3558144" cy="1648896"/>
          </a:xfrm>
          <a:custGeom>
            <a:avLst/>
            <a:gdLst/>
            <a:ahLst/>
            <a:cxnLst/>
            <a:rect l="l" t="t" r="r" b="b"/>
            <a:pathLst>
              <a:path w="3558144" h="1648896">
                <a:moveTo>
                  <a:pt x="0" y="0"/>
                </a:moveTo>
                <a:lnTo>
                  <a:pt x="3558144" y="0"/>
                </a:lnTo>
                <a:lnTo>
                  <a:pt x="3558144" y="1648896"/>
                </a:lnTo>
                <a:lnTo>
                  <a:pt x="0" y="1648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4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5707640"/>
            <a:ext cx="11164050" cy="2545989"/>
          </a:xfrm>
          <a:custGeom>
            <a:avLst/>
            <a:gdLst/>
            <a:ahLst/>
            <a:cxnLst/>
            <a:rect l="l" t="t" r="r" b="b"/>
            <a:pathLst>
              <a:path w="11164050" h="2545989">
                <a:moveTo>
                  <a:pt x="0" y="0"/>
                </a:moveTo>
                <a:lnTo>
                  <a:pt x="11164050" y="0"/>
                </a:lnTo>
                <a:lnTo>
                  <a:pt x="11164050" y="2545989"/>
                </a:lnTo>
                <a:lnTo>
                  <a:pt x="0" y="25459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794067" y="7809432"/>
            <a:ext cx="6090935" cy="1863437"/>
          </a:xfrm>
          <a:custGeom>
            <a:avLst/>
            <a:gdLst/>
            <a:ahLst/>
            <a:cxnLst/>
            <a:rect l="l" t="t" r="r" b="b"/>
            <a:pathLst>
              <a:path w="6090935" h="1863437">
                <a:moveTo>
                  <a:pt x="0" y="0"/>
                </a:moveTo>
                <a:lnTo>
                  <a:pt x="6090935" y="0"/>
                </a:lnTo>
                <a:lnTo>
                  <a:pt x="6090935" y="1863437"/>
                </a:lnTo>
                <a:lnTo>
                  <a:pt x="0" y="18634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596" y="914400"/>
            <a:ext cx="8132922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Q3. check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total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number of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rows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491" y="4727575"/>
            <a:ext cx="1152685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Q4. Check what is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start_date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and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end_date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91" y="2117413"/>
            <a:ext cx="7472514" cy="929964"/>
          </a:xfrm>
          <a:custGeom>
            <a:avLst/>
            <a:gdLst/>
            <a:ahLst/>
            <a:cxnLst/>
            <a:rect l="l" t="t" r="r" b="b"/>
            <a:pathLst>
              <a:path w="7472514" h="929964">
                <a:moveTo>
                  <a:pt x="0" y="0"/>
                </a:moveTo>
                <a:lnTo>
                  <a:pt x="7472514" y="0"/>
                </a:lnTo>
                <a:lnTo>
                  <a:pt x="7472514" y="929964"/>
                </a:lnTo>
                <a:lnTo>
                  <a:pt x="0" y="92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8" b="-3324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33997" y="1938877"/>
            <a:ext cx="3558144" cy="1648896"/>
          </a:xfrm>
          <a:custGeom>
            <a:avLst/>
            <a:gdLst/>
            <a:ahLst/>
            <a:cxnLst/>
            <a:rect l="l" t="t" r="r" b="b"/>
            <a:pathLst>
              <a:path w="3558144" h="1648896">
                <a:moveTo>
                  <a:pt x="0" y="0"/>
                </a:moveTo>
                <a:lnTo>
                  <a:pt x="3558144" y="0"/>
                </a:lnTo>
                <a:lnTo>
                  <a:pt x="3558144" y="1648896"/>
                </a:lnTo>
                <a:lnTo>
                  <a:pt x="0" y="1648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4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5707640"/>
            <a:ext cx="11164050" cy="2545989"/>
          </a:xfrm>
          <a:custGeom>
            <a:avLst/>
            <a:gdLst/>
            <a:ahLst/>
            <a:cxnLst/>
            <a:rect l="l" t="t" r="r" b="b"/>
            <a:pathLst>
              <a:path w="11164050" h="2545989">
                <a:moveTo>
                  <a:pt x="0" y="0"/>
                </a:moveTo>
                <a:lnTo>
                  <a:pt x="11164050" y="0"/>
                </a:lnTo>
                <a:lnTo>
                  <a:pt x="11164050" y="2545989"/>
                </a:lnTo>
                <a:lnTo>
                  <a:pt x="0" y="25459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794067" y="7809432"/>
            <a:ext cx="6090935" cy="1863437"/>
          </a:xfrm>
          <a:custGeom>
            <a:avLst/>
            <a:gdLst/>
            <a:ahLst/>
            <a:cxnLst/>
            <a:rect l="l" t="t" r="r" b="b"/>
            <a:pathLst>
              <a:path w="6090935" h="1863437">
                <a:moveTo>
                  <a:pt x="0" y="0"/>
                </a:moveTo>
                <a:lnTo>
                  <a:pt x="6090935" y="0"/>
                </a:lnTo>
                <a:lnTo>
                  <a:pt x="6090935" y="1863437"/>
                </a:lnTo>
                <a:lnTo>
                  <a:pt x="0" y="18634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491" y="4727575"/>
            <a:ext cx="1152685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Q4. Check what is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start_date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and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end_date</a:t>
            </a:r>
          </a:p>
        </p:txBody>
      </p:sp>
      <p:sp>
        <p:nvSpPr>
          <p:cNvPr id="7" name="Freeform 7"/>
          <p:cNvSpPr/>
          <p:nvPr/>
        </p:nvSpPr>
        <p:spPr>
          <a:xfrm>
            <a:off x="2206195" y="5445125"/>
            <a:ext cx="7315200" cy="2088157"/>
          </a:xfrm>
          <a:custGeom>
            <a:avLst/>
            <a:gdLst/>
            <a:ahLst/>
            <a:cxnLst/>
            <a:rect l="l" t="t" r="r" b="b"/>
            <a:pathLst>
              <a:path w="7315200" h="2088157">
                <a:moveTo>
                  <a:pt x="0" y="0"/>
                </a:moveTo>
                <a:lnTo>
                  <a:pt x="7315200" y="0"/>
                </a:lnTo>
                <a:lnTo>
                  <a:pt x="7315200" y="2088157"/>
                </a:lnTo>
                <a:lnTo>
                  <a:pt x="0" y="20881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596" y="914400"/>
            <a:ext cx="8132922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Q3. check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total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number of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rows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813120"/>
            <a:ext cx="12840641" cy="2191080"/>
          </a:xfrm>
          <a:custGeom>
            <a:avLst/>
            <a:gdLst/>
            <a:ahLst/>
            <a:cxnLst/>
            <a:rect l="l" t="t" r="r" b="b"/>
            <a:pathLst>
              <a:path w="12840641" h="2191080">
                <a:moveTo>
                  <a:pt x="0" y="0"/>
                </a:moveTo>
                <a:lnTo>
                  <a:pt x="12840641" y="0"/>
                </a:lnTo>
                <a:lnTo>
                  <a:pt x="12840641" y="2191079"/>
                </a:lnTo>
                <a:lnTo>
                  <a:pt x="0" y="219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6" b="-1341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8645" y="4004199"/>
            <a:ext cx="4391722" cy="1591648"/>
          </a:xfrm>
          <a:custGeom>
            <a:avLst/>
            <a:gdLst/>
            <a:ahLst/>
            <a:cxnLst/>
            <a:rect l="l" t="t" r="r" b="b"/>
            <a:pathLst>
              <a:path w="4391722" h="1591648">
                <a:moveTo>
                  <a:pt x="0" y="0"/>
                </a:moveTo>
                <a:lnTo>
                  <a:pt x="4391722" y="0"/>
                </a:lnTo>
                <a:lnTo>
                  <a:pt x="4391722" y="1591648"/>
                </a:lnTo>
                <a:lnTo>
                  <a:pt x="0" y="1591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0" t="-508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5872072"/>
            <a:ext cx="12798137" cy="1630164"/>
          </a:xfrm>
          <a:custGeom>
            <a:avLst/>
            <a:gdLst/>
            <a:ahLst/>
            <a:cxnLst/>
            <a:rect l="l" t="t" r="r" b="b"/>
            <a:pathLst>
              <a:path w="12798137" h="1630164">
                <a:moveTo>
                  <a:pt x="0" y="0"/>
                </a:moveTo>
                <a:lnTo>
                  <a:pt x="12798137" y="0"/>
                </a:lnTo>
                <a:lnTo>
                  <a:pt x="12798137" y="1630164"/>
                </a:lnTo>
                <a:lnTo>
                  <a:pt x="0" y="1630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8645" y="7778461"/>
            <a:ext cx="6606928" cy="2089947"/>
          </a:xfrm>
          <a:custGeom>
            <a:avLst/>
            <a:gdLst/>
            <a:ahLst/>
            <a:cxnLst/>
            <a:rect l="l" t="t" r="r" b="b"/>
            <a:pathLst>
              <a:path w="6606928" h="2089947">
                <a:moveTo>
                  <a:pt x="0" y="0"/>
                </a:moveTo>
                <a:lnTo>
                  <a:pt x="6606928" y="0"/>
                </a:lnTo>
                <a:lnTo>
                  <a:pt x="6606928" y="2089946"/>
                </a:lnTo>
                <a:lnTo>
                  <a:pt x="0" y="20899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84262" y="914400"/>
            <a:ext cx="10829330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Q5. Number of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months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present in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673" y="3475927"/>
            <a:ext cx="10949884" cy="3864319"/>
          </a:xfrm>
          <a:custGeom>
            <a:avLst/>
            <a:gdLst/>
            <a:ahLst/>
            <a:cxnLst/>
            <a:rect l="l" t="t" r="r" b="b"/>
            <a:pathLst>
              <a:path w="10949884" h="3864319">
                <a:moveTo>
                  <a:pt x="0" y="0"/>
                </a:moveTo>
                <a:lnTo>
                  <a:pt x="10949884" y="0"/>
                </a:lnTo>
                <a:lnTo>
                  <a:pt x="10949884" y="3864319"/>
                </a:lnTo>
                <a:lnTo>
                  <a:pt x="0" y="3864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5" b="-795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12864" y="3475927"/>
            <a:ext cx="7427486" cy="6332316"/>
          </a:xfrm>
          <a:custGeom>
            <a:avLst/>
            <a:gdLst/>
            <a:ahLst/>
            <a:cxnLst/>
            <a:rect l="l" t="t" r="r" b="b"/>
            <a:pathLst>
              <a:path w="7427486" h="6332316">
                <a:moveTo>
                  <a:pt x="0" y="0"/>
                </a:moveTo>
                <a:lnTo>
                  <a:pt x="7427486" y="0"/>
                </a:lnTo>
                <a:lnTo>
                  <a:pt x="7427486" y="6332316"/>
                </a:lnTo>
                <a:lnTo>
                  <a:pt x="0" y="6332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82" t="-2406" r="-3334" b="-180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417" y="914400"/>
            <a:ext cx="15540455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Q6. Find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monthly average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for confirmed, deaths, recovered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33502" y="2675523"/>
            <a:ext cx="3932090" cy="6244053"/>
          </a:xfrm>
          <a:custGeom>
            <a:avLst/>
            <a:gdLst/>
            <a:ahLst/>
            <a:cxnLst/>
            <a:rect l="l" t="t" r="r" b="b"/>
            <a:pathLst>
              <a:path w="3932090" h="6244053">
                <a:moveTo>
                  <a:pt x="0" y="0"/>
                </a:moveTo>
                <a:lnTo>
                  <a:pt x="3932090" y="0"/>
                </a:lnTo>
                <a:lnTo>
                  <a:pt x="3932090" y="6244054"/>
                </a:lnTo>
                <a:lnTo>
                  <a:pt x="0" y="6244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336800"/>
            <a:ext cx="10422869" cy="6921500"/>
          </a:xfrm>
          <a:custGeom>
            <a:avLst/>
            <a:gdLst/>
            <a:ahLst/>
            <a:cxnLst/>
            <a:rect l="l" t="t" r="r" b="b"/>
            <a:pathLst>
              <a:path w="10422869" h="6921500">
                <a:moveTo>
                  <a:pt x="0" y="0"/>
                </a:moveTo>
                <a:lnTo>
                  <a:pt x="10422869" y="0"/>
                </a:lnTo>
                <a:lnTo>
                  <a:pt x="10422869" y="6921500"/>
                </a:lnTo>
                <a:lnTo>
                  <a:pt x="0" y="692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67651" y="914400"/>
            <a:ext cx="16352698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Ultra-Bold"/>
              </a:rPr>
              <a:t>Q7. Find </a:t>
            </a:r>
            <a:r>
              <a:rPr lang="en-US" sz="3999">
                <a:solidFill>
                  <a:srgbClr val="432EFE"/>
                </a:solidFill>
                <a:latin typeface="Poppins Ultra-Bold"/>
              </a:rPr>
              <a:t>most frequent</a:t>
            </a:r>
            <a:r>
              <a:rPr lang="en-US" sz="3999">
                <a:solidFill>
                  <a:srgbClr val="000000"/>
                </a:solidFill>
                <a:latin typeface="Poppins Ultra-Bold"/>
              </a:rPr>
              <a:t> value for confirmed, deaths, recovered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32EFE"/>
                </a:solidFill>
                <a:latin typeface="Poppins Ultra-Bold"/>
              </a:rPr>
              <a:t>each month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266950" y="4007167"/>
            <a:ext cx="1502092" cy="465772"/>
            <a:chOff x="0" y="0"/>
            <a:chExt cx="2002790" cy="621030"/>
          </a:xfrm>
        </p:grpSpPr>
        <p:sp>
          <p:nvSpPr>
            <p:cNvPr id="6" name="Freeform 6"/>
            <p:cNvSpPr/>
            <p:nvPr/>
          </p:nvSpPr>
          <p:spPr>
            <a:xfrm>
              <a:off x="-30480" y="-15240"/>
              <a:ext cx="2057400" cy="669290"/>
            </a:xfrm>
            <a:custGeom>
              <a:avLst/>
              <a:gdLst/>
              <a:ahLst/>
              <a:cxnLst/>
              <a:rect l="l" t="t" r="r" b="b"/>
              <a:pathLst>
                <a:path w="2057400" h="669290">
                  <a:moveTo>
                    <a:pt x="99060" y="104140"/>
                  </a:moveTo>
                  <a:cubicBezTo>
                    <a:pt x="822960" y="130810"/>
                    <a:pt x="1263650" y="144780"/>
                    <a:pt x="1525270" y="128270"/>
                  </a:cubicBezTo>
                  <a:cubicBezTo>
                    <a:pt x="1705610" y="116840"/>
                    <a:pt x="1903730" y="0"/>
                    <a:pt x="1979930" y="66040"/>
                  </a:cubicBezTo>
                  <a:cubicBezTo>
                    <a:pt x="2056130" y="132080"/>
                    <a:pt x="2057400" y="436880"/>
                    <a:pt x="1982470" y="523240"/>
                  </a:cubicBezTo>
                  <a:cubicBezTo>
                    <a:pt x="1906270" y="609600"/>
                    <a:pt x="1701800" y="572770"/>
                    <a:pt x="1529080" y="585470"/>
                  </a:cubicBezTo>
                  <a:cubicBezTo>
                    <a:pt x="1305560" y="599440"/>
                    <a:pt x="1000760" y="589280"/>
                    <a:pt x="750570" y="585470"/>
                  </a:cubicBezTo>
                  <a:cubicBezTo>
                    <a:pt x="519430" y="581660"/>
                    <a:pt x="177800" y="669290"/>
                    <a:pt x="81280" y="565150"/>
                  </a:cubicBezTo>
                  <a:cubicBezTo>
                    <a:pt x="0" y="478790"/>
                    <a:pt x="99060" y="104140"/>
                    <a:pt x="99060" y="104140"/>
                  </a:cubicBezTo>
                </a:path>
              </a:pathLst>
            </a:custGeom>
            <a:solidFill>
              <a:srgbClr val="FFF234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2273617" y="7110412"/>
            <a:ext cx="1618298" cy="422910"/>
            <a:chOff x="0" y="0"/>
            <a:chExt cx="2157730" cy="563880"/>
          </a:xfrm>
        </p:grpSpPr>
        <p:sp>
          <p:nvSpPr>
            <p:cNvPr id="8" name="Freeform 8"/>
            <p:cNvSpPr/>
            <p:nvPr/>
          </p:nvSpPr>
          <p:spPr>
            <a:xfrm>
              <a:off x="-50800" y="50800"/>
              <a:ext cx="2164080" cy="659130"/>
            </a:xfrm>
            <a:custGeom>
              <a:avLst/>
              <a:gdLst/>
              <a:ahLst/>
              <a:cxnLst/>
              <a:rect l="l" t="t" r="r" b="b"/>
              <a:pathLst>
                <a:path w="2164080" h="659130">
                  <a:moveTo>
                    <a:pt x="101600" y="0"/>
                  </a:moveTo>
                  <a:cubicBezTo>
                    <a:pt x="1854200" y="20320"/>
                    <a:pt x="1774190" y="45720"/>
                    <a:pt x="1778000" y="76200"/>
                  </a:cubicBezTo>
                  <a:cubicBezTo>
                    <a:pt x="1786890" y="139700"/>
                    <a:pt x="2164080" y="266700"/>
                    <a:pt x="2157730" y="332740"/>
                  </a:cubicBezTo>
                  <a:cubicBezTo>
                    <a:pt x="2151380" y="388620"/>
                    <a:pt x="1995170" y="427990"/>
                    <a:pt x="1845310" y="457200"/>
                  </a:cubicBezTo>
                  <a:cubicBezTo>
                    <a:pt x="1503680" y="524510"/>
                    <a:pt x="299720" y="659130"/>
                    <a:pt x="101600" y="462280"/>
                  </a:cubicBezTo>
                  <a:cubicBezTo>
                    <a:pt x="0" y="360680"/>
                    <a:pt x="101600" y="0"/>
                    <a:pt x="101600" y="0"/>
                  </a:cubicBezTo>
                </a:path>
              </a:pathLst>
            </a:custGeom>
            <a:solidFill>
              <a:srgbClr val="FFF234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293</Words>
  <Application>Microsoft Office PowerPoint</Application>
  <PresentationFormat>Custom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Poppins Bold</vt:lpstr>
      <vt:lpstr>Poppins Ultra-Bold</vt:lpstr>
      <vt:lpstr>Neue Machina Ultra-Bold</vt:lpstr>
      <vt:lpstr>Neue Machina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Q1. Write a code to check NULL values DONE</dc:title>
  <cp:lastModifiedBy>Aml gendy</cp:lastModifiedBy>
  <cp:revision>2</cp:revision>
  <dcterms:created xsi:type="dcterms:W3CDTF">2006-08-16T00:00:00Z</dcterms:created>
  <dcterms:modified xsi:type="dcterms:W3CDTF">2024-05-07T08:11:00Z</dcterms:modified>
  <dc:identifier>DAGD92c0K0U</dc:identifier>
</cp:coreProperties>
</file>