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5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DD79-5D7C-4022-8DD6-96C8A2C08F8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3B28A-8978-4F5C-A25F-0DD517693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2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5E32-499D-4810-BA18-A3D23F250DBA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6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52B1-707F-4909-9C27-2ED17069C3A4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0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A10-4429-4B7C-A4E5-09B86252313B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33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9ED45-5F27-4D9D-91F8-056DE161A1F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12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66243-33A8-4BB7-A1A3-3CA2906D96FA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45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F43CD-4171-4D4F-A5FD-03D5ECE2A10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23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3CDD63-C167-4325-8ECA-8B8A1C28890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72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03AEA-4507-409E-9F48-A133471D58A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51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E90FDD-DAEB-4A95-A3C6-D12EB38F21CA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241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B5E2A-7059-411A-9350-27759158FBFB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848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D032D-5067-4BE5-9FBE-D9217AB62F24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31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B856-BF56-4EDB-8841-441A32023C34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1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F296D-A060-4698-85A1-871BDA17BF34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8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52CF-2410-4A3B-9FE0-EECEDB9C4A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61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866EC-8F48-4DFF-8D6F-4AD0BC5EC7A0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53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4A0F-20FF-4EFD-8A6E-EE247E381AE4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D8A-5C49-4096-BDF7-93417F9757AA}" type="datetime1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7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C46-2CE9-4BB3-B4FE-430447E5D2C7}" type="datetime1">
              <a:rPr lang="ru-RU" smtClean="0"/>
              <a:t>14.02.2020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644A-08F6-4BB1-8F02-880E0B82CE32}" type="datetime1">
              <a:rPr lang="ru-RU" smtClean="0"/>
              <a:t>14.02.2020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053-9F10-46C5-B03F-C89CCB9C0B6C}" type="datetime1">
              <a:rPr lang="ru-RU" smtClean="0"/>
              <a:t>14.02.2020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8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508D-B469-4FD7-815D-4FBC032640D2}" type="datetime1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93A-2932-4863-A8B1-A26516CC6DC9}" type="datetime1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F9B2-0959-4C20-A4AF-CC804D35604F}" type="datetime1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03BD-E161-4ADE-9A52-7FE7FC9B3D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4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101F8-CA8A-4CFE-96AF-15AAB84921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14.02.2020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8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ablev-y-a@yandex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5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55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155" y="841664"/>
            <a:ext cx="11242963" cy="16625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Математическое и имитационное моделирование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436" y="3054927"/>
            <a:ext cx="9144000" cy="188075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Тема 1: Марковские процессы с дискретным временем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95302" y="5715000"/>
            <a:ext cx="8461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Кораблев Юрий Александрович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Korablev-y-a@yandex.ru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Кафедра – Системный анализ в экономике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45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Марковский процесс с дискретным временем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 </a:t>
                </a:r>
                <a:r>
                  <a:rPr lang="ru-RU" dirty="0" smtClean="0"/>
                  <a:t>Переходы системы </a:t>
                </a:r>
                <a:r>
                  <a:rPr lang="en-US" dirty="0" smtClean="0"/>
                  <a:t>S </a:t>
                </a:r>
                <a:r>
                  <a:rPr lang="ru-RU" dirty="0" smtClean="0"/>
                  <a:t>между своими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дискретными состояниями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происходят только в определенные дискретные моменты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algn="just"/>
                <a:r>
                  <a:rPr lang="ru-RU" dirty="0" smtClean="0"/>
                  <a:t> Система может изменять свое состояние только по шагам.</a:t>
                </a:r>
              </a:p>
              <a:p>
                <a:pPr algn="just"/>
                <a:r>
                  <a:rPr lang="ru-RU" dirty="0" smtClean="0"/>
                  <a:t>Время между шагами не обязательно одинаковое, но в расчетах используются только номера шагов.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вероятность того, что система находится в состоянии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-том шаге.</a:t>
                </a:r>
                <a:endParaRPr lang="en-US" dirty="0" smtClean="0"/>
              </a:p>
              <a:p>
                <a:pPr algn="just"/>
                <a:r>
                  <a:rPr lang="ru-RU" dirty="0" smtClean="0"/>
                  <a:t>Марковские процессы </a:t>
                </a:r>
                <a:r>
                  <a:rPr lang="ru-RU" dirty="0"/>
                  <a:t>с дискретным </a:t>
                </a:r>
                <a:r>
                  <a:rPr lang="ru-RU" dirty="0" smtClean="0"/>
                  <a:t>временем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также называют </a:t>
                </a:r>
                <a:r>
                  <a:rPr lang="ru-RU" dirty="0" err="1" smtClean="0"/>
                  <a:t>марковскими</a:t>
                </a:r>
                <a:r>
                  <a:rPr lang="ru-RU" dirty="0" smtClean="0"/>
                  <a:t> цепями.</a:t>
                </a:r>
              </a:p>
              <a:p>
                <a:pPr algn="just"/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 t="-189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Переходные вероятности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7403" y="1759350"/>
                <a:ext cx="10962518" cy="518859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вероятность того, что система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перейдет 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шаге в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-том шаге.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вероятность того, что система останется (задержится) в том же состоянии, т.е. переход не произойдет.</a:t>
                </a:r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т.е.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сумма по выходным стрелкам равна 1 </a:t>
                </a:r>
                <a:endParaRPr lang="en-US" dirty="0" smtClean="0"/>
              </a:p>
              <a:p>
                <a:pPr algn="just"/>
                <a:r>
                  <a:rPr lang="ru-RU" dirty="0" smtClean="0"/>
                  <a:t>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то на графе вероятность остаться в том же самом состоянии иногда не рисуют.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403" y="1759350"/>
                <a:ext cx="10962518" cy="5188592"/>
              </a:xfrm>
              <a:blipFill>
                <a:blip r:embed="rId2"/>
                <a:stretch>
                  <a:fillRect l="-1001" r="-1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30663" y="249080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63" y="2490805"/>
                <a:ext cx="117337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45450" y="2851790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50" y="2851790"/>
                <a:ext cx="117337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68754" y="2686586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54" y="2686586"/>
                <a:ext cx="117337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27429" y="2358269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29" y="2358269"/>
                <a:ext cx="11733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55441" y="1179527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41" y="1179527"/>
                <a:ext cx="117337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04273" y="1971611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73" y="1971611"/>
                <a:ext cx="1173374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07123" y="1918179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23" y="1918179"/>
                <a:ext cx="117337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45203" y="1608328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03" y="1608328"/>
                <a:ext cx="117337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лилиния 3"/>
          <p:cNvSpPr/>
          <p:nvPr/>
        </p:nvSpPr>
        <p:spPr>
          <a:xfrm>
            <a:off x="2883105" y="1803436"/>
            <a:ext cx="767000" cy="696504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44684" y="1916266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84" y="1916266"/>
                <a:ext cx="1173374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Полилиния 52"/>
          <p:cNvSpPr/>
          <p:nvPr/>
        </p:nvSpPr>
        <p:spPr>
          <a:xfrm rot="13244097">
            <a:off x="7939778" y="3169567"/>
            <a:ext cx="467068" cy="436978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49077" y="3282598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77" y="3282598"/>
                <a:ext cx="117337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6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Переходные вероятности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:r>
                  <a:rPr lang="ru-RU" b="0" dirty="0" smtClean="0">
                    <a:cs typeface="Arial" panose="020B0604020202020204" pitchFamily="34" charset="0"/>
                  </a:rPr>
                  <a:t>Переходные вероятности удобно записать в виде матрицы</a:t>
                </a:r>
                <a:endParaRPr lang="en-US" b="0" dirty="0" smtClean="0"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pPr algn="just"/>
                <a:r>
                  <a:rPr lang="ru-RU" dirty="0" smtClean="0"/>
                  <a:t>Сумма в строке обязана равняться 1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/>
          <p:cNvGrpSpPr/>
          <p:nvPr/>
        </p:nvGrpSpPr>
        <p:grpSpPr>
          <a:xfrm>
            <a:off x="1944684" y="1144591"/>
            <a:ext cx="8032963" cy="2507339"/>
            <a:chOff x="1944684" y="1144591"/>
            <a:chExt cx="8032963" cy="2507339"/>
          </a:xfrm>
        </p:grpSpPr>
        <p:grpSp>
          <p:nvGrpSpPr>
            <p:cNvPr id="71" name="Группа 70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7" name="Группа 6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" name="Прямоугольник 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11" name="Группа 10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12" name="Прямоугольник 1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14" name="Группа 13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grpSp>
            <p:nvGrpSpPr>
              <p:cNvPr id="17" name="Группа 16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18" name="Прямоугольник 1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6</a:t>
                  </a:r>
                  <a:endParaRPr lang="ru-RU" sz="2000" dirty="0"/>
                </a:p>
              </p:txBody>
            </p:sp>
          </p:grpSp>
          <p:grpSp>
            <p:nvGrpSpPr>
              <p:cNvPr id="20" name="Группа 19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5</a:t>
                  </a:r>
                  <a:endParaRPr lang="ru-RU" sz="2000" dirty="0"/>
                </a:p>
              </p:txBody>
            </p:sp>
          </p:grpSp>
          <p:cxnSp>
            <p:nvCxnSpPr>
              <p:cNvPr id="24" name="Прямая со стрелкой 23"/>
              <p:cNvCxnSpPr>
                <a:stCxn id="5" idx="0"/>
                <a:endCxn id="10" idx="1"/>
              </p:cNvCxnSpPr>
              <p:nvPr/>
            </p:nvCxnSpPr>
            <p:spPr>
              <a:xfrm flipV="1">
                <a:off x="2032261" y="1825625"/>
                <a:ext cx="1243871" cy="4793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>
                <a:stCxn id="9" idx="3"/>
                <a:endCxn id="22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>
                <a:endCxn id="13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endCxn id="19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21" idx="2"/>
                <a:endCxn id="18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Полилиния 69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Полилиния 3"/>
            <p:cNvSpPr/>
            <p:nvPr/>
          </p:nvSpPr>
          <p:spPr>
            <a:xfrm>
              <a:off x="2883105" y="1803436"/>
              <a:ext cx="767000" cy="696504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44684" y="191626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684" y="1916266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олилиния 52"/>
            <p:cNvSpPr/>
            <p:nvPr/>
          </p:nvSpPr>
          <p:spPr>
            <a:xfrm rot="13244097">
              <a:off x="7939778" y="3169567"/>
              <a:ext cx="467068" cy="436978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15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Однородный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:r>
                  <a:rPr lang="ru-RU" b="0" dirty="0" smtClean="0">
                    <a:cs typeface="Arial" panose="020B0604020202020204" pitchFamily="34" charset="0"/>
                  </a:rPr>
                  <a:t>Переходные вероятности не изменяются со временем (вероятность перехода не зависит от номера шага).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b="0" dirty="0" smtClean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89" y="1394091"/>
                <a:ext cx="117337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30663" y="2490805"/>
                <a:ext cx="949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63" y="2490805"/>
                <a:ext cx="94972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824" y="1825260"/>
                <a:ext cx="117337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76" y="2288875"/>
                <a:ext cx="117337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04306" y="2851790"/>
                <a:ext cx="514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06" y="2851790"/>
                <a:ext cx="514518" cy="369332"/>
              </a:xfrm>
              <a:prstGeom prst="rect">
                <a:avLst/>
              </a:prstGeom>
              <a:blipFill>
                <a:blip r:embed="rId7"/>
                <a:stretch>
                  <a:fillRect l="-2381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68754" y="2686586"/>
                <a:ext cx="957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54" y="2686586"/>
                <a:ext cx="9573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98" y="3158585"/>
                <a:ext cx="117337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27429" y="2358269"/>
                <a:ext cx="110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29" y="2358269"/>
                <a:ext cx="110410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55441" y="1179527"/>
                <a:ext cx="1064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41" y="1179527"/>
                <a:ext cx="1064931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04273" y="1971611"/>
                <a:ext cx="909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73" y="1971611"/>
                <a:ext cx="90935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07123" y="1918179"/>
                <a:ext cx="78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23" y="1918179"/>
                <a:ext cx="785724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45203" y="1608328"/>
                <a:ext cx="1025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03" y="1608328"/>
                <a:ext cx="102562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лилиния 3"/>
          <p:cNvSpPr/>
          <p:nvPr/>
        </p:nvSpPr>
        <p:spPr>
          <a:xfrm>
            <a:off x="2883105" y="1803436"/>
            <a:ext cx="767000" cy="696504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95554" y="1916266"/>
                <a:ext cx="822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54" y="1916266"/>
                <a:ext cx="822503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Полилиния 52"/>
          <p:cNvSpPr/>
          <p:nvPr/>
        </p:nvSpPr>
        <p:spPr>
          <a:xfrm rot="13244097">
            <a:off x="7939778" y="3169567"/>
            <a:ext cx="467068" cy="436978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69650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49077" y="3282598"/>
                <a:ext cx="732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77" y="3282598"/>
                <a:ext cx="732421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71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pPr algn="ctr"/>
            <a:r>
              <a:rPr lang="ru-RU" dirty="0" smtClean="0"/>
              <a:t>Задачи, решаемые с помощью </a:t>
            </a:r>
            <a:r>
              <a:rPr lang="ru-RU" dirty="0" err="1" smtClean="0"/>
              <a:t>марковских</a:t>
            </a:r>
            <a:r>
              <a:rPr lang="ru-RU" dirty="0" smtClean="0"/>
              <a:t> процессов с дискретным временем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вероятность перехода из состоян</a:t>
                </a:r>
                <a:r>
                  <a:rPr lang="ru-RU" dirty="0"/>
                  <a:t>и</a:t>
                </a:r>
                <a:r>
                  <a:rPr lang="ru-RU" dirty="0" smtClean="0"/>
                  <a:t>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состояние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шагов,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Зная начальное распределение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вероятностей состояний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нулевом шаге, требуется найти распределение вероятностей 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шагов,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вероятность первого перехода из </a:t>
                </a:r>
                <a:r>
                  <a:rPr lang="ru-RU" dirty="0"/>
                  <a:t>состояния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</a:t>
                </a:r>
                <a:r>
                  <a:rPr lang="en-US" dirty="0"/>
                  <a:t> </a:t>
                </a:r>
                <a:r>
                  <a:rPr lang="ru-RU" dirty="0"/>
                  <a:t>состояние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именно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-том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шаге (но не ранее ),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вероятность первого возвращения в то же состояние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-том</a:t>
                </a:r>
                <a:r>
                  <a:rPr lang="en-US" dirty="0"/>
                  <a:t> </a:t>
                </a:r>
                <a:r>
                  <a:rPr lang="ru-RU" dirty="0" smtClean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ru-RU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 smtClean="0"/>
                  <a:t>Найти установившиеся 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smtClean="0"/>
                  <a:t>Причем как для однородных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), так и для неоднородных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марковских</a:t>
                </a:r>
                <a:r>
                  <a:rPr lang="ru-RU" dirty="0" smtClean="0"/>
                  <a:t> процессов.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  <a:blipFill>
                <a:blip r:embed="rId2"/>
                <a:stretch>
                  <a:fillRect l="-923" t="-2313" r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5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Вероятность перехода за 1 шаг совпадает с переходной вероятностью.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Найдем вероятность перехода из состояния 1 в состояние 2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 smtClean="0"/>
                  <a:t> шага.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325563"/>
                <a:ext cx="11894696" cy="5532437"/>
              </a:xfrm>
              <a:blipFill>
                <a:blip r:embed="rId3"/>
                <a:stretch>
                  <a:fillRect l="-1025" t="-1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714777" y="2278510"/>
            <a:ext cx="3208519" cy="1784455"/>
            <a:chOff x="1904533" y="1577975"/>
            <a:chExt cx="3208519" cy="17844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904533" y="2867130"/>
              <a:ext cx="495300" cy="495300"/>
              <a:chOff x="1882047" y="2552857"/>
              <a:chExt cx="495300" cy="495300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1882047" y="2552857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882047" y="2600452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4617752" y="2867130"/>
              <a:ext cx="495300" cy="495300"/>
              <a:chOff x="1762125" y="2552857"/>
              <a:chExt cx="495300" cy="495300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1762125" y="2552857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62125" y="2600452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/>
                  <a:t>3</a:t>
                </a:r>
              </a:p>
            </p:txBody>
          </p:sp>
        </p:grpSp>
        <p:cxnSp>
          <p:nvCxnSpPr>
            <p:cNvPr id="11" name="Прямая со стрелкой 10"/>
            <p:cNvCxnSpPr/>
            <p:nvPr/>
          </p:nvCxnSpPr>
          <p:spPr>
            <a:xfrm flipV="1">
              <a:off x="2009777" y="1683596"/>
              <a:ext cx="1251365" cy="11745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399833" y="3085117"/>
              <a:ext cx="219465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 flipV="1">
              <a:off x="2399833" y="3226277"/>
              <a:ext cx="221792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3771431" y="1855008"/>
              <a:ext cx="1061308" cy="10202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2182163" y="1818130"/>
              <a:ext cx="1123949" cy="1041505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H="1" flipV="1">
              <a:off x="3794699" y="1702271"/>
              <a:ext cx="1228098" cy="1172329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Полилиния 56"/>
          <p:cNvSpPr/>
          <p:nvPr/>
        </p:nvSpPr>
        <p:spPr>
          <a:xfrm rot="21234032">
            <a:off x="3239114" y="3628952"/>
            <a:ext cx="462790" cy="432991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  <a:gd name="connsiteX0" fmla="*/ 477627 w 489987"/>
              <a:gd name="connsiteY0" fmla="*/ 94199 h 444598"/>
              <a:gd name="connsiteX1" fmla="*/ 8 w 489987"/>
              <a:gd name="connsiteY1" fmla="*/ 206625 h 444598"/>
              <a:gd name="connsiteX2" fmla="*/ 489986 w 489987"/>
              <a:gd name="connsiteY2" fmla="*/ 377441 h 444598"/>
              <a:gd name="connsiteX0" fmla="*/ 477627 w 489986"/>
              <a:gd name="connsiteY0" fmla="*/ 94197 h 529570"/>
              <a:gd name="connsiteX1" fmla="*/ 8 w 489986"/>
              <a:gd name="connsiteY1" fmla="*/ 206623 h 529570"/>
              <a:gd name="connsiteX2" fmla="*/ 489986 w 489986"/>
              <a:gd name="connsiteY2" fmla="*/ 377439 h 529570"/>
              <a:gd name="connsiteX0" fmla="*/ 482216 w 494575"/>
              <a:gd name="connsiteY0" fmla="*/ 176908 h 682209"/>
              <a:gd name="connsiteX1" fmla="*/ 4597 w 494575"/>
              <a:gd name="connsiteY1" fmla="*/ 289334 h 682209"/>
              <a:gd name="connsiteX2" fmla="*/ 494575 w 494575"/>
              <a:gd name="connsiteY2" fmla="*/ 460150 h 682209"/>
              <a:gd name="connsiteX0" fmla="*/ 482216 w 494575"/>
              <a:gd name="connsiteY0" fmla="*/ 221217 h 726518"/>
              <a:gd name="connsiteX1" fmla="*/ 4597 w 494575"/>
              <a:gd name="connsiteY1" fmla="*/ 333643 h 726518"/>
              <a:gd name="connsiteX2" fmla="*/ 494575 w 494575"/>
              <a:gd name="connsiteY2" fmla="*/ 504459 h 726518"/>
              <a:gd name="connsiteX0" fmla="*/ 479746 w 492105"/>
              <a:gd name="connsiteY0" fmla="*/ 221219 h 672492"/>
              <a:gd name="connsiteX1" fmla="*/ 2127 w 492105"/>
              <a:gd name="connsiteY1" fmla="*/ 333645 h 672492"/>
              <a:gd name="connsiteX2" fmla="*/ 492105 w 492105"/>
              <a:gd name="connsiteY2" fmla="*/ 504461 h 6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105" h="672492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 rot="10800000">
            <a:off x="6923296" y="3632065"/>
            <a:ext cx="462790" cy="432991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  <a:gd name="connsiteX0" fmla="*/ 477627 w 489987"/>
              <a:gd name="connsiteY0" fmla="*/ 94199 h 444598"/>
              <a:gd name="connsiteX1" fmla="*/ 8 w 489987"/>
              <a:gd name="connsiteY1" fmla="*/ 206625 h 444598"/>
              <a:gd name="connsiteX2" fmla="*/ 489986 w 489987"/>
              <a:gd name="connsiteY2" fmla="*/ 377441 h 444598"/>
              <a:gd name="connsiteX0" fmla="*/ 477627 w 489986"/>
              <a:gd name="connsiteY0" fmla="*/ 94197 h 529570"/>
              <a:gd name="connsiteX1" fmla="*/ 8 w 489986"/>
              <a:gd name="connsiteY1" fmla="*/ 206623 h 529570"/>
              <a:gd name="connsiteX2" fmla="*/ 489986 w 489986"/>
              <a:gd name="connsiteY2" fmla="*/ 377439 h 529570"/>
              <a:gd name="connsiteX0" fmla="*/ 482216 w 494575"/>
              <a:gd name="connsiteY0" fmla="*/ 176908 h 682209"/>
              <a:gd name="connsiteX1" fmla="*/ 4597 w 494575"/>
              <a:gd name="connsiteY1" fmla="*/ 289334 h 682209"/>
              <a:gd name="connsiteX2" fmla="*/ 494575 w 494575"/>
              <a:gd name="connsiteY2" fmla="*/ 460150 h 682209"/>
              <a:gd name="connsiteX0" fmla="*/ 482216 w 494575"/>
              <a:gd name="connsiteY0" fmla="*/ 221217 h 726518"/>
              <a:gd name="connsiteX1" fmla="*/ 4597 w 494575"/>
              <a:gd name="connsiteY1" fmla="*/ 333643 h 726518"/>
              <a:gd name="connsiteX2" fmla="*/ 494575 w 494575"/>
              <a:gd name="connsiteY2" fmla="*/ 504459 h 726518"/>
              <a:gd name="connsiteX0" fmla="*/ 479746 w 492105"/>
              <a:gd name="connsiteY0" fmla="*/ 221219 h 672492"/>
              <a:gd name="connsiteX1" fmla="*/ 2127 w 492105"/>
              <a:gd name="connsiteY1" fmla="*/ 333645 h 672492"/>
              <a:gd name="connsiteX2" fmla="*/ 492105 w 492105"/>
              <a:gd name="connsiteY2" fmla="*/ 504461 h 6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105" h="672492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олилиния 58"/>
          <p:cNvSpPr/>
          <p:nvPr/>
        </p:nvSpPr>
        <p:spPr>
          <a:xfrm rot="5223954">
            <a:off x="5102630" y="1826944"/>
            <a:ext cx="462790" cy="432991"/>
          </a:xfrm>
          <a:custGeom>
            <a:avLst/>
            <a:gdLst>
              <a:gd name="connsiteX0" fmla="*/ 553477 w 553477"/>
              <a:gd name="connsiteY0" fmla="*/ 321782 h 681546"/>
              <a:gd name="connsiteX1" fmla="*/ 216198 w 553477"/>
              <a:gd name="connsiteY1" fmla="*/ 6989 h 681546"/>
              <a:gd name="connsiteX2" fmla="*/ 6336 w 553477"/>
              <a:gd name="connsiteY2" fmla="*/ 591605 h 681546"/>
              <a:gd name="connsiteX3" fmla="*/ 456041 w 553477"/>
              <a:gd name="connsiteY3" fmla="*/ 681546 h 681546"/>
              <a:gd name="connsiteX0" fmla="*/ 597025 w 597025"/>
              <a:gd name="connsiteY0" fmla="*/ 130165 h 489929"/>
              <a:gd name="connsiteX1" fmla="*/ 72627 w 597025"/>
              <a:gd name="connsiteY1" fmla="*/ 40224 h 489929"/>
              <a:gd name="connsiteX2" fmla="*/ 49884 w 597025"/>
              <a:gd name="connsiteY2" fmla="*/ 399988 h 489929"/>
              <a:gd name="connsiteX3" fmla="*/ 499589 w 597025"/>
              <a:gd name="connsiteY3" fmla="*/ 489929 h 489929"/>
              <a:gd name="connsiteX0" fmla="*/ 573401 w 573401"/>
              <a:gd name="connsiteY0" fmla="*/ 234148 h 593912"/>
              <a:gd name="connsiteX1" fmla="*/ 49003 w 573401"/>
              <a:gd name="connsiteY1" fmla="*/ 144207 h 593912"/>
              <a:gd name="connsiteX2" fmla="*/ 26260 w 573401"/>
              <a:gd name="connsiteY2" fmla="*/ 503971 h 593912"/>
              <a:gd name="connsiteX3" fmla="*/ 475965 w 573401"/>
              <a:gd name="connsiteY3" fmla="*/ 593912 h 593912"/>
              <a:gd name="connsiteX0" fmla="*/ 524939 w 524939"/>
              <a:gd name="connsiteY0" fmla="*/ 136365 h 496129"/>
              <a:gd name="connsiteX1" fmla="*/ 541 w 524939"/>
              <a:gd name="connsiteY1" fmla="*/ 46424 h 496129"/>
              <a:gd name="connsiteX2" fmla="*/ 427503 w 524939"/>
              <a:gd name="connsiteY2" fmla="*/ 496129 h 496129"/>
              <a:gd name="connsiteX0" fmla="*/ 524491 w 524491"/>
              <a:gd name="connsiteY0" fmla="*/ 353620 h 713384"/>
              <a:gd name="connsiteX1" fmla="*/ 93 w 524491"/>
              <a:gd name="connsiteY1" fmla="*/ 263679 h 713384"/>
              <a:gd name="connsiteX2" fmla="*/ 427055 w 524491"/>
              <a:gd name="connsiteY2" fmla="*/ 713384 h 713384"/>
              <a:gd name="connsiteX0" fmla="*/ 477724 w 477724"/>
              <a:gd name="connsiteY0" fmla="*/ 221990 h 635123"/>
              <a:gd name="connsiteX1" fmla="*/ 105 w 477724"/>
              <a:gd name="connsiteY1" fmla="*/ 334416 h 635123"/>
              <a:gd name="connsiteX2" fmla="*/ 380288 w 477724"/>
              <a:gd name="connsiteY2" fmla="*/ 581754 h 635123"/>
              <a:gd name="connsiteX0" fmla="*/ 477724 w 477724"/>
              <a:gd name="connsiteY0" fmla="*/ 221990 h 746063"/>
              <a:gd name="connsiteX1" fmla="*/ 105 w 477724"/>
              <a:gd name="connsiteY1" fmla="*/ 334416 h 746063"/>
              <a:gd name="connsiteX2" fmla="*/ 380288 w 477724"/>
              <a:gd name="connsiteY2" fmla="*/ 581754 h 746063"/>
              <a:gd name="connsiteX0" fmla="*/ 477705 w 477705"/>
              <a:gd name="connsiteY0" fmla="*/ 245310 h 769383"/>
              <a:gd name="connsiteX1" fmla="*/ 86 w 477705"/>
              <a:gd name="connsiteY1" fmla="*/ 357736 h 769383"/>
              <a:gd name="connsiteX2" fmla="*/ 380269 w 477705"/>
              <a:gd name="connsiteY2" fmla="*/ 605074 h 769383"/>
              <a:gd name="connsiteX0" fmla="*/ 478714 w 478714"/>
              <a:gd name="connsiteY0" fmla="*/ 205246 h 696504"/>
              <a:gd name="connsiteX1" fmla="*/ 1095 w 478714"/>
              <a:gd name="connsiteY1" fmla="*/ 317672 h 696504"/>
              <a:gd name="connsiteX2" fmla="*/ 381278 w 478714"/>
              <a:gd name="connsiteY2" fmla="*/ 565010 h 696504"/>
              <a:gd name="connsiteX0" fmla="*/ 477627 w 489987"/>
              <a:gd name="connsiteY0" fmla="*/ 94199 h 444598"/>
              <a:gd name="connsiteX1" fmla="*/ 8 w 489987"/>
              <a:gd name="connsiteY1" fmla="*/ 206625 h 444598"/>
              <a:gd name="connsiteX2" fmla="*/ 489986 w 489987"/>
              <a:gd name="connsiteY2" fmla="*/ 377441 h 444598"/>
              <a:gd name="connsiteX0" fmla="*/ 477627 w 489986"/>
              <a:gd name="connsiteY0" fmla="*/ 94197 h 529570"/>
              <a:gd name="connsiteX1" fmla="*/ 8 w 489986"/>
              <a:gd name="connsiteY1" fmla="*/ 206623 h 529570"/>
              <a:gd name="connsiteX2" fmla="*/ 489986 w 489986"/>
              <a:gd name="connsiteY2" fmla="*/ 377439 h 529570"/>
              <a:gd name="connsiteX0" fmla="*/ 482216 w 494575"/>
              <a:gd name="connsiteY0" fmla="*/ 176908 h 682209"/>
              <a:gd name="connsiteX1" fmla="*/ 4597 w 494575"/>
              <a:gd name="connsiteY1" fmla="*/ 289334 h 682209"/>
              <a:gd name="connsiteX2" fmla="*/ 494575 w 494575"/>
              <a:gd name="connsiteY2" fmla="*/ 460150 h 682209"/>
              <a:gd name="connsiteX0" fmla="*/ 482216 w 494575"/>
              <a:gd name="connsiteY0" fmla="*/ 221217 h 726518"/>
              <a:gd name="connsiteX1" fmla="*/ 4597 w 494575"/>
              <a:gd name="connsiteY1" fmla="*/ 333643 h 726518"/>
              <a:gd name="connsiteX2" fmla="*/ 494575 w 494575"/>
              <a:gd name="connsiteY2" fmla="*/ 504459 h 726518"/>
              <a:gd name="connsiteX0" fmla="*/ 479746 w 492105"/>
              <a:gd name="connsiteY0" fmla="*/ 221219 h 672492"/>
              <a:gd name="connsiteX1" fmla="*/ 2127 w 492105"/>
              <a:gd name="connsiteY1" fmla="*/ 333645 h 672492"/>
              <a:gd name="connsiteX2" fmla="*/ 492105 w 492105"/>
              <a:gd name="connsiteY2" fmla="*/ 504461 h 6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105" h="672492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748788" y="3646038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88" y="3646038"/>
                <a:ext cx="478207" cy="369332"/>
              </a:xfrm>
              <a:prstGeom prst="rect">
                <a:avLst/>
              </a:prstGeom>
              <a:blipFill>
                <a:blip r:embed="rId4"/>
                <a:stretch>
                  <a:fillRect l="-6410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02152" y="2635259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52" y="2635259"/>
                <a:ext cx="478207" cy="369332"/>
              </a:xfrm>
              <a:prstGeom prst="rect">
                <a:avLst/>
              </a:prstGeom>
              <a:blipFill>
                <a:blip r:embed="rId5"/>
                <a:stretch>
                  <a:fillRect l="-632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08169" y="303776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9" y="3037767"/>
                <a:ext cx="478207" cy="369332"/>
              </a:xfrm>
              <a:prstGeom prst="rect">
                <a:avLst/>
              </a:prstGeom>
              <a:blipFill>
                <a:blip r:embed="rId6"/>
                <a:stretch>
                  <a:fillRect l="-769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569727" y="182988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27" y="1829887"/>
                <a:ext cx="478207" cy="369332"/>
              </a:xfrm>
              <a:prstGeom prst="rect">
                <a:avLst/>
              </a:prstGeom>
              <a:blipFill>
                <a:blip r:embed="rId7"/>
                <a:stretch>
                  <a:fillRect l="-769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88892" y="258314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892" y="2583147"/>
                <a:ext cx="478207" cy="369332"/>
              </a:xfrm>
              <a:prstGeom prst="rect">
                <a:avLst/>
              </a:prstGeom>
              <a:blipFill>
                <a:blip r:embed="rId8"/>
                <a:stretch>
                  <a:fillRect l="-632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53076" y="2894699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76" y="2894699"/>
                <a:ext cx="478207" cy="369332"/>
              </a:xfrm>
              <a:prstGeom prst="rect">
                <a:avLst/>
              </a:prstGeom>
              <a:blipFill>
                <a:blip r:embed="rId9"/>
                <a:stretch>
                  <a:fillRect l="-632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04668" y="3357425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68" y="3357425"/>
                <a:ext cx="478207" cy="369332"/>
              </a:xfrm>
              <a:prstGeom prst="rect">
                <a:avLst/>
              </a:prstGeom>
              <a:blipFill>
                <a:blip r:embed="rId10"/>
                <a:stretch>
                  <a:fillRect l="-641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004668" y="3919317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68" y="3919317"/>
                <a:ext cx="478207" cy="369332"/>
              </a:xfrm>
              <a:prstGeom prst="rect">
                <a:avLst/>
              </a:prstGeom>
              <a:blipFill>
                <a:blip r:embed="rId11"/>
                <a:stretch>
                  <a:fillRect l="-7692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40258" y="3660781"/>
                <a:ext cx="47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58" y="3660781"/>
                <a:ext cx="478207" cy="369332"/>
              </a:xfrm>
              <a:prstGeom prst="rect">
                <a:avLst/>
              </a:prstGeom>
              <a:blipFill>
                <a:blip r:embed="rId12"/>
                <a:stretch>
                  <a:fillRect l="-769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16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66858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668583"/>
              </a:xfrm>
              <a:blipFill>
                <a:blip r:embed="rId2"/>
                <a:stretch>
                  <a:fillRect t="-20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250225"/>
                <a:ext cx="11894696" cy="46077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Что есть произведение первой строки на второй столбец матрицы переходных вероятностей.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Найдем вероятность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перейти </a:t>
                </a:r>
                <a:r>
                  <a:rPr lang="ru-RU" dirty="0">
                    <a:solidFill>
                      <a:prstClr val="black"/>
                    </a:solidFill>
                  </a:rPr>
                  <a:t>из состояния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2 </a:t>
                </a:r>
                <a:r>
                  <a:rPr lang="ru-RU" dirty="0">
                    <a:solidFill>
                      <a:prstClr val="black"/>
                    </a:solidFill>
                  </a:rPr>
                  <a:t>в состояние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3 </a:t>
                </a:r>
                <a:r>
                  <a:rPr lang="ru-RU" dirty="0">
                    <a:solidFill>
                      <a:prstClr val="black"/>
                    </a:solidFill>
                  </a:rPr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шага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Что есть произведение второй строки на третий столбец.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Аналогично </a:t>
                </a:r>
                <a:r>
                  <a:rPr lang="ru-RU" dirty="0"/>
                  <a:t>находятся все вероятности переходов за 2 шага. Тем самым матрица переходных вероятностей за 2 шага есть: 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250225"/>
                <a:ext cx="11894696" cy="4607775"/>
              </a:xfrm>
              <a:blipFill>
                <a:blip r:embed="rId3"/>
                <a:stretch>
                  <a:fillRect l="-923" t="-794" r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6652850" y="540022"/>
            <a:ext cx="4349931" cy="2083257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667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82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182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182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182" b="-25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1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  <a:blipFill>
                <a:blip r:embed="rId2"/>
                <a:stretch>
                  <a:fillRect t="-5797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55722"/>
                <a:ext cx="11894696" cy="400227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Найдем вероятность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перейти </a:t>
                </a:r>
                <a:r>
                  <a:rPr lang="ru-RU" dirty="0">
                    <a:solidFill>
                      <a:prstClr val="black"/>
                    </a:solidFill>
                  </a:rPr>
                  <a:t>из состояния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1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</a:rPr>
                  <a:t>в состояние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2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</a:rPr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шага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что есть произведение первой строки матрицы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на второй столбец матрицы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dirty="0"/>
                  <a:t>Имеем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Не трудно показать, что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55722"/>
                <a:ext cx="11894696" cy="4002278"/>
              </a:xfrm>
              <a:blipFill>
                <a:blip r:embed="rId3"/>
                <a:stretch>
                  <a:fillRect l="-1025" t="-3349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4691921" y="839825"/>
            <a:ext cx="3975176" cy="194834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000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333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951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000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5000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000" r="-1667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2951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2951" b="-3617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2951" b="-354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59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1. </a:t>
                </a:r>
                <a:r>
                  <a:rPr lang="ru-RU" dirty="0" smtClean="0"/>
                  <a:t>Вероятность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839824"/>
              </a:xfrm>
              <a:blipFill>
                <a:blip r:embed="rId2"/>
                <a:stretch>
                  <a:fillRect t="-13043" b="-26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3408882"/>
                <a:ext cx="11894696" cy="3449118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spcAft>
                    <a:spcPts val="1200"/>
                  </a:spcAft>
                  <a:buNone/>
                </a:pPr>
                <a:r>
                  <a:rPr lang="ru-RU" sz="2600" dirty="0" smtClean="0">
                    <a:solidFill>
                      <a:prstClr val="black"/>
                    </a:solidFill>
                  </a:rPr>
                  <a:t>Теперь пусть процесс </a:t>
                </a:r>
                <a:r>
                  <a:rPr lang="ru-RU" sz="2600" b="1" u="sng" dirty="0" smtClean="0">
                    <a:solidFill>
                      <a:prstClr val="black"/>
                    </a:solidFill>
                  </a:rPr>
                  <a:t>неоднороден</a:t>
                </a:r>
                <a:r>
                  <a:rPr lang="ru-RU" sz="26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, имеем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6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3408882"/>
                <a:ext cx="11894696" cy="3449118"/>
              </a:xfrm>
              <a:blipFill>
                <a:blip r:embed="rId3"/>
                <a:stretch>
                  <a:fillRect l="-923" t="-2297" r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312826" y="839825"/>
            <a:ext cx="5598826" cy="2476604"/>
            <a:chOff x="2564194" y="1812045"/>
            <a:chExt cx="5598826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564194" y="3646038"/>
                  <a:ext cx="66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194" y="3646038"/>
                  <a:ext cx="66280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679" r="-11009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723598" y="2635259"/>
                  <a:ext cx="656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598" y="2635259"/>
                  <a:ext cx="65676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888" r="-121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75939" y="2940498"/>
                  <a:ext cx="680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939" y="2940498"/>
                  <a:ext cx="68057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393" r="-9821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771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77198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512" r="-31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698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69822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174" r="-7826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52091" y="2976547"/>
                  <a:ext cx="721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091" y="2976547"/>
                  <a:ext cx="72199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84" r="-5882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979139" y="3386695"/>
                  <a:ext cx="800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139" y="3386695"/>
                  <a:ext cx="80080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58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767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7674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143" r="-2381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722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722762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0084" r="-5882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14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  <a:blipFill>
                <a:blip r:embed="rId2"/>
                <a:stretch>
                  <a:fillRect l="-209" t="-5696" b="-16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Известно распределение вероятностей начальных состояний</a:t>
                </a:r>
                <a:br>
                  <a:rPr lang="ru-RU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найдем вероятност</a:t>
                </a:r>
                <a:r>
                  <a:rPr lang="ru-RU" dirty="0"/>
                  <a:t>и</a:t>
                </a:r>
                <a:r>
                  <a:rPr lang="ru-RU" dirty="0" smtClean="0"/>
                  <a:t> состояний спустя один шаг.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  <a:blipFill>
                <a:blip r:embed="rId3"/>
                <a:stretch>
                  <a:fillRect l="-1025" t="-1581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2838729" y="1488294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410"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3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/>
              <a:t>Марковские процессы с дискретным временем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/>
                  <a:t>Некоторая система </a:t>
                </a:r>
                <a:r>
                  <a:rPr lang="en-US" dirty="0" smtClean="0"/>
                  <a:t>S </a:t>
                </a:r>
                <a:r>
                  <a:rPr lang="ru-RU" dirty="0" smtClean="0"/>
                  <a:t>может принимать только одно из дискретных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, которых может быть неограниченно много.</a:t>
                </a:r>
              </a:p>
              <a:p>
                <a:pPr algn="just"/>
                <a:r>
                  <a:rPr lang="ru-RU" dirty="0" smtClean="0"/>
                  <a:t>Система может переходить из одного состояния в другое состояние. </a:t>
                </a:r>
              </a:p>
              <a:p>
                <a:pPr algn="just"/>
                <a:r>
                  <a:rPr lang="ru-RU" dirty="0" smtClean="0"/>
                  <a:t>Возможность перехода между состояниями обозначается стрелками на графе состояний, который изображается в виде ориентированного графа.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03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  <a:blipFill>
                <a:blip r:embed="rId2"/>
                <a:stretch>
                  <a:fillRect l="-209" t="-5696" b="-16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Тем самым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строка, а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матрица переходных вероятностей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  <a:blipFill>
                <a:blip r:embed="rId3"/>
                <a:stretch>
                  <a:fillRect l="-1025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6968519" y="821232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7692"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5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963727"/>
              </a:xfrm>
              <a:blipFill>
                <a:blip r:embed="rId2"/>
                <a:stretch>
                  <a:fillRect l="-209" t="-5696" b="-16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Найдем </a:t>
                </a:r>
                <a:r>
                  <a:rPr lang="ru-RU" dirty="0">
                    <a:solidFill>
                      <a:prstClr val="black"/>
                    </a:solidFill>
                  </a:rPr>
                  <a:t>вероятности состояний спустя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шага</a:t>
                </a: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То есть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Не трудно показать, что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071797"/>
                <a:ext cx="11894696" cy="5786203"/>
              </a:xfrm>
              <a:blipFill>
                <a:blip r:embed="rId3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423345" y="738786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5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1"/>
                <a:ext cx="11684833" cy="788104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2</a:t>
                </a:r>
                <a:r>
                  <a:rPr lang="en-US" dirty="0" smtClean="0"/>
                  <a:t>.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состояний спустя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шагов,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1"/>
                <a:ext cx="11684833" cy="788104"/>
              </a:xfrm>
              <a:blipFill>
                <a:blip r:embed="rId2"/>
                <a:stretch>
                  <a:fillRect l="-209" t="-18605" b="-31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2614811"/>
                <a:ext cx="12191999" cy="4243189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sz="2600" dirty="0" smtClean="0">
                    <a:solidFill>
                      <a:prstClr val="black"/>
                    </a:solidFill>
                  </a:rPr>
                  <a:t>Теперь </a:t>
                </a:r>
                <a:r>
                  <a:rPr lang="ru-RU" sz="2600" b="1" u="sng" dirty="0" smtClean="0">
                    <a:solidFill>
                      <a:prstClr val="black"/>
                    </a:solidFill>
                  </a:rPr>
                  <a:t>для неоднородного </a:t>
                </a:r>
                <a:r>
                  <a:rPr lang="ru-RU" sz="2600" dirty="0" smtClean="0">
                    <a:solidFill>
                      <a:prstClr val="black"/>
                    </a:solidFill>
                  </a:rPr>
                  <a:t>процесса, когда </a:t>
                </a:r>
                <a:r>
                  <a:rPr lang="ru-RU" sz="2600" dirty="0">
                    <a:solidFill>
                      <a:prstClr val="black"/>
                    </a:solidFill>
                  </a:rPr>
                  <a:t>имеем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600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dirty="0" smtClean="0"/>
                  <a:t>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шаг: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dirty="0"/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шага: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ru-RU" dirty="0"/>
                  <a:t>За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шагов: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14811"/>
                <a:ext cx="12191999" cy="4243189"/>
              </a:xfrm>
              <a:blipFill>
                <a:blip r:embed="rId3"/>
                <a:stretch>
                  <a:fillRect l="-900" t="-2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85476" y="708806"/>
            <a:ext cx="4498957" cy="1876998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70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493" b="-391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4706" b="-391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4493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17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493" b="-391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70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617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6176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4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Вероятность </a:t>
                </a:r>
                <a:r>
                  <a:rPr lang="ru-RU" dirty="0"/>
                  <a:t>первого перехода за </a:t>
                </a:r>
                <a:r>
                  <a:rPr lang="ru-RU" dirty="0" smtClean="0"/>
                  <a:t>0 шагов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Вероятность первого перехода за 1 шаг совпадает с переходной вероятностью.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2248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753128" y="1684629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329"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З</a:t>
                </a:r>
                <a:r>
                  <a:rPr lang="ru-RU" dirty="0" smtClean="0"/>
                  <a:t>а 2 шага:	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Т.е. пропускается переход в состояние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на первом шаге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651409" y="1047547"/>
            <a:ext cx="5169677" cy="2476604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410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329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92" y="2583147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329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357425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41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7692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24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05192"/>
                <a:ext cx="11894696" cy="405280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За </a:t>
                </a:r>
                <a:r>
                  <a:rPr lang="ru-RU" dirty="0"/>
                  <a:t>3 </a:t>
                </a:r>
                <a:r>
                  <a:rPr lang="ru-RU" dirty="0" smtClean="0"/>
                  <a:t>шага (сумма произведений вероятности перейти в любое другое состояние на первом шаге, умноженное на вероятность первого перехода в заданное состояние):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шагов</a:t>
                </a:r>
                <a:r>
                  <a:rPr lang="en-US" dirty="0" smtClean="0"/>
                  <a:t> (</a:t>
                </a:r>
                <a:r>
                  <a:rPr lang="ru-RU" dirty="0" smtClean="0"/>
                  <a:t>рекурсивная формула</a:t>
                </a:r>
                <a:r>
                  <a:rPr lang="en-US" dirty="0" smtClean="0"/>
                  <a:t>)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05192"/>
                <a:ext cx="11894696" cy="4052809"/>
              </a:xfrm>
              <a:blipFill>
                <a:blip r:embed="rId3"/>
                <a:stretch>
                  <a:fillRect l="-1025" t="-3308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831292" y="920131"/>
            <a:ext cx="4255902" cy="184555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313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31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39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Для </a:t>
                </a:r>
                <a:r>
                  <a:rPr lang="ru-RU" b="1" u="sng" dirty="0" smtClean="0"/>
                  <a:t>неоднородного</a:t>
                </a:r>
                <a:r>
                  <a:rPr lang="ru-RU" dirty="0" smtClean="0"/>
                  <a:t> процесса,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когда </a:t>
                </a:r>
                <a:r>
                  <a:rPr lang="ru-RU" dirty="0">
                    <a:solidFill>
                      <a:prstClr val="black"/>
                    </a:solidFill>
                  </a:rPr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где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  <a:blipFill>
                <a:blip r:embed="rId3"/>
                <a:stretch>
                  <a:fillRect l="-1025" t="-2528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831292" y="920131"/>
            <a:ext cx="4255902" cy="184555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313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31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90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Например для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1,3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      </m:t>
                      </m:r>
                    </m:oMath>
                  </m:oMathPara>
                </a14:m>
                <a:endParaRPr lang="en-US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(3))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805193"/>
                <a:ext cx="11894696" cy="3857936"/>
              </a:xfrm>
              <a:blipFill>
                <a:blip r:embed="rId3"/>
                <a:stretch>
                  <a:fillRect l="-1025" t="-2528" b="-1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831292" y="920131"/>
            <a:ext cx="4255902" cy="1845555"/>
            <a:chOff x="2748788" y="1812045"/>
            <a:chExt cx="5169677" cy="247660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Полилиния 56"/>
            <p:cNvSpPr/>
            <p:nvPr/>
          </p:nvSpPr>
          <p:spPr>
            <a:xfrm rot="21234032">
              <a:off x="3239114" y="3628952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олилиния 5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  <a:gd name="connsiteX0" fmla="*/ 477627 w 489987"/>
                <a:gd name="connsiteY0" fmla="*/ 94199 h 444598"/>
                <a:gd name="connsiteX1" fmla="*/ 8 w 489987"/>
                <a:gd name="connsiteY1" fmla="*/ 206625 h 444598"/>
                <a:gd name="connsiteX2" fmla="*/ 489986 w 489987"/>
                <a:gd name="connsiteY2" fmla="*/ 377441 h 444598"/>
                <a:gd name="connsiteX0" fmla="*/ 477627 w 489986"/>
                <a:gd name="connsiteY0" fmla="*/ 94197 h 529570"/>
                <a:gd name="connsiteX1" fmla="*/ 8 w 489986"/>
                <a:gd name="connsiteY1" fmla="*/ 206623 h 529570"/>
                <a:gd name="connsiteX2" fmla="*/ 489986 w 489986"/>
                <a:gd name="connsiteY2" fmla="*/ 377439 h 529570"/>
                <a:gd name="connsiteX0" fmla="*/ 482216 w 494575"/>
                <a:gd name="connsiteY0" fmla="*/ 176908 h 682209"/>
                <a:gd name="connsiteX1" fmla="*/ 4597 w 494575"/>
                <a:gd name="connsiteY1" fmla="*/ 289334 h 682209"/>
                <a:gd name="connsiteX2" fmla="*/ 494575 w 494575"/>
                <a:gd name="connsiteY2" fmla="*/ 460150 h 682209"/>
                <a:gd name="connsiteX0" fmla="*/ 482216 w 494575"/>
                <a:gd name="connsiteY0" fmla="*/ 221217 h 726518"/>
                <a:gd name="connsiteX1" fmla="*/ 4597 w 494575"/>
                <a:gd name="connsiteY1" fmla="*/ 333643 h 726518"/>
                <a:gd name="connsiteX2" fmla="*/ 494575 w 494575"/>
                <a:gd name="connsiteY2" fmla="*/ 504459 h 726518"/>
                <a:gd name="connsiteX0" fmla="*/ 479746 w 492105"/>
                <a:gd name="connsiteY0" fmla="*/ 221219 h 672492"/>
                <a:gd name="connsiteX1" fmla="*/ 2127 w 492105"/>
                <a:gd name="connsiteY1" fmla="*/ 333645 h 672492"/>
                <a:gd name="connsiteX2" fmla="*/ 492105 w 492105"/>
                <a:gd name="connsiteY2" fmla="*/ 504461 h 67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105" h="672492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788" y="3646038"/>
                  <a:ext cx="47820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313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727" y="1829887"/>
                  <a:ext cx="4782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49"/>
                  <a:ext cx="4782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62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9"/>
                  <a:ext cx="4782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31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496" y="3298240"/>
                  <a:ext cx="47820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668" y="3919317"/>
                  <a:ext cx="47820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258" y="3660781"/>
                  <a:ext cx="47820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462" b="-4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3. </a:t>
                </a:r>
                <a:r>
                  <a:rPr lang="ru-RU" dirty="0" smtClean="0"/>
                  <a:t>Вероятность первого перехода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шагов,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2061148"/>
                <a:ext cx="11894696" cy="460198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Зная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можно рассчитать:</a:t>
                </a:r>
              </a:p>
              <a:p>
                <a:pPr algn="just"/>
                <a:r>
                  <a:rPr lang="ru-RU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-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вероятность перехода из состояния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в состояние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не позднее чем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шагов.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-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среднее количество шагов, необходимых для первого перехода из состояния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</a:rPr>
                  <a:t>в состояние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2061148"/>
                <a:ext cx="11894696" cy="4601981"/>
              </a:xfrm>
              <a:blipFill>
                <a:blip r:embed="rId3"/>
                <a:stretch>
                  <a:fillRect l="-1025" t="-530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5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В начале для однородного процесса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Рассмотрим вероятность перехода за 1 шаг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/>
                  <a:t>обратно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, она и есть вероятность первого возвращения за 1 шаг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Рассмотрим вероятность перехода за 2 шага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т.е. перейти в тоже самое состояние за 2 шага можно вернувшись на первом шаге и задержавшись или вернувшись первый раз на втором шаге.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Откуда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1606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70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Граф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5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Вершины графа (квадраты, но могут быть кружки или овалы) обозначают состояния, внутри записывают обозначение состояния (номер или имя состояния)</a:t>
            </a:r>
          </a:p>
          <a:p>
            <a:pPr algn="just"/>
            <a:r>
              <a:rPr lang="ru-RU" dirty="0" smtClean="0"/>
              <a:t>Стрелки обозначают возможность перехода. Стрелки могут иногда быть двунаправленные, но чаще рисуют разные однонаправленные стрелки.  </a:t>
            </a:r>
            <a:endParaRPr lang="ru-RU" dirty="0"/>
          </a:p>
        </p:txBody>
      </p:sp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68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Рассмотрим вероятность перехода за 3 шага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т.е. можно вернувшись на первом шаге и за оставшиеся два шага оказаться там же, или вернувшись первый раз на втором шаге и задержатся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1 шаг, или вернувшись первый раз за три шага.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Откуда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Аналогично получаем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шагов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1820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530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Для </a:t>
                </a:r>
                <a:r>
                  <a:rPr lang="ru-RU" b="1" u="sng" dirty="0"/>
                  <a:t>неоднородного</a:t>
                </a:r>
                <a:r>
                  <a:rPr lang="ru-RU" dirty="0"/>
                  <a:t> процесса, </a:t>
                </a:r>
                <a:r>
                  <a:rPr lang="ru-RU" dirty="0">
                    <a:solidFill>
                      <a:prstClr val="black"/>
                    </a:solidFill>
                  </a:rPr>
                  <a:t>когда имеем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матриц перехода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ru-RU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берется из матрицы, сдвинутой во времени на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шагов.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11" y="1161739"/>
                <a:ext cx="11894696" cy="5696262"/>
              </a:xfrm>
              <a:blipFill>
                <a:blip r:embed="rId3"/>
                <a:stretch>
                  <a:fillRect l="-1025" t="-1820" r="-1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48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900" dirty="0" smtClean="0"/>
                  <a:t>4</a:t>
                </a:r>
                <a:r>
                  <a:rPr lang="en-US" sz="3900" dirty="0" smtClean="0"/>
                  <a:t>. </a:t>
                </a:r>
                <a:r>
                  <a:rPr lang="ru-RU" sz="3900" dirty="0" smtClean="0"/>
                  <a:t>Вероятность первого возвращения на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900" dirty="0"/>
                  <a:t>-том</a:t>
                </a:r>
                <a:r>
                  <a:rPr lang="en-US" sz="3900" dirty="0"/>
                  <a:t> </a:t>
                </a:r>
                <a:r>
                  <a:rPr lang="ru-RU" sz="3900" dirty="0"/>
                  <a:t>шаге,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 sz="39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254459" cy="1034853"/>
              </a:xfrm>
              <a:blipFill>
                <a:blip r:embed="rId2"/>
                <a:stretch>
                  <a:fillRect l="-995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49507" y="1821305"/>
                <a:ext cx="10208303" cy="43021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Зная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dirty="0" smtClean="0"/>
                  <a:t> можно рассчитать: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1. </a:t>
                </a:r>
                <a:r>
                  <a:rPr lang="ru-RU" dirty="0">
                    <a:latin typeface="Cambria Math" panose="02040503050406030204" pitchFamily="18" charset="0"/>
                  </a:rPr>
                  <a:t>среднее время возвращения</a:t>
                </a:r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2.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вероятность </a:t>
                </a:r>
                <a:r>
                  <a:rPr lang="ru-RU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возвращения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не позднее чем за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шагов</a:t>
                </a:r>
                <a:r>
                  <a:rPr lang="ru-RU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07" y="1821305"/>
                <a:ext cx="10208303" cy="4302177"/>
              </a:xfrm>
              <a:blipFill>
                <a:blip r:embed="rId3"/>
                <a:stretch>
                  <a:fillRect l="-1254" t="-2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6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253583" y="1094282"/>
                <a:ext cx="11684833" cy="58311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некоторых систем возможен стационарный режим, когда с увеличением количества шагов вероятности состояний перестают меняться</a:t>
                </a:r>
                <a:r>
                  <a:rPr lang="en-US" dirty="0" smtClean="0"/>
                  <a:t> (</a:t>
                </a:r>
                <a:r>
                  <a:rPr lang="ru-RU" dirty="0" smtClean="0"/>
                  <a:t>состояния меняются, но их вероятности уже не меняются</a:t>
                </a:r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Условия существования стационарного режима: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Множество всех состояний системы должно быть эргодическим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Марковский процесс должен быть однородным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 smtClean="0"/>
                  <a:t>)</a:t>
                </a:r>
                <a:endParaRPr lang="en-US" dirty="0" smtClean="0"/>
              </a:p>
              <a:p>
                <a:pPr marL="514350" indent="-514350">
                  <a:spcAft>
                    <a:spcPts val="1800"/>
                  </a:spcAft>
                  <a:buAutoNum type="arabicParenR"/>
                </a:pPr>
                <a:r>
                  <a:rPr lang="ru-RU" dirty="0" smtClean="0"/>
                  <a:t>Марковский процесс должен быть хорошо перемешиваемым (не должно быть строгой цикличности состояний, когда состояния чередуются в зависимости от номера шага)</a:t>
                </a:r>
                <a:endParaRPr lang="en-US" dirty="0" smtClean="0"/>
              </a:p>
              <a:p>
                <a:pPr marL="3230563" lvl="1" indent="0">
                  <a:buNone/>
                  <a:tabLst>
                    <a:tab pos="6992938" algn="l"/>
                  </a:tabLst>
                </a:pPr>
                <a:r>
                  <a:rPr lang="ru-RU" sz="2800" dirty="0"/>
                  <a:t>При выполнении 3 условий вероятность состояний сходится к определенным значения и не зависит от выбора начального состояния или начального распределения вероятностей состояний</a:t>
                </a:r>
                <a:r>
                  <a:rPr lang="ru-RU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583" y="1094282"/>
                <a:ext cx="11684833" cy="5831174"/>
              </a:xfrm>
              <a:blipFill>
                <a:blip r:embed="rId3"/>
                <a:stretch>
                  <a:fillRect l="-992" t="-2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103275" y="5456102"/>
            <a:ext cx="2897505" cy="1329768"/>
            <a:chOff x="3714777" y="2278510"/>
            <a:chExt cx="3519621" cy="178445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3" name="Прямоугольник 3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21" name="Группа 20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29" name="Прямоугольник 28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23" name="Прямая со стрелкой 22"/>
              <p:cNvCxnSpPr>
                <a:stCxn id="33" idx="0"/>
                <a:endCxn id="31" idx="1"/>
              </p:cNvCxnSpPr>
              <p:nvPr/>
            </p:nvCxnSpPr>
            <p:spPr>
              <a:xfrm flipV="1">
                <a:off x="2152183" y="1825625"/>
                <a:ext cx="1123950" cy="104150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>
                <a:stCxn id="29" idx="1"/>
                <a:endCxn id="33" idx="3"/>
              </p:cNvCxnSpPr>
              <p:nvPr/>
            </p:nvCxnSpPr>
            <p:spPr>
              <a:xfrm flipH="1">
                <a:off x="2399832" y="3114781"/>
                <a:ext cx="221792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/>
              <p:cNvCxnSpPr>
                <a:stCxn id="29" idx="0"/>
                <a:endCxn id="32" idx="3"/>
              </p:cNvCxnSpPr>
              <p:nvPr/>
            </p:nvCxnSpPr>
            <p:spPr>
              <a:xfrm flipH="1" flipV="1">
                <a:off x="3771432" y="1825625"/>
                <a:ext cx="1093971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442348" y="2840256"/>
                  <a:ext cx="1281345" cy="495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348" y="2840256"/>
                  <a:ext cx="1281345" cy="495618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086791" y="2632114"/>
                  <a:ext cx="1147607" cy="495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791" y="2632114"/>
                  <a:ext cx="1147607" cy="495618"/>
                </a:xfrm>
                <a:prstGeom prst="rect">
                  <a:avLst/>
                </a:prstGeom>
                <a:blipFill>
                  <a:blip r:embed="rId5"/>
                  <a:stretch>
                    <a:fillRect l="-1290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61257" y="3322563"/>
                  <a:ext cx="1276259" cy="495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57" y="3322563"/>
                  <a:ext cx="1276259" cy="495618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-87000" y="5142587"/>
            <a:ext cx="302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Пример цикличной цепи. </a:t>
            </a:r>
            <a:endParaRPr lang="ru-RU" sz="1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070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325562"/>
                <a:ext cx="11443741" cy="55324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Нахождение установившихся вероятностей: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т.е.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матрице переходов сумма строки равна 1, откуда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325562"/>
                <a:ext cx="11443741" cy="5532438"/>
              </a:xfrm>
              <a:blipFill>
                <a:blip r:embed="rId3"/>
                <a:stretch>
                  <a:fillRect l="-959" t="-1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337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325562"/>
                <a:ext cx="11443741" cy="518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Мнемоническое правило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поток вероятности, переводящий систему из состояния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в состояние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325562"/>
                <a:ext cx="11443741" cy="5185851"/>
              </a:xfrm>
              <a:blipFill>
                <a:blip r:embed="rId3"/>
                <a:stretch>
                  <a:fillRect l="-1066" t="-1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315947" y="3747539"/>
            <a:ext cx="2653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Суммарный выходной поток  вероятности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4221" y="3747540"/>
            <a:ext cx="2653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Суммарный входной поток  вероятности</a:t>
            </a:r>
            <a:endParaRPr lang="ru-RU" sz="24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741728" y="5133612"/>
            <a:ext cx="1431946" cy="1268375"/>
            <a:chOff x="3741728" y="5133612"/>
            <a:chExt cx="1431946" cy="1268375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326732" y="5518331"/>
              <a:ext cx="485110" cy="400110"/>
              <a:chOff x="4626536" y="2212905"/>
              <a:chExt cx="491240" cy="400110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26536" y="2228412"/>
                <a:ext cx="407752" cy="3690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Прямая со стрелкой 9"/>
            <p:cNvCxnSpPr/>
            <p:nvPr/>
          </p:nvCxnSpPr>
          <p:spPr>
            <a:xfrm flipH="1" flipV="1">
              <a:off x="3964898" y="5149121"/>
              <a:ext cx="361833" cy="36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 flipV="1">
              <a:off x="4528063" y="5133612"/>
              <a:ext cx="1" cy="36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4745097" y="5161560"/>
              <a:ext cx="257973" cy="37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V="1">
              <a:off x="4745097" y="5716794"/>
              <a:ext cx="428577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4729395" y="5881604"/>
              <a:ext cx="296735" cy="35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4528063" y="5936014"/>
              <a:ext cx="0" cy="46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4010903" y="5936014"/>
              <a:ext cx="301872" cy="359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7" idx="1"/>
            </p:cNvCxnSpPr>
            <p:nvPr/>
          </p:nvCxnSpPr>
          <p:spPr>
            <a:xfrm flipH="1" flipV="1">
              <a:off x="3882452" y="5716794"/>
              <a:ext cx="444279" cy="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blipFill>
                  <a:blip r:embed="rId5"/>
                  <a:stretch>
                    <a:fillRect l="-6329"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Группа 11"/>
          <p:cNvGrpSpPr/>
          <p:nvPr/>
        </p:nvGrpSpPr>
        <p:grpSpPr>
          <a:xfrm>
            <a:off x="6828280" y="5133612"/>
            <a:ext cx="1431946" cy="1268375"/>
            <a:chOff x="6793585" y="5133612"/>
            <a:chExt cx="1431946" cy="1268375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7378589" y="5518331"/>
              <a:ext cx="485110" cy="400110"/>
              <a:chOff x="4626536" y="2212905"/>
              <a:chExt cx="491240" cy="400110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4626536" y="2228412"/>
                <a:ext cx="407752" cy="3690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Прямая со стрелкой 36"/>
            <p:cNvCxnSpPr/>
            <p:nvPr/>
          </p:nvCxnSpPr>
          <p:spPr>
            <a:xfrm flipH="1" flipV="1">
              <a:off x="7016755" y="5149121"/>
              <a:ext cx="361833" cy="36921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H="1" flipV="1">
              <a:off x="7579920" y="5133612"/>
              <a:ext cx="1" cy="36921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7796954" y="5161560"/>
              <a:ext cx="257973" cy="37227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7796954" y="5716794"/>
              <a:ext cx="428577" cy="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7781252" y="5881604"/>
              <a:ext cx="296735" cy="3567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7579920" y="5936014"/>
              <a:ext cx="0" cy="46597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H="1">
              <a:off x="7062760" y="5936014"/>
              <a:ext cx="301872" cy="3598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6" idx="1"/>
            </p:cNvCxnSpPr>
            <p:nvPr/>
          </p:nvCxnSpPr>
          <p:spPr>
            <a:xfrm flipH="1" flipV="1">
              <a:off x="6934309" y="5716794"/>
              <a:ext cx="444279" cy="159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93585" y="5276491"/>
                  <a:ext cx="485110" cy="424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585" y="5276491"/>
                  <a:ext cx="485110" cy="424796"/>
                </a:xfrm>
                <a:prstGeom prst="rect">
                  <a:avLst/>
                </a:prstGeom>
                <a:blipFill>
                  <a:blip r:embed="rId7"/>
                  <a:stretch>
                    <a:fillRect l="-6250"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0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Решим систему для случая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Так как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, 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  <a:blipFill>
                <a:blip r:embed="rId3"/>
                <a:stretch>
                  <a:fillRect l="-1066" t="-1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63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Однако, так как столбец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полностью нулевой, то мы сможем выразить лишь пропорции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. Надо заменить любое из уравнений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  <a:blipFill>
                <a:blip r:embed="rId3"/>
                <a:stretch>
                  <a:fillRect l="-1066" t="-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0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/>
                  <a:t>5</a:t>
                </a:r>
                <a:r>
                  <a:rPr lang="en-US" dirty="0" smtClean="0"/>
                  <a:t>. </a:t>
                </a:r>
                <a:r>
                  <a:rPr lang="ru-RU" dirty="0" smtClean="0"/>
                  <a:t>Установившиеся </a:t>
                </a:r>
                <a:r>
                  <a:rPr lang="ru-RU" dirty="0"/>
                  <a:t>вероятности состояний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83" y="0"/>
                <a:ext cx="1168483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trike="sngStrike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с зам.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на стр. из 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2400" dirty="0" smtClean="0">
                    <a:latin typeface="Cambria Math" panose="02040503050406030204" pitchFamily="18" charset="0"/>
                  </a:rPr>
                  <a:t>Откуда, умножая обе части слева на обратную матрицу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sz="240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latin typeface="Cambria Math" panose="02040503050406030204" pitchFamily="18" charset="0"/>
                  </a:rPr>
                  <a:t>получаем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5" y="1206708"/>
                <a:ext cx="11443741" cy="5651292"/>
              </a:xfrm>
              <a:blipFill>
                <a:blip r:embed="rId3"/>
                <a:stretch>
                  <a:fillRect l="-799" t="-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63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54243" y="1573967"/>
            <a:ext cx="9915993" cy="45345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latin typeface="Cambria Math" panose="02040503050406030204" pitchFamily="18" charset="0"/>
              </a:rPr>
              <a:t>Реализовать все представленные формулы на компьютере на языках программирования или скриптовых языках.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latin typeface="Cambria Math" panose="02040503050406030204" pitchFamily="18" charset="0"/>
              </a:rPr>
              <a:t>Рассмотреть пример некоторой системы с несколькими состояниями, задать вероятности переходов между состояниями.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latin typeface="Cambria Math" panose="02040503050406030204" pitchFamily="18" charset="0"/>
              </a:rPr>
              <a:t>С помощью полученных алгоритмов произвести соответствующие вычисления 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8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38" y="1825936"/>
            <a:ext cx="10515600" cy="47625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Состояние называется </a:t>
            </a:r>
            <a:r>
              <a:rPr lang="ru-RU" u="sng" dirty="0" smtClean="0"/>
              <a:t>источником</a:t>
            </a:r>
            <a:r>
              <a:rPr lang="ru-RU" dirty="0" smtClean="0"/>
              <a:t>, если можно выйти из этого состояния и нельзя в него перейти.</a:t>
            </a:r>
          </a:p>
          <a:p>
            <a:pPr algn="just"/>
            <a:r>
              <a:rPr lang="ru-RU" dirty="0" smtClean="0"/>
              <a:t>Состояние называется </a:t>
            </a:r>
            <a:r>
              <a:rPr lang="ru-RU" i="1" u="sng" dirty="0" smtClean="0"/>
              <a:t>концевым</a:t>
            </a:r>
            <a:r>
              <a:rPr lang="ru-RU" dirty="0" smtClean="0"/>
              <a:t> или </a:t>
            </a:r>
            <a:r>
              <a:rPr lang="ru-RU" i="1" u="sng" dirty="0" smtClean="0"/>
              <a:t>поглощающим</a:t>
            </a:r>
            <a:r>
              <a:rPr lang="ru-RU" dirty="0" smtClean="0"/>
              <a:t> состоянием, если в него можно перейти, но нельзя выйти.  </a:t>
            </a:r>
          </a:p>
          <a:p>
            <a:pPr algn="just"/>
            <a:r>
              <a:rPr lang="ru-RU" dirty="0" smtClean="0"/>
              <a:t>Состояние называется </a:t>
            </a:r>
            <a:r>
              <a:rPr lang="ru-RU" i="1" u="sng" dirty="0" smtClean="0"/>
              <a:t>транзитивным</a:t>
            </a:r>
            <a:r>
              <a:rPr lang="ru-RU" dirty="0" smtClean="0"/>
              <a:t>, если в него можно как перейти, так и выйти из него.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1</a:t>
              </a:r>
              <a:endParaRPr lang="ru-RU" sz="20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2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3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4</a:t>
              </a:r>
              <a:endParaRPr lang="ru-RU" sz="20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6</a:t>
              </a:r>
              <a:endParaRPr lang="ru-RU" sz="2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5</a:t>
              </a:r>
              <a:endParaRPr lang="ru-RU" sz="2000" dirty="0"/>
            </a:p>
          </p:txBody>
        </p:sp>
      </p:grpSp>
      <p:cxnSp>
        <p:nvCxnSpPr>
          <p:cNvPr id="24" name="Прямая со стрелкой 23"/>
          <p:cNvCxnSpPr>
            <a:stCxn id="5" idx="0"/>
            <a:endCxn id="10" idx="1"/>
          </p:cNvCxnSpPr>
          <p:nvPr/>
        </p:nvCxnSpPr>
        <p:spPr>
          <a:xfrm flipV="1">
            <a:off x="3790039" y="1559295"/>
            <a:ext cx="1243871" cy="47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037689" y="2262866"/>
            <a:ext cx="23378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3"/>
            <a:endCxn id="22" idx="1"/>
          </p:cNvCxnSpPr>
          <p:nvPr/>
        </p:nvCxnSpPr>
        <p:spPr>
          <a:xfrm>
            <a:off x="5529210" y="1559295"/>
            <a:ext cx="2076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529210" y="2558262"/>
            <a:ext cx="918460" cy="403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9" idx="1"/>
          </p:cNvCxnSpPr>
          <p:nvPr/>
        </p:nvCxnSpPr>
        <p:spPr>
          <a:xfrm>
            <a:off x="6773081" y="2558262"/>
            <a:ext cx="833046" cy="484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1" idx="2"/>
            <a:endCxn id="18" idx="0"/>
          </p:cNvCxnSpPr>
          <p:nvPr/>
        </p:nvCxnSpPr>
        <p:spPr>
          <a:xfrm>
            <a:off x="7853777" y="1806945"/>
            <a:ext cx="0" cy="988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5529210" y="3207623"/>
            <a:ext cx="2076917" cy="577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5529210" y="1760946"/>
            <a:ext cx="823053" cy="273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" idx="2"/>
          </p:cNvCxnSpPr>
          <p:nvPr/>
        </p:nvCxnSpPr>
        <p:spPr>
          <a:xfrm flipH="1" flipV="1">
            <a:off x="3790039" y="2533968"/>
            <a:ext cx="1243871" cy="57578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олилиния 69"/>
          <p:cNvSpPr/>
          <p:nvPr/>
        </p:nvSpPr>
        <p:spPr>
          <a:xfrm>
            <a:off x="5528040" y="1144591"/>
            <a:ext cx="3428681" cy="1883343"/>
          </a:xfrm>
          <a:custGeom>
            <a:avLst/>
            <a:gdLst>
              <a:gd name="connsiteX0" fmla="*/ 0 w 3784446"/>
              <a:gd name="connsiteY0" fmla="*/ 360478 h 2159298"/>
              <a:gd name="connsiteX1" fmla="*/ 1454046 w 3784446"/>
              <a:gd name="connsiteY1" fmla="*/ 714 h 2159298"/>
              <a:gd name="connsiteX2" fmla="*/ 3762531 w 3784446"/>
              <a:gd name="connsiteY2" fmla="*/ 442924 h 2159298"/>
              <a:gd name="connsiteX3" fmla="*/ 2623279 w 3784446"/>
              <a:gd name="connsiteY3" fmla="*/ 2159298 h 2159298"/>
              <a:gd name="connsiteX0" fmla="*/ 0 w 3799187"/>
              <a:gd name="connsiteY0" fmla="*/ 395161 h 2193981"/>
              <a:gd name="connsiteX1" fmla="*/ 1454046 w 3799187"/>
              <a:gd name="connsiteY1" fmla="*/ 35397 h 2193981"/>
              <a:gd name="connsiteX2" fmla="*/ 3777521 w 3799187"/>
              <a:gd name="connsiteY2" fmla="*/ 1242105 h 2193981"/>
              <a:gd name="connsiteX3" fmla="*/ 2623279 w 3799187"/>
              <a:gd name="connsiteY3" fmla="*/ 2193981 h 2193981"/>
              <a:gd name="connsiteX0" fmla="*/ 0 w 3861640"/>
              <a:gd name="connsiteY0" fmla="*/ 395161 h 2193981"/>
              <a:gd name="connsiteX1" fmla="*/ 1454046 w 3861640"/>
              <a:gd name="connsiteY1" fmla="*/ 35397 h 2193981"/>
              <a:gd name="connsiteX2" fmla="*/ 3777521 w 3861640"/>
              <a:gd name="connsiteY2" fmla="*/ 1242105 h 2193981"/>
              <a:gd name="connsiteX3" fmla="*/ 3282846 w 3861640"/>
              <a:gd name="connsiteY3" fmla="*/ 1969129 h 2193981"/>
              <a:gd name="connsiteX4" fmla="*/ 2623279 w 3861640"/>
              <a:gd name="connsiteY4" fmla="*/ 2193981 h 2193981"/>
              <a:gd name="connsiteX0" fmla="*/ 0 w 3624106"/>
              <a:gd name="connsiteY0" fmla="*/ 362728 h 2161548"/>
              <a:gd name="connsiteX1" fmla="*/ 1454046 w 3624106"/>
              <a:gd name="connsiteY1" fmla="*/ 2964 h 2161548"/>
              <a:gd name="connsiteX2" fmla="*/ 3500203 w 3624106"/>
              <a:gd name="connsiteY2" fmla="*/ 542610 h 2161548"/>
              <a:gd name="connsiteX3" fmla="*/ 3282846 w 3624106"/>
              <a:gd name="connsiteY3" fmla="*/ 1936696 h 2161548"/>
              <a:gd name="connsiteX4" fmla="*/ 2623279 w 3624106"/>
              <a:gd name="connsiteY4" fmla="*/ 2161548 h 2161548"/>
              <a:gd name="connsiteX0" fmla="*/ 0 w 3564730"/>
              <a:gd name="connsiteY0" fmla="*/ 374030 h 2172850"/>
              <a:gd name="connsiteX1" fmla="*/ 1454046 w 3564730"/>
              <a:gd name="connsiteY1" fmla="*/ 14266 h 2172850"/>
              <a:gd name="connsiteX2" fmla="*/ 2271009 w 3564730"/>
              <a:gd name="connsiteY2" fmla="*/ 119197 h 2172850"/>
              <a:gd name="connsiteX3" fmla="*/ 3500203 w 3564730"/>
              <a:gd name="connsiteY3" fmla="*/ 553912 h 2172850"/>
              <a:gd name="connsiteX4" fmla="*/ 3282846 w 3564730"/>
              <a:gd name="connsiteY4" fmla="*/ 1947998 h 2172850"/>
              <a:gd name="connsiteX5" fmla="*/ 2623279 w 3564730"/>
              <a:gd name="connsiteY5" fmla="*/ 2172850 h 2172850"/>
              <a:gd name="connsiteX0" fmla="*/ 0 w 3564730"/>
              <a:gd name="connsiteY0" fmla="*/ 364387 h 2163207"/>
              <a:gd name="connsiteX1" fmla="*/ 1454046 w 3564730"/>
              <a:gd name="connsiteY1" fmla="*/ 4623 h 2163207"/>
              <a:gd name="connsiteX2" fmla="*/ 2271009 w 3564730"/>
              <a:gd name="connsiteY2" fmla="*/ 109554 h 2163207"/>
              <a:gd name="connsiteX3" fmla="*/ 3500203 w 3564730"/>
              <a:gd name="connsiteY3" fmla="*/ 544269 h 2163207"/>
              <a:gd name="connsiteX4" fmla="*/ 3282846 w 3564730"/>
              <a:gd name="connsiteY4" fmla="*/ 1938355 h 2163207"/>
              <a:gd name="connsiteX5" fmla="*/ 2623279 w 3564730"/>
              <a:gd name="connsiteY5" fmla="*/ 2163207 h 2163207"/>
              <a:gd name="connsiteX0" fmla="*/ 0 w 3564730"/>
              <a:gd name="connsiteY0" fmla="*/ 254833 h 2053653"/>
              <a:gd name="connsiteX1" fmla="*/ 1379095 w 3564730"/>
              <a:gd name="connsiteY1" fmla="*/ 194872 h 2053653"/>
              <a:gd name="connsiteX2" fmla="*/ 2271009 w 3564730"/>
              <a:gd name="connsiteY2" fmla="*/ 0 h 2053653"/>
              <a:gd name="connsiteX3" fmla="*/ 3500203 w 3564730"/>
              <a:gd name="connsiteY3" fmla="*/ 434715 h 2053653"/>
              <a:gd name="connsiteX4" fmla="*/ 3282846 w 3564730"/>
              <a:gd name="connsiteY4" fmla="*/ 1828801 h 2053653"/>
              <a:gd name="connsiteX5" fmla="*/ 2623279 w 3564730"/>
              <a:gd name="connsiteY5" fmla="*/ 2053653 h 2053653"/>
              <a:gd name="connsiteX0" fmla="*/ 0 w 3543360"/>
              <a:gd name="connsiteY0" fmla="*/ 217357 h 2016177"/>
              <a:gd name="connsiteX1" fmla="*/ 1379095 w 3543360"/>
              <a:gd name="connsiteY1" fmla="*/ 157396 h 2016177"/>
              <a:gd name="connsiteX2" fmla="*/ 2570812 w 3543360"/>
              <a:gd name="connsiteY2" fmla="*/ 0 h 2016177"/>
              <a:gd name="connsiteX3" fmla="*/ 3500203 w 3543360"/>
              <a:gd name="connsiteY3" fmla="*/ 397239 h 2016177"/>
              <a:gd name="connsiteX4" fmla="*/ 3282846 w 3543360"/>
              <a:gd name="connsiteY4" fmla="*/ 1791325 h 2016177"/>
              <a:gd name="connsiteX5" fmla="*/ 2623279 w 3543360"/>
              <a:gd name="connsiteY5" fmla="*/ 2016177 h 2016177"/>
              <a:gd name="connsiteX0" fmla="*/ 0 w 3543360"/>
              <a:gd name="connsiteY0" fmla="*/ 111819 h 1910639"/>
              <a:gd name="connsiteX1" fmla="*/ 1379095 w 3543360"/>
              <a:gd name="connsiteY1" fmla="*/ 51858 h 1910639"/>
              <a:gd name="connsiteX2" fmla="*/ 3500203 w 3543360"/>
              <a:gd name="connsiteY2" fmla="*/ 291701 h 1910639"/>
              <a:gd name="connsiteX3" fmla="*/ 3282846 w 3543360"/>
              <a:gd name="connsiteY3" fmla="*/ 1685787 h 1910639"/>
              <a:gd name="connsiteX4" fmla="*/ 2623279 w 3543360"/>
              <a:gd name="connsiteY4" fmla="*/ 1910639 h 1910639"/>
              <a:gd name="connsiteX0" fmla="*/ 0 w 3543360"/>
              <a:gd name="connsiteY0" fmla="*/ 109240 h 1908060"/>
              <a:gd name="connsiteX1" fmla="*/ 1379095 w 3543360"/>
              <a:gd name="connsiteY1" fmla="*/ 49279 h 1908060"/>
              <a:gd name="connsiteX2" fmla="*/ 3500203 w 3543360"/>
              <a:gd name="connsiteY2" fmla="*/ 289122 h 1908060"/>
              <a:gd name="connsiteX3" fmla="*/ 3282846 w 3543360"/>
              <a:gd name="connsiteY3" fmla="*/ 1683208 h 1908060"/>
              <a:gd name="connsiteX4" fmla="*/ 2623279 w 3543360"/>
              <a:gd name="connsiteY4" fmla="*/ 1908060 h 1908060"/>
              <a:gd name="connsiteX0" fmla="*/ 0 w 3206082"/>
              <a:gd name="connsiteY0" fmla="*/ 164918 h 1866302"/>
              <a:gd name="connsiteX1" fmla="*/ 1041817 w 3206082"/>
              <a:gd name="connsiteY1" fmla="*/ 7521 h 1866302"/>
              <a:gd name="connsiteX2" fmla="*/ 3162925 w 3206082"/>
              <a:gd name="connsiteY2" fmla="*/ 247364 h 1866302"/>
              <a:gd name="connsiteX3" fmla="*/ 2945568 w 3206082"/>
              <a:gd name="connsiteY3" fmla="*/ 1641450 h 1866302"/>
              <a:gd name="connsiteX4" fmla="*/ 2286001 w 3206082"/>
              <a:gd name="connsiteY4" fmla="*/ 1866302 h 1866302"/>
              <a:gd name="connsiteX0" fmla="*/ 0 w 3535866"/>
              <a:gd name="connsiteY0" fmla="*/ 154217 h 1870591"/>
              <a:gd name="connsiteX1" fmla="*/ 1371601 w 3535866"/>
              <a:gd name="connsiteY1" fmla="*/ 11810 h 1870591"/>
              <a:gd name="connsiteX2" fmla="*/ 3492709 w 3535866"/>
              <a:gd name="connsiteY2" fmla="*/ 251653 h 1870591"/>
              <a:gd name="connsiteX3" fmla="*/ 3275352 w 3535866"/>
              <a:gd name="connsiteY3" fmla="*/ 1645739 h 1870591"/>
              <a:gd name="connsiteX4" fmla="*/ 2615785 w 3535866"/>
              <a:gd name="connsiteY4" fmla="*/ 1870591 h 1870591"/>
              <a:gd name="connsiteX0" fmla="*/ 0 w 3574008"/>
              <a:gd name="connsiteY0" fmla="*/ 278937 h 1995311"/>
              <a:gd name="connsiteX1" fmla="*/ 2031169 w 3574008"/>
              <a:gd name="connsiteY1" fmla="*/ 1619 h 1995311"/>
              <a:gd name="connsiteX2" fmla="*/ 3492709 w 3574008"/>
              <a:gd name="connsiteY2" fmla="*/ 376373 h 1995311"/>
              <a:gd name="connsiteX3" fmla="*/ 3275352 w 3574008"/>
              <a:gd name="connsiteY3" fmla="*/ 1770459 h 1995311"/>
              <a:gd name="connsiteX4" fmla="*/ 2615785 w 3574008"/>
              <a:gd name="connsiteY4" fmla="*/ 1995311 h 1995311"/>
              <a:gd name="connsiteX0" fmla="*/ 0 w 3355695"/>
              <a:gd name="connsiteY0" fmla="*/ 281883 h 1998257"/>
              <a:gd name="connsiteX1" fmla="*/ 2031169 w 3355695"/>
              <a:gd name="connsiteY1" fmla="*/ 4565 h 1998257"/>
              <a:gd name="connsiteX2" fmla="*/ 3072985 w 3355695"/>
              <a:gd name="connsiteY2" fmla="*/ 461765 h 1998257"/>
              <a:gd name="connsiteX3" fmla="*/ 3275352 w 3355695"/>
              <a:gd name="connsiteY3" fmla="*/ 1773405 h 1998257"/>
              <a:gd name="connsiteX4" fmla="*/ 2615785 w 3355695"/>
              <a:gd name="connsiteY4" fmla="*/ 1998257 h 1998257"/>
              <a:gd name="connsiteX0" fmla="*/ 0 w 3355695"/>
              <a:gd name="connsiteY0" fmla="*/ 281829 h 1998203"/>
              <a:gd name="connsiteX1" fmla="*/ 2031169 w 3355695"/>
              <a:gd name="connsiteY1" fmla="*/ 4511 h 1998203"/>
              <a:gd name="connsiteX2" fmla="*/ 3072985 w 3355695"/>
              <a:gd name="connsiteY2" fmla="*/ 461711 h 1998203"/>
              <a:gd name="connsiteX3" fmla="*/ 3275352 w 3355695"/>
              <a:gd name="connsiteY3" fmla="*/ 1773351 h 1998203"/>
              <a:gd name="connsiteX4" fmla="*/ 2615785 w 3355695"/>
              <a:gd name="connsiteY4" fmla="*/ 1998203 h 1998203"/>
              <a:gd name="connsiteX0" fmla="*/ 0 w 3499453"/>
              <a:gd name="connsiteY0" fmla="*/ 294469 h 2010843"/>
              <a:gd name="connsiteX1" fmla="*/ 2031169 w 3499453"/>
              <a:gd name="connsiteY1" fmla="*/ 17151 h 2010843"/>
              <a:gd name="connsiteX2" fmla="*/ 3395274 w 3499453"/>
              <a:gd name="connsiteY2" fmla="*/ 721689 h 2010843"/>
              <a:gd name="connsiteX3" fmla="*/ 3275352 w 3499453"/>
              <a:gd name="connsiteY3" fmla="*/ 1785991 h 2010843"/>
              <a:gd name="connsiteX4" fmla="*/ 2615785 w 3499453"/>
              <a:gd name="connsiteY4" fmla="*/ 2010843 h 2010843"/>
              <a:gd name="connsiteX0" fmla="*/ 0 w 3420341"/>
              <a:gd name="connsiteY0" fmla="*/ 294469 h 2010843"/>
              <a:gd name="connsiteX1" fmla="*/ 2031169 w 3420341"/>
              <a:gd name="connsiteY1" fmla="*/ 17151 h 2010843"/>
              <a:gd name="connsiteX2" fmla="*/ 3395274 w 3420341"/>
              <a:gd name="connsiteY2" fmla="*/ 721689 h 2010843"/>
              <a:gd name="connsiteX3" fmla="*/ 3275352 w 3420341"/>
              <a:gd name="connsiteY3" fmla="*/ 1785991 h 2010843"/>
              <a:gd name="connsiteX4" fmla="*/ 2615785 w 3420341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18179"/>
              <a:gd name="connsiteY0" fmla="*/ 294469 h 2010843"/>
              <a:gd name="connsiteX1" fmla="*/ 2031169 w 3418179"/>
              <a:gd name="connsiteY1" fmla="*/ 17151 h 2010843"/>
              <a:gd name="connsiteX2" fmla="*/ 3395274 w 3418179"/>
              <a:gd name="connsiteY2" fmla="*/ 721689 h 2010843"/>
              <a:gd name="connsiteX3" fmla="*/ 2615785 w 3418179"/>
              <a:gd name="connsiteY3" fmla="*/ 2010843 h 2010843"/>
              <a:gd name="connsiteX0" fmla="*/ 0 w 3426787"/>
              <a:gd name="connsiteY0" fmla="*/ 294469 h 2010843"/>
              <a:gd name="connsiteX1" fmla="*/ 2031169 w 3426787"/>
              <a:gd name="connsiteY1" fmla="*/ 17151 h 2010843"/>
              <a:gd name="connsiteX2" fmla="*/ 3395274 w 3426787"/>
              <a:gd name="connsiteY2" fmla="*/ 721689 h 2010843"/>
              <a:gd name="connsiteX3" fmla="*/ 2960559 w 3426787"/>
              <a:gd name="connsiteY3" fmla="*/ 1800981 h 2010843"/>
              <a:gd name="connsiteX4" fmla="*/ 2615785 w 3426787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49232"/>
              <a:gd name="connsiteY0" fmla="*/ 294469 h 1913407"/>
              <a:gd name="connsiteX1" fmla="*/ 2031169 w 3449232"/>
              <a:gd name="connsiteY1" fmla="*/ 17151 h 1913407"/>
              <a:gd name="connsiteX2" fmla="*/ 3395274 w 3449232"/>
              <a:gd name="connsiteY2" fmla="*/ 721689 h 1913407"/>
              <a:gd name="connsiteX3" fmla="*/ 3102965 w 3449232"/>
              <a:gd name="connsiteY3" fmla="*/ 1913407 h 1913407"/>
              <a:gd name="connsiteX0" fmla="*/ 0 w 3484939"/>
              <a:gd name="connsiteY0" fmla="*/ 294469 h 1913407"/>
              <a:gd name="connsiteX1" fmla="*/ 2031169 w 3484939"/>
              <a:gd name="connsiteY1" fmla="*/ 17151 h 1913407"/>
              <a:gd name="connsiteX2" fmla="*/ 3395274 w 3484939"/>
              <a:gd name="connsiteY2" fmla="*/ 721689 h 1913407"/>
              <a:gd name="connsiteX3" fmla="*/ 3102965 w 3484939"/>
              <a:gd name="connsiteY3" fmla="*/ 1913407 h 1913407"/>
              <a:gd name="connsiteX0" fmla="*/ 0 w 3407398"/>
              <a:gd name="connsiteY0" fmla="*/ 294469 h 1898417"/>
              <a:gd name="connsiteX1" fmla="*/ 2031169 w 3407398"/>
              <a:gd name="connsiteY1" fmla="*/ 17151 h 1898417"/>
              <a:gd name="connsiteX2" fmla="*/ 3395274 w 3407398"/>
              <a:gd name="connsiteY2" fmla="*/ 721689 h 1898417"/>
              <a:gd name="connsiteX3" fmla="*/ 2608290 w 3407398"/>
              <a:gd name="connsiteY3" fmla="*/ 1898417 h 1898417"/>
              <a:gd name="connsiteX0" fmla="*/ 0 w 3428681"/>
              <a:gd name="connsiteY0" fmla="*/ 294469 h 1898417"/>
              <a:gd name="connsiteX1" fmla="*/ 2031169 w 3428681"/>
              <a:gd name="connsiteY1" fmla="*/ 17151 h 1898417"/>
              <a:gd name="connsiteX2" fmla="*/ 3395274 w 3428681"/>
              <a:gd name="connsiteY2" fmla="*/ 721689 h 1898417"/>
              <a:gd name="connsiteX3" fmla="*/ 2608290 w 3428681"/>
              <a:gd name="connsiteY3" fmla="*/ 1898417 h 1898417"/>
              <a:gd name="connsiteX0" fmla="*/ 0 w 3428681"/>
              <a:gd name="connsiteY0" fmla="*/ 279395 h 1883343"/>
              <a:gd name="connsiteX1" fmla="*/ 2031169 w 3428681"/>
              <a:gd name="connsiteY1" fmla="*/ 2077 h 1883343"/>
              <a:gd name="connsiteX2" fmla="*/ 3395274 w 3428681"/>
              <a:gd name="connsiteY2" fmla="*/ 706615 h 1883343"/>
              <a:gd name="connsiteX3" fmla="*/ 2608290 w 3428681"/>
              <a:gd name="connsiteY3" fmla="*/ 1883343 h 18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681" h="1883343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2656801" y="2444775"/>
            <a:ext cx="848205" cy="230969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002" y="2740423"/>
            <a:ext cx="15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8204324" y="3219424"/>
            <a:ext cx="752397" cy="237651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59617" y="3255584"/>
            <a:ext cx="275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концевое/поглощающее состояние</a:t>
            </a:r>
            <a:endParaRPr lang="ru-RU" dirty="0"/>
          </a:p>
        </p:txBody>
      </p:sp>
      <p:sp>
        <p:nvSpPr>
          <p:cNvPr id="28" name="Номер слайда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3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Замкнутое подмножество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38" y="1825936"/>
            <a:ext cx="10515600" cy="4762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Подмножество состояний называется </a:t>
            </a:r>
            <a:r>
              <a:rPr lang="ru-RU" i="1" u="sng" dirty="0" smtClean="0"/>
              <a:t>замкнутым</a:t>
            </a:r>
            <a:r>
              <a:rPr lang="ru-RU" dirty="0" smtClean="0"/>
              <a:t> (концевым</a:t>
            </a:r>
            <a:r>
              <a:rPr lang="ru-RU" smtClean="0"/>
              <a:t>, поглощающим), </a:t>
            </a:r>
            <a:r>
              <a:rPr lang="ru-RU" dirty="0" smtClean="0"/>
              <a:t>если система попав в одно из этих состояний не может  выйти </a:t>
            </a:r>
            <a:r>
              <a:rPr lang="ru-RU" smtClean="0"/>
              <a:t>из этого </a:t>
            </a:r>
            <a:r>
              <a:rPr lang="ru-RU" dirty="0" smtClean="0"/>
              <a:t>подмножества </a:t>
            </a:r>
            <a:r>
              <a:rPr lang="ru-RU" smtClean="0"/>
              <a:t>состояний.</a:t>
            </a:r>
            <a:endParaRPr lang="ru-RU" dirty="0" smtClean="0"/>
          </a:p>
        </p:txBody>
      </p:sp>
      <p:grpSp>
        <p:nvGrpSpPr>
          <p:cNvPr id="7" name="Группа 6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1</a:t>
              </a:r>
              <a:endParaRPr lang="ru-RU" sz="20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2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3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4</a:t>
              </a:r>
              <a:endParaRPr lang="ru-RU" sz="20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6</a:t>
              </a:r>
              <a:endParaRPr lang="ru-RU" sz="2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5</a:t>
              </a:r>
              <a:endParaRPr lang="ru-RU" sz="2000" dirty="0"/>
            </a:p>
          </p:txBody>
        </p:sp>
      </p:grpSp>
      <p:cxnSp>
        <p:nvCxnSpPr>
          <p:cNvPr id="24" name="Прямая со стрелкой 23"/>
          <p:cNvCxnSpPr>
            <a:stCxn id="5" idx="0"/>
            <a:endCxn id="10" idx="1"/>
          </p:cNvCxnSpPr>
          <p:nvPr/>
        </p:nvCxnSpPr>
        <p:spPr>
          <a:xfrm flipV="1">
            <a:off x="3790039" y="1559295"/>
            <a:ext cx="1243871" cy="47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037689" y="2203872"/>
            <a:ext cx="23378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3"/>
            <a:endCxn id="22" idx="1"/>
          </p:cNvCxnSpPr>
          <p:nvPr/>
        </p:nvCxnSpPr>
        <p:spPr>
          <a:xfrm>
            <a:off x="5529210" y="1559295"/>
            <a:ext cx="2076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529210" y="2558262"/>
            <a:ext cx="918460" cy="403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9" idx="1"/>
          </p:cNvCxnSpPr>
          <p:nvPr/>
        </p:nvCxnSpPr>
        <p:spPr>
          <a:xfrm>
            <a:off x="6773081" y="2558262"/>
            <a:ext cx="833046" cy="484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1" idx="2"/>
            <a:endCxn id="18" idx="0"/>
          </p:cNvCxnSpPr>
          <p:nvPr/>
        </p:nvCxnSpPr>
        <p:spPr>
          <a:xfrm>
            <a:off x="7853777" y="1806945"/>
            <a:ext cx="0" cy="988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5529210" y="3207623"/>
            <a:ext cx="2076917" cy="57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5529210" y="1760946"/>
            <a:ext cx="823053" cy="27371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3639748" y="2538730"/>
            <a:ext cx="1392992" cy="70433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олилиния 69"/>
          <p:cNvSpPr/>
          <p:nvPr/>
        </p:nvSpPr>
        <p:spPr>
          <a:xfrm>
            <a:off x="5528040" y="1144591"/>
            <a:ext cx="3428681" cy="1883343"/>
          </a:xfrm>
          <a:custGeom>
            <a:avLst/>
            <a:gdLst>
              <a:gd name="connsiteX0" fmla="*/ 0 w 3784446"/>
              <a:gd name="connsiteY0" fmla="*/ 360478 h 2159298"/>
              <a:gd name="connsiteX1" fmla="*/ 1454046 w 3784446"/>
              <a:gd name="connsiteY1" fmla="*/ 714 h 2159298"/>
              <a:gd name="connsiteX2" fmla="*/ 3762531 w 3784446"/>
              <a:gd name="connsiteY2" fmla="*/ 442924 h 2159298"/>
              <a:gd name="connsiteX3" fmla="*/ 2623279 w 3784446"/>
              <a:gd name="connsiteY3" fmla="*/ 2159298 h 2159298"/>
              <a:gd name="connsiteX0" fmla="*/ 0 w 3799187"/>
              <a:gd name="connsiteY0" fmla="*/ 395161 h 2193981"/>
              <a:gd name="connsiteX1" fmla="*/ 1454046 w 3799187"/>
              <a:gd name="connsiteY1" fmla="*/ 35397 h 2193981"/>
              <a:gd name="connsiteX2" fmla="*/ 3777521 w 3799187"/>
              <a:gd name="connsiteY2" fmla="*/ 1242105 h 2193981"/>
              <a:gd name="connsiteX3" fmla="*/ 2623279 w 3799187"/>
              <a:gd name="connsiteY3" fmla="*/ 2193981 h 2193981"/>
              <a:gd name="connsiteX0" fmla="*/ 0 w 3861640"/>
              <a:gd name="connsiteY0" fmla="*/ 395161 h 2193981"/>
              <a:gd name="connsiteX1" fmla="*/ 1454046 w 3861640"/>
              <a:gd name="connsiteY1" fmla="*/ 35397 h 2193981"/>
              <a:gd name="connsiteX2" fmla="*/ 3777521 w 3861640"/>
              <a:gd name="connsiteY2" fmla="*/ 1242105 h 2193981"/>
              <a:gd name="connsiteX3" fmla="*/ 3282846 w 3861640"/>
              <a:gd name="connsiteY3" fmla="*/ 1969129 h 2193981"/>
              <a:gd name="connsiteX4" fmla="*/ 2623279 w 3861640"/>
              <a:gd name="connsiteY4" fmla="*/ 2193981 h 2193981"/>
              <a:gd name="connsiteX0" fmla="*/ 0 w 3624106"/>
              <a:gd name="connsiteY0" fmla="*/ 362728 h 2161548"/>
              <a:gd name="connsiteX1" fmla="*/ 1454046 w 3624106"/>
              <a:gd name="connsiteY1" fmla="*/ 2964 h 2161548"/>
              <a:gd name="connsiteX2" fmla="*/ 3500203 w 3624106"/>
              <a:gd name="connsiteY2" fmla="*/ 542610 h 2161548"/>
              <a:gd name="connsiteX3" fmla="*/ 3282846 w 3624106"/>
              <a:gd name="connsiteY3" fmla="*/ 1936696 h 2161548"/>
              <a:gd name="connsiteX4" fmla="*/ 2623279 w 3624106"/>
              <a:gd name="connsiteY4" fmla="*/ 2161548 h 2161548"/>
              <a:gd name="connsiteX0" fmla="*/ 0 w 3564730"/>
              <a:gd name="connsiteY0" fmla="*/ 374030 h 2172850"/>
              <a:gd name="connsiteX1" fmla="*/ 1454046 w 3564730"/>
              <a:gd name="connsiteY1" fmla="*/ 14266 h 2172850"/>
              <a:gd name="connsiteX2" fmla="*/ 2271009 w 3564730"/>
              <a:gd name="connsiteY2" fmla="*/ 119197 h 2172850"/>
              <a:gd name="connsiteX3" fmla="*/ 3500203 w 3564730"/>
              <a:gd name="connsiteY3" fmla="*/ 553912 h 2172850"/>
              <a:gd name="connsiteX4" fmla="*/ 3282846 w 3564730"/>
              <a:gd name="connsiteY4" fmla="*/ 1947998 h 2172850"/>
              <a:gd name="connsiteX5" fmla="*/ 2623279 w 3564730"/>
              <a:gd name="connsiteY5" fmla="*/ 2172850 h 2172850"/>
              <a:gd name="connsiteX0" fmla="*/ 0 w 3564730"/>
              <a:gd name="connsiteY0" fmla="*/ 364387 h 2163207"/>
              <a:gd name="connsiteX1" fmla="*/ 1454046 w 3564730"/>
              <a:gd name="connsiteY1" fmla="*/ 4623 h 2163207"/>
              <a:gd name="connsiteX2" fmla="*/ 2271009 w 3564730"/>
              <a:gd name="connsiteY2" fmla="*/ 109554 h 2163207"/>
              <a:gd name="connsiteX3" fmla="*/ 3500203 w 3564730"/>
              <a:gd name="connsiteY3" fmla="*/ 544269 h 2163207"/>
              <a:gd name="connsiteX4" fmla="*/ 3282846 w 3564730"/>
              <a:gd name="connsiteY4" fmla="*/ 1938355 h 2163207"/>
              <a:gd name="connsiteX5" fmla="*/ 2623279 w 3564730"/>
              <a:gd name="connsiteY5" fmla="*/ 2163207 h 2163207"/>
              <a:gd name="connsiteX0" fmla="*/ 0 w 3564730"/>
              <a:gd name="connsiteY0" fmla="*/ 254833 h 2053653"/>
              <a:gd name="connsiteX1" fmla="*/ 1379095 w 3564730"/>
              <a:gd name="connsiteY1" fmla="*/ 194872 h 2053653"/>
              <a:gd name="connsiteX2" fmla="*/ 2271009 w 3564730"/>
              <a:gd name="connsiteY2" fmla="*/ 0 h 2053653"/>
              <a:gd name="connsiteX3" fmla="*/ 3500203 w 3564730"/>
              <a:gd name="connsiteY3" fmla="*/ 434715 h 2053653"/>
              <a:gd name="connsiteX4" fmla="*/ 3282846 w 3564730"/>
              <a:gd name="connsiteY4" fmla="*/ 1828801 h 2053653"/>
              <a:gd name="connsiteX5" fmla="*/ 2623279 w 3564730"/>
              <a:gd name="connsiteY5" fmla="*/ 2053653 h 2053653"/>
              <a:gd name="connsiteX0" fmla="*/ 0 w 3543360"/>
              <a:gd name="connsiteY0" fmla="*/ 217357 h 2016177"/>
              <a:gd name="connsiteX1" fmla="*/ 1379095 w 3543360"/>
              <a:gd name="connsiteY1" fmla="*/ 157396 h 2016177"/>
              <a:gd name="connsiteX2" fmla="*/ 2570812 w 3543360"/>
              <a:gd name="connsiteY2" fmla="*/ 0 h 2016177"/>
              <a:gd name="connsiteX3" fmla="*/ 3500203 w 3543360"/>
              <a:gd name="connsiteY3" fmla="*/ 397239 h 2016177"/>
              <a:gd name="connsiteX4" fmla="*/ 3282846 w 3543360"/>
              <a:gd name="connsiteY4" fmla="*/ 1791325 h 2016177"/>
              <a:gd name="connsiteX5" fmla="*/ 2623279 w 3543360"/>
              <a:gd name="connsiteY5" fmla="*/ 2016177 h 2016177"/>
              <a:gd name="connsiteX0" fmla="*/ 0 w 3543360"/>
              <a:gd name="connsiteY0" fmla="*/ 111819 h 1910639"/>
              <a:gd name="connsiteX1" fmla="*/ 1379095 w 3543360"/>
              <a:gd name="connsiteY1" fmla="*/ 51858 h 1910639"/>
              <a:gd name="connsiteX2" fmla="*/ 3500203 w 3543360"/>
              <a:gd name="connsiteY2" fmla="*/ 291701 h 1910639"/>
              <a:gd name="connsiteX3" fmla="*/ 3282846 w 3543360"/>
              <a:gd name="connsiteY3" fmla="*/ 1685787 h 1910639"/>
              <a:gd name="connsiteX4" fmla="*/ 2623279 w 3543360"/>
              <a:gd name="connsiteY4" fmla="*/ 1910639 h 1910639"/>
              <a:gd name="connsiteX0" fmla="*/ 0 w 3543360"/>
              <a:gd name="connsiteY0" fmla="*/ 109240 h 1908060"/>
              <a:gd name="connsiteX1" fmla="*/ 1379095 w 3543360"/>
              <a:gd name="connsiteY1" fmla="*/ 49279 h 1908060"/>
              <a:gd name="connsiteX2" fmla="*/ 3500203 w 3543360"/>
              <a:gd name="connsiteY2" fmla="*/ 289122 h 1908060"/>
              <a:gd name="connsiteX3" fmla="*/ 3282846 w 3543360"/>
              <a:gd name="connsiteY3" fmla="*/ 1683208 h 1908060"/>
              <a:gd name="connsiteX4" fmla="*/ 2623279 w 3543360"/>
              <a:gd name="connsiteY4" fmla="*/ 1908060 h 1908060"/>
              <a:gd name="connsiteX0" fmla="*/ 0 w 3206082"/>
              <a:gd name="connsiteY0" fmla="*/ 164918 h 1866302"/>
              <a:gd name="connsiteX1" fmla="*/ 1041817 w 3206082"/>
              <a:gd name="connsiteY1" fmla="*/ 7521 h 1866302"/>
              <a:gd name="connsiteX2" fmla="*/ 3162925 w 3206082"/>
              <a:gd name="connsiteY2" fmla="*/ 247364 h 1866302"/>
              <a:gd name="connsiteX3" fmla="*/ 2945568 w 3206082"/>
              <a:gd name="connsiteY3" fmla="*/ 1641450 h 1866302"/>
              <a:gd name="connsiteX4" fmla="*/ 2286001 w 3206082"/>
              <a:gd name="connsiteY4" fmla="*/ 1866302 h 1866302"/>
              <a:gd name="connsiteX0" fmla="*/ 0 w 3535866"/>
              <a:gd name="connsiteY0" fmla="*/ 154217 h 1870591"/>
              <a:gd name="connsiteX1" fmla="*/ 1371601 w 3535866"/>
              <a:gd name="connsiteY1" fmla="*/ 11810 h 1870591"/>
              <a:gd name="connsiteX2" fmla="*/ 3492709 w 3535866"/>
              <a:gd name="connsiteY2" fmla="*/ 251653 h 1870591"/>
              <a:gd name="connsiteX3" fmla="*/ 3275352 w 3535866"/>
              <a:gd name="connsiteY3" fmla="*/ 1645739 h 1870591"/>
              <a:gd name="connsiteX4" fmla="*/ 2615785 w 3535866"/>
              <a:gd name="connsiteY4" fmla="*/ 1870591 h 1870591"/>
              <a:gd name="connsiteX0" fmla="*/ 0 w 3574008"/>
              <a:gd name="connsiteY0" fmla="*/ 278937 h 1995311"/>
              <a:gd name="connsiteX1" fmla="*/ 2031169 w 3574008"/>
              <a:gd name="connsiteY1" fmla="*/ 1619 h 1995311"/>
              <a:gd name="connsiteX2" fmla="*/ 3492709 w 3574008"/>
              <a:gd name="connsiteY2" fmla="*/ 376373 h 1995311"/>
              <a:gd name="connsiteX3" fmla="*/ 3275352 w 3574008"/>
              <a:gd name="connsiteY3" fmla="*/ 1770459 h 1995311"/>
              <a:gd name="connsiteX4" fmla="*/ 2615785 w 3574008"/>
              <a:gd name="connsiteY4" fmla="*/ 1995311 h 1995311"/>
              <a:gd name="connsiteX0" fmla="*/ 0 w 3355695"/>
              <a:gd name="connsiteY0" fmla="*/ 281883 h 1998257"/>
              <a:gd name="connsiteX1" fmla="*/ 2031169 w 3355695"/>
              <a:gd name="connsiteY1" fmla="*/ 4565 h 1998257"/>
              <a:gd name="connsiteX2" fmla="*/ 3072985 w 3355695"/>
              <a:gd name="connsiteY2" fmla="*/ 461765 h 1998257"/>
              <a:gd name="connsiteX3" fmla="*/ 3275352 w 3355695"/>
              <a:gd name="connsiteY3" fmla="*/ 1773405 h 1998257"/>
              <a:gd name="connsiteX4" fmla="*/ 2615785 w 3355695"/>
              <a:gd name="connsiteY4" fmla="*/ 1998257 h 1998257"/>
              <a:gd name="connsiteX0" fmla="*/ 0 w 3355695"/>
              <a:gd name="connsiteY0" fmla="*/ 281829 h 1998203"/>
              <a:gd name="connsiteX1" fmla="*/ 2031169 w 3355695"/>
              <a:gd name="connsiteY1" fmla="*/ 4511 h 1998203"/>
              <a:gd name="connsiteX2" fmla="*/ 3072985 w 3355695"/>
              <a:gd name="connsiteY2" fmla="*/ 461711 h 1998203"/>
              <a:gd name="connsiteX3" fmla="*/ 3275352 w 3355695"/>
              <a:gd name="connsiteY3" fmla="*/ 1773351 h 1998203"/>
              <a:gd name="connsiteX4" fmla="*/ 2615785 w 3355695"/>
              <a:gd name="connsiteY4" fmla="*/ 1998203 h 1998203"/>
              <a:gd name="connsiteX0" fmla="*/ 0 w 3499453"/>
              <a:gd name="connsiteY0" fmla="*/ 294469 h 2010843"/>
              <a:gd name="connsiteX1" fmla="*/ 2031169 w 3499453"/>
              <a:gd name="connsiteY1" fmla="*/ 17151 h 2010843"/>
              <a:gd name="connsiteX2" fmla="*/ 3395274 w 3499453"/>
              <a:gd name="connsiteY2" fmla="*/ 721689 h 2010843"/>
              <a:gd name="connsiteX3" fmla="*/ 3275352 w 3499453"/>
              <a:gd name="connsiteY3" fmla="*/ 1785991 h 2010843"/>
              <a:gd name="connsiteX4" fmla="*/ 2615785 w 3499453"/>
              <a:gd name="connsiteY4" fmla="*/ 2010843 h 2010843"/>
              <a:gd name="connsiteX0" fmla="*/ 0 w 3420341"/>
              <a:gd name="connsiteY0" fmla="*/ 294469 h 2010843"/>
              <a:gd name="connsiteX1" fmla="*/ 2031169 w 3420341"/>
              <a:gd name="connsiteY1" fmla="*/ 17151 h 2010843"/>
              <a:gd name="connsiteX2" fmla="*/ 3395274 w 3420341"/>
              <a:gd name="connsiteY2" fmla="*/ 721689 h 2010843"/>
              <a:gd name="connsiteX3" fmla="*/ 3275352 w 3420341"/>
              <a:gd name="connsiteY3" fmla="*/ 1785991 h 2010843"/>
              <a:gd name="connsiteX4" fmla="*/ 2615785 w 3420341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18179"/>
              <a:gd name="connsiteY0" fmla="*/ 294469 h 2010843"/>
              <a:gd name="connsiteX1" fmla="*/ 2031169 w 3418179"/>
              <a:gd name="connsiteY1" fmla="*/ 17151 h 2010843"/>
              <a:gd name="connsiteX2" fmla="*/ 3395274 w 3418179"/>
              <a:gd name="connsiteY2" fmla="*/ 721689 h 2010843"/>
              <a:gd name="connsiteX3" fmla="*/ 2615785 w 3418179"/>
              <a:gd name="connsiteY3" fmla="*/ 2010843 h 2010843"/>
              <a:gd name="connsiteX0" fmla="*/ 0 w 3426787"/>
              <a:gd name="connsiteY0" fmla="*/ 294469 h 2010843"/>
              <a:gd name="connsiteX1" fmla="*/ 2031169 w 3426787"/>
              <a:gd name="connsiteY1" fmla="*/ 17151 h 2010843"/>
              <a:gd name="connsiteX2" fmla="*/ 3395274 w 3426787"/>
              <a:gd name="connsiteY2" fmla="*/ 721689 h 2010843"/>
              <a:gd name="connsiteX3" fmla="*/ 2960559 w 3426787"/>
              <a:gd name="connsiteY3" fmla="*/ 1800981 h 2010843"/>
              <a:gd name="connsiteX4" fmla="*/ 2615785 w 3426787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49232"/>
              <a:gd name="connsiteY0" fmla="*/ 294469 h 1913407"/>
              <a:gd name="connsiteX1" fmla="*/ 2031169 w 3449232"/>
              <a:gd name="connsiteY1" fmla="*/ 17151 h 1913407"/>
              <a:gd name="connsiteX2" fmla="*/ 3395274 w 3449232"/>
              <a:gd name="connsiteY2" fmla="*/ 721689 h 1913407"/>
              <a:gd name="connsiteX3" fmla="*/ 3102965 w 3449232"/>
              <a:gd name="connsiteY3" fmla="*/ 1913407 h 1913407"/>
              <a:gd name="connsiteX0" fmla="*/ 0 w 3484939"/>
              <a:gd name="connsiteY0" fmla="*/ 294469 h 1913407"/>
              <a:gd name="connsiteX1" fmla="*/ 2031169 w 3484939"/>
              <a:gd name="connsiteY1" fmla="*/ 17151 h 1913407"/>
              <a:gd name="connsiteX2" fmla="*/ 3395274 w 3484939"/>
              <a:gd name="connsiteY2" fmla="*/ 721689 h 1913407"/>
              <a:gd name="connsiteX3" fmla="*/ 3102965 w 3484939"/>
              <a:gd name="connsiteY3" fmla="*/ 1913407 h 1913407"/>
              <a:gd name="connsiteX0" fmla="*/ 0 w 3407398"/>
              <a:gd name="connsiteY0" fmla="*/ 294469 h 1898417"/>
              <a:gd name="connsiteX1" fmla="*/ 2031169 w 3407398"/>
              <a:gd name="connsiteY1" fmla="*/ 17151 h 1898417"/>
              <a:gd name="connsiteX2" fmla="*/ 3395274 w 3407398"/>
              <a:gd name="connsiteY2" fmla="*/ 721689 h 1898417"/>
              <a:gd name="connsiteX3" fmla="*/ 2608290 w 3407398"/>
              <a:gd name="connsiteY3" fmla="*/ 1898417 h 1898417"/>
              <a:gd name="connsiteX0" fmla="*/ 0 w 3428681"/>
              <a:gd name="connsiteY0" fmla="*/ 294469 h 1898417"/>
              <a:gd name="connsiteX1" fmla="*/ 2031169 w 3428681"/>
              <a:gd name="connsiteY1" fmla="*/ 17151 h 1898417"/>
              <a:gd name="connsiteX2" fmla="*/ 3395274 w 3428681"/>
              <a:gd name="connsiteY2" fmla="*/ 721689 h 1898417"/>
              <a:gd name="connsiteX3" fmla="*/ 2608290 w 3428681"/>
              <a:gd name="connsiteY3" fmla="*/ 1898417 h 1898417"/>
              <a:gd name="connsiteX0" fmla="*/ 0 w 3428681"/>
              <a:gd name="connsiteY0" fmla="*/ 279395 h 1883343"/>
              <a:gd name="connsiteX1" fmla="*/ 2031169 w 3428681"/>
              <a:gd name="connsiteY1" fmla="*/ 2077 h 1883343"/>
              <a:gd name="connsiteX2" fmla="*/ 3395274 w 3428681"/>
              <a:gd name="connsiteY2" fmla="*/ 706615 h 1883343"/>
              <a:gd name="connsiteX3" fmla="*/ 2608290 w 3428681"/>
              <a:gd name="connsiteY3" fmla="*/ 1883343 h 18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681" h="1883343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 3"/>
          <p:cNvSpPr/>
          <p:nvPr/>
        </p:nvSpPr>
        <p:spPr>
          <a:xfrm>
            <a:off x="4489485" y="1798766"/>
            <a:ext cx="4249939" cy="1724600"/>
          </a:xfrm>
          <a:custGeom>
            <a:avLst/>
            <a:gdLst>
              <a:gd name="connsiteX0" fmla="*/ 2061217 w 4249939"/>
              <a:gd name="connsiteY0" fmla="*/ 1723923 h 1724600"/>
              <a:gd name="connsiteX1" fmla="*/ 69 w 4249939"/>
              <a:gd name="connsiteY1" fmla="*/ 1371654 h 1724600"/>
              <a:gd name="connsiteX2" fmla="*/ 2128672 w 4249939"/>
              <a:gd name="connsiteY2" fmla="*/ 54 h 1724600"/>
              <a:gd name="connsiteX3" fmla="*/ 4249781 w 4249939"/>
              <a:gd name="connsiteY3" fmla="*/ 1319188 h 1724600"/>
              <a:gd name="connsiteX4" fmla="*/ 2061217 w 4249939"/>
              <a:gd name="connsiteY4" fmla="*/ 1723923 h 17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939" h="1724600">
                <a:moveTo>
                  <a:pt x="2061217" y="1723923"/>
                </a:moveTo>
                <a:cubicBezTo>
                  <a:pt x="1352932" y="1732667"/>
                  <a:pt x="-11173" y="1658965"/>
                  <a:pt x="69" y="1371654"/>
                </a:cubicBezTo>
                <a:cubicBezTo>
                  <a:pt x="11311" y="1084343"/>
                  <a:pt x="1420387" y="8798"/>
                  <a:pt x="2128672" y="54"/>
                </a:cubicBezTo>
                <a:cubicBezTo>
                  <a:pt x="2836957" y="-8690"/>
                  <a:pt x="4267269" y="1033126"/>
                  <a:pt x="4249781" y="1319188"/>
                </a:cubicBezTo>
                <a:cubicBezTo>
                  <a:pt x="4232293" y="1605250"/>
                  <a:pt x="2769502" y="1715179"/>
                  <a:pt x="2061217" y="172392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4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Эргодическое подмножество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38" y="1825935"/>
            <a:ext cx="10515600" cy="4957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Подмножество состояний называется </a:t>
            </a:r>
            <a:r>
              <a:rPr lang="ru-RU" i="1" u="sng" dirty="0" smtClean="0"/>
              <a:t>эргодическим</a:t>
            </a:r>
            <a:r>
              <a:rPr lang="ru-RU" dirty="0" smtClean="0"/>
              <a:t> (связным), если из любого состояния входящего в него можно перейти в любое другой состояние этого подмножества серией переходов. То есть в эргодическом подмножестве нет источников</a:t>
            </a:r>
            <a:r>
              <a:rPr lang="ru-RU" dirty="0"/>
              <a:t> </a:t>
            </a:r>
            <a:r>
              <a:rPr lang="ru-RU" dirty="0" smtClean="0"/>
              <a:t>и концевых состояний, и нет замкнутых подмножеств состояний.</a:t>
            </a:r>
          </a:p>
          <a:p>
            <a:pPr algn="just"/>
            <a:r>
              <a:rPr lang="ru-RU" dirty="0" smtClean="0"/>
              <a:t>Подмножество называется транзитивным, если можно как войти в это подмножество, так и выйти из него.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1</a:t>
              </a:r>
              <a:endParaRPr lang="ru-RU" sz="20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2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3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4</a:t>
              </a:r>
              <a:endParaRPr lang="ru-RU" sz="20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6</a:t>
              </a:r>
              <a:endParaRPr lang="ru-RU" sz="20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5</a:t>
              </a:r>
              <a:endParaRPr lang="ru-RU" sz="2000" dirty="0"/>
            </a:p>
          </p:txBody>
        </p:sp>
      </p:grpSp>
      <p:cxnSp>
        <p:nvCxnSpPr>
          <p:cNvPr id="24" name="Прямая со стрелкой 23"/>
          <p:cNvCxnSpPr>
            <a:stCxn id="5" idx="0"/>
            <a:endCxn id="10" idx="1"/>
          </p:cNvCxnSpPr>
          <p:nvPr/>
        </p:nvCxnSpPr>
        <p:spPr>
          <a:xfrm flipV="1">
            <a:off x="3790039" y="1559295"/>
            <a:ext cx="1243871" cy="47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037689" y="2203872"/>
            <a:ext cx="23378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3"/>
            <a:endCxn id="22" idx="1"/>
          </p:cNvCxnSpPr>
          <p:nvPr/>
        </p:nvCxnSpPr>
        <p:spPr>
          <a:xfrm>
            <a:off x="5529210" y="1559295"/>
            <a:ext cx="2076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529210" y="2558262"/>
            <a:ext cx="918460" cy="403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9" idx="1"/>
          </p:cNvCxnSpPr>
          <p:nvPr/>
        </p:nvCxnSpPr>
        <p:spPr>
          <a:xfrm>
            <a:off x="6773081" y="2558262"/>
            <a:ext cx="833046" cy="484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1" idx="2"/>
            <a:endCxn id="18" idx="0"/>
          </p:cNvCxnSpPr>
          <p:nvPr/>
        </p:nvCxnSpPr>
        <p:spPr>
          <a:xfrm>
            <a:off x="7853777" y="1806945"/>
            <a:ext cx="0" cy="988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5529210" y="3207623"/>
            <a:ext cx="2076917" cy="57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5529210" y="1760946"/>
            <a:ext cx="823053" cy="27371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3639748" y="2538730"/>
            <a:ext cx="1392992" cy="70433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олилиния 69"/>
          <p:cNvSpPr/>
          <p:nvPr/>
        </p:nvSpPr>
        <p:spPr>
          <a:xfrm>
            <a:off x="5528040" y="1144591"/>
            <a:ext cx="3428681" cy="1883343"/>
          </a:xfrm>
          <a:custGeom>
            <a:avLst/>
            <a:gdLst>
              <a:gd name="connsiteX0" fmla="*/ 0 w 3784446"/>
              <a:gd name="connsiteY0" fmla="*/ 360478 h 2159298"/>
              <a:gd name="connsiteX1" fmla="*/ 1454046 w 3784446"/>
              <a:gd name="connsiteY1" fmla="*/ 714 h 2159298"/>
              <a:gd name="connsiteX2" fmla="*/ 3762531 w 3784446"/>
              <a:gd name="connsiteY2" fmla="*/ 442924 h 2159298"/>
              <a:gd name="connsiteX3" fmla="*/ 2623279 w 3784446"/>
              <a:gd name="connsiteY3" fmla="*/ 2159298 h 2159298"/>
              <a:gd name="connsiteX0" fmla="*/ 0 w 3799187"/>
              <a:gd name="connsiteY0" fmla="*/ 395161 h 2193981"/>
              <a:gd name="connsiteX1" fmla="*/ 1454046 w 3799187"/>
              <a:gd name="connsiteY1" fmla="*/ 35397 h 2193981"/>
              <a:gd name="connsiteX2" fmla="*/ 3777521 w 3799187"/>
              <a:gd name="connsiteY2" fmla="*/ 1242105 h 2193981"/>
              <a:gd name="connsiteX3" fmla="*/ 2623279 w 3799187"/>
              <a:gd name="connsiteY3" fmla="*/ 2193981 h 2193981"/>
              <a:gd name="connsiteX0" fmla="*/ 0 w 3861640"/>
              <a:gd name="connsiteY0" fmla="*/ 395161 h 2193981"/>
              <a:gd name="connsiteX1" fmla="*/ 1454046 w 3861640"/>
              <a:gd name="connsiteY1" fmla="*/ 35397 h 2193981"/>
              <a:gd name="connsiteX2" fmla="*/ 3777521 w 3861640"/>
              <a:gd name="connsiteY2" fmla="*/ 1242105 h 2193981"/>
              <a:gd name="connsiteX3" fmla="*/ 3282846 w 3861640"/>
              <a:gd name="connsiteY3" fmla="*/ 1969129 h 2193981"/>
              <a:gd name="connsiteX4" fmla="*/ 2623279 w 3861640"/>
              <a:gd name="connsiteY4" fmla="*/ 2193981 h 2193981"/>
              <a:gd name="connsiteX0" fmla="*/ 0 w 3624106"/>
              <a:gd name="connsiteY0" fmla="*/ 362728 h 2161548"/>
              <a:gd name="connsiteX1" fmla="*/ 1454046 w 3624106"/>
              <a:gd name="connsiteY1" fmla="*/ 2964 h 2161548"/>
              <a:gd name="connsiteX2" fmla="*/ 3500203 w 3624106"/>
              <a:gd name="connsiteY2" fmla="*/ 542610 h 2161548"/>
              <a:gd name="connsiteX3" fmla="*/ 3282846 w 3624106"/>
              <a:gd name="connsiteY3" fmla="*/ 1936696 h 2161548"/>
              <a:gd name="connsiteX4" fmla="*/ 2623279 w 3624106"/>
              <a:gd name="connsiteY4" fmla="*/ 2161548 h 2161548"/>
              <a:gd name="connsiteX0" fmla="*/ 0 w 3564730"/>
              <a:gd name="connsiteY0" fmla="*/ 374030 h 2172850"/>
              <a:gd name="connsiteX1" fmla="*/ 1454046 w 3564730"/>
              <a:gd name="connsiteY1" fmla="*/ 14266 h 2172850"/>
              <a:gd name="connsiteX2" fmla="*/ 2271009 w 3564730"/>
              <a:gd name="connsiteY2" fmla="*/ 119197 h 2172850"/>
              <a:gd name="connsiteX3" fmla="*/ 3500203 w 3564730"/>
              <a:gd name="connsiteY3" fmla="*/ 553912 h 2172850"/>
              <a:gd name="connsiteX4" fmla="*/ 3282846 w 3564730"/>
              <a:gd name="connsiteY4" fmla="*/ 1947998 h 2172850"/>
              <a:gd name="connsiteX5" fmla="*/ 2623279 w 3564730"/>
              <a:gd name="connsiteY5" fmla="*/ 2172850 h 2172850"/>
              <a:gd name="connsiteX0" fmla="*/ 0 w 3564730"/>
              <a:gd name="connsiteY0" fmla="*/ 364387 h 2163207"/>
              <a:gd name="connsiteX1" fmla="*/ 1454046 w 3564730"/>
              <a:gd name="connsiteY1" fmla="*/ 4623 h 2163207"/>
              <a:gd name="connsiteX2" fmla="*/ 2271009 w 3564730"/>
              <a:gd name="connsiteY2" fmla="*/ 109554 h 2163207"/>
              <a:gd name="connsiteX3" fmla="*/ 3500203 w 3564730"/>
              <a:gd name="connsiteY3" fmla="*/ 544269 h 2163207"/>
              <a:gd name="connsiteX4" fmla="*/ 3282846 w 3564730"/>
              <a:gd name="connsiteY4" fmla="*/ 1938355 h 2163207"/>
              <a:gd name="connsiteX5" fmla="*/ 2623279 w 3564730"/>
              <a:gd name="connsiteY5" fmla="*/ 2163207 h 2163207"/>
              <a:gd name="connsiteX0" fmla="*/ 0 w 3564730"/>
              <a:gd name="connsiteY0" fmla="*/ 254833 h 2053653"/>
              <a:gd name="connsiteX1" fmla="*/ 1379095 w 3564730"/>
              <a:gd name="connsiteY1" fmla="*/ 194872 h 2053653"/>
              <a:gd name="connsiteX2" fmla="*/ 2271009 w 3564730"/>
              <a:gd name="connsiteY2" fmla="*/ 0 h 2053653"/>
              <a:gd name="connsiteX3" fmla="*/ 3500203 w 3564730"/>
              <a:gd name="connsiteY3" fmla="*/ 434715 h 2053653"/>
              <a:gd name="connsiteX4" fmla="*/ 3282846 w 3564730"/>
              <a:gd name="connsiteY4" fmla="*/ 1828801 h 2053653"/>
              <a:gd name="connsiteX5" fmla="*/ 2623279 w 3564730"/>
              <a:gd name="connsiteY5" fmla="*/ 2053653 h 2053653"/>
              <a:gd name="connsiteX0" fmla="*/ 0 w 3543360"/>
              <a:gd name="connsiteY0" fmla="*/ 217357 h 2016177"/>
              <a:gd name="connsiteX1" fmla="*/ 1379095 w 3543360"/>
              <a:gd name="connsiteY1" fmla="*/ 157396 h 2016177"/>
              <a:gd name="connsiteX2" fmla="*/ 2570812 w 3543360"/>
              <a:gd name="connsiteY2" fmla="*/ 0 h 2016177"/>
              <a:gd name="connsiteX3" fmla="*/ 3500203 w 3543360"/>
              <a:gd name="connsiteY3" fmla="*/ 397239 h 2016177"/>
              <a:gd name="connsiteX4" fmla="*/ 3282846 w 3543360"/>
              <a:gd name="connsiteY4" fmla="*/ 1791325 h 2016177"/>
              <a:gd name="connsiteX5" fmla="*/ 2623279 w 3543360"/>
              <a:gd name="connsiteY5" fmla="*/ 2016177 h 2016177"/>
              <a:gd name="connsiteX0" fmla="*/ 0 w 3543360"/>
              <a:gd name="connsiteY0" fmla="*/ 111819 h 1910639"/>
              <a:gd name="connsiteX1" fmla="*/ 1379095 w 3543360"/>
              <a:gd name="connsiteY1" fmla="*/ 51858 h 1910639"/>
              <a:gd name="connsiteX2" fmla="*/ 3500203 w 3543360"/>
              <a:gd name="connsiteY2" fmla="*/ 291701 h 1910639"/>
              <a:gd name="connsiteX3" fmla="*/ 3282846 w 3543360"/>
              <a:gd name="connsiteY3" fmla="*/ 1685787 h 1910639"/>
              <a:gd name="connsiteX4" fmla="*/ 2623279 w 3543360"/>
              <a:gd name="connsiteY4" fmla="*/ 1910639 h 1910639"/>
              <a:gd name="connsiteX0" fmla="*/ 0 w 3543360"/>
              <a:gd name="connsiteY0" fmla="*/ 109240 h 1908060"/>
              <a:gd name="connsiteX1" fmla="*/ 1379095 w 3543360"/>
              <a:gd name="connsiteY1" fmla="*/ 49279 h 1908060"/>
              <a:gd name="connsiteX2" fmla="*/ 3500203 w 3543360"/>
              <a:gd name="connsiteY2" fmla="*/ 289122 h 1908060"/>
              <a:gd name="connsiteX3" fmla="*/ 3282846 w 3543360"/>
              <a:gd name="connsiteY3" fmla="*/ 1683208 h 1908060"/>
              <a:gd name="connsiteX4" fmla="*/ 2623279 w 3543360"/>
              <a:gd name="connsiteY4" fmla="*/ 1908060 h 1908060"/>
              <a:gd name="connsiteX0" fmla="*/ 0 w 3206082"/>
              <a:gd name="connsiteY0" fmla="*/ 164918 h 1866302"/>
              <a:gd name="connsiteX1" fmla="*/ 1041817 w 3206082"/>
              <a:gd name="connsiteY1" fmla="*/ 7521 h 1866302"/>
              <a:gd name="connsiteX2" fmla="*/ 3162925 w 3206082"/>
              <a:gd name="connsiteY2" fmla="*/ 247364 h 1866302"/>
              <a:gd name="connsiteX3" fmla="*/ 2945568 w 3206082"/>
              <a:gd name="connsiteY3" fmla="*/ 1641450 h 1866302"/>
              <a:gd name="connsiteX4" fmla="*/ 2286001 w 3206082"/>
              <a:gd name="connsiteY4" fmla="*/ 1866302 h 1866302"/>
              <a:gd name="connsiteX0" fmla="*/ 0 w 3535866"/>
              <a:gd name="connsiteY0" fmla="*/ 154217 h 1870591"/>
              <a:gd name="connsiteX1" fmla="*/ 1371601 w 3535866"/>
              <a:gd name="connsiteY1" fmla="*/ 11810 h 1870591"/>
              <a:gd name="connsiteX2" fmla="*/ 3492709 w 3535866"/>
              <a:gd name="connsiteY2" fmla="*/ 251653 h 1870591"/>
              <a:gd name="connsiteX3" fmla="*/ 3275352 w 3535866"/>
              <a:gd name="connsiteY3" fmla="*/ 1645739 h 1870591"/>
              <a:gd name="connsiteX4" fmla="*/ 2615785 w 3535866"/>
              <a:gd name="connsiteY4" fmla="*/ 1870591 h 1870591"/>
              <a:gd name="connsiteX0" fmla="*/ 0 w 3574008"/>
              <a:gd name="connsiteY0" fmla="*/ 278937 h 1995311"/>
              <a:gd name="connsiteX1" fmla="*/ 2031169 w 3574008"/>
              <a:gd name="connsiteY1" fmla="*/ 1619 h 1995311"/>
              <a:gd name="connsiteX2" fmla="*/ 3492709 w 3574008"/>
              <a:gd name="connsiteY2" fmla="*/ 376373 h 1995311"/>
              <a:gd name="connsiteX3" fmla="*/ 3275352 w 3574008"/>
              <a:gd name="connsiteY3" fmla="*/ 1770459 h 1995311"/>
              <a:gd name="connsiteX4" fmla="*/ 2615785 w 3574008"/>
              <a:gd name="connsiteY4" fmla="*/ 1995311 h 1995311"/>
              <a:gd name="connsiteX0" fmla="*/ 0 w 3355695"/>
              <a:gd name="connsiteY0" fmla="*/ 281883 h 1998257"/>
              <a:gd name="connsiteX1" fmla="*/ 2031169 w 3355695"/>
              <a:gd name="connsiteY1" fmla="*/ 4565 h 1998257"/>
              <a:gd name="connsiteX2" fmla="*/ 3072985 w 3355695"/>
              <a:gd name="connsiteY2" fmla="*/ 461765 h 1998257"/>
              <a:gd name="connsiteX3" fmla="*/ 3275352 w 3355695"/>
              <a:gd name="connsiteY3" fmla="*/ 1773405 h 1998257"/>
              <a:gd name="connsiteX4" fmla="*/ 2615785 w 3355695"/>
              <a:gd name="connsiteY4" fmla="*/ 1998257 h 1998257"/>
              <a:gd name="connsiteX0" fmla="*/ 0 w 3355695"/>
              <a:gd name="connsiteY0" fmla="*/ 281829 h 1998203"/>
              <a:gd name="connsiteX1" fmla="*/ 2031169 w 3355695"/>
              <a:gd name="connsiteY1" fmla="*/ 4511 h 1998203"/>
              <a:gd name="connsiteX2" fmla="*/ 3072985 w 3355695"/>
              <a:gd name="connsiteY2" fmla="*/ 461711 h 1998203"/>
              <a:gd name="connsiteX3" fmla="*/ 3275352 w 3355695"/>
              <a:gd name="connsiteY3" fmla="*/ 1773351 h 1998203"/>
              <a:gd name="connsiteX4" fmla="*/ 2615785 w 3355695"/>
              <a:gd name="connsiteY4" fmla="*/ 1998203 h 1998203"/>
              <a:gd name="connsiteX0" fmla="*/ 0 w 3499453"/>
              <a:gd name="connsiteY0" fmla="*/ 294469 h 2010843"/>
              <a:gd name="connsiteX1" fmla="*/ 2031169 w 3499453"/>
              <a:gd name="connsiteY1" fmla="*/ 17151 h 2010843"/>
              <a:gd name="connsiteX2" fmla="*/ 3395274 w 3499453"/>
              <a:gd name="connsiteY2" fmla="*/ 721689 h 2010843"/>
              <a:gd name="connsiteX3" fmla="*/ 3275352 w 3499453"/>
              <a:gd name="connsiteY3" fmla="*/ 1785991 h 2010843"/>
              <a:gd name="connsiteX4" fmla="*/ 2615785 w 3499453"/>
              <a:gd name="connsiteY4" fmla="*/ 2010843 h 2010843"/>
              <a:gd name="connsiteX0" fmla="*/ 0 w 3420341"/>
              <a:gd name="connsiteY0" fmla="*/ 294469 h 2010843"/>
              <a:gd name="connsiteX1" fmla="*/ 2031169 w 3420341"/>
              <a:gd name="connsiteY1" fmla="*/ 17151 h 2010843"/>
              <a:gd name="connsiteX2" fmla="*/ 3395274 w 3420341"/>
              <a:gd name="connsiteY2" fmla="*/ 721689 h 2010843"/>
              <a:gd name="connsiteX3" fmla="*/ 3275352 w 3420341"/>
              <a:gd name="connsiteY3" fmla="*/ 1785991 h 2010843"/>
              <a:gd name="connsiteX4" fmla="*/ 2615785 w 3420341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18179"/>
              <a:gd name="connsiteY0" fmla="*/ 294469 h 2010843"/>
              <a:gd name="connsiteX1" fmla="*/ 2031169 w 3418179"/>
              <a:gd name="connsiteY1" fmla="*/ 17151 h 2010843"/>
              <a:gd name="connsiteX2" fmla="*/ 3395274 w 3418179"/>
              <a:gd name="connsiteY2" fmla="*/ 721689 h 2010843"/>
              <a:gd name="connsiteX3" fmla="*/ 2615785 w 3418179"/>
              <a:gd name="connsiteY3" fmla="*/ 2010843 h 2010843"/>
              <a:gd name="connsiteX0" fmla="*/ 0 w 3426787"/>
              <a:gd name="connsiteY0" fmla="*/ 294469 h 2010843"/>
              <a:gd name="connsiteX1" fmla="*/ 2031169 w 3426787"/>
              <a:gd name="connsiteY1" fmla="*/ 17151 h 2010843"/>
              <a:gd name="connsiteX2" fmla="*/ 3395274 w 3426787"/>
              <a:gd name="connsiteY2" fmla="*/ 721689 h 2010843"/>
              <a:gd name="connsiteX3" fmla="*/ 2960559 w 3426787"/>
              <a:gd name="connsiteY3" fmla="*/ 1800981 h 2010843"/>
              <a:gd name="connsiteX4" fmla="*/ 2615785 w 3426787"/>
              <a:gd name="connsiteY4" fmla="*/ 2010843 h 2010843"/>
              <a:gd name="connsiteX0" fmla="*/ 0 w 3404362"/>
              <a:gd name="connsiteY0" fmla="*/ 294469 h 2010843"/>
              <a:gd name="connsiteX1" fmla="*/ 2031169 w 3404362"/>
              <a:gd name="connsiteY1" fmla="*/ 17151 h 2010843"/>
              <a:gd name="connsiteX2" fmla="*/ 3395274 w 3404362"/>
              <a:gd name="connsiteY2" fmla="*/ 721689 h 2010843"/>
              <a:gd name="connsiteX3" fmla="*/ 2615785 w 3404362"/>
              <a:gd name="connsiteY3" fmla="*/ 2010843 h 2010843"/>
              <a:gd name="connsiteX0" fmla="*/ 0 w 3449232"/>
              <a:gd name="connsiteY0" fmla="*/ 294469 h 1913407"/>
              <a:gd name="connsiteX1" fmla="*/ 2031169 w 3449232"/>
              <a:gd name="connsiteY1" fmla="*/ 17151 h 1913407"/>
              <a:gd name="connsiteX2" fmla="*/ 3395274 w 3449232"/>
              <a:gd name="connsiteY2" fmla="*/ 721689 h 1913407"/>
              <a:gd name="connsiteX3" fmla="*/ 3102965 w 3449232"/>
              <a:gd name="connsiteY3" fmla="*/ 1913407 h 1913407"/>
              <a:gd name="connsiteX0" fmla="*/ 0 w 3484939"/>
              <a:gd name="connsiteY0" fmla="*/ 294469 h 1913407"/>
              <a:gd name="connsiteX1" fmla="*/ 2031169 w 3484939"/>
              <a:gd name="connsiteY1" fmla="*/ 17151 h 1913407"/>
              <a:gd name="connsiteX2" fmla="*/ 3395274 w 3484939"/>
              <a:gd name="connsiteY2" fmla="*/ 721689 h 1913407"/>
              <a:gd name="connsiteX3" fmla="*/ 3102965 w 3484939"/>
              <a:gd name="connsiteY3" fmla="*/ 1913407 h 1913407"/>
              <a:gd name="connsiteX0" fmla="*/ 0 w 3407398"/>
              <a:gd name="connsiteY0" fmla="*/ 294469 h 1898417"/>
              <a:gd name="connsiteX1" fmla="*/ 2031169 w 3407398"/>
              <a:gd name="connsiteY1" fmla="*/ 17151 h 1898417"/>
              <a:gd name="connsiteX2" fmla="*/ 3395274 w 3407398"/>
              <a:gd name="connsiteY2" fmla="*/ 721689 h 1898417"/>
              <a:gd name="connsiteX3" fmla="*/ 2608290 w 3407398"/>
              <a:gd name="connsiteY3" fmla="*/ 1898417 h 1898417"/>
              <a:gd name="connsiteX0" fmla="*/ 0 w 3428681"/>
              <a:gd name="connsiteY0" fmla="*/ 294469 h 1898417"/>
              <a:gd name="connsiteX1" fmla="*/ 2031169 w 3428681"/>
              <a:gd name="connsiteY1" fmla="*/ 17151 h 1898417"/>
              <a:gd name="connsiteX2" fmla="*/ 3395274 w 3428681"/>
              <a:gd name="connsiteY2" fmla="*/ 721689 h 1898417"/>
              <a:gd name="connsiteX3" fmla="*/ 2608290 w 3428681"/>
              <a:gd name="connsiteY3" fmla="*/ 1898417 h 1898417"/>
              <a:gd name="connsiteX0" fmla="*/ 0 w 3428681"/>
              <a:gd name="connsiteY0" fmla="*/ 279395 h 1883343"/>
              <a:gd name="connsiteX1" fmla="*/ 2031169 w 3428681"/>
              <a:gd name="connsiteY1" fmla="*/ 2077 h 1883343"/>
              <a:gd name="connsiteX2" fmla="*/ 3395274 w 3428681"/>
              <a:gd name="connsiteY2" fmla="*/ 706615 h 1883343"/>
              <a:gd name="connsiteX3" fmla="*/ 2608290 w 3428681"/>
              <a:gd name="connsiteY3" fmla="*/ 1883343 h 18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681" h="1883343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Вероятности состояний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состояние системы в момент времени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вероятность того, что система в момент 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находится в состоянии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вероятность нахождения системы в первом состоянии.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вероятность нахождения системы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том состоянии.</a:t>
                </a:r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система обязательно находится в одном из состояний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1</a:t>
                </a:r>
                <a:endParaRPr lang="ru-RU" sz="2000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2</a:t>
                </a:r>
                <a:endParaRPr lang="ru-RU" sz="20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3</a:t>
                </a:r>
                <a:endParaRPr lang="ru-RU" sz="2000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4</a:t>
                </a:r>
                <a:endParaRPr lang="ru-RU" sz="2000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6</a:t>
                </a:r>
                <a:endParaRPr lang="ru-RU" sz="2000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2000" dirty="0" smtClean="0"/>
                  <a:t>5</a:t>
                </a:r>
                <a:endParaRPr lang="ru-RU" sz="2000" dirty="0"/>
              </a:p>
            </p:txBody>
          </p:sp>
        </p:grpSp>
        <p:cxnSp>
          <p:nvCxnSpPr>
            <p:cNvPr id="24" name="Прямая со стрелкой 23"/>
            <p:cNvCxnSpPr>
              <a:stCxn id="5" idx="0"/>
              <a:endCxn id="10" idx="1"/>
            </p:cNvCxnSpPr>
            <p:nvPr/>
          </p:nvCxnSpPr>
          <p:spPr>
            <a:xfrm flipV="1">
              <a:off x="2032261" y="1825625"/>
              <a:ext cx="1243871" cy="4793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9" idx="3"/>
              <a:endCxn id="22" idx="1"/>
            </p:cNvCxnSpPr>
            <p:nvPr/>
          </p:nvCxnSpPr>
          <p:spPr>
            <a:xfrm>
              <a:off x="3771432" y="1825625"/>
              <a:ext cx="20769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endCxn id="13" idx="1"/>
            </p:cNvCxnSpPr>
            <p:nvPr/>
          </p:nvCxnSpPr>
          <p:spPr>
            <a:xfrm>
              <a:off x="2174944" y="2801183"/>
              <a:ext cx="1101188" cy="555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V="1">
              <a:off x="3771432" y="2824592"/>
              <a:ext cx="918460" cy="403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>
              <a:off x="5015303" y="2824592"/>
              <a:ext cx="833046" cy="484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21" idx="2"/>
              <a:endCxn id="18" idx="0"/>
            </p:cNvCxnSpPr>
            <p:nvPr/>
          </p:nvCxnSpPr>
          <p:spPr>
            <a:xfrm>
              <a:off x="6095999" y="2073275"/>
              <a:ext cx="0" cy="9884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 flipV="1">
              <a:off x="3771432" y="3473953"/>
              <a:ext cx="2076917" cy="5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 flipV="1">
              <a:off x="2279911" y="2624536"/>
              <a:ext cx="228615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H="1" flipV="1">
              <a:off x="3771432" y="2027276"/>
              <a:ext cx="823053" cy="273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H="1" flipV="1">
              <a:off x="1881970" y="2805060"/>
              <a:ext cx="1392992" cy="704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илиния 69"/>
            <p:cNvSpPr/>
            <p:nvPr/>
          </p:nvSpPr>
          <p:spPr>
            <a:xfrm>
              <a:off x="3770262" y="1410921"/>
              <a:ext cx="3428681" cy="1883343"/>
            </a:xfrm>
            <a:custGeom>
              <a:avLst/>
              <a:gdLst>
                <a:gd name="connsiteX0" fmla="*/ 0 w 3784446"/>
                <a:gd name="connsiteY0" fmla="*/ 360478 h 2159298"/>
                <a:gd name="connsiteX1" fmla="*/ 1454046 w 3784446"/>
                <a:gd name="connsiteY1" fmla="*/ 714 h 2159298"/>
                <a:gd name="connsiteX2" fmla="*/ 3762531 w 3784446"/>
                <a:gd name="connsiteY2" fmla="*/ 442924 h 2159298"/>
                <a:gd name="connsiteX3" fmla="*/ 2623279 w 3784446"/>
                <a:gd name="connsiteY3" fmla="*/ 2159298 h 2159298"/>
                <a:gd name="connsiteX0" fmla="*/ 0 w 3799187"/>
                <a:gd name="connsiteY0" fmla="*/ 395161 h 2193981"/>
                <a:gd name="connsiteX1" fmla="*/ 1454046 w 3799187"/>
                <a:gd name="connsiteY1" fmla="*/ 35397 h 2193981"/>
                <a:gd name="connsiteX2" fmla="*/ 3777521 w 3799187"/>
                <a:gd name="connsiteY2" fmla="*/ 1242105 h 2193981"/>
                <a:gd name="connsiteX3" fmla="*/ 2623279 w 3799187"/>
                <a:gd name="connsiteY3" fmla="*/ 2193981 h 2193981"/>
                <a:gd name="connsiteX0" fmla="*/ 0 w 3861640"/>
                <a:gd name="connsiteY0" fmla="*/ 395161 h 2193981"/>
                <a:gd name="connsiteX1" fmla="*/ 1454046 w 3861640"/>
                <a:gd name="connsiteY1" fmla="*/ 35397 h 2193981"/>
                <a:gd name="connsiteX2" fmla="*/ 3777521 w 3861640"/>
                <a:gd name="connsiteY2" fmla="*/ 1242105 h 2193981"/>
                <a:gd name="connsiteX3" fmla="*/ 3282846 w 3861640"/>
                <a:gd name="connsiteY3" fmla="*/ 1969129 h 2193981"/>
                <a:gd name="connsiteX4" fmla="*/ 2623279 w 3861640"/>
                <a:gd name="connsiteY4" fmla="*/ 2193981 h 2193981"/>
                <a:gd name="connsiteX0" fmla="*/ 0 w 3624106"/>
                <a:gd name="connsiteY0" fmla="*/ 362728 h 2161548"/>
                <a:gd name="connsiteX1" fmla="*/ 1454046 w 3624106"/>
                <a:gd name="connsiteY1" fmla="*/ 2964 h 2161548"/>
                <a:gd name="connsiteX2" fmla="*/ 3500203 w 3624106"/>
                <a:gd name="connsiteY2" fmla="*/ 542610 h 2161548"/>
                <a:gd name="connsiteX3" fmla="*/ 3282846 w 3624106"/>
                <a:gd name="connsiteY3" fmla="*/ 1936696 h 2161548"/>
                <a:gd name="connsiteX4" fmla="*/ 2623279 w 3624106"/>
                <a:gd name="connsiteY4" fmla="*/ 2161548 h 2161548"/>
                <a:gd name="connsiteX0" fmla="*/ 0 w 3564730"/>
                <a:gd name="connsiteY0" fmla="*/ 374030 h 2172850"/>
                <a:gd name="connsiteX1" fmla="*/ 1454046 w 3564730"/>
                <a:gd name="connsiteY1" fmla="*/ 14266 h 2172850"/>
                <a:gd name="connsiteX2" fmla="*/ 2271009 w 3564730"/>
                <a:gd name="connsiteY2" fmla="*/ 119197 h 2172850"/>
                <a:gd name="connsiteX3" fmla="*/ 3500203 w 3564730"/>
                <a:gd name="connsiteY3" fmla="*/ 553912 h 2172850"/>
                <a:gd name="connsiteX4" fmla="*/ 3282846 w 3564730"/>
                <a:gd name="connsiteY4" fmla="*/ 1947998 h 2172850"/>
                <a:gd name="connsiteX5" fmla="*/ 2623279 w 3564730"/>
                <a:gd name="connsiteY5" fmla="*/ 2172850 h 2172850"/>
                <a:gd name="connsiteX0" fmla="*/ 0 w 3564730"/>
                <a:gd name="connsiteY0" fmla="*/ 364387 h 2163207"/>
                <a:gd name="connsiteX1" fmla="*/ 1454046 w 3564730"/>
                <a:gd name="connsiteY1" fmla="*/ 4623 h 2163207"/>
                <a:gd name="connsiteX2" fmla="*/ 2271009 w 3564730"/>
                <a:gd name="connsiteY2" fmla="*/ 109554 h 2163207"/>
                <a:gd name="connsiteX3" fmla="*/ 3500203 w 3564730"/>
                <a:gd name="connsiteY3" fmla="*/ 544269 h 2163207"/>
                <a:gd name="connsiteX4" fmla="*/ 3282846 w 3564730"/>
                <a:gd name="connsiteY4" fmla="*/ 1938355 h 2163207"/>
                <a:gd name="connsiteX5" fmla="*/ 2623279 w 3564730"/>
                <a:gd name="connsiteY5" fmla="*/ 2163207 h 2163207"/>
                <a:gd name="connsiteX0" fmla="*/ 0 w 3564730"/>
                <a:gd name="connsiteY0" fmla="*/ 254833 h 2053653"/>
                <a:gd name="connsiteX1" fmla="*/ 1379095 w 3564730"/>
                <a:gd name="connsiteY1" fmla="*/ 194872 h 2053653"/>
                <a:gd name="connsiteX2" fmla="*/ 2271009 w 3564730"/>
                <a:gd name="connsiteY2" fmla="*/ 0 h 2053653"/>
                <a:gd name="connsiteX3" fmla="*/ 3500203 w 3564730"/>
                <a:gd name="connsiteY3" fmla="*/ 434715 h 2053653"/>
                <a:gd name="connsiteX4" fmla="*/ 3282846 w 3564730"/>
                <a:gd name="connsiteY4" fmla="*/ 1828801 h 2053653"/>
                <a:gd name="connsiteX5" fmla="*/ 2623279 w 3564730"/>
                <a:gd name="connsiteY5" fmla="*/ 2053653 h 2053653"/>
                <a:gd name="connsiteX0" fmla="*/ 0 w 3543360"/>
                <a:gd name="connsiteY0" fmla="*/ 217357 h 2016177"/>
                <a:gd name="connsiteX1" fmla="*/ 1379095 w 3543360"/>
                <a:gd name="connsiteY1" fmla="*/ 157396 h 2016177"/>
                <a:gd name="connsiteX2" fmla="*/ 2570812 w 3543360"/>
                <a:gd name="connsiteY2" fmla="*/ 0 h 2016177"/>
                <a:gd name="connsiteX3" fmla="*/ 3500203 w 3543360"/>
                <a:gd name="connsiteY3" fmla="*/ 397239 h 2016177"/>
                <a:gd name="connsiteX4" fmla="*/ 3282846 w 3543360"/>
                <a:gd name="connsiteY4" fmla="*/ 1791325 h 2016177"/>
                <a:gd name="connsiteX5" fmla="*/ 2623279 w 3543360"/>
                <a:gd name="connsiteY5" fmla="*/ 2016177 h 2016177"/>
                <a:gd name="connsiteX0" fmla="*/ 0 w 3543360"/>
                <a:gd name="connsiteY0" fmla="*/ 111819 h 1910639"/>
                <a:gd name="connsiteX1" fmla="*/ 1379095 w 3543360"/>
                <a:gd name="connsiteY1" fmla="*/ 51858 h 1910639"/>
                <a:gd name="connsiteX2" fmla="*/ 3500203 w 3543360"/>
                <a:gd name="connsiteY2" fmla="*/ 291701 h 1910639"/>
                <a:gd name="connsiteX3" fmla="*/ 3282846 w 3543360"/>
                <a:gd name="connsiteY3" fmla="*/ 1685787 h 1910639"/>
                <a:gd name="connsiteX4" fmla="*/ 2623279 w 3543360"/>
                <a:gd name="connsiteY4" fmla="*/ 1910639 h 1910639"/>
                <a:gd name="connsiteX0" fmla="*/ 0 w 3543360"/>
                <a:gd name="connsiteY0" fmla="*/ 109240 h 1908060"/>
                <a:gd name="connsiteX1" fmla="*/ 1379095 w 3543360"/>
                <a:gd name="connsiteY1" fmla="*/ 49279 h 1908060"/>
                <a:gd name="connsiteX2" fmla="*/ 3500203 w 3543360"/>
                <a:gd name="connsiteY2" fmla="*/ 289122 h 1908060"/>
                <a:gd name="connsiteX3" fmla="*/ 3282846 w 3543360"/>
                <a:gd name="connsiteY3" fmla="*/ 1683208 h 1908060"/>
                <a:gd name="connsiteX4" fmla="*/ 2623279 w 3543360"/>
                <a:gd name="connsiteY4" fmla="*/ 1908060 h 1908060"/>
                <a:gd name="connsiteX0" fmla="*/ 0 w 3206082"/>
                <a:gd name="connsiteY0" fmla="*/ 164918 h 1866302"/>
                <a:gd name="connsiteX1" fmla="*/ 1041817 w 3206082"/>
                <a:gd name="connsiteY1" fmla="*/ 7521 h 1866302"/>
                <a:gd name="connsiteX2" fmla="*/ 3162925 w 3206082"/>
                <a:gd name="connsiteY2" fmla="*/ 247364 h 1866302"/>
                <a:gd name="connsiteX3" fmla="*/ 2945568 w 3206082"/>
                <a:gd name="connsiteY3" fmla="*/ 1641450 h 1866302"/>
                <a:gd name="connsiteX4" fmla="*/ 2286001 w 3206082"/>
                <a:gd name="connsiteY4" fmla="*/ 1866302 h 1866302"/>
                <a:gd name="connsiteX0" fmla="*/ 0 w 3535866"/>
                <a:gd name="connsiteY0" fmla="*/ 154217 h 1870591"/>
                <a:gd name="connsiteX1" fmla="*/ 1371601 w 3535866"/>
                <a:gd name="connsiteY1" fmla="*/ 11810 h 1870591"/>
                <a:gd name="connsiteX2" fmla="*/ 3492709 w 3535866"/>
                <a:gd name="connsiteY2" fmla="*/ 251653 h 1870591"/>
                <a:gd name="connsiteX3" fmla="*/ 3275352 w 3535866"/>
                <a:gd name="connsiteY3" fmla="*/ 1645739 h 1870591"/>
                <a:gd name="connsiteX4" fmla="*/ 2615785 w 3535866"/>
                <a:gd name="connsiteY4" fmla="*/ 1870591 h 1870591"/>
                <a:gd name="connsiteX0" fmla="*/ 0 w 3574008"/>
                <a:gd name="connsiteY0" fmla="*/ 278937 h 1995311"/>
                <a:gd name="connsiteX1" fmla="*/ 2031169 w 3574008"/>
                <a:gd name="connsiteY1" fmla="*/ 1619 h 1995311"/>
                <a:gd name="connsiteX2" fmla="*/ 3492709 w 3574008"/>
                <a:gd name="connsiteY2" fmla="*/ 376373 h 1995311"/>
                <a:gd name="connsiteX3" fmla="*/ 3275352 w 3574008"/>
                <a:gd name="connsiteY3" fmla="*/ 1770459 h 1995311"/>
                <a:gd name="connsiteX4" fmla="*/ 2615785 w 3574008"/>
                <a:gd name="connsiteY4" fmla="*/ 1995311 h 1995311"/>
                <a:gd name="connsiteX0" fmla="*/ 0 w 3355695"/>
                <a:gd name="connsiteY0" fmla="*/ 281883 h 1998257"/>
                <a:gd name="connsiteX1" fmla="*/ 2031169 w 3355695"/>
                <a:gd name="connsiteY1" fmla="*/ 4565 h 1998257"/>
                <a:gd name="connsiteX2" fmla="*/ 3072985 w 3355695"/>
                <a:gd name="connsiteY2" fmla="*/ 461765 h 1998257"/>
                <a:gd name="connsiteX3" fmla="*/ 3275352 w 3355695"/>
                <a:gd name="connsiteY3" fmla="*/ 1773405 h 1998257"/>
                <a:gd name="connsiteX4" fmla="*/ 2615785 w 3355695"/>
                <a:gd name="connsiteY4" fmla="*/ 1998257 h 1998257"/>
                <a:gd name="connsiteX0" fmla="*/ 0 w 3355695"/>
                <a:gd name="connsiteY0" fmla="*/ 281829 h 1998203"/>
                <a:gd name="connsiteX1" fmla="*/ 2031169 w 3355695"/>
                <a:gd name="connsiteY1" fmla="*/ 4511 h 1998203"/>
                <a:gd name="connsiteX2" fmla="*/ 3072985 w 3355695"/>
                <a:gd name="connsiteY2" fmla="*/ 461711 h 1998203"/>
                <a:gd name="connsiteX3" fmla="*/ 3275352 w 3355695"/>
                <a:gd name="connsiteY3" fmla="*/ 1773351 h 1998203"/>
                <a:gd name="connsiteX4" fmla="*/ 2615785 w 3355695"/>
                <a:gd name="connsiteY4" fmla="*/ 1998203 h 1998203"/>
                <a:gd name="connsiteX0" fmla="*/ 0 w 3499453"/>
                <a:gd name="connsiteY0" fmla="*/ 294469 h 2010843"/>
                <a:gd name="connsiteX1" fmla="*/ 2031169 w 3499453"/>
                <a:gd name="connsiteY1" fmla="*/ 17151 h 2010843"/>
                <a:gd name="connsiteX2" fmla="*/ 3395274 w 3499453"/>
                <a:gd name="connsiteY2" fmla="*/ 721689 h 2010843"/>
                <a:gd name="connsiteX3" fmla="*/ 3275352 w 3499453"/>
                <a:gd name="connsiteY3" fmla="*/ 1785991 h 2010843"/>
                <a:gd name="connsiteX4" fmla="*/ 2615785 w 3499453"/>
                <a:gd name="connsiteY4" fmla="*/ 2010843 h 2010843"/>
                <a:gd name="connsiteX0" fmla="*/ 0 w 3420341"/>
                <a:gd name="connsiteY0" fmla="*/ 294469 h 2010843"/>
                <a:gd name="connsiteX1" fmla="*/ 2031169 w 3420341"/>
                <a:gd name="connsiteY1" fmla="*/ 17151 h 2010843"/>
                <a:gd name="connsiteX2" fmla="*/ 3395274 w 3420341"/>
                <a:gd name="connsiteY2" fmla="*/ 721689 h 2010843"/>
                <a:gd name="connsiteX3" fmla="*/ 3275352 w 3420341"/>
                <a:gd name="connsiteY3" fmla="*/ 1785991 h 2010843"/>
                <a:gd name="connsiteX4" fmla="*/ 2615785 w 3420341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18179"/>
                <a:gd name="connsiteY0" fmla="*/ 294469 h 2010843"/>
                <a:gd name="connsiteX1" fmla="*/ 2031169 w 3418179"/>
                <a:gd name="connsiteY1" fmla="*/ 17151 h 2010843"/>
                <a:gd name="connsiteX2" fmla="*/ 3395274 w 3418179"/>
                <a:gd name="connsiteY2" fmla="*/ 721689 h 2010843"/>
                <a:gd name="connsiteX3" fmla="*/ 2615785 w 3418179"/>
                <a:gd name="connsiteY3" fmla="*/ 2010843 h 2010843"/>
                <a:gd name="connsiteX0" fmla="*/ 0 w 3426787"/>
                <a:gd name="connsiteY0" fmla="*/ 294469 h 2010843"/>
                <a:gd name="connsiteX1" fmla="*/ 2031169 w 3426787"/>
                <a:gd name="connsiteY1" fmla="*/ 17151 h 2010843"/>
                <a:gd name="connsiteX2" fmla="*/ 3395274 w 3426787"/>
                <a:gd name="connsiteY2" fmla="*/ 721689 h 2010843"/>
                <a:gd name="connsiteX3" fmla="*/ 2960559 w 3426787"/>
                <a:gd name="connsiteY3" fmla="*/ 1800981 h 2010843"/>
                <a:gd name="connsiteX4" fmla="*/ 2615785 w 3426787"/>
                <a:gd name="connsiteY4" fmla="*/ 2010843 h 2010843"/>
                <a:gd name="connsiteX0" fmla="*/ 0 w 3404362"/>
                <a:gd name="connsiteY0" fmla="*/ 294469 h 2010843"/>
                <a:gd name="connsiteX1" fmla="*/ 2031169 w 3404362"/>
                <a:gd name="connsiteY1" fmla="*/ 17151 h 2010843"/>
                <a:gd name="connsiteX2" fmla="*/ 3395274 w 3404362"/>
                <a:gd name="connsiteY2" fmla="*/ 721689 h 2010843"/>
                <a:gd name="connsiteX3" fmla="*/ 2615785 w 3404362"/>
                <a:gd name="connsiteY3" fmla="*/ 2010843 h 2010843"/>
                <a:gd name="connsiteX0" fmla="*/ 0 w 3449232"/>
                <a:gd name="connsiteY0" fmla="*/ 294469 h 1913407"/>
                <a:gd name="connsiteX1" fmla="*/ 2031169 w 3449232"/>
                <a:gd name="connsiteY1" fmla="*/ 17151 h 1913407"/>
                <a:gd name="connsiteX2" fmla="*/ 3395274 w 3449232"/>
                <a:gd name="connsiteY2" fmla="*/ 721689 h 1913407"/>
                <a:gd name="connsiteX3" fmla="*/ 3102965 w 3449232"/>
                <a:gd name="connsiteY3" fmla="*/ 1913407 h 1913407"/>
                <a:gd name="connsiteX0" fmla="*/ 0 w 3484939"/>
                <a:gd name="connsiteY0" fmla="*/ 294469 h 1913407"/>
                <a:gd name="connsiteX1" fmla="*/ 2031169 w 3484939"/>
                <a:gd name="connsiteY1" fmla="*/ 17151 h 1913407"/>
                <a:gd name="connsiteX2" fmla="*/ 3395274 w 3484939"/>
                <a:gd name="connsiteY2" fmla="*/ 721689 h 1913407"/>
                <a:gd name="connsiteX3" fmla="*/ 3102965 w 3484939"/>
                <a:gd name="connsiteY3" fmla="*/ 1913407 h 1913407"/>
                <a:gd name="connsiteX0" fmla="*/ 0 w 3407398"/>
                <a:gd name="connsiteY0" fmla="*/ 294469 h 1898417"/>
                <a:gd name="connsiteX1" fmla="*/ 2031169 w 3407398"/>
                <a:gd name="connsiteY1" fmla="*/ 17151 h 1898417"/>
                <a:gd name="connsiteX2" fmla="*/ 3395274 w 3407398"/>
                <a:gd name="connsiteY2" fmla="*/ 721689 h 1898417"/>
                <a:gd name="connsiteX3" fmla="*/ 2608290 w 3407398"/>
                <a:gd name="connsiteY3" fmla="*/ 1898417 h 1898417"/>
                <a:gd name="connsiteX0" fmla="*/ 0 w 3428681"/>
                <a:gd name="connsiteY0" fmla="*/ 294469 h 1898417"/>
                <a:gd name="connsiteX1" fmla="*/ 2031169 w 3428681"/>
                <a:gd name="connsiteY1" fmla="*/ 17151 h 1898417"/>
                <a:gd name="connsiteX2" fmla="*/ 3395274 w 3428681"/>
                <a:gd name="connsiteY2" fmla="*/ 721689 h 1898417"/>
                <a:gd name="connsiteX3" fmla="*/ 2608290 w 3428681"/>
                <a:gd name="connsiteY3" fmla="*/ 1898417 h 1898417"/>
                <a:gd name="connsiteX0" fmla="*/ 0 w 3428681"/>
                <a:gd name="connsiteY0" fmla="*/ 279395 h 1883343"/>
                <a:gd name="connsiteX1" fmla="*/ 2031169 w 3428681"/>
                <a:gd name="connsiteY1" fmla="*/ 2077 h 1883343"/>
                <a:gd name="connsiteX2" fmla="*/ 3395274 w 3428681"/>
                <a:gd name="connsiteY2" fmla="*/ 706615 h 1883343"/>
                <a:gd name="connsiteX3" fmla="*/ 2608290 w 3428681"/>
                <a:gd name="connsiteY3" fmla="*/ 1883343 h 18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681" h="1883343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07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Марковский процесс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 </a:t>
                </a:r>
                <a:r>
                  <a:rPr lang="ru-RU" dirty="0" smtClean="0"/>
                  <a:t>Случайный процесс, протекающий в системе </a:t>
                </a:r>
                <a:r>
                  <a:rPr lang="en-US" dirty="0" smtClean="0"/>
                  <a:t>S c </a:t>
                </a:r>
                <a:r>
                  <a:rPr lang="ru-RU" dirty="0" smtClean="0"/>
                  <a:t>дискретными состояниями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i="1" u="sng" dirty="0" smtClean="0"/>
                  <a:t>марковским</a:t>
                </a:r>
                <a:r>
                  <a:rPr lang="ru-RU" dirty="0" smtClean="0"/>
                  <a:t>, если для любого момента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каждого из состояний системы в будущем при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зависит только от того, в каком текущем состоянии система находится в настоящем (в момент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 и  не зависит от того, каким образом система оказалась в этом текущем состоянии.</a:t>
                </a:r>
              </a:p>
              <a:p>
                <a:pPr algn="just"/>
                <a:r>
                  <a:rPr lang="ru-RU" dirty="0" smtClean="0"/>
                  <a:t>Будущее зависит от настоящего, но не зависит от того, как мы оказались в настоящем. </a:t>
                </a:r>
              </a:p>
              <a:p>
                <a:pPr algn="just"/>
                <a:r>
                  <a:rPr lang="ru-RU" dirty="0" smtClean="0"/>
                  <a:t>Независимость от предыстории.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1384"/>
                <a:ext cx="10515600" cy="5156616"/>
              </a:xfrm>
              <a:blipFill>
                <a:blip r:embed="rId2"/>
                <a:stretch>
                  <a:fillRect l="-1043" t="-189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9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1684833" cy="1325563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24746"/>
            <a:ext cx="11198902" cy="1533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Не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				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err="1" smtClean="0"/>
              <a:t>Марковизация</a:t>
            </a:r>
            <a:r>
              <a:rPr lang="ru-RU" dirty="0" smtClean="0"/>
              <a:t> процесса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122663" y="275177"/>
            <a:ext cx="2011467" cy="577752"/>
            <a:chOff x="1762125" y="1990725"/>
            <a:chExt cx="495300" cy="4953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2125" y="2066870"/>
              <a:ext cx="495300" cy="3430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Вышли из дома</a:t>
              </a:r>
              <a:endParaRPr lang="ru-RU" sz="2000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878480" y="1326715"/>
            <a:ext cx="2011467" cy="577752"/>
            <a:chOff x="1762125" y="1990725"/>
            <a:chExt cx="495300" cy="4953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2125" y="2066870"/>
              <a:ext cx="495300" cy="3430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Купили билет</a:t>
              </a:r>
              <a:endParaRPr lang="ru-RU" sz="20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807502" y="2066892"/>
            <a:ext cx="2011467" cy="820459"/>
            <a:chOff x="1762125" y="1934944"/>
            <a:chExt cx="495300" cy="60686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Сели на транспорт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070194" y="3258650"/>
            <a:ext cx="2011467" cy="707886"/>
            <a:chOff x="1762125" y="1934944"/>
            <a:chExt cx="495300" cy="606862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Едем в транспорте</a:t>
              </a:r>
              <a:endParaRPr lang="ru-RU" sz="200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3070194" y="4368657"/>
            <a:ext cx="2063935" cy="875606"/>
            <a:chOff x="1762125" y="1934944"/>
            <a:chExt cx="495300" cy="60686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000" dirty="0" smtClean="0"/>
                <a:t>Успешно доехали</a:t>
              </a:r>
              <a:endParaRPr lang="ru-RU" sz="2000" dirty="0"/>
            </a:p>
          </p:txBody>
        </p:sp>
      </p:grpSp>
      <p:cxnSp>
        <p:nvCxnSpPr>
          <p:cNvPr id="22" name="Прямая со стрелкой 21"/>
          <p:cNvCxnSpPr>
            <a:endCxn id="8" idx="0"/>
          </p:cNvCxnSpPr>
          <p:nvPr/>
        </p:nvCxnSpPr>
        <p:spPr>
          <a:xfrm flipH="1">
            <a:off x="2884214" y="852929"/>
            <a:ext cx="875004" cy="473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3" idx="0"/>
          </p:cNvCxnSpPr>
          <p:nvPr/>
        </p:nvCxnSpPr>
        <p:spPr>
          <a:xfrm>
            <a:off x="4080112" y="847023"/>
            <a:ext cx="733124" cy="1219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2" idx="1"/>
          </p:cNvCxnSpPr>
          <p:nvPr/>
        </p:nvCxnSpPr>
        <p:spPr>
          <a:xfrm>
            <a:off x="2884214" y="1904467"/>
            <a:ext cx="923288" cy="572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287187" y="2856529"/>
            <a:ext cx="332830" cy="467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44133" y="3907356"/>
            <a:ext cx="0" cy="556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620017" y="3890813"/>
            <a:ext cx="0" cy="556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9058768" y="353342"/>
            <a:ext cx="2011467" cy="577752"/>
            <a:chOff x="1762125" y="1990725"/>
            <a:chExt cx="495300" cy="495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2125" y="2106448"/>
              <a:ext cx="495300" cy="2638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Вышли из дома</a:t>
              </a:r>
              <a:endParaRPr lang="ru-RU" sz="20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746407" y="1406046"/>
            <a:ext cx="2011467" cy="577752"/>
            <a:chOff x="1762125" y="1990725"/>
            <a:chExt cx="495300" cy="495300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62125" y="2106448"/>
              <a:ext cx="495300" cy="2638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Купили билет</a:t>
              </a:r>
              <a:endParaRPr lang="ru-RU" sz="2000" dirty="0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513096" y="2316247"/>
            <a:ext cx="2244778" cy="669631"/>
            <a:chOff x="1762125" y="1990725"/>
            <a:chExt cx="495300" cy="495300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62125" y="2010725"/>
              <a:ext cx="495300" cy="455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Сели на транспорт с билетом</a:t>
              </a:r>
              <a:endParaRPr lang="ru-RU" sz="2000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7490324" y="3294991"/>
            <a:ext cx="2271010" cy="661720"/>
            <a:chOff x="1762125" y="1954732"/>
            <a:chExt cx="495300" cy="567285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62125" y="1954732"/>
              <a:ext cx="495300" cy="567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36000" rtlCol="0" anchor="ctr">
              <a:spAutoFit/>
            </a:bodyPr>
            <a:lstStyle/>
            <a:p>
              <a:pPr algn="ctr"/>
              <a:r>
                <a:rPr lang="ru-RU" sz="2000" dirty="0" smtClean="0"/>
                <a:t>Едем в транспорте с билетом</a:t>
              </a:r>
              <a:endParaRPr lang="ru-RU" sz="2000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8766459" y="4527307"/>
            <a:ext cx="2063935" cy="714640"/>
            <a:chOff x="1762125" y="1990725"/>
            <a:chExt cx="495300" cy="495300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62125" y="2025061"/>
              <a:ext cx="495300" cy="4266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Успешно доехали</a:t>
              </a:r>
              <a:endParaRPr lang="ru-RU" sz="2000" dirty="0"/>
            </a:p>
          </p:txBody>
        </p:sp>
      </p:grpSp>
      <p:cxnSp>
        <p:nvCxnSpPr>
          <p:cNvPr id="50" name="Прямая со стрелкой 49"/>
          <p:cNvCxnSpPr>
            <a:endCxn id="39" idx="0"/>
          </p:cNvCxnSpPr>
          <p:nvPr/>
        </p:nvCxnSpPr>
        <p:spPr>
          <a:xfrm flipH="1">
            <a:off x="8752141" y="932260"/>
            <a:ext cx="875004" cy="473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2"/>
          </p:cNvCxnSpPr>
          <p:nvPr/>
        </p:nvCxnSpPr>
        <p:spPr>
          <a:xfrm flipH="1">
            <a:off x="8635485" y="1983798"/>
            <a:ext cx="116656" cy="354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7" idx="2"/>
            <a:endCxn id="61" idx="0"/>
          </p:cNvCxnSpPr>
          <p:nvPr/>
        </p:nvCxnSpPr>
        <p:spPr>
          <a:xfrm flipH="1">
            <a:off x="11001816" y="2995019"/>
            <a:ext cx="2476" cy="312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6" idx="2"/>
          </p:cNvCxnSpPr>
          <p:nvPr/>
        </p:nvCxnSpPr>
        <p:spPr>
          <a:xfrm>
            <a:off x="8625829" y="3956711"/>
            <a:ext cx="755398" cy="568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61" idx="2"/>
          </p:cNvCxnSpPr>
          <p:nvPr/>
        </p:nvCxnSpPr>
        <p:spPr>
          <a:xfrm flipH="1">
            <a:off x="10185816" y="3923142"/>
            <a:ext cx="816000" cy="6017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9826052" y="2323986"/>
            <a:ext cx="2356480" cy="671033"/>
            <a:chOff x="1762125" y="1990725"/>
            <a:chExt cx="495300" cy="49530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62125" y="2011201"/>
              <a:ext cx="495300" cy="4543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Сели на транспорт без билета</a:t>
              </a:r>
              <a:endParaRPr lang="ru-RU" sz="2000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9836090" y="3307589"/>
            <a:ext cx="2331452" cy="615553"/>
            <a:chOff x="1762125" y="1974522"/>
            <a:chExt cx="495300" cy="527706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62125" y="1974522"/>
              <a:ext cx="495300" cy="5277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ru-RU" sz="2000" dirty="0" smtClean="0"/>
                <a:t>Едем в транспорте без билета</a:t>
              </a:r>
              <a:endParaRPr lang="ru-RU" sz="2000" dirty="0"/>
            </a:p>
          </p:txBody>
        </p:sp>
      </p:grpSp>
      <p:cxnSp>
        <p:nvCxnSpPr>
          <p:cNvPr id="64" name="Прямая со стрелкой 63"/>
          <p:cNvCxnSpPr/>
          <p:nvPr/>
        </p:nvCxnSpPr>
        <p:spPr>
          <a:xfrm>
            <a:off x="10389707" y="957026"/>
            <a:ext cx="680527" cy="1384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43" idx="2"/>
            <a:endCxn id="46" idx="0"/>
          </p:cNvCxnSpPr>
          <p:nvPr/>
        </p:nvCxnSpPr>
        <p:spPr>
          <a:xfrm flipH="1">
            <a:off x="8625829" y="2958840"/>
            <a:ext cx="9656" cy="3361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H="1" flipV="1">
            <a:off x="2668250" y="4168817"/>
            <a:ext cx="975883" cy="165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 flipV="1">
            <a:off x="4671157" y="4141562"/>
            <a:ext cx="1084366" cy="1466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16713" y="3878548"/>
            <a:ext cx="11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Если с билетом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5776920" y="3953868"/>
            <a:ext cx="11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Если без билета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512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915</Words>
  <Application>Microsoft Office PowerPoint</Application>
  <PresentationFormat>Широкоэкранный</PresentationFormat>
  <Paragraphs>596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Тема Office</vt:lpstr>
      <vt:lpstr>1_Тема Office</vt:lpstr>
      <vt:lpstr>Математическое и имитационное моделирование</vt:lpstr>
      <vt:lpstr>Марковские процессы с дискретным временем</vt:lpstr>
      <vt:lpstr>Граф состояний</vt:lpstr>
      <vt:lpstr>Состояния</vt:lpstr>
      <vt:lpstr>Замкнутое подмножество состояний</vt:lpstr>
      <vt:lpstr>Эргодическое подмножество состояний</vt:lpstr>
      <vt:lpstr>Вероятности состояний</vt:lpstr>
      <vt:lpstr>Марковский процесс</vt:lpstr>
      <vt:lpstr>Пример</vt:lpstr>
      <vt:lpstr>Марковский процесс с дискретным временем</vt:lpstr>
      <vt:lpstr>Переходные вероятности</vt:lpstr>
      <vt:lpstr>Переходные вероятности</vt:lpstr>
      <vt:lpstr>Однородный марковский процесс</vt:lpstr>
      <vt:lpstr>Задачи, решаемые с помощью марковских процессов с дискретным временем</vt:lpstr>
      <vt:lpstr>1. Вероятность перехода за k шагов, p_ij^((k))</vt:lpstr>
      <vt:lpstr>1. Вероятность перехода за k шагов, p_ij^((k))</vt:lpstr>
      <vt:lpstr>1. Вероятность перехода за k шагов, p_ij^((k))</vt:lpstr>
      <vt:lpstr>1. Вероятность перехода за k шагов, p_ij^k</vt:lpstr>
      <vt:lpstr>2. Вероятности состояний спустя k шагов, A(k)</vt:lpstr>
      <vt:lpstr>2. Вероятности состояний спустя k шагов, A(k)</vt:lpstr>
      <vt:lpstr>2. Вероятности состояний спустя k шагов, A(k)</vt:lpstr>
      <vt:lpstr>2. Вероятности состояний спустя k шагов, A(k)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3. Вероятность первого перехода за k шагов, p ̂_ij^((k))</vt:lpstr>
      <vt:lpstr>4. Вероятность первого возвращения на k-том шаге, f_jj^((k))</vt:lpstr>
      <vt:lpstr>4. Вероятность первого возвращения на k-том шаге, f_jj^((k))</vt:lpstr>
      <vt:lpstr>4. Вероятность первого возвращения на k-том шаге, f_jj^((k))</vt:lpstr>
      <vt:lpstr>4. Вероятность первого возвращения на k-том шаге, f_jj^((k))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5. Установившиеся вероятности состояний p_i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имитационное моделирование  Тема 1: Марковские процессы с дискретным временем</dc:title>
  <dc:creator>Пользователь Windows</dc:creator>
  <cp:lastModifiedBy>Кораблев Юрий Александрович</cp:lastModifiedBy>
  <cp:revision>98</cp:revision>
  <dcterms:created xsi:type="dcterms:W3CDTF">2020-01-02T12:35:22Z</dcterms:created>
  <dcterms:modified xsi:type="dcterms:W3CDTF">2020-02-14T11:41:22Z</dcterms:modified>
</cp:coreProperties>
</file>