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2B10-27EA-403F-8E49-35667928A722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88320-7400-4F84-94EF-18766BF3E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1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1810-FFDC-462B-BB2F-E7A6C02FBE4C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3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C12B-6BA9-43E8-B90F-F39923F60F61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D3C-124C-4069-AA9E-341FA7B7F039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8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A8595-7C76-497D-B881-DC8AB0DEA3E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1DA1B-305D-49D1-8DAA-1E6736D5145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7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2B6CA-3A78-44D6-923E-C7E336BAAF7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615AA-D31A-42B9-BD55-37EB53E2129D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43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B672-FCB8-44E6-B8F1-ACFB318DA5C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0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EF8C1-942B-4688-A822-10D145030BE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7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2B893-30D1-4139-BA14-592913D41FF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2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C95E3-D7C1-4FCC-8BFE-8D9AA68BCBA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8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9002-98BF-4143-AD47-E3CE60659801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33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FC7D9-8B4D-4683-9F54-42A27DCA0F1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44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6B4EB-3018-4915-B6DC-7E8539363E9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48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ADB02-7109-4C44-A56C-0B42D0ECF95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1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177-41CA-4DBD-A9ED-5A22F7950D33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B8B1-663B-44B6-8A39-F969E8BF5A0E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D3F-E5DD-4004-A2CD-75AA9AA19D65}" type="datetime1">
              <a:rPr lang="ru-RU" smtClean="0"/>
              <a:t>13.03.2020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CDD-0E60-4FC8-A2CC-2C3BBC8C0B09}" type="datetime1">
              <a:rPr lang="ru-RU" smtClean="0"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97E2-6C03-450F-BF7B-3ED9739CBF0C}" type="datetime1">
              <a:rPr lang="ru-RU" smtClean="0"/>
              <a:t>13.03.2020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2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303-0C00-4D4A-89E7-EB77ED1CC48A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297B-86C7-466C-81A2-B6E66491E623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C3F7-E822-4FA8-AC95-3ADF515B0448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7E6DF-5CA1-4F72-820B-5D740A18812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9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7.png"/><Relationship Id="rId21" Type="http://schemas.openxmlformats.org/officeDocument/2006/relationships/image" Target="../media/image59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8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13" Type="http://schemas.openxmlformats.org/officeDocument/2006/relationships/image" Target="../media/image13.png"/><Relationship Id="rId3" Type="http://schemas.openxmlformats.org/officeDocument/2006/relationships/image" Target="../media/image61.png"/><Relationship Id="rId21" Type="http://schemas.openxmlformats.org/officeDocument/2006/relationships/image" Target="../media/image65.png"/><Relationship Id="rId1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60.png"/><Relationship Id="rId20" Type="http://schemas.openxmlformats.org/officeDocument/2006/relationships/image" Target="../media/image6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62.png"/><Relationship Id="rId24" Type="http://schemas.openxmlformats.org/officeDocument/2006/relationships/image" Target="../media/image66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63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image" Target="../media/image68.png"/><Relationship Id="rId17" Type="http://schemas.openxmlformats.org/officeDocument/2006/relationships/image" Target="../media/image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69.png"/><Relationship Id="rId10" Type="http://schemas.openxmlformats.org/officeDocument/2006/relationships/image" Target="../media/image10.png"/><Relationship Id="rId1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image" Target="../media/image72.png"/><Relationship Id="rId17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73.png"/><Relationship Id="rId10" Type="http://schemas.openxmlformats.org/officeDocument/2006/relationships/image" Target="../media/image10.png"/><Relationship Id="rId1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Математическое и 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</a:t>
            </a:r>
            <a:r>
              <a:rPr lang="ru-RU" sz="5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3: </a:t>
            </a:r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Марковские процессы с </a:t>
            </a:r>
            <a:r>
              <a:rPr lang="ru-RU" sz="5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непрерывным временем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0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1"/>
            <a:ext cx="11164529" cy="774196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Стационарный режим (неэргодический процесс)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67043"/>
                <a:ext cx="11280058" cy="55227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ru-RU" dirty="0"/>
              </a:p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=0.545,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=0.455</m:t>
                    </m:r>
                  </m:oMath>
                </a14:m>
                <a:endParaRPr lang="ru-RU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другие значения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67043"/>
                <a:ext cx="11280058" cy="5522793"/>
              </a:xfrm>
              <a:blipFill>
                <a:blip r:embed="rId2"/>
                <a:stretch>
                  <a:fillRect l="-1080" t="-442" b="-2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866587" y="811637"/>
            <a:ext cx="1969876" cy="1565260"/>
            <a:chOff x="4045018" y="1962497"/>
            <a:chExt cx="2392823" cy="2100467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380349" y="2305234"/>
              <a:ext cx="1782236" cy="1757730"/>
              <a:chOff x="2570105" y="1604699"/>
              <a:chExt cx="1782236" cy="1757730"/>
            </a:xfrm>
          </p:grpSpPr>
          <p:grpSp>
            <p:nvGrpSpPr>
              <p:cNvPr id="34" name="Группа 33"/>
              <p:cNvGrpSpPr/>
              <p:nvPr/>
            </p:nvGrpSpPr>
            <p:grpSpPr>
              <a:xfrm>
                <a:off x="2570105" y="2825511"/>
                <a:ext cx="502250" cy="536918"/>
                <a:chOff x="2547619" y="2511238"/>
                <a:chExt cx="502250" cy="536918"/>
              </a:xfrm>
            </p:grpSpPr>
            <p:sp>
              <p:nvSpPr>
                <p:cNvPr id="47" name="Прямоугольник 46"/>
                <p:cNvSpPr/>
                <p:nvPr/>
              </p:nvSpPr>
              <p:spPr>
                <a:xfrm>
                  <a:off x="2554571" y="2529538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547619" y="2511238"/>
                  <a:ext cx="495299" cy="536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>
                <a:off x="2601090" y="1604699"/>
                <a:ext cx="1742703" cy="536919"/>
                <a:chOff x="1087083" y="2017449"/>
                <a:chExt cx="1742703" cy="536919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1087085" y="2038257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87083" y="2017449"/>
                  <a:ext cx="495301" cy="5369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334488" y="2029300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334484" y="2076895"/>
                  <a:ext cx="495301" cy="400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>
                <a:off x="3857041" y="2824593"/>
                <a:ext cx="495300" cy="536920"/>
                <a:chOff x="1001414" y="2510320"/>
                <a:chExt cx="495300" cy="536920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1001414" y="2531128"/>
                  <a:ext cx="495300" cy="4953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87655" y="2510320"/>
                  <a:ext cx="341745" cy="536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cxnSp>
            <p:nvCxnSpPr>
              <p:cNvPr id="37" name="Прямая со стрелкой 36"/>
              <p:cNvCxnSpPr/>
              <p:nvPr/>
            </p:nvCxnSpPr>
            <p:spPr>
              <a:xfrm>
                <a:off x="3127690" y="1794568"/>
                <a:ext cx="720800" cy="16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2966259" y="2140511"/>
                <a:ext cx="846998" cy="79369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44" idx="0"/>
              </p:cNvCxnSpPr>
              <p:nvPr/>
            </p:nvCxnSpPr>
            <p:spPr>
              <a:xfrm flipH="1" flipV="1">
                <a:off x="4107627" y="2131553"/>
                <a:ext cx="6528" cy="693040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/>
              <p:nvPr/>
            </p:nvCxnSpPr>
            <p:spPr>
              <a:xfrm>
                <a:off x="2820658" y="2140511"/>
                <a:ext cx="0" cy="6662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>
                <a:off x="3127690" y="1948638"/>
                <a:ext cx="720800" cy="1628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45018" y="2873735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018" y="2873735"/>
                  <a:ext cx="478207" cy="495617"/>
                </a:xfrm>
                <a:prstGeom prst="rect">
                  <a:avLst/>
                </a:prstGeom>
                <a:blipFill>
                  <a:blip r:embed="rId3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959634" y="292094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34" y="2920948"/>
                  <a:ext cx="478207" cy="495617"/>
                </a:xfrm>
                <a:prstGeom prst="rect">
                  <a:avLst/>
                </a:prstGeom>
                <a:blipFill>
                  <a:blip r:embed="rId4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22003" y="333018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003" y="3330180"/>
                  <a:ext cx="478207" cy="495617"/>
                </a:xfrm>
                <a:prstGeom prst="rect">
                  <a:avLst/>
                </a:prstGeom>
                <a:blipFill>
                  <a:blip r:embed="rId5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114439" y="1962497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439" y="1962497"/>
                  <a:ext cx="478207" cy="495617"/>
                </a:xfrm>
                <a:prstGeom prst="rect">
                  <a:avLst/>
                </a:prstGeom>
                <a:blipFill>
                  <a:blip r:embed="rId6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211826" y="258993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826" y="2589938"/>
                  <a:ext cx="478207" cy="495617"/>
                </a:xfrm>
                <a:prstGeom prst="rect">
                  <a:avLst/>
                </a:prstGeom>
                <a:blipFill>
                  <a:blip r:embed="rId7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3468" y="974308"/>
            <a:ext cx="5531360" cy="2719794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374" y="4063209"/>
            <a:ext cx="6322454" cy="28194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0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Стационарный режим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793794" cy="554010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Для однородного эргодического процесса установившиеся вероятности можно найти не решая систему дифференциальных уравнений. </a:t>
                </a:r>
              </a:p>
              <a:p>
                <a:r>
                  <a:rPr lang="ru-RU" dirty="0" smtClean="0">
                    <a:solidFill>
                      <a:prstClr val="black"/>
                    </a:solidFill>
                  </a:rPr>
                  <a:t>Вероятности перестают меняться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ru-RU" dirty="0" smtClean="0">
                    <a:solidFill>
                      <a:prstClr val="black"/>
                    </a:solidFill>
                  </a:rPr>
                  <a:t>Имеем систему линейных алгебраических уравнений.</a:t>
                </a:r>
              </a:p>
              <a:p>
                <a:r>
                  <a:rPr lang="ru-RU" dirty="0" smtClean="0">
                    <a:solidFill>
                      <a:prstClr val="black"/>
                    </a:solidFill>
                  </a:rPr>
                  <a:t>Решение системы дает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=1,2,3…)</m:t>
                    </m:r>
                  </m:oMath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793794" cy="5540105"/>
              </a:xfrm>
              <a:blipFill>
                <a:blip r:embed="rId2"/>
                <a:stretch>
                  <a:fillRect l="-930" t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Установившиеся вероятности, матричный способ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ru-RU" dirty="0" smtClean="0"/>
                  <a:t>Решим систему линейных уравнений для случая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состояний.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–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диагональная матрица из сумм строк матрицы интенсивностей переходов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  <a:blipFill>
                <a:blip r:embed="rId2"/>
                <a:stretch>
                  <a:fillRect l="-916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9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Установившиеся вероятности, матричный способ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ru-RU" dirty="0" smtClean="0">
                    <a:solidFill>
                      <a:prstClr val="black"/>
                    </a:solidFill>
                  </a:rPr>
                  <a:t>Решение даст только пропорции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надо заменить любую строку на строку из единиц.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Откуда, умножая обе части слева на обратную матрицу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prstClr val="black"/>
                    </a:solidFill>
                  </a:rPr>
                  <a:t>, </a:t>
                </a:r>
                <a:r>
                  <a:rPr lang="ru-RU" dirty="0">
                    <a:solidFill>
                      <a:prstClr val="black"/>
                    </a:solidFill>
                  </a:rPr>
                  <a:t>получаем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0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37578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Вероятность нахождения системы в состоянии можно также выразить как долю времени, когда система находится в состоянии, ко всему времени.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где: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- время пребывания системы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во время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-того посещения этого состояния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;</a:t>
                </a: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- </a:t>
                </a:r>
                <a:r>
                  <a:rPr lang="ru-RU" dirty="0">
                    <a:solidFill>
                      <a:prstClr val="black"/>
                    </a:solidFill>
                  </a:rPr>
                  <a:t>в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ремя пребывания системы вне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-того состояния между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-тым 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-ым посещением </a:t>
                </a:r>
                <a:r>
                  <a:rPr lang="ru-RU" dirty="0">
                    <a:solidFill>
                      <a:prstClr val="black"/>
                    </a:solidFill>
                  </a:rPr>
                  <a:t>этого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состояния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;</a:t>
                </a: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- среднее время однократного пребывания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-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среднее время однократного пребывания системы вне состояния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375787"/>
              </a:xfrm>
              <a:blipFill>
                <a:blip r:embed="rId2"/>
                <a:stretch>
                  <a:fillRect l="-1094" t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3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М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о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жно выразить </a:t>
                </a: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/(1−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Зная 2 из 3 неизвестных, можно выразить третью.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Находясь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поток событий смены состояния </a:t>
                </a:r>
                <a:br>
                  <a:rPr lang="ru-RU" dirty="0" smtClean="0">
                    <a:solidFill>
                      <a:prstClr val="black"/>
                    </a:solidFill>
                  </a:rPr>
                </a:br>
                <a:r>
                  <a:rPr lang="ru-RU" dirty="0" smtClean="0">
                    <a:solidFill>
                      <a:prstClr val="black"/>
                    </a:solidFill>
                  </a:rPr>
                  <a:t>системы на любое другое происходят с суммарной </a:t>
                </a:r>
                <a:br>
                  <a:rPr lang="ru-RU" dirty="0" smtClean="0">
                    <a:solidFill>
                      <a:prstClr val="black"/>
                    </a:solidFill>
                  </a:rPr>
                </a:br>
                <a:r>
                  <a:rPr lang="ru-RU" dirty="0" smtClean="0">
                    <a:solidFill>
                      <a:prstClr val="black"/>
                    </a:solidFill>
                  </a:rPr>
                  <a:t>выходной интенсивностью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Интервалы времени между событиями распределены по экспоненциальному закону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Математическое ожидание экспоненциального распределения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  <a:blipFill>
                <a:blip r:embed="rId2"/>
                <a:stretch>
                  <a:fillRect l="-1094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980297" y="1290482"/>
            <a:ext cx="1431946" cy="1268375"/>
            <a:chOff x="3741728" y="5133612"/>
            <a:chExt cx="1431946" cy="126837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326732" y="5518331"/>
              <a:ext cx="485110" cy="400110"/>
              <a:chOff x="4626536" y="2212905"/>
              <a:chExt cx="491240" cy="40011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Прямая со стрелкой 5"/>
            <p:cNvCxnSpPr/>
            <p:nvPr/>
          </p:nvCxnSpPr>
          <p:spPr>
            <a:xfrm flipH="1" flipV="1">
              <a:off x="3964898" y="5149121"/>
              <a:ext cx="361833" cy="36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H="1" flipV="1">
              <a:off x="4528063" y="5133612"/>
              <a:ext cx="1" cy="36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4745097" y="5161560"/>
              <a:ext cx="25797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4745097" y="5716794"/>
              <a:ext cx="428577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4729395" y="5881604"/>
              <a:ext cx="296735" cy="35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4528063" y="5936014"/>
              <a:ext cx="0" cy="46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4010903" y="5936014"/>
              <a:ext cx="301872" cy="359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6" idx="1"/>
            </p:cNvCxnSpPr>
            <p:nvPr/>
          </p:nvCxnSpPr>
          <p:spPr>
            <a:xfrm flipH="1" flipV="1">
              <a:off x="3882452" y="5716794"/>
              <a:ext cx="444279" cy="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blipFill>
                  <a:blip r:embed="rId5"/>
                  <a:stretch>
                    <a:fillRect l="-3750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ru-RU" b="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Если </a:t>
                </a:r>
                <a:r>
                  <a:rPr lang="ru-RU" b="0" dirty="0" err="1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марковский</a:t>
                </a:r>
                <a:r>
                  <a:rPr lang="ru-RU" b="0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процесс неоднороден</a:t>
                </a:r>
                <a:r>
                  <a:rPr lang="ru-RU" b="0" dirty="0" smtClean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- функция времени), время однократного </a:t>
                </a:r>
                <a:r>
                  <a:rPr lang="ru-RU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пребывания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в состоянии зависит от выбранного момента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b="0" dirty="0" smtClean="0">
                    <a:solidFill>
                      <a:prstClr val="black"/>
                    </a:solidFill>
                  </a:rPr>
                  <a:t>. </a:t>
                </a:r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- функция плотности вероятности времени однократного пребывания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в момент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  <a:blipFill>
                <a:blip r:embed="rId2"/>
                <a:stretch>
                  <a:fillRect l="-938" t="-1550" r="-990" b="-2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</a:rPr>
                  <a:t> – </a:t>
                </a:r>
                <a:r>
                  <a:rPr lang="ru-RU" b="0" dirty="0" smtClean="0">
                    <a:solidFill>
                      <a:prstClr val="black"/>
                    </a:solidFill>
                  </a:rPr>
                  <a:t>подмножество состояний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–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время однократного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Зависит от начальных условий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т.е. если система находится в одном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из состояни</a:t>
                </a:r>
                <a:r>
                  <a:rPr lang="ru-RU" dirty="0">
                    <a:solidFill>
                      <a:prstClr val="black"/>
                    </a:solidFill>
                  </a:rPr>
                  <a:t>й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то она может покинуть подмножество раньше, чем если бы была в другом состоянии.</a:t>
                </a:r>
              </a:p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Если система неоднородна, то зависит от выбранного момента времени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290211" y="907263"/>
            <a:ext cx="6632197" cy="2383326"/>
            <a:chOff x="3345450" y="1144591"/>
            <a:chExt cx="6632197" cy="238332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4" name="Прямоугольник 5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23" name="Группа 2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2" name="Прямоугольник 5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50" name="Прямоугольник 4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25" name="Группа 24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8" name="Прямоугольник 4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26" name="Группа 25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46" name="Прямоугольник 4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4" name="Прямоугольник 4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1921272" y="1693109"/>
                <a:ext cx="1367466" cy="58995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>
                <a:stCxn id="52" idx="3"/>
                <a:endCxn id="45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>
                <a:endCxn id="51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endCxn id="47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44" idx="2"/>
                <a:endCxn id="46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Полилиния 38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 стрелкой 56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2826" r="-18478"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Овал 55"/>
          <p:cNvSpPr/>
          <p:nvPr/>
        </p:nvSpPr>
        <p:spPr>
          <a:xfrm rot="20333844">
            <a:off x="3083723" y="1004231"/>
            <a:ext cx="2696496" cy="123476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1. Преобразовать систему таким образом, чтобы состояния в которые можно напрямую перейти из состояний подмножества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стали поглощающими.</a:t>
                </a: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3435530" y="4243105"/>
            <a:ext cx="6435258" cy="2193659"/>
            <a:chOff x="3542389" y="1144591"/>
            <a:chExt cx="6435258" cy="2193659"/>
          </a:xfrm>
        </p:grpSpPr>
        <p:grpSp>
          <p:nvGrpSpPr>
            <p:cNvPr id="58" name="Группа 57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71" name="Группа 70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9" name="Прямоугольник 9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72" name="Группа 71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73" name="Группа 72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95" name="Прямоугольник 9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74" name="Группа 73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89" name="Прямоугольник 8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77" name="Прямая со стрелкой 76"/>
              <p:cNvCxnSpPr/>
              <p:nvPr/>
            </p:nvCxnSpPr>
            <p:spPr>
              <a:xfrm flipV="1">
                <a:off x="1860455" y="1686415"/>
                <a:ext cx="1403675" cy="6098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97" idx="3"/>
                <a:endCxn id="90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endCxn id="96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Полилиния 87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714" r="-5357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714" r="-625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Овал 100"/>
          <p:cNvSpPr/>
          <p:nvPr/>
        </p:nvSpPr>
        <p:spPr>
          <a:xfrm rot="20333844">
            <a:off x="3052006" y="4346235"/>
            <a:ext cx="2696496" cy="1280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3" name="Группа 102"/>
          <p:cNvGrpSpPr/>
          <p:nvPr/>
        </p:nvGrpSpPr>
        <p:grpSpPr>
          <a:xfrm>
            <a:off x="3349204" y="858525"/>
            <a:ext cx="6632197" cy="2383326"/>
            <a:chOff x="3345450" y="1144591"/>
            <a:chExt cx="6632197" cy="2383326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118" name="Группа 117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47" name="Прямоугольник 14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119" name="Группа 118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45" name="Прямоугольник 14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120" name="Группа 119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43" name="Прямоугольник 14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121" name="Группа 120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41" name="Прямоугольник 14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122" name="Группа 121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39" name="Прямоугольник 13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123" name="Группа 122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37" name="Прямоугольник 13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124" name="Прямая со стрелкой 123"/>
              <p:cNvCxnSpPr/>
              <p:nvPr/>
            </p:nvCxnSpPr>
            <p:spPr>
              <a:xfrm flipV="1">
                <a:off x="1921272" y="1693109"/>
                <a:ext cx="1367466" cy="58995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 стрелкой 124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/>
              <p:cNvCxnSpPr>
                <a:stCxn id="145" idx="3"/>
                <a:endCxn id="138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 стрелкой 126"/>
              <p:cNvCxnSpPr>
                <a:endCxn id="144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 стрелкой 127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endCxn id="140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137" idx="2"/>
                <a:endCxn id="139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 стрелкой 131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 стрелкой 132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 стрелкой 133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Полилиния 134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6" name="Прямая со стрелкой 135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2581" r="-17204"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Овал 148"/>
          <p:cNvSpPr/>
          <p:nvPr/>
        </p:nvSpPr>
        <p:spPr>
          <a:xfrm rot="20333844">
            <a:off x="3144364" y="953116"/>
            <a:ext cx="2696496" cy="125655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0" name="Прямая со стрелкой 149"/>
          <p:cNvCxnSpPr/>
          <p:nvPr/>
        </p:nvCxnSpPr>
        <p:spPr>
          <a:xfrm flipH="1">
            <a:off x="3817636" y="4665572"/>
            <a:ext cx="1078424" cy="449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0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Марковские процессы с непрерывным временем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110"/>
                <a:ext cx="10515600" cy="5397909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Переходы между состояниями происходят в случайные моменты времени, а не в фиксированные (не по шагам). </a:t>
                </a:r>
              </a:p>
              <a:p>
                <a:r>
                  <a:rPr lang="ru-RU" sz="2600" dirty="0" smtClean="0"/>
                  <a:t>Переходы происходят под воздействием пуассоновских потоков событий.</a:t>
                </a:r>
              </a:p>
              <a:p>
                <a:pPr marL="0" indent="0">
                  <a:buNone/>
                </a:pPr>
                <a:r>
                  <a:rPr lang="ru-RU" sz="2600" dirty="0" smtClean="0"/>
                  <a:t>Найдем вероятность того, что за период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 smtClean="0"/>
                  <a:t> произойдет переход, причем </a:t>
                </a:r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 достаточно мал, чтобы можно было пренебречь возможностью появления сразу двух событий.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600" strike="sngStrik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600" dirty="0" smtClean="0"/>
                  <a:t>Ряд </a:t>
                </a:r>
                <a:r>
                  <a:rPr lang="ru-RU" sz="2600" dirty="0" err="1" smtClean="0"/>
                  <a:t>Маклорена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600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ru-RU" sz="2600" dirty="0" smtClean="0"/>
                  <a:t> при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маленьком </a:t>
                </a:r>
                <a:r>
                  <a:rPr lang="en-US" sz="2600" dirty="0" smtClean="0"/>
                  <a:t>x</a:t>
                </a:r>
                <a:endParaRPr lang="ru-RU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≈1−1−</m:t>
                      </m:r>
                      <m:d>
                        <m:dPr>
                          <m:ctrlPr>
                            <a:rPr lang="ru-RU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110"/>
                <a:ext cx="10515600" cy="5397909"/>
              </a:xfrm>
              <a:blipFill>
                <a:blip r:embed="rId2"/>
                <a:stretch>
                  <a:fillRect l="-1043" t="-1693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2. Составить систему дифференциальных уравнений Колмогорова для состояний, принадлежащих подмножеству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3.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При начальных условиях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(система находится в одном из состояний </a:t>
                </a:r>
                <a:r>
                  <a:rPr lang="ru-RU" dirty="0">
                    <a:solidFill>
                      <a:prstClr val="black"/>
                    </a:solidFill>
                  </a:rPr>
                  <a:t>подмножества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) решить систему дифференциальных уравнений и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(как функции от времени)</a:t>
                </a: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/>
          <p:cNvGrpSpPr/>
          <p:nvPr/>
        </p:nvGrpSpPr>
        <p:grpSpPr>
          <a:xfrm>
            <a:off x="3590388" y="902595"/>
            <a:ext cx="6435258" cy="2193659"/>
            <a:chOff x="3542389" y="1144591"/>
            <a:chExt cx="6435258" cy="2193659"/>
          </a:xfrm>
        </p:grpSpPr>
        <p:grpSp>
          <p:nvGrpSpPr>
            <p:cNvPr id="82" name="Группа 81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103" name="Группа 102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24" name="Прямоугольник 12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104" name="Группа 103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22" name="Прямоугольник 12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105" name="Группа 104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20" name="Прямоугольник 1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106" name="Группа 105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18" name="Прямоугольник 11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14" name="Прямоугольник 11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109" name="Прямая со стрелкой 108"/>
              <p:cNvCxnSpPr/>
              <p:nvPr/>
            </p:nvCxnSpPr>
            <p:spPr>
              <a:xfrm flipV="1">
                <a:off x="1860455" y="1686415"/>
                <a:ext cx="1403675" cy="6098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 стрелкой 109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22" idx="3"/>
                <a:endCxn id="115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/>
              <p:cNvCxnSpPr>
                <a:endCxn id="121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Полилиния 112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821" r="-625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821" r="-714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Овал 125"/>
          <p:cNvSpPr/>
          <p:nvPr/>
        </p:nvSpPr>
        <p:spPr>
          <a:xfrm rot="20333844">
            <a:off x="3206864" y="1005725"/>
            <a:ext cx="2696496" cy="1280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 стрелкой 126"/>
          <p:cNvCxnSpPr/>
          <p:nvPr/>
        </p:nvCxnSpPr>
        <p:spPr>
          <a:xfrm flipH="1">
            <a:off x="3985706" y="1316915"/>
            <a:ext cx="1078424" cy="449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4.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однократного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распределено с плотностью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  <a:blipFill>
                <a:blip r:embed="rId2"/>
                <a:stretch>
                  <a:fillRect l="-1082" t="-1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088876" y="3446691"/>
            <a:ext cx="6818782" cy="2193659"/>
            <a:chOff x="3088876" y="3446691"/>
            <a:chExt cx="6818782" cy="2193659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72400" y="3446691"/>
              <a:ext cx="6435258" cy="2193659"/>
              <a:chOff x="3542389" y="1144591"/>
              <a:chExt cx="6435258" cy="2193659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3542389" y="1144591"/>
                <a:ext cx="5414332" cy="2193659"/>
                <a:chOff x="1784611" y="1410921"/>
                <a:chExt cx="5414332" cy="2193659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1784611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6" name="Прямоугольник 65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1</a:t>
                    </a:r>
                    <a:endParaRPr lang="ru-RU" sz="2000" dirty="0"/>
                  </a:p>
                </p:txBody>
              </p:sp>
            </p:grpSp>
            <p:grpSp>
              <p:nvGrpSpPr>
                <p:cNvPr id="46" name="Группа 45"/>
                <p:cNvGrpSpPr/>
                <p:nvPr/>
              </p:nvGrpSpPr>
              <p:grpSpPr>
                <a:xfrm>
                  <a:off x="3276132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4" name="Прямоугольник 63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2</a:t>
                    </a:r>
                    <a:endParaRPr lang="ru-RU" sz="2000" dirty="0"/>
                  </a:p>
                </p:txBody>
              </p:sp>
            </p:grpSp>
            <p:grpSp>
              <p:nvGrpSpPr>
                <p:cNvPr id="47" name="Группа 46"/>
                <p:cNvGrpSpPr/>
                <p:nvPr/>
              </p:nvGrpSpPr>
              <p:grpSpPr>
                <a:xfrm>
                  <a:off x="3276132" y="3109280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" name="Прямоугольник 6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3</a:t>
                    </a:r>
                    <a:endParaRPr lang="ru-RU" sz="2000" dirty="0"/>
                  </a:p>
                </p:txBody>
              </p:sp>
            </p:grpSp>
            <p:grpSp>
              <p:nvGrpSpPr>
                <p:cNvPr id="48" name="Группа 47"/>
                <p:cNvGrpSpPr/>
                <p:nvPr/>
              </p:nvGrpSpPr>
              <p:grpSpPr>
                <a:xfrm>
                  <a:off x="4617752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0" name="Прямоугольник 59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4</a:t>
                    </a:r>
                    <a:endParaRPr lang="ru-RU" sz="2000" dirty="0"/>
                  </a:p>
                </p:txBody>
              </p:sp>
            </p:grpSp>
            <p:grpSp>
              <p:nvGrpSpPr>
                <p:cNvPr id="49" name="Группа 48"/>
                <p:cNvGrpSpPr/>
                <p:nvPr/>
              </p:nvGrpSpPr>
              <p:grpSpPr>
                <a:xfrm>
                  <a:off x="5848349" y="306168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58" name="Прямоугольник 57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6</a:t>
                    </a:r>
                    <a:endParaRPr lang="ru-RU" sz="2000" dirty="0"/>
                  </a:p>
                </p:txBody>
              </p:sp>
            </p:grpSp>
            <p:grpSp>
              <p:nvGrpSpPr>
                <p:cNvPr id="50" name="Группа 49"/>
                <p:cNvGrpSpPr/>
                <p:nvPr/>
              </p:nvGrpSpPr>
              <p:grpSpPr>
                <a:xfrm>
                  <a:off x="5848349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56" name="Прямоугольник 55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 smtClean="0"/>
                      <a:t>5</a:t>
                    </a:r>
                    <a:endParaRPr lang="ru-RU" sz="2000" dirty="0"/>
                  </a:p>
                </p:txBody>
              </p:sp>
            </p:grpSp>
            <p:cxnSp>
              <p:nvCxnSpPr>
                <p:cNvPr id="51" name="Прямая со стрелкой 50"/>
                <p:cNvCxnSpPr/>
                <p:nvPr/>
              </p:nvCxnSpPr>
              <p:spPr>
                <a:xfrm flipV="1">
                  <a:off x="1860455" y="1686415"/>
                  <a:ext cx="1403675" cy="60981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/>
                <p:cNvCxnSpPr/>
                <p:nvPr/>
              </p:nvCxnSpPr>
              <p:spPr>
                <a:xfrm>
                  <a:off x="2279911" y="2470202"/>
                  <a:ext cx="233784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 стрелкой 52"/>
                <p:cNvCxnSpPr>
                  <a:stCxn id="64" idx="3"/>
                  <a:endCxn id="57" idx="1"/>
                </p:cNvCxnSpPr>
                <p:nvPr/>
              </p:nvCxnSpPr>
              <p:spPr>
                <a:xfrm>
                  <a:off x="3771432" y="1825625"/>
                  <a:ext cx="207691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 стрелкой 53"/>
                <p:cNvCxnSpPr>
                  <a:endCxn id="63" idx="1"/>
                </p:cNvCxnSpPr>
                <p:nvPr/>
              </p:nvCxnSpPr>
              <p:spPr>
                <a:xfrm>
                  <a:off x="2174944" y="2801183"/>
                  <a:ext cx="1101188" cy="55574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Полилиния 54"/>
                <p:cNvSpPr/>
                <p:nvPr/>
              </p:nvSpPr>
              <p:spPr>
                <a:xfrm>
                  <a:off x="3770262" y="1410921"/>
                  <a:ext cx="3428681" cy="1883343"/>
                </a:xfrm>
                <a:custGeom>
                  <a:avLst/>
                  <a:gdLst>
                    <a:gd name="connsiteX0" fmla="*/ 0 w 3784446"/>
                    <a:gd name="connsiteY0" fmla="*/ 360478 h 2159298"/>
                    <a:gd name="connsiteX1" fmla="*/ 1454046 w 3784446"/>
                    <a:gd name="connsiteY1" fmla="*/ 714 h 2159298"/>
                    <a:gd name="connsiteX2" fmla="*/ 3762531 w 3784446"/>
                    <a:gd name="connsiteY2" fmla="*/ 442924 h 2159298"/>
                    <a:gd name="connsiteX3" fmla="*/ 2623279 w 3784446"/>
                    <a:gd name="connsiteY3" fmla="*/ 2159298 h 2159298"/>
                    <a:gd name="connsiteX0" fmla="*/ 0 w 3799187"/>
                    <a:gd name="connsiteY0" fmla="*/ 395161 h 2193981"/>
                    <a:gd name="connsiteX1" fmla="*/ 1454046 w 3799187"/>
                    <a:gd name="connsiteY1" fmla="*/ 35397 h 2193981"/>
                    <a:gd name="connsiteX2" fmla="*/ 3777521 w 3799187"/>
                    <a:gd name="connsiteY2" fmla="*/ 1242105 h 2193981"/>
                    <a:gd name="connsiteX3" fmla="*/ 2623279 w 3799187"/>
                    <a:gd name="connsiteY3" fmla="*/ 2193981 h 2193981"/>
                    <a:gd name="connsiteX0" fmla="*/ 0 w 3861640"/>
                    <a:gd name="connsiteY0" fmla="*/ 395161 h 2193981"/>
                    <a:gd name="connsiteX1" fmla="*/ 1454046 w 3861640"/>
                    <a:gd name="connsiteY1" fmla="*/ 35397 h 2193981"/>
                    <a:gd name="connsiteX2" fmla="*/ 3777521 w 3861640"/>
                    <a:gd name="connsiteY2" fmla="*/ 1242105 h 2193981"/>
                    <a:gd name="connsiteX3" fmla="*/ 3282846 w 3861640"/>
                    <a:gd name="connsiteY3" fmla="*/ 1969129 h 2193981"/>
                    <a:gd name="connsiteX4" fmla="*/ 2623279 w 3861640"/>
                    <a:gd name="connsiteY4" fmla="*/ 2193981 h 2193981"/>
                    <a:gd name="connsiteX0" fmla="*/ 0 w 3624106"/>
                    <a:gd name="connsiteY0" fmla="*/ 362728 h 2161548"/>
                    <a:gd name="connsiteX1" fmla="*/ 1454046 w 3624106"/>
                    <a:gd name="connsiteY1" fmla="*/ 2964 h 2161548"/>
                    <a:gd name="connsiteX2" fmla="*/ 3500203 w 3624106"/>
                    <a:gd name="connsiteY2" fmla="*/ 542610 h 2161548"/>
                    <a:gd name="connsiteX3" fmla="*/ 3282846 w 3624106"/>
                    <a:gd name="connsiteY3" fmla="*/ 1936696 h 2161548"/>
                    <a:gd name="connsiteX4" fmla="*/ 2623279 w 3624106"/>
                    <a:gd name="connsiteY4" fmla="*/ 2161548 h 2161548"/>
                    <a:gd name="connsiteX0" fmla="*/ 0 w 3564730"/>
                    <a:gd name="connsiteY0" fmla="*/ 374030 h 2172850"/>
                    <a:gd name="connsiteX1" fmla="*/ 1454046 w 3564730"/>
                    <a:gd name="connsiteY1" fmla="*/ 14266 h 2172850"/>
                    <a:gd name="connsiteX2" fmla="*/ 2271009 w 3564730"/>
                    <a:gd name="connsiteY2" fmla="*/ 119197 h 2172850"/>
                    <a:gd name="connsiteX3" fmla="*/ 3500203 w 3564730"/>
                    <a:gd name="connsiteY3" fmla="*/ 553912 h 2172850"/>
                    <a:gd name="connsiteX4" fmla="*/ 3282846 w 3564730"/>
                    <a:gd name="connsiteY4" fmla="*/ 1947998 h 2172850"/>
                    <a:gd name="connsiteX5" fmla="*/ 2623279 w 3564730"/>
                    <a:gd name="connsiteY5" fmla="*/ 2172850 h 2172850"/>
                    <a:gd name="connsiteX0" fmla="*/ 0 w 3564730"/>
                    <a:gd name="connsiteY0" fmla="*/ 364387 h 2163207"/>
                    <a:gd name="connsiteX1" fmla="*/ 1454046 w 3564730"/>
                    <a:gd name="connsiteY1" fmla="*/ 4623 h 2163207"/>
                    <a:gd name="connsiteX2" fmla="*/ 2271009 w 3564730"/>
                    <a:gd name="connsiteY2" fmla="*/ 109554 h 2163207"/>
                    <a:gd name="connsiteX3" fmla="*/ 3500203 w 3564730"/>
                    <a:gd name="connsiteY3" fmla="*/ 544269 h 2163207"/>
                    <a:gd name="connsiteX4" fmla="*/ 3282846 w 3564730"/>
                    <a:gd name="connsiteY4" fmla="*/ 1938355 h 2163207"/>
                    <a:gd name="connsiteX5" fmla="*/ 2623279 w 3564730"/>
                    <a:gd name="connsiteY5" fmla="*/ 2163207 h 2163207"/>
                    <a:gd name="connsiteX0" fmla="*/ 0 w 3564730"/>
                    <a:gd name="connsiteY0" fmla="*/ 254833 h 2053653"/>
                    <a:gd name="connsiteX1" fmla="*/ 1379095 w 3564730"/>
                    <a:gd name="connsiteY1" fmla="*/ 194872 h 2053653"/>
                    <a:gd name="connsiteX2" fmla="*/ 2271009 w 3564730"/>
                    <a:gd name="connsiteY2" fmla="*/ 0 h 2053653"/>
                    <a:gd name="connsiteX3" fmla="*/ 3500203 w 3564730"/>
                    <a:gd name="connsiteY3" fmla="*/ 434715 h 2053653"/>
                    <a:gd name="connsiteX4" fmla="*/ 3282846 w 3564730"/>
                    <a:gd name="connsiteY4" fmla="*/ 1828801 h 2053653"/>
                    <a:gd name="connsiteX5" fmla="*/ 2623279 w 3564730"/>
                    <a:gd name="connsiteY5" fmla="*/ 2053653 h 2053653"/>
                    <a:gd name="connsiteX0" fmla="*/ 0 w 3543360"/>
                    <a:gd name="connsiteY0" fmla="*/ 217357 h 2016177"/>
                    <a:gd name="connsiteX1" fmla="*/ 1379095 w 3543360"/>
                    <a:gd name="connsiteY1" fmla="*/ 157396 h 2016177"/>
                    <a:gd name="connsiteX2" fmla="*/ 2570812 w 3543360"/>
                    <a:gd name="connsiteY2" fmla="*/ 0 h 2016177"/>
                    <a:gd name="connsiteX3" fmla="*/ 3500203 w 3543360"/>
                    <a:gd name="connsiteY3" fmla="*/ 397239 h 2016177"/>
                    <a:gd name="connsiteX4" fmla="*/ 3282846 w 3543360"/>
                    <a:gd name="connsiteY4" fmla="*/ 1791325 h 2016177"/>
                    <a:gd name="connsiteX5" fmla="*/ 2623279 w 3543360"/>
                    <a:gd name="connsiteY5" fmla="*/ 2016177 h 2016177"/>
                    <a:gd name="connsiteX0" fmla="*/ 0 w 3543360"/>
                    <a:gd name="connsiteY0" fmla="*/ 111819 h 1910639"/>
                    <a:gd name="connsiteX1" fmla="*/ 1379095 w 3543360"/>
                    <a:gd name="connsiteY1" fmla="*/ 51858 h 1910639"/>
                    <a:gd name="connsiteX2" fmla="*/ 3500203 w 3543360"/>
                    <a:gd name="connsiteY2" fmla="*/ 291701 h 1910639"/>
                    <a:gd name="connsiteX3" fmla="*/ 3282846 w 3543360"/>
                    <a:gd name="connsiteY3" fmla="*/ 1685787 h 1910639"/>
                    <a:gd name="connsiteX4" fmla="*/ 2623279 w 3543360"/>
                    <a:gd name="connsiteY4" fmla="*/ 1910639 h 1910639"/>
                    <a:gd name="connsiteX0" fmla="*/ 0 w 3543360"/>
                    <a:gd name="connsiteY0" fmla="*/ 109240 h 1908060"/>
                    <a:gd name="connsiteX1" fmla="*/ 1379095 w 3543360"/>
                    <a:gd name="connsiteY1" fmla="*/ 49279 h 1908060"/>
                    <a:gd name="connsiteX2" fmla="*/ 3500203 w 3543360"/>
                    <a:gd name="connsiteY2" fmla="*/ 289122 h 1908060"/>
                    <a:gd name="connsiteX3" fmla="*/ 3282846 w 3543360"/>
                    <a:gd name="connsiteY3" fmla="*/ 1683208 h 1908060"/>
                    <a:gd name="connsiteX4" fmla="*/ 2623279 w 3543360"/>
                    <a:gd name="connsiteY4" fmla="*/ 1908060 h 1908060"/>
                    <a:gd name="connsiteX0" fmla="*/ 0 w 3206082"/>
                    <a:gd name="connsiteY0" fmla="*/ 164918 h 1866302"/>
                    <a:gd name="connsiteX1" fmla="*/ 1041817 w 3206082"/>
                    <a:gd name="connsiteY1" fmla="*/ 7521 h 1866302"/>
                    <a:gd name="connsiteX2" fmla="*/ 3162925 w 3206082"/>
                    <a:gd name="connsiteY2" fmla="*/ 247364 h 1866302"/>
                    <a:gd name="connsiteX3" fmla="*/ 2945568 w 3206082"/>
                    <a:gd name="connsiteY3" fmla="*/ 1641450 h 1866302"/>
                    <a:gd name="connsiteX4" fmla="*/ 2286001 w 3206082"/>
                    <a:gd name="connsiteY4" fmla="*/ 1866302 h 1866302"/>
                    <a:gd name="connsiteX0" fmla="*/ 0 w 3535866"/>
                    <a:gd name="connsiteY0" fmla="*/ 154217 h 1870591"/>
                    <a:gd name="connsiteX1" fmla="*/ 1371601 w 3535866"/>
                    <a:gd name="connsiteY1" fmla="*/ 11810 h 1870591"/>
                    <a:gd name="connsiteX2" fmla="*/ 3492709 w 3535866"/>
                    <a:gd name="connsiteY2" fmla="*/ 251653 h 1870591"/>
                    <a:gd name="connsiteX3" fmla="*/ 3275352 w 3535866"/>
                    <a:gd name="connsiteY3" fmla="*/ 1645739 h 1870591"/>
                    <a:gd name="connsiteX4" fmla="*/ 2615785 w 3535866"/>
                    <a:gd name="connsiteY4" fmla="*/ 1870591 h 1870591"/>
                    <a:gd name="connsiteX0" fmla="*/ 0 w 3574008"/>
                    <a:gd name="connsiteY0" fmla="*/ 278937 h 1995311"/>
                    <a:gd name="connsiteX1" fmla="*/ 2031169 w 3574008"/>
                    <a:gd name="connsiteY1" fmla="*/ 1619 h 1995311"/>
                    <a:gd name="connsiteX2" fmla="*/ 3492709 w 3574008"/>
                    <a:gd name="connsiteY2" fmla="*/ 376373 h 1995311"/>
                    <a:gd name="connsiteX3" fmla="*/ 3275352 w 3574008"/>
                    <a:gd name="connsiteY3" fmla="*/ 1770459 h 1995311"/>
                    <a:gd name="connsiteX4" fmla="*/ 2615785 w 3574008"/>
                    <a:gd name="connsiteY4" fmla="*/ 1995311 h 1995311"/>
                    <a:gd name="connsiteX0" fmla="*/ 0 w 3355695"/>
                    <a:gd name="connsiteY0" fmla="*/ 281883 h 1998257"/>
                    <a:gd name="connsiteX1" fmla="*/ 2031169 w 3355695"/>
                    <a:gd name="connsiteY1" fmla="*/ 4565 h 1998257"/>
                    <a:gd name="connsiteX2" fmla="*/ 3072985 w 3355695"/>
                    <a:gd name="connsiteY2" fmla="*/ 461765 h 1998257"/>
                    <a:gd name="connsiteX3" fmla="*/ 3275352 w 3355695"/>
                    <a:gd name="connsiteY3" fmla="*/ 1773405 h 1998257"/>
                    <a:gd name="connsiteX4" fmla="*/ 2615785 w 3355695"/>
                    <a:gd name="connsiteY4" fmla="*/ 1998257 h 1998257"/>
                    <a:gd name="connsiteX0" fmla="*/ 0 w 3355695"/>
                    <a:gd name="connsiteY0" fmla="*/ 281829 h 1998203"/>
                    <a:gd name="connsiteX1" fmla="*/ 2031169 w 3355695"/>
                    <a:gd name="connsiteY1" fmla="*/ 4511 h 1998203"/>
                    <a:gd name="connsiteX2" fmla="*/ 3072985 w 3355695"/>
                    <a:gd name="connsiteY2" fmla="*/ 461711 h 1998203"/>
                    <a:gd name="connsiteX3" fmla="*/ 3275352 w 3355695"/>
                    <a:gd name="connsiteY3" fmla="*/ 1773351 h 1998203"/>
                    <a:gd name="connsiteX4" fmla="*/ 2615785 w 3355695"/>
                    <a:gd name="connsiteY4" fmla="*/ 1998203 h 1998203"/>
                    <a:gd name="connsiteX0" fmla="*/ 0 w 3499453"/>
                    <a:gd name="connsiteY0" fmla="*/ 294469 h 2010843"/>
                    <a:gd name="connsiteX1" fmla="*/ 2031169 w 3499453"/>
                    <a:gd name="connsiteY1" fmla="*/ 17151 h 2010843"/>
                    <a:gd name="connsiteX2" fmla="*/ 3395274 w 3499453"/>
                    <a:gd name="connsiteY2" fmla="*/ 721689 h 2010843"/>
                    <a:gd name="connsiteX3" fmla="*/ 3275352 w 3499453"/>
                    <a:gd name="connsiteY3" fmla="*/ 1785991 h 2010843"/>
                    <a:gd name="connsiteX4" fmla="*/ 2615785 w 3499453"/>
                    <a:gd name="connsiteY4" fmla="*/ 2010843 h 2010843"/>
                    <a:gd name="connsiteX0" fmla="*/ 0 w 3420341"/>
                    <a:gd name="connsiteY0" fmla="*/ 294469 h 2010843"/>
                    <a:gd name="connsiteX1" fmla="*/ 2031169 w 3420341"/>
                    <a:gd name="connsiteY1" fmla="*/ 17151 h 2010843"/>
                    <a:gd name="connsiteX2" fmla="*/ 3395274 w 3420341"/>
                    <a:gd name="connsiteY2" fmla="*/ 721689 h 2010843"/>
                    <a:gd name="connsiteX3" fmla="*/ 3275352 w 3420341"/>
                    <a:gd name="connsiteY3" fmla="*/ 1785991 h 2010843"/>
                    <a:gd name="connsiteX4" fmla="*/ 2615785 w 3420341"/>
                    <a:gd name="connsiteY4" fmla="*/ 2010843 h 2010843"/>
                    <a:gd name="connsiteX0" fmla="*/ 0 w 3404362"/>
                    <a:gd name="connsiteY0" fmla="*/ 294469 h 2010843"/>
                    <a:gd name="connsiteX1" fmla="*/ 2031169 w 3404362"/>
                    <a:gd name="connsiteY1" fmla="*/ 17151 h 2010843"/>
                    <a:gd name="connsiteX2" fmla="*/ 3395274 w 3404362"/>
                    <a:gd name="connsiteY2" fmla="*/ 721689 h 2010843"/>
                    <a:gd name="connsiteX3" fmla="*/ 2615785 w 3404362"/>
                    <a:gd name="connsiteY3" fmla="*/ 2010843 h 2010843"/>
                    <a:gd name="connsiteX0" fmla="*/ 0 w 3418179"/>
                    <a:gd name="connsiteY0" fmla="*/ 294469 h 2010843"/>
                    <a:gd name="connsiteX1" fmla="*/ 2031169 w 3418179"/>
                    <a:gd name="connsiteY1" fmla="*/ 17151 h 2010843"/>
                    <a:gd name="connsiteX2" fmla="*/ 3395274 w 3418179"/>
                    <a:gd name="connsiteY2" fmla="*/ 721689 h 2010843"/>
                    <a:gd name="connsiteX3" fmla="*/ 2615785 w 3418179"/>
                    <a:gd name="connsiteY3" fmla="*/ 2010843 h 2010843"/>
                    <a:gd name="connsiteX0" fmla="*/ 0 w 3426787"/>
                    <a:gd name="connsiteY0" fmla="*/ 294469 h 2010843"/>
                    <a:gd name="connsiteX1" fmla="*/ 2031169 w 3426787"/>
                    <a:gd name="connsiteY1" fmla="*/ 17151 h 2010843"/>
                    <a:gd name="connsiteX2" fmla="*/ 3395274 w 3426787"/>
                    <a:gd name="connsiteY2" fmla="*/ 721689 h 2010843"/>
                    <a:gd name="connsiteX3" fmla="*/ 2960559 w 3426787"/>
                    <a:gd name="connsiteY3" fmla="*/ 1800981 h 2010843"/>
                    <a:gd name="connsiteX4" fmla="*/ 2615785 w 3426787"/>
                    <a:gd name="connsiteY4" fmla="*/ 2010843 h 2010843"/>
                    <a:gd name="connsiteX0" fmla="*/ 0 w 3404362"/>
                    <a:gd name="connsiteY0" fmla="*/ 294469 h 2010843"/>
                    <a:gd name="connsiteX1" fmla="*/ 2031169 w 3404362"/>
                    <a:gd name="connsiteY1" fmla="*/ 17151 h 2010843"/>
                    <a:gd name="connsiteX2" fmla="*/ 3395274 w 3404362"/>
                    <a:gd name="connsiteY2" fmla="*/ 721689 h 2010843"/>
                    <a:gd name="connsiteX3" fmla="*/ 2615785 w 3404362"/>
                    <a:gd name="connsiteY3" fmla="*/ 2010843 h 2010843"/>
                    <a:gd name="connsiteX0" fmla="*/ 0 w 3449232"/>
                    <a:gd name="connsiteY0" fmla="*/ 294469 h 1913407"/>
                    <a:gd name="connsiteX1" fmla="*/ 2031169 w 3449232"/>
                    <a:gd name="connsiteY1" fmla="*/ 17151 h 1913407"/>
                    <a:gd name="connsiteX2" fmla="*/ 3395274 w 3449232"/>
                    <a:gd name="connsiteY2" fmla="*/ 721689 h 1913407"/>
                    <a:gd name="connsiteX3" fmla="*/ 3102965 w 3449232"/>
                    <a:gd name="connsiteY3" fmla="*/ 1913407 h 1913407"/>
                    <a:gd name="connsiteX0" fmla="*/ 0 w 3484939"/>
                    <a:gd name="connsiteY0" fmla="*/ 294469 h 1913407"/>
                    <a:gd name="connsiteX1" fmla="*/ 2031169 w 3484939"/>
                    <a:gd name="connsiteY1" fmla="*/ 17151 h 1913407"/>
                    <a:gd name="connsiteX2" fmla="*/ 3395274 w 3484939"/>
                    <a:gd name="connsiteY2" fmla="*/ 721689 h 1913407"/>
                    <a:gd name="connsiteX3" fmla="*/ 3102965 w 3484939"/>
                    <a:gd name="connsiteY3" fmla="*/ 1913407 h 1913407"/>
                    <a:gd name="connsiteX0" fmla="*/ 0 w 3407398"/>
                    <a:gd name="connsiteY0" fmla="*/ 294469 h 1898417"/>
                    <a:gd name="connsiteX1" fmla="*/ 2031169 w 3407398"/>
                    <a:gd name="connsiteY1" fmla="*/ 17151 h 1898417"/>
                    <a:gd name="connsiteX2" fmla="*/ 3395274 w 3407398"/>
                    <a:gd name="connsiteY2" fmla="*/ 721689 h 1898417"/>
                    <a:gd name="connsiteX3" fmla="*/ 2608290 w 3407398"/>
                    <a:gd name="connsiteY3" fmla="*/ 1898417 h 1898417"/>
                    <a:gd name="connsiteX0" fmla="*/ 0 w 3428681"/>
                    <a:gd name="connsiteY0" fmla="*/ 294469 h 1898417"/>
                    <a:gd name="connsiteX1" fmla="*/ 2031169 w 3428681"/>
                    <a:gd name="connsiteY1" fmla="*/ 17151 h 1898417"/>
                    <a:gd name="connsiteX2" fmla="*/ 3395274 w 3428681"/>
                    <a:gd name="connsiteY2" fmla="*/ 721689 h 1898417"/>
                    <a:gd name="connsiteX3" fmla="*/ 2608290 w 3428681"/>
                    <a:gd name="connsiteY3" fmla="*/ 1898417 h 1898417"/>
                    <a:gd name="connsiteX0" fmla="*/ 0 w 3428681"/>
                    <a:gd name="connsiteY0" fmla="*/ 279395 h 1883343"/>
                    <a:gd name="connsiteX1" fmla="*/ 2031169 w 3428681"/>
                    <a:gd name="connsiteY1" fmla="*/ 2077 h 1883343"/>
                    <a:gd name="connsiteX2" fmla="*/ 3395274 w 3428681"/>
                    <a:gd name="connsiteY2" fmla="*/ 706615 h 1883343"/>
                    <a:gd name="connsiteX3" fmla="*/ 2608290 w 3428681"/>
                    <a:gd name="connsiteY3" fmla="*/ 1883343 h 1883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8681" h="1883343">
                      <a:moveTo>
                        <a:pt x="0" y="279395"/>
                      </a:moveTo>
                      <a:cubicBezTo>
                        <a:pt x="413479" y="92642"/>
                        <a:pt x="1120516" y="-16661"/>
                        <a:pt x="2031169" y="2077"/>
                      </a:cubicBezTo>
                      <a:cubicBezTo>
                        <a:pt x="2941822" y="20815"/>
                        <a:pt x="3299087" y="393071"/>
                        <a:pt x="3395274" y="706615"/>
                      </a:cubicBezTo>
                      <a:cubicBezTo>
                        <a:pt x="3491461" y="1020159"/>
                        <a:pt x="3422756" y="1877097"/>
                        <a:pt x="2608290" y="1883343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835315" y="1445278"/>
                    <a:ext cx="6822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315" y="1445278"/>
                    <a:ext cx="6822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14" r="-53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330663" y="2490805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0663" y="2490805"/>
                    <a:ext cx="117337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567833" y="1823381"/>
                    <a:ext cx="902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833" y="1823381"/>
                    <a:ext cx="90241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255441" y="1179527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5441" y="1179527"/>
                    <a:ext cx="117337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804273" y="1971611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273" y="1971611"/>
                    <a:ext cx="117337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397981" y="1732274"/>
                    <a:ext cx="6822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981" y="1732274"/>
                    <a:ext cx="68224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r="-625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Овал 67"/>
            <p:cNvSpPr/>
            <p:nvPr/>
          </p:nvSpPr>
          <p:spPr>
            <a:xfrm rot="20333844">
              <a:off x="3088876" y="3549821"/>
              <a:ext cx="2696496" cy="12803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H="1">
              <a:off x="3867718" y="3861011"/>
              <a:ext cx="1078424" cy="4490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5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5. Среднее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находится как математическое ожидание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Замечание: чтобы найти среднее время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в момент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все интенсивности надо сдвинуть на это время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причем систему уравнений Колмогорова решать при заданных начальных вероятностях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в этот момент для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, причем в этот момент система находится в одном из состояний этого подмножества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.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ru-RU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  <a:blipFill>
                <a:blip r:embed="rId2"/>
                <a:stretch>
                  <a:fillRect l="-1082" r="-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2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91" y="96325"/>
            <a:ext cx="11164529" cy="932733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prstClr val="black"/>
                </a:solidFill>
                <a:ea typeface="+mn-ea"/>
                <a:cs typeface="+mn-cs"/>
              </a:rPr>
              <a:t>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245" y="2315496"/>
            <a:ext cx="9977284" cy="4181169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Реализовать все представленные формулы на компьютере на языках программирования или скриптовых языках.</a:t>
            </a:r>
          </a:p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</a:p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С помощью полученных алгоритмов произвести соответствующие вычисления 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i="1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0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Марковские процессы с непрерывным временем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2099040"/>
                <a:ext cx="11280058" cy="4539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Если шаг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 smtClean="0"/>
                  <a:t> начинается в момент времени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 smtClean="0"/>
                  <a:t> и длится малое время </a:t>
                </a:r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На графе состояний </a:t>
                </a:r>
                <a:r>
                  <a:rPr lang="ru-RU" sz="2600" dirty="0" err="1"/>
                  <a:t>м</a:t>
                </a:r>
                <a:r>
                  <a:rPr lang="ru-RU" sz="2600" dirty="0" err="1" smtClean="0"/>
                  <a:t>арковских</a:t>
                </a:r>
                <a:r>
                  <a:rPr lang="ru-RU" sz="2600" dirty="0" smtClean="0"/>
                  <a:t> процессов с непрерывным временем вместо вероятностей переходов используют интенсивность перехода. Интенсивность «задержатся» в состоянии не используют.</a:t>
                </a:r>
                <a:endParaRPr lang="ru-RU" sz="26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2099040"/>
                <a:ext cx="11280058" cy="4539819"/>
              </a:xfrm>
              <a:blipFill>
                <a:blip r:embed="rId2"/>
                <a:stretch>
                  <a:fillRect l="-972" t="-2013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1545211" y="1033040"/>
            <a:ext cx="3432369" cy="789683"/>
            <a:chOff x="1545211" y="1033040"/>
            <a:chExt cx="3432369" cy="789683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Группа 6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Прямая со стрелкой 9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/>
          <p:cNvGrpSpPr/>
          <p:nvPr/>
        </p:nvGrpSpPr>
        <p:grpSpPr>
          <a:xfrm>
            <a:off x="6854630" y="1019547"/>
            <a:ext cx="3432369" cy="789683"/>
            <a:chOff x="1545211" y="1033040"/>
            <a:chExt cx="3432369" cy="78968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Группа 14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 стрелкой 15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Стрелка вправо 21"/>
          <p:cNvSpPr/>
          <p:nvPr/>
        </p:nvSpPr>
        <p:spPr>
          <a:xfrm>
            <a:off x="5546886" y="1313462"/>
            <a:ext cx="885231" cy="39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53"/>
          <p:cNvGrpSpPr/>
          <p:nvPr/>
        </p:nvGrpSpPr>
        <p:grpSpPr>
          <a:xfrm>
            <a:off x="1982853" y="4262171"/>
            <a:ext cx="8013296" cy="2521028"/>
            <a:chOff x="1964351" y="1144591"/>
            <a:chExt cx="8013296" cy="2521028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2205705" y="1144591"/>
              <a:ext cx="6751016" cy="2521028"/>
              <a:chOff x="447927" y="1410921"/>
              <a:chExt cx="6751016" cy="2521028"/>
            </a:xfrm>
          </p:grpSpPr>
          <p:grpSp>
            <p:nvGrpSpPr>
              <p:cNvPr id="72" name="Группа 71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00" name="Прямоугольник 9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73" name="Группа 7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8" name="Прямоугольник 9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74" name="Группа 73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96" name="Прямоугольник 9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3</a:t>
                  </a:r>
                  <a:endParaRPr lang="ru-RU" sz="2000" dirty="0"/>
                </a:p>
              </p:txBody>
            </p: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4" name="Прямоугольник 9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4</a:t>
                  </a:r>
                  <a:endParaRPr lang="ru-RU" sz="2000" dirty="0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92" name="Прямоугольник 9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6</a:t>
                  </a:r>
                  <a:endParaRPr lang="ru-RU" sz="2000" dirty="0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0" name="Прямоугольник 8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5</a:t>
                  </a:r>
                  <a:endParaRPr lang="ru-RU" sz="2000" dirty="0"/>
                </a:p>
              </p:txBody>
            </p:sp>
          </p:grpSp>
          <p:cxnSp>
            <p:nvCxnSpPr>
              <p:cNvPr id="78" name="Прямая со стрелкой 77"/>
              <p:cNvCxnSpPr>
                <a:stCxn id="100" idx="0"/>
                <a:endCxn id="99" idx="1"/>
              </p:cNvCxnSpPr>
              <p:nvPr/>
            </p:nvCxnSpPr>
            <p:spPr>
              <a:xfrm flipV="1">
                <a:off x="2032261" y="1825625"/>
                <a:ext cx="1243871" cy="4793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98" idx="3"/>
                <a:endCxn id="91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endCxn id="97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endCxn id="93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 стрелкой 83"/>
              <p:cNvCxnSpPr>
                <a:stCxn id="90" idx="2"/>
                <a:endCxn id="92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 стрелкой 84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 стрелкой 85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Полилиния 88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2" name="Прямая со стрелкой 101"/>
              <p:cNvCxnSpPr/>
              <p:nvPr/>
            </p:nvCxnSpPr>
            <p:spPr>
              <a:xfrm flipV="1">
                <a:off x="473096" y="2184509"/>
                <a:ext cx="548264" cy="4788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/>
              <p:nvPr/>
            </p:nvCxnSpPr>
            <p:spPr>
              <a:xfrm>
                <a:off x="447927" y="2164133"/>
                <a:ext cx="615905" cy="4992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/>
              <p:cNvCxnSpPr>
                <a:endCxn id="71" idx="2"/>
              </p:cNvCxnSpPr>
              <p:nvPr/>
            </p:nvCxnSpPr>
            <p:spPr>
              <a:xfrm>
                <a:off x="6835977" y="3556985"/>
                <a:ext cx="342009" cy="36127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/>
              <p:cNvCxnSpPr>
                <a:endCxn id="71" idx="0"/>
              </p:cNvCxnSpPr>
              <p:nvPr/>
            </p:nvCxnSpPr>
            <p:spPr>
              <a:xfrm flipV="1">
                <a:off x="6767699" y="3548928"/>
                <a:ext cx="410287" cy="38302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Полилиния 67"/>
            <p:cNvSpPr/>
            <p:nvPr/>
          </p:nvSpPr>
          <p:spPr>
            <a:xfrm>
              <a:off x="2883105" y="1803436"/>
              <a:ext cx="767000" cy="696504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964351" y="1931818"/>
                  <a:ext cx="11733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351" y="1931818"/>
                  <a:ext cx="117337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Полилиния 69"/>
            <p:cNvSpPr/>
            <p:nvPr/>
          </p:nvSpPr>
          <p:spPr>
            <a:xfrm rot="13244097">
              <a:off x="7939778" y="3169567"/>
              <a:ext cx="467068" cy="436978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66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28" y="74202"/>
            <a:ext cx="11769213" cy="93273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ea typeface="+mn-ea"/>
                <a:cs typeface="+mn-cs"/>
              </a:rPr>
              <a:t>Матрица интенсивностей переходов между состояниями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216742"/>
                <a:ext cx="11280058" cy="542211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Было при дискретном времени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i="1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/>
                  <a:t>Стало при непрерывном времени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по главной диагонали стоят нули.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переход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невозможен,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216742"/>
                <a:ext cx="11280058" cy="5422118"/>
              </a:xfrm>
              <a:blipFill>
                <a:blip r:embed="rId2"/>
                <a:stretch>
                  <a:fillRect l="-972" t="-1800" b="-1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5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570704"/>
                <a:ext cx="11280058" cy="50681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Найдем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- </a:t>
                </a:r>
                <a:r>
                  <a:rPr lang="ru-RU" sz="2600" dirty="0"/>
                  <a:t>вероятность </a:t>
                </a:r>
                <a:r>
                  <a:rPr lang="ru-RU" sz="2600" dirty="0" smtClean="0"/>
                  <a:t>того, что в момент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 smtClean="0"/>
                  <a:t> система окажется в состоянии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570704"/>
                <a:ext cx="11280058" cy="5068156"/>
              </a:xfrm>
              <a:blipFill>
                <a:blip r:embed="rId2"/>
                <a:stretch>
                  <a:fillRect l="-972" t="-1925" r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6139791" y="2753486"/>
            <a:ext cx="426150" cy="1054508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08187" y="3493813"/>
            <a:ext cx="206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Вероятность перехода в другие состояния</a:t>
            </a:r>
            <a:endParaRPr lang="ru-RU" dirty="0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5684127" y="3448196"/>
            <a:ext cx="426150" cy="2364046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8635" y="4936413"/>
                <a:ext cx="2540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Вероятность остаться в состоянии за время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35" y="4936413"/>
                <a:ext cx="2540590" cy="646331"/>
              </a:xfrm>
              <a:prstGeom prst="rect">
                <a:avLst/>
              </a:prstGeom>
              <a:blipFill>
                <a:blip r:embed="rId3"/>
                <a:stretch>
                  <a:fillRect t="-5660" r="-192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81386" y="3878268"/>
            <a:ext cx="206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Вероятность нахождения в других состояниях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248650" y="3169348"/>
            <a:ext cx="148098" cy="6489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64014" y="3832468"/>
                <a:ext cx="2067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Вероятность перехода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-тое состояние 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014" y="3832468"/>
                <a:ext cx="2067233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авая фигурная скобка 12"/>
          <p:cNvSpPr/>
          <p:nvPr/>
        </p:nvSpPr>
        <p:spPr>
          <a:xfrm rot="5400000">
            <a:off x="9300318" y="2442319"/>
            <a:ext cx="305565" cy="1402327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9536982" y="3413631"/>
            <a:ext cx="827596" cy="40464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5976" y="3818277"/>
                <a:ext cx="2067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Вероятность нахождения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-том состоянии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76" y="3818277"/>
                <a:ext cx="20672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 flipH="1">
            <a:off x="3571105" y="3089166"/>
            <a:ext cx="579027" cy="6489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7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280058" cy="575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Разделим все на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ru-RU" sz="2600" dirty="0"/>
                            <m:t> </m:t>
                          </m:r>
                        </m:den>
                      </m:f>
                      <m:r>
                        <a:rPr lang="ru-RU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Устремим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m:rPr>
                        <m:nor/>
                      </m:rPr>
                      <a:rPr lang="ru-RU" sz="2600" dirty="0"/>
                      <m:t> </m:t>
                    </m:r>
                  </m:oMath>
                </a14:m>
                <a:endParaRPr lang="ru-RU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=1,2,…)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		</a:t>
                </a:r>
              </a:p>
              <a:p>
                <a:pPr marL="0" indent="0">
                  <a:buNone/>
                </a:pPr>
                <a:r>
                  <a:rPr lang="ru-RU" sz="2600" dirty="0"/>
                  <a:t>	</a:t>
                </a: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600" dirty="0" smtClean="0"/>
                  <a:t> 		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 smtClean="0"/>
                  <a:t>			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=1,2,…)</m:t>
                    </m:r>
                  </m:oMath>
                </a14:m>
                <a:endParaRPr lang="ru-RU" sz="2600" dirty="0" smtClean="0"/>
              </a:p>
              <a:p>
                <a:pPr marL="0" indent="0">
                  <a:buNone/>
                </a:pPr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b>
                      <m:sSub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 smtClean="0"/>
                  <a:t> - поток вероятности из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в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280058" cy="5759245"/>
              </a:xfrm>
              <a:blipFill>
                <a:blip r:embed="rId2"/>
                <a:stretch>
                  <a:fillRect l="-972" b="-2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70509" y="4961278"/>
            <a:ext cx="24606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/>
              <a:t>Суммарный входной поток вероятности</a:t>
            </a:r>
            <a:endParaRPr lang="ru-RU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44055" y="4961278"/>
            <a:ext cx="24606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/>
              <a:t>Суммарный выходной поток вероятности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3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496961"/>
                <a:ext cx="11280058" cy="51418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Система дифференциальных линейных уравнений первого порядка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Решение при начальных условиях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/>
                  <a:t>,… (таких, что сумма равна единице) дает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dirty="0" smtClean="0"/>
                  <a:t> - зависимость вероятности состояний от времени для всех состояний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=1,2,3…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Решение можно получить аналитически либо используя численные методы интегрирования, например, метод Рунге-Кутта четвертого порядка.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496961"/>
                <a:ext cx="11280058" cy="5141899"/>
              </a:xfrm>
              <a:blipFill>
                <a:blip r:embed="rId2"/>
                <a:stretch>
                  <a:fillRect l="-1080" t="-2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Стационарный режим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578077"/>
                <a:ext cx="11280058" cy="506078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Если </a:t>
                </a:r>
                <a:r>
                  <a:rPr lang="ru-RU" dirty="0" err="1" smtClean="0"/>
                  <a:t>марковский</a:t>
                </a:r>
                <a:r>
                  <a:rPr lang="ru-RU" dirty="0" smtClean="0"/>
                  <a:t> процесс однороден, т.е. вероятности переходов не меняются со временем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dirty="0" smtClean="0"/>
                  <a:t>, вероятность состояний сойдется к постоянным значениям и перестанет изменятся.</a:t>
                </a:r>
              </a:p>
              <a:p>
                <a:r>
                  <a:rPr lang="ru-RU" dirty="0" smtClean="0"/>
                  <a:t>Если при этом </a:t>
                </a:r>
                <a:r>
                  <a:rPr lang="ru-RU" dirty="0" err="1" smtClean="0"/>
                  <a:t>марковский</a:t>
                </a:r>
                <a:r>
                  <a:rPr lang="ru-RU" dirty="0" smtClean="0"/>
                  <a:t> процесс </a:t>
                </a:r>
                <a:r>
                  <a:rPr lang="ru-RU" dirty="0" err="1" smtClean="0"/>
                  <a:t>эгодический</a:t>
                </a:r>
                <a:r>
                  <a:rPr lang="ru-RU" dirty="0" smtClean="0"/>
                  <a:t> (нет истоков, поглощающих состояний или поглощающих подмножеств состояний), то </a:t>
                </a:r>
                <a:r>
                  <a:rPr lang="ru-RU" dirty="0"/>
                  <a:t>какие бы не были начальные условия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 …</a:t>
                </a:r>
                <a:r>
                  <a:rPr lang="ru-RU" dirty="0" smtClean="0"/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, вероятность состояний сойдется к 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одним и тем же постоянным значениям. </a:t>
                </a:r>
              </a:p>
              <a:p>
                <a:r>
                  <a:rPr lang="ru-RU" dirty="0" smtClean="0">
                    <a:solidFill>
                      <a:prstClr val="black"/>
                    </a:solidFill>
                  </a:rPr>
                  <a:t>Для неэргодического процесса  значения, к которым сойдутся </a:t>
                </a:r>
                <a:r>
                  <a:rPr lang="ru-RU" dirty="0">
                    <a:solidFill>
                      <a:prstClr val="black"/>
                    </a:solidFill>
                  </a:rPr>
                  <a:t>вероятности состояний</a:t>
                </a:r>
                <a:r>
                  <a:rPr lang="ru-RU" dirty="0" smtClean="0">
                    <a:solidFill>
                      <a:prstClr val="black"/>
                    </a:solidFill>
                  </a:rPr>
                  <a:t>, могут изменятся в зависимости от начальных условий.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578077"/>
                <a:ext cx="11280058" cy="5060783"/>
              </a:xfrm>
              <a:blipFill>
                <a:blip r:embed="rId2"/>
                <a:stretch>
                  <a:fillRect l="-972" t="-2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1"/>
            <a:ext cx="11164529" cy="774196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prstClr val="black"/>
                </a:solidFill>
                <a:ea typeface="+mn-ea"/>
                <a:cs typeface="+mn-cs"/>
              </a:rPr>
              <a:t>Стационарный режим (эргодический процесс)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280058" cy="55401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i="1" dirty="0" smtClean="0"/>
              </a:p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.312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438</m:t>
                    </m:r>
                  </m:oMath>
                </a14:m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.312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438</m:t>
                    </m:r>
                  </m:oMath>
                </a14:m>
                <a:r>
                  <a:rPr lang="ru-RU" dirty="0" smtClean="0">
                    <a:solidFill>
                      <a:prstClr val="black"/>
                    </a:solidFill>
                  </a:rPr>
                  <a:t> 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сошлось к тем же значениям</a:t>
                </a:r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280058" cy="5540105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454607" y="1014309"/>
            <a:ext cx="2641392" cy="1588308"/>
            <a:chOff x="3714777" y="2278510"/>
            <a:chExt cx="3208519" cy="2131397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34" name="Группа 33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47" name="Прямоугольник 46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1</a:t>
                  </a:r>
                  <a:endParaRPr lang="ru-RU" sz="2000" dirty="0"/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 smtClean="0"/>
                    <a:t>2</a:t>
                  </a:r>
                  <a:endParaRPr lang="ru-RU" sz="2000" dirty="0"/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37" name="Прямая со стрелкой 36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02152" y="2635259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495617"/>
                </a:xfrm>
                <a:prstGeom prst="rect">
                  <a:avLst/>
                </a:prstGeom>
                <a:blipFill>
                  <a:blip r:embed="rId3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608169" y="3037767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495617"/>
                </a:xfrm>
                <a:prstGeom prst="rect">
                  <a:avLst/>
                </a:prstGeom>
                <a:blipFill>
                  <a:blip r:embed="rId4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18993" y="254155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50"/>
                  <a:ext cx="478207" cy="495617"/>
                </a:xfrm>
                <a:prstGeom prst="rect">
                  <a:avLst/>
                </a:prstGeom>
                <a:blipFill>
                  <a:blip r:embed="rId5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653076" y="289469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8"/>
                  <a:ext cx="478207" cy="495617"/>
                </a:xfrm>
                <a:prstGeom prst="rect">
                  <a:avLst/>
                </a:prstGeom>
                <a:blipFill>
                  <a:blip r:embed="rId6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81314" y="3295311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314" y="3295311"/>
                  <a:ext cx="478207" cy="495617"/>
                </a:xfrm>
                <a:prstGeom prst="rect">
                  <a:avLst/>
                </a:prstGeom>
                <a:blipFill>
                  <a:blip r:embed="rId7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190474" y="391429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474" y="3914290"/>
                  <a:ext cx="478207" cy="495617"/>
                </a:xfrm>
                <a:prstGeom prst="rect">
                  <a:avLst/>
                </a:prstGeom>
                <a:blipFill>
                  <a:blip r:embed="rId8"/>
                  <a:stretch>
                    <a:fillRect l="-1846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Рисунок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426" y="823222"/>
            <a:ext cx="4984314" cy="2851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0489" y="3894212"/>
            <a:ext cx="5138402" cy="29637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468</Words>
  <Application>Microsoft Office PowerPoint</Application>
  <PresentationFormat>Широкоэкранный</PresentationFormat>
  <Paragraphs>296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Марковские процессы с непрерывным временем</vt:lpstr>
      <vt:lpstr>Марковские процессы с непрерывным временем</vt:lpstr>
      <vt:lpstr>Матрица интенсивностей переходов между состояниями</vt:lpstr>
      <vt:lpstr>Уравнения Колмогорова</vt:lpstr>
      <vt:lpstr>Уравнения Колмогорова</vt:lpstr>
      <vt:lpstr>Уравнения Колмогорова</vt:lpstr>
      <vt:lpstr>Стационарный режим</vt:lpstr>
      <vt:lpstr>Стационарный режим (эргодический процесс)</vt:lpstr>
      <vt:lpstr>Стационарный режим (неэргодический процесс)</vt:lpstr>
      <vt:lpstr>Стационарный режим</vt:lpstr>
      <vt:lpstr>Установившиеся вероятности, матричный способ</vt:lpstr>
      <vt:lpstr>Установившиеся вероятности, матричный способ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</dc:title>
  <dc:creator>Пользователь Windows</dc:creator>
  <cp:lastModifiedBy>Кораблев Юрий Александрович</cp:lastModifiedBy>
  <cp:revision>66</cp:revision>
  <dcterms:created xsi:type="dcterms:W3CDTF">2020-01-08T13:58:49Z</dcterms:created>
  <dcterms:modified xsi:type="dcterms:W3CDTF">2020-03-13T08:49:51Z</dcterms:modified>
</cp:coreProperties>
</file>