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58" r:id="rId5"/>
    <p:sldId id="259" r:id="rId6"/>
    <p:sldId id="260" r:id="rId7"/>
    <p:sldId id="262" r:id="rId8"/>
    <p:sldId id="261" r:id="rId9"/>
    <p:sldId id="263" r:id="rId10"/>
    <p:sldId id="264" r:id="rId11"/>
    <p:sldId id="265" r:id="rId12"/>
    <p:sldId id="266" r:id="rId13"/>
    <p:sldId id="268" r:id="rId14"/>
    <p:sldId id="267" r:id="rId15"/>
    <p:sldId id="269" r:id="rId16"/>
    <p:sldId id="270" r:id="rId17"/>
    <p:sldId id="271" r:id="rId18"/>
    <p:sldId id="272" r:id="rId19"/>
    <p:sldId id="273" r:id="rId20"/>
    <p:sldId id="274" r:id="rId21"/>
    <p:sldId id="275" r:id="rId2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3" d="100"/>
          <a:sy n="53" d="100"/>
        </p:scale>
        <p:origin x="13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DF2CD-513B-4F25-BB56-6DF66D6FBFA8}" type="datetimeFigureOut">
              <a:rPr lang="ru-RU" smtClean="0"/>
              <a:t>13.03.2020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1CDFF-6658-4890-88FF-C67C72F247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4592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DF2CD-513B-4F25-BB56-6DF66D6FBFA8}" type="datetimeFigureOut">
              <a:rPr lang="ru-RU" smtClean="0"/>
              <a:t>13.03.2020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1CDFF-6658-4890-88FF-C67C72F247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8923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DF2CD-513B-4F25-BB56-6DF66D6FBFA8}" type="datetimeFigureOut">
              <a:rPr lang="ru-RU" smtClean="0"/>
              <a:t>13.03.2020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1CDFF-6658-4890-88FF-C67C72F247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61463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D1A8595-7C76-497D-B881-DC8AB0DEA3E6}" type="datetime1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13.03.2020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6BF1B1-4A85-43E6-A567-044AAC7071B1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464247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851DA1B-305D-49D1-8DAA-1E6736D51455}" type="datetime1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13.03.2020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6BF1B1-4A85-43E6-A567-044AAC7071B1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13444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92B6CA-3A78-44D6-923E-C7E336BAAF78}" type="datetime1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13.03.2020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6BF1B1-4A85-43E6-A567-044AAC7071B1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81985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615AA-D31A-42B9-BD55-37EB53E2129D}" type="datetime1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13.03.2020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6BF1B1-4A85-43E6-A567-044AAC7071B1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31410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8D8B672-FCB8-44E6-B8F1-ACFB318DA5CC}" type="datetime1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13.03.2020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6BF1B1-4A85-43E6-A567-044AAC7071B1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96776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4EF8C1-942B-4688-A822-10D145030BE5}" type="datetime1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13.03.2020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6BF1B1-4A85-43E6-A567-044AAC7071B1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28719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562B893-30D1-4139-BA14-592913D41FF0}" type="datetime1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13.03.2020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6BF1B1-4A85-43E6-A567-044AAC7071B1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461071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3C95E3-D7C1-4FCC-8BFE-8D9AA68BCBA1}" type="datetime1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13.03.2020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6BF1B1-4A85-43E6-A567-044AAC7071B1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2956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DF2CD-513B-4F25-BB56-6DF66D6FBFA8}" type="datetimeFigureOut">
              <a:rPr lang="ru-RU" smtClean="0"/>
              <a:t>13.03.2020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1CDFF-6658-4890-88FF-C67C72F247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69397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7FC7D9-8B4D-4683-9F54-42A27DCA0F11}" type="datetime1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13.03.2020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6BF1B1-4A85-43E6-A567-044AAC7071B1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643477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DA6B4EB-3018-4915-B6DC-7E8539363E93}" type="datetime1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13.03.2020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6BF1B1-4A85-43E6-A567-044AAC7071B1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672720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6ADB02-7109-4C44-A56C-0B42D0ECF95F}" type="datetime1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13.03.2020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6BF1B1-4A85-43E6-A567-044AAC7071B1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6744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DF2CD-513B-4F25-BB56-6DF66D6FBFA8}" type="datetimeFigureOut">
              <a:rPr lang="ru-RU" smtClean="0"/>
              <a:t>13.03.2020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1CDFF-6658-4890-88FF-C67C72F247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4607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DF2CD-513B-4F25-BB56-6DF66D6FBFA8}" type="datetimeFigureOut">
              <a:rPr lang="ru-RU" smtClean="0"/>
              <a:t>13.03.2020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1CDFF-6658-4890-88FF-C67C72F247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3378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DF2CD-513B-4F25-BB56-6DF66D6FBFA8}" type="datetimeFigureOut">
              <a:rPr lang="ru-RU" smtClean="0"/>
              <a:t>13.03.2020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1CDFF-6658-4890-88FF-C67C72F247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5757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DF2CD-513B-4F25-BB56-6DF66D6FBFA8}" type="datetimeFigureOut">
              <a:rPr lang="ru-RU" smtClean="0"/>
              <a:t>13.03.2020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1CDFF-6658-4890-88FF-C67C72F247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5143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DF2CD-513B-4F25-BB56-6DF66D6FBFA8}" type="datetimeFigureOut">
              <a:rPr lang="ru-RU" smtClean="0"/>
              <a:t>13.03.2020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1CDFF-6658-4890-88FF-C67C72F247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0668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DF2CD-513B-4F25-BB56-6DF66D6FBFA8}" type="datetimeFigureOut">
              <a:rPr lang="ru-RU" smtClean="0"/>
              <a:t>13.03.2020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1CDFF-6658-4890-88FF-C67C72F247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2802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DF2CD-513B-4F25-BB56-6DF66D6FBFA8}" type="datetimeFigureOut">
              <a:rPr lang="ru-RU" smtClean="0"/>
              <a:t>13.03.2020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1CDFF-6658-4890-88FF-C67C72F247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8202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BDF2CD-513B-4F25-BB56-6DF66D6FBFA8}" type="datetimeFigureOut">
              <a:rPr lang="ru-RU" smtClean="0"/>
              <a:t>13.03.2020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1CDFF-6658-4890-88FF-C67C72F247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7767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37E6DF-5CA1-4F72-820B-5D740A188128}" type="datetime1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13.03.2020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6BF1B1-4A85-43E6-A567-044AAC7071B1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51789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Korablev-y-a@yandex.ru" TargetMode="Externa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13" Type="http://schemas.openxmlformats.org/officeDocument/2006/relationships/image" Target="../media/image76.png"/><Relationship Id="rId18" Type="http://schemas.openxmlformats.org/officeDocument/2006/relationships/image" Target="../media/image81.png"/><Relationship Id="rId3" Type="http://schemas.openxmlformats.org/officeDocument/2006/relationships/image" Target="../media/image66.png"/><Relationship Id="rId7" Type="http://schemas.openxmlformats.org/officeDocument/2006/relationships/image" Target="../media/image70.png"/><Relationship Id="rId12" Type="http://schemas.openxmlformats.org/officeDocument/2006/relationships/image" Target="../media/image75.png"/><Relationship Id="rId17" Type="http://schemas.openxmlformats.org/officeDocument/2006/relationships/image" Target="../media/image80.png"/><Relationship Id="rId2" Type="http://schemas.openxmlformats.org/officeDocument/2006/relationships/image" Target="../media/image65.png"/><Relationship Id="rId16" Type="http://schemas.openxmlformats.org/officeDocument/2006/relationships/image" Target="../media/image79.png"/><Relationship Id="rId20" Type="http://schemas.openxmlformats.org/officeDocument/2006/relationships/image" Target="../media/image8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9.png"/><Relationship Id="rId11" Type="http://schemas.openxmlformats.org/officeDocument/2006/relationships/image" Target="../media/image74.png"/><Relationship Id="rId5" Type="http://schemas.openxmlformats.org/officeDocument/2006/relationships/image" Target="../media/image68.png"/><Relationship Id="rId15" Type="http://schemas.openxmlformats.org/officeDocument/2006/relationships/image" Target="../media/image78.png"/><Relationship Id="rId10" Type="http://schemas.openxmlformats.org/officeDocument/2006/relationships/image" Target="../media/image73.png"/><Relationship Id="rId19" Type="http://schemas.openxmlformats.org/officeDocument/2006/relationships/image" Target="../media/image82.png"/><Relationship Id="rId4" Type="http://schemas.openxmlformats.org/officeDocument/2006/relationships/image" Target="../media/image67.png"/><Relationship Id="rId9" Type="http://schemas.openxmlformats.org/officeDocument/2006/relationships/image" Target="../media/image72.png"/><Relationship Id="rId14" Type="http://schemas.openxmlformats.org/officeDocument/2006/relationships/image" Target="../media/image7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13" Type="http://schemas.openxmlformats.org/officeDocument/2006/relationships/image" Target="../media/image95.png"/><Relationship Id="rId18" Type="http://schemas.openxmlformats.org/officeDocument/2006/relationships/image" Target="../media/image100.png"/><Relationship Id="rId3" Type="http://schemas.openxmlformats.org/officeDocument/2006/relationships/image" Target="../media/image85.png"/><Relationship Id="rId21" Type="http://schemas.openxmlformats.org/officeDocument/2006/relationships/image" Target="../media/image103.png"/><Relationship Id="rId7" Type="http://schemas.openxmlformats.org/officeDocument/2006/relationships/image" Target="../media/image89.png"/><Relationship Id="rId12" Type="http://schemas.openxmlformats.org/officeDocument/2006/relationships/image" Target="../media/image94.png"/><Relationship Id="rId17" Type="http://schemas.openxmlformats.org/officeDocument/2006/relationships/image" Target="../media/image99.png"/><Relationship Id="rId2" Type="http://schemas.openxmlformats.org/officeDocument/2006/relationships/image" Target="../media/image84.png"/><Relationship Id="rId16" Type="http://schemas.openxmlformats.org/officeDocument/2006/relationships/image" Target="../media/image98.png"/><Relationship Id="rId20" Type="http://schemas.openxmlformats.org/officeDocument/2006/relationships/image" Target="../media/image10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8.png"/><Relationship Id="rId11" Type="http://schemas.openxmlformats.org/officeDocument/2006/relationships/image" Target="../media/image93.png"/><Relationship Id="rId5" Type="http://schemas.openxmlformats.org/officeDocument/2006/relationships/image" Target="../media/image87.png"/><Relationship Id="rId15" Type="http://schemas.openxmlformats.org/officeDocument/2006/relationships/image" Target="../media/image97.png"/><Relationship Id="rId10" Type="http://schemas.openxmlformats.org/officeDocument/2006/relationships/image" Target="../media/image92.png"/><Relationship Id="rId19" Type="http://schemas.openxmlformats.org/officeDocument/2006/relationships/image" Target="../media/image101.png"/><Relationship Id="rId4" Type="http://schemas.openxmlformats.org/officeDocument/2006/relationships/image" Target="../media/image86.png"/><Relationship Id="rId9" Type="http://schemas.openxmlformats.org/officeDocument/2006/relationships/image" Target="../media/image91.png"/><Relationship Id="rId14" Type="http://schemas.openxmlformats.org/officeDocument/2006/relationships/image" Target="../media/image96.png"/><Relationship Id="rId22" Type="http://schemas.openxmlformats.org/officeDocument/2006/relationships/image" Target="../media/image10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13" Type="http://schemas.openxmlformats.org/officeDocument/2006/relationships/image" Target="../media/image95.png"/><Relationship Id="rId18" Type="http://schemas.openxmlformats.org/officeDocument/2006/relationships/image" Target="../media/image100.png"/><Relationship Id="rId3" Type="http://schemas.openxmlformats.org/officeDocument/2006/relationships/image" Target="../media/image85.png"/><Relationship Id="rId21" Type="http://schemas.openxmlformats.org/officeDocument/2006/relationships/image" Target="../media/image103.png"/><Relationship Id="rId7" Type="http://schemas.openxmlformats.org/officeDocument/2006/relationships/image" Target="../media/image89.png"/><Relationship Id="rId12" Type="http://schemas.openxmlformats.org/officeDocument/2006/relationships/image" Target="../media/image94.png"/><Relationship Id="rId17" Type="http://schemas.openxmlformats.org/officeDocument/2006/relationships/image" Target="../media/image99.png"/><Relationship Id="rId2" Type="http://schemas.openxmlformats.org/officeDocument/2006/relationships/image" Target="../media/image105.png"/><Relationship Id="rId16" Type="http://schemas.openxmlformats.org/officeDocument/2006/relationships/image" Target="../media/image98.png"/><Relationship Id="rId20" Type="http://schemas.openxmlformats.org/officeDocument/2006/relationships/image" Target="../media/image10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8.png"/><Relationship Id="rId11" Type="http://schemas.openxmlformats.org/officeDocument/2006/relationships/image" Target="../media/image93.png"/><Relationship Id="rId5" Type="http://schemas.openxmlformats.org/officeDocument/2006/relationships/image" Target="../media/image87.png"/><Relationship Id="rId15" Type="http://schemas.openxmlformats.org/officeDocument/2006/relationships/image" Target="../media/image97.png"/><Relationship Id="rId10" Type="http://schemas.openxmlformats.org/officeDocument/2006/relationships/image" Target="../media/image92.png"/><Relationship Id="rId19" Type="http://schemas.openxmlformats.org/officeDocument/2006/relationships/image" Target="../media/image101.png"/><Relationship Id="rId4" Type="http://schemas.openxmlformats.org/officeDocument/2006/relationships/image" Target="../media/image86.png"/><Relationship Id="rId9" Type="http://schemas.openxmlformats.org/officeDocument/2006/relationships/image" Target="../media/image91.png"/><Relationship Id="rId14" Type="http://schemas.openxmlformats.org/officeDocument/2006/relationships/image" Target="../media/image96.png"/><Relationship Id="rId22" Type="http://schemas.openxmlformats.org/officeDocument/2006/relationships/image" Target="../media/image10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13" Type="http://schemas.openxmlformats.org/officeDocument/2006/relationships/image" Target="../media/image95.png"/><Relationship Id="rId18" Type="http://schemas.openxmlformats.org/officeDocument/2006/relationships/image" Target="../media/image100.png"/><Relationship Id="rId3" Type="http://schemas.openxmlformats.org/officeDocument/2006/relationships/image" Target="../media/image85.png"/><Relationship Id="rId21" Type="http://schemas.openxmlformats.org/officeDocument/2006/relationships/image" Target="../media/image103.png"/><Relationship Id="rId7" Type="http://schemas.openxmlformats.org/officeDocument/2006/relationships/image" Target="../media/image89.png"/><Relationship Id="rId12" Type="http://schemas.openxmlformats.org/officeDocument/2006/relationships/image" Target="../media/image94.png"/><Relationship Id="rId17" Type="http://schemas.openxmlformats.org/officeDocument/2006/relationships/image" Target="../media/image99.png"/><Relationship Id="rId2" Type="http://schemas.openxmlformats.org/officeDocument/2006/relationships/image" Target="../media/image106.png"/><Relationship Id="rId16" Type="http://schemas.openxmlformats.org/officeDocument/2006/relationships/image" Target="../media/image98.png"/><Relationship Id="rId20" Type="http://schemas.openxmlformats.org/officeDocument/2006/relationships/image" Target="../media/image10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8.png"/><Relationship Id="rId11" Type="http://schemas.openxmlformats.org/officeDocument/2006/relationships/image" Target="../media/image93.png"/><Relationship Id="rId5" Type="http://schemas.openxmlformats.org/officeDocument/2006/relationships/image" Target="../media/image87.png"/><Relationship Id="rId15" Type="http://schemas.openxmlformats.org/officeDocument/2006/relationships/image" Target="../media/image97.png"/><Relationship Id="rId10" Type="http://schemas.openxmlformats.org/officeDocument/2006/relationships/image" Target="../media/image92.png"/><Relationship Id="rId19" Type="http://schemas.openxmlformats.org/officeDocument/2006/relationships/image" Target="../media/image101.png"/><Relationship Id="rId4" Type="http://schemas.openxmlformats.org/officeDocument/2006/relationships/image" Target="../media/image86.png"/><Relationship Id="rId9" Type="http://schemas.openxmlformats.org/officeDocument/2006/relationships/image" Target="../media/image91.png"/><Relationship Id="rId14" Type="http://schemas.openxmlformats.org/officeDocument/2006/relationships/image" Target="../media/image96.png"/><Relationship Id="rId22" Type="http://schemas.openxmlformats.org/officeDocument/2006/relationships/image" Target="../media/image104.png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8.png"/><Relationship Id="rId18" Type="http://schemas.openxmlformats.org/officeDocument/2006/relationships/image" Target="../media/image123.png"/><Relationship Id="rId26" Type="http://schemas.openxmlformats.org/officeDocument/2006/relationships/image" Target="../media/image131.png"/><Relationship Id="rId39" Type="http://schemas.openxmlformats.org/officeDocument/2006/relationships/image" Target="../media/image144.png"/><Relationship Id="rId21" Type="http://schemas.openxmlformats.org/officeDocument/2006/relationships/image" Target="../media/image126.png"/><Relationship Id="rId34" Type="http://schemas.openxmlformats.org/officeDocument/2006/relationships/image" Target="../media/image139.png"/><Relationship Id="rId42" Type="http://schemas.openxmlformats.org/officeDocument/2006/relationships/image" Target="../media/image147.png"/><Relationship Id="rId7" Type="http://schemas.openxmlformats.org/officeDocument/2006/relationships/image" Target="../media/image112.png"/><Relationship Id="rId2" Type="http://schemas.openxmlformats.org/officeDocument/2006/relationships/image" Target="../media/image107.png"/><Relationship Id="rId16" Type="http://schemas.openxmlformats.org/officeDocument/2006/relationships/image" Target="../media/image121.png"/><Relationship Id="rId20" Type="http://schemas.openxmlformats.org/officeDocument/2006/relationships/image" Target="../media/image125.png"/><Relationship Id="rId29" Type="http://schemas.openxmlformats.org/officeDocument/2006/relationships/image" Target="../media/image134.png"/><Relationship Id="rId41" Type="http://schemas.openxmlformats.org/officeDocument/2006/relationships/image" Target="../media/image146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1.png"/><Relationship Id="rId11" Type="http://schemas.openxmlformats.org/officeDocument/2006/relationships/image" Target="../media/image116.png"/><Relationship Id="rId24" Type="http://schemas.openxmlformats.org/officeDocument/2006/relationships/image" Target="../media/image129.png"/><Relationship Id="rId32" Type="http://schemas.openxmlformats.org/officeDocument/2006/relationships/image" Target="../media/image137.png"/><Relationship Id="rId37" Type="http://schemas.openxmlformats.org/officeDocument/2006/relationships/image" Target="../media/image142.png"/><Relationship Id="rId40" Type="http://schemas.openxmlformats.org/officeDocument/2006/relationships/image" Target="../media/image145.png"/><Relationship Id="rId5" Type="http://schemas.openxmlformats.org/officeDocument/2006/relationships/image" Target="../media/image110.png"/><Relationship Id="rId15" Type="http://schemas.openxmlformats.org/officeDocument/2006/relationships/image" Target="../media/image120.png"/><Relationship Id="rId23" Type="http://schemas.openxmlformats.org/officeDocument/2006/relationships/image" Target="../media/image128.png"/><Relationship Id="rId28" Type="http://schemas.openxmlformats.org/officeDocument/2006/relationships/image" Target="../media/image133.png"/><Relationship Id="rId36" Type="http://schemas.openxmlformats.org/officeDocument/2006/relationships/image" Target="../media/image141.png"/><Relationship Id="rId10" Type="http://schemas.openxmlformats.org/officeDocument/2006/relationships/image" Target="../media/image115.png"/><Relationship Id="rId19" Type="http://schemas.openxmlformats.org/officeDocument/2006/relationships/image" Target="../media/image124.png"/><Relationship Id="rId31" Type="http://schemas.openxmlformats.org/officeDocument/2006/relationships/image" Target="../media/image136.png"/><Relationship Id="rId4" Type="http://schemas.openxmlformats.org/officeDocument/2006/relationships/image" Target="../media/image109.png"/><Relationship Id="rId9" Type="http://schemas.openxmlformats.org/officeDocument/2006/relationships/image" Target="../media/image114.png"/><Relationship Id="rId14" Type="http://schemas.openxmlformats.org/officeDocument/2006/relationships/image" Target="../media/image119.png"/><Relationship Id="rId22" Type="http://schemas.openxmlformats.org/officeDocument/2006/relationships/image" Target="../media/image127.png"/><Relationship Id="rId27" Type="http://schemas.openxmlformats.org/officeDocument/2006/relationships/image" Target="../media/image132.png"/><Relationship Id="rId30" Type="http://schemas.openxmlformats.org/officeDocument/2006/relationships/image" Target="../media/image135.png"/><Relationship Id="rId35" Type="http://schemas.openxmlformats.org/officeDocument/2006/relationships/image" Target="../media/image140.png"/><Relationship Id="rId8" Type="http://schemas.openxmlformats.org/officeDocument/2006/relationships/image" Target="../media/image113.png"/><Relationship Id="rId3" Type="http://schemas.openxmlformats.org/officeDocument/2006/relationships/image" Target="../media/image108.png"/><Relationship Id="rId12" Type="http://schemas.openxmlformats.org/officeDocument/2006/relationships/image" Target="../media/image117.png"/><Relationship Id="rId17" Type="http://schemas.openxmlformats.org/officeDocument/2006/relationships/image" Target="../media/image122.png"/><Relationship Id="rId25" Type="http://schemas.openxmlformats.org/officeDocument/2006/relationships/image" Target="../media/image130.png"/><Relationship Id="rId33" Type="http://schemas.openxmlformats.org/officeDocument/2006/relationships/image" Target="../media/image138.png"/><Relationship Id="rId38" Type="http://schemas.openxmlformats.org/officeDocument/2006/relationships/image" Target="../media/image14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4.png"/><Relationship Id="rId13" Type="http://schemas.openxmlformats.org/officeDocument/2006/relationships/image" Target="../media/image159.png"/><Relationship Id="rId18" Type="http://schemas.openxmlformats.org/officeDocument/2006/relationships/image" Target="../media/image164.png"/><Relationship Id="rId26" Type="http://schemas.openxmlformats.org/officeDocument/2006/relationships/image" Target="../media/image172.png"/><Relationship Id="rId3" Type="http://schemas.openxmlformats.org/officeDocument/2006/relationships/image" Target="../media/image149.png"/><Relationship Id="rId21" Type="http://schemas.openxmlformats.org/officeDocument/2006/relationships/image" Target="../media/image167.png"/><Relationship Id="rId7" Type="http://schemas.openxmlformats.org/officeDocument/2006/relationships/image" Target="../media/image153.png"/><Relationship Id="rId12" Type="http://schemas.openxmlformats.org/officeDocument/2006/relationships/image" Target="../media/image158.png"/><Relationship Id="rId17" Type="http://schemas.openxmlformats.org/officeDocument/2006/relationships/image" Target="../media/image163.png"/><Relationship Id="rId25" Type="http://schemas.openxmlformats.org/officeDocument/2006/relationships/image" Target="../media/image171.png"/><Relationship Id="rId2" Type="http://schemas.openxmlformats.org/officeDocument/2006/relationships/image" Target="../media/image148.png"/><Relationship Id="rId16" Type="http://schemas.openxmlformats.org/officeDocument/2006/relationships/image" Target="../media/image162.png"/><Relationship Id="rId20" Type="http://schemas.openxmlformats.org/officeDocument/2006/relationships/image" Target="../media/image166.png"/><Relationship Id="rId29" Type="http://schemas.openxmlformats.org/officeDocument/2006/relationships/image" Target="../media/image175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52.png"/><Relationship Id="rId11" Type="http://schemas.openxmlformats.org/officeDocument/2006/relationships/image" Target="../media/image157.png"/><Relationship Id="rId24" Type="http://schemas.openxmlformats.org/officeDocument/2006/relationships/image" Target="../media/image170.png"/><Relationship Id="rId5" Type="http://schemas.openxmlformats.org/officeDocument/2006/relationships/image" Target="../media/image151.png"/><Relationship Id="rId15" Type="http://schemas.openxmlformats.org/officeDocument/2006/relationships/image" Target="../media/image161.png"/><Relationship Id="rId23" Type="http://schemas.openxmlformats.org/officeDocument/2006/relationships/image" Target="../media/image169.png"/><Relationship Id="rId28" Type="http://schemas.openxmlformats.org/officeDocument/2006/relationships/image" Target="../media/image174.png"/><Relationship Id="rId10" Type="http://schemas.openxmlformats.org/officeDocument/2006/relationships/image" Target="../media/image156.png"/><Relationship Id="rId19" Type="http://schemas.openxmlformats.org/officeDocument/2006/relationships/image" Target="../media/image165.png"/><Relationship Id="rId4" Type="http://schemas.openxmlformats.org/officeDocument/2006/relationships/image" Target="../media/image150.png"/><Relationship Id="rId9" Type="http://schemas.openxmlformats.org/officeDocument/2006/relationships/image" Target="../media/image155.png"/><Relationship Id="rId14" Type="http://schemas.openxmlformats.org/officeDocument/2006/relationships/image" Target="../media/image160.png"/><Relationship Id="rId22" Type="http://schemas.openxmlformats.org/officeDocument/2006/relationships/image" Target="../media/image168.png"/><Relationship Id="rId27" Type="http://schemas.openxmlformats.org/officeDocument/2006/relationships/image" Target="../media/image17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4.png"/><Relationship Id="rId13" Type="http://schemas.openxmlformats.org/officeDocument/2006/relationships/image" Target="../media/image159.png"/><Relationship Id="rId18" Type="http://schemas.openxmlformats.org/officeDocument/2006/relationships/image" Target="../media/image184.png"/><Relationship Id="rId26" Type="http://schemas.openxmlformats.org/officeDocument/2006/relationships/image" Target="../media/image192.png"/><Relationship Id="rId3" Type="http://schemas.openxmlformats.org/officeDocument/2006/relationships/image" Target="../media/image177.png"/><Relationship Id="rId21" Type="http://schemas.openxmlformats.org/officeDocument/2006/relationships/image" Target="../media/image187.png"/><Relationship Id="rId7" Type="http://schemas.openxmlformats.org/officeDocument/2006/relationships/image" Target="../media/image179.png"/><Relationship Id="rId12" Type="http://schemas.openxmlformats.org/officeDocument/2006/relationships/image" Target="../media/image158.png"/><Relationship Id="rId17" Type="http://schemas.openxmlformats.org/officeDocument/2006/relationships/image" Target="../media/image183.png"/><Relationship Id="rId25" Type="http://schemas.openxmlformats.org/officeDocument/2006/relationships/image" Target="../media/image191.png"/><Relationship Id="rId2" Type="http://schemas.openxmlformats.org/officeDocument/2006/relationships/image" Target="../media/image176.png"/><Relationship Id="rId16" Type="http://schemas.openxmlformats.org/officeDocument/2006/relationships/image" Target="../media/image182.png"/><Relationship Id="rId20" Type="http://schemas.openxmlformats.org/officeDocument/2006/relationships/image" Target="../media/image186.png"/><Relationship Id="rId29" Type="http://schemas.openxmlformats.org/officeDocument/2006/relationships/image" Target="../media/image195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52.png"/><Relationship Id="rId11" Type="http://schemas.openxmlformats.org/officeDocument/2006/relationships/image" Target="../media/image157.png"/><Relationship Id="rId24" Type="http://schemas.openxmlformats.org/officeDocument/2006/relationships/image" Target="../media/image190.png"/><Relationship Id="rId5" Type="http://schemas.openxmlformats.org/officeDocument/2006/relationships/image" Target="../media/image178.png"/><Relationship Id="rId15" Type="http://schemas.openxmlformats.org/officeDocument/2006/relationships/image" Target="../media/image181.png"/><Relationship Id="rId23" Type="http://schemas.openxmlformats.org/officeDocument/2006/relationships/image" Target="../media/image189.png"/><Relationship Id="rId28" Type="http://schemas.openxmlformats.org/officeDocument/2006/relationships/image" Target="../media/image194.png"/><Relationship Id="rId10" Type="http://schemas.openxmlformats.org/officeDocument/2006/relationships/image" Target="../media/image180.png"/><Relationship Id="rId19" Type="http://schemas.openxmlformats.org/officeDocument/2006/relationships/image" Target="../media/image185.png"/><Relationship Id="rId4" Type="http://schemas.openxmlformats.org/officeDocument/2006/relationships/image" Target="../media/image150.png"/><Relationship Id="rId9" Type="http://schemas.openxmlformats.org/officeDocument/2006/relationships/image" Target="../media/image155.png"/><Relationship Id="rId14" Type="http://schemas.openxmlformats.org/officeDocument/2006/relationships/image" Target="../media/image160.png"/><Relationship Id="rId22" Type="http://schemas.openxmlformats.org/officeDocument/2006/relationships/image" Target="../media/image188.png"/><Relationship Id="rId27" Type="http://schemas.openxmlformats.org/officeDocument/2006/relationships/image" Target="../media/image193.png"/><Relationship Id="rId30" Type="http://schemas.openxmlformats.org/officeDocument/2006/relationships/image" Target="../media/image19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8.png"/><Relationship Id="rId2" Type="http://schemas.openxmlformats.org/officeDocument/2006/relationships/image" Target="../media/image197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image" Target="../media/image199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1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13.png"/><Relationship Id="rId18" Type="http://schemas.openxmlformats.org/officeDocument/2006/relationships/image" Target="../media/image218.png"/><Relationship Id="rId26" Type="http://schemas.openxmlformats.org/officeDocument/2006/relationships/image" Target="../media/image226.png"/><Relationship Id="rId39" Type="http://schemas.openxmlformats.org/officeDocument/2006/relationships/image" Target="../media/image239.png"/><Relationship Id="rId21" Type="http://schemas.openxmlformats.org/officeDocument/2006/relationships/image" Target="../media/image221.png"/><Relationship Id="rId34" Type="http://schemas.openxmlformats.org/officeDocument/2006/relationships/image" Target="../media/image234.png"/><Relationship Id="rId42" Type="http://schemas.openxmlformats.org/officeDocument/2006/relationships/image" Target="../media/image241.png"/><Relationship Id="rId47" Type="http://schemas.openxmlformats.org/officeDocument/2006/relationships/image" Target="../media/image246.png"/><Relationship Id="rId50" Type="http://schemas.openxmlformats.org/officeDocument/2006/relationships/image" Target="../media/image249.png"/><Relationship Id="rId55" Type="http://schemas.openxmlformats.org/officeDocument/2006/relationships/image" Target="../media/image145.png"/><Relationship Id="rId7" Type="http://schemas.openxmlformats.org/officeDocument/2006/relationships/image" Target="../media/image207.png"/><Relationship Id="rId2" Type="http://schemas.openxmlformats.org/officeDocument/2006/relationships/image" Target="../media/image202.png"/><Relationship Id="rId16" Type="http://schemas.openxmlformats.org/officeDocument/2006/relationships/image" Target="../media/image216.png"/><Relationship Id="rId29" Type="http://schemas.openxmlformats.org/officeDocument/2006/relationships/image" Target="../media/image229.png"/><Relationship Id="rId11" Type="http://schemas.openxmlformats.org/officeDocument/2006/relationships/image" Target="../media/image211.png"/><Relationship Id="rId24" Type="http://schemas.openxmlformats.org/officeDocument/2006/relationships/image" Target="../media/image224.png"/><Relationship Id="rId32" Type="http://schemas.openxmlformats.org/officeDocument/2006/relationships/image" Target="../media/image232.png"/><Relationship Id="rId37" Type="http://schemas.openxmlformats.org/officeDocument/2006/relationships/image" Target="../media/image237.png"/><Relationship Id="rId40" Type="http://schemas.openxmlformats.org/officeDocument/2006/relationships/image" Target="../media/image96.png"/><Relationship Id="rId45" Type="http://schemas.openxmlformats.org/officeDocument/2006/relationships/image" Target="../media/image244.png"/><Relationship Id="rId53" Type="http://schemas.openxmlformats.org/officeDocument/2006/relationships/image" Target="../media/image252.png"/><Relationship Id="rId58" Type="http://schemas.openxmlformats.org/officeDocument/2006/relationships/image" Target="../media/image256.png"/><Relationship Id="rId5" Type="http://schemas.openxmlformats.org/officeDocument/2006/relationships/image" Target="../media/image205.png"/><Relationship Id="rId19" Type="http://schemas.openxmlformats.org/officeDocument/2006/relationships/image" Target="../media/image219.png"/><Relationship Id="rId4" Type="http://schemas.openxmlformats.org/officeDocument/2006/relationships/image" Target="../media/image204.png"/><Relationship Id="rId9" Type="http://schemas.openxmlformats.org/officeDocument/2006/relationships/image" Target="../media/image209.png"/><Relationship Id="rId14" Type="http://schemas.openxmlformats.org/officeDocument/2006/relationships/image" Target="../media/image214.png"/><Relationship Id="rId22" Type="http://schemas.openxmlformats.org/officeDocument/2006/relationships/image" Target="../media/image222.png"/><Relationship Id="rId27" Type="http://schemas.openxmlformats.org/officeDocument/2006/relationships/image" Target="../media/image227.png"/><Relationship Id="rId30" Type="http://schemas.openxmlformats.org/officeDocument/2006/relationships/image" Target="../media/image230.png"/><Relationship Id="rId35" Type="http://schemas.openxmlformats.org/officeDocument/2006/relationships/image" Target="../media/image235.png"/><Relationship Id="rId43" Type="http://schemas.openxmlformats.org/officeDocument/2006/relationships/image" Target="../media/image242.png"/><Relationship Id="rId48" Type="http://schemas.openxmlformats.org/officeDocument/2006/relationships/image" Target="../media/image247.png"/><Relationship Id="rId56" Type="http://schemas.openxmlformats.org/officeDocument/2006/relationships/image" Target="../media/image254.png"/><Relationship Id="rId8" Type="http://schemas.openxmlformats.org/officeDocument/2006/relationships/image" Target="../media/image208.png"/><Relationship Id="rId51" Type="http://schemas.openxmlformats.org/officeDocument/2006/relationships/image" Target="../media/image250.png"/><Relationship Id="rId3" Type="http://schemas.openxmlformats.org/officeDocument/2006/relationships/image" Target="../media/image203.png"/><Relationship Id="rId12" Type="http://schemas.openxmlformats.org/officeDocument/2006/relationships/image" Target="../media/image212.png"/><Relationship Id="rId17" Type="http://schemas.openxmlformats.org/officeDocument/2006/relationships/image" Target="../media/image217.png"/><Relationship Id="rId25" Type="http://schemas.openxmlformats.org/officeDocument/2006/relationships/image" Target="../media/image225.png"/><Relationship Id="rId33" Type="http://schemas.openxmlformats.org/officeDocument/2006/relationships/image" Target="../media/image233.png"/><Relationship Id="rId38" Type="http://schemas.openxmlformats.org/officeDocument/2006/relationships/image" Target="../media/image238.png"/><Relationship Id="rId46" Type="http://schemas.openxmlformats.org/officeDocument/2006/relationships/image" Target="../media/image245.png"/><Relationship Id="rId59" Type="http://schemas.openxmlformats.org/officeDocument/2006/relationships/image" Target="../media/image257.png"/><Relationship Id="rId20" Type="http://schemas.openxmlformats.org/officeDocument/2006/relationships/image" Target="../media/image220.png"/><Relationship Id="rId41" Type="http://schemas.openxmlformats.org/officeDocument/2006/relationships/image" Target="../media/image240.png"/><Relationship Id="rId54" Type="http://schemas.openxmlformats.org/officeDocument/2006/relationships/image" Target="../media/image25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06.png"/><Relationship Id="rId15" Type="http://schemas.openxmlformats.org/officeDocument/2006/relationships/image" Target="../media/image215.png"/><Relationship Id="rId23" Type="http://schemas.openxmlformats.org/officeDocument/2006/relationships/image" Target="../media/image223.png"/><Relationship Id="rId28" Type="http://schemas.openxmlformats.org/officeDocument/2006/relationships/image" Target="../media/image228.png"/><Relationship Id="rId36" Type="http://schemas.openxmlformats.org/officeDocument/2006/relationships/image" Target="../media/image236.png"/><Relationship Id="rId49" Type="http://schemas.openxmlformats.org/officeDocument/2006/relationships/image" Target="../media/image248.png"/><Relationship Id="rId57" Type="http://schemas.openxmlformats.org/officeDocument/2006/relationships/image" Target="../media/image255.png"/><Relationship Id="rId10" Type="http://schemas.openxmlformats.org/officeDocument/2006/relationships/image" Target="../media/image210.png"/><Relationship Id="rId31" Type="http://schemas.openxmlformats.org/officeDocument/2006/relationships/image" Target="../media/image231.png"/><Relationship Id="rId44" Type="http://schemas.openxmlformats.org/officeDocument/2006/relationships/image" Target="../media/image243.png"/><Relationship Id="rId52" Type="http://schemas.openxmlformats.org/officeDocument/2006/relationships/image" Target="../media/image25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18" Type="http://schemas.openxmlformats.org/officeDocument/2006/relationships/image" Target="../media/image38.png"/><Relationship Id="rId3" Type="http://schemas.openxmlformats.org/officeDocument/2006/relationships/image" Target="../media/image23.png"/><Relationship Id="rId21" Type="http://schemas.openxmlformats.org/officeDocument/2006/relationships/image" Target="../media/image41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17" Type="http://schemas.openxmlformats.org/officeDocument/2006/relationships/image" Target="../media/image37.png"/><Relationship Id="rId2" Type="http://schemas.openxmlformats.org/officeDocument/2006/relationships/image" Target="../media/image22.png"/><Relationship Id="rId16" Type="http://schemas.openxmlformats.org/officeDocument/2006/relationships/image" Target="../media/image36.png"/><Relationship Id="rId20" Type="http://schemas.openxmlformats.org/officeDocument/2006/relationships/image" Target="../media/image40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5" Type="http://schemas.openxmlformats.org/officeDocument/2006/relationships/image" Target="../media/image35.png"/><Relationship Id="rId10" Type="http://schemas.openxmlformats.org/officeDocument/2006/relationships/image" Target="../media/image30.png"/><Relationship Id="rId19" Type="http://schemas.openxmlformats.org/officeDocument/2006/relationships/image" Target="../media/image39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Relationship Id="rId14" Type="http://schemas.openxmlformats.org/officeDocument/2006/relationships/image" Target="../media/image3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53.png"/><Relationship Id="rId18" Type="http://schemas.openxmlformats.org/officeDocument/2006/relationships/image" Target="../media/image58.png"/><Relationship Id="rId3" Type="http://schemas.openxmlformats.org/officeDocument/2006/relationships/image" Target="../media/image43.png"/><Relationship Id="rId21" Type="http://schemas.openxmlformats.org/officeDocument/2006/relationships/image" Target="../media/image61.png"/><Relationship Id="rId7" Type="http://schemas.openxmlformats.org/officeDocument/2006/relationships/image" Target="../media/image47.png"/><Relationship Id="rId12" Type="http://schemas.openxmlformats.org/officeDocument/2006/relationships/image" Target="../media/image52.png"/><Relationship Id="rId17" Type="http://schemas.openxmlformats.org/officeDocument/2006/relationships/image" Target="../media/image57.png"/><Relationship Id="rId2" Type="http://schemas.openxmlformats.org/officeDocument/2006/relationships/image" Target="../media/image42.png"/><Relationship Id="rId16" Type="http://schemas.openxmlformats.org/officeDocument/2006/relationships/image" Target="../media/image56.png"/><Relationship Id="rId20" Type="http://schemas.openxmlformats.org/officeDocument/2006/relationships/image" Target="../media/image60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6.png"/><Relationship Id="rId11" Type="http://schemas.openxmlformats.org/officeDocument/2006/relationships/image" Target="../media/image51.png"/><Relationship Id="rId5" Type="http://schemas.openxmlformats.org/officeDocument/2006/relationships/image" Target="../media/image45.png"/><Relationship Id="rId15" Type="http://schemas.openxmlformats.org/officeDocument/2006/relationships/image" Target="../media/image55.png"/><Relationship Id="rId10" Type="http://schemas.openxmlformats.org/officeDocument/2006/relationships/image" Target="../media/image50.png"/><Relationship Id="rId19" Type="http://schemas.openxmlformats.org/officeDocument/2006/relationships/image" Target="../media/image59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Relationship Id="rId14" Type="http://schemas.openxmlformats.org/officeDocument/2006/relationships/image" Target="../media/image54.png"/><Relationship Id="rId22" Type="http://schemas.openxmlformats.org/officeDocument/2006/relationships/image" Target="../media/image6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53.png"/><Relationship Id="rId18" Type="http://schemas.openxmlformats.org/officeDocument/2006/relationships/image" Target="../media/image58.png"/><Relationship Id="rId3" Type="http://schemas.openxmlformats.org/officeDocument/2006/relationships/image" Target="../media/image43.png"/><Relationship Id="rId21" Type="http://schemas.openxmlformats.org/officeDocument/2006/relationships/image" Target="../media/image61.png"/><Relationship Id="rId7" Type="http://schemas.openxmlformats.org/officeDocument/2006/relationships/image" Target="../media/image47.png"/><Relationship Id="rId12" Type="http://schemas.openxmlformats.org/officeDocument/2006/relationships/image" Target="../media/image52.png"/><Relationship Id="rId17" Type="http://schemas.openxmlformats.org/officeDocument/2006/relationships/image" Target="../media/image57.png"/><Relationship Id="rId2" Type="http://schemas.openxmlformats.org/officeDocument/2006/relationships/image" Target="../media/image63.png"/><Relationship Id="rId16" Type="http://schemas.openxmlformats.org/officeDocument/2006/relationships/image" Target="../media/image56.png"/><Relationship Id="rId20" Type="http://schemas.openxmlformats.org/officeDocument/2006/relationships/image" Target="../media/image60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6.png"/><Relationship Id="rId11" Type="http://schemas.openxmlformats.org/officeDocument/2006/relationships/image" Target="../media/image51.png"/><Relationship Id="rId5" Type="http://schemas.openxmlformats.org/officeDocument/2006/relationships/image" Target="../media/image45.png"/><Relationship Id="rId15" Type="http://schemas.openxmlformats.org/officeDocument/2006/relationships/image" Target="../media/image55.png"/><Relationship Id="rId10" Type="http://schemas.openxmlformats.org/officeDocument/2006/relationships/image" Target="../media/image50.png"/><Relationship Id="rId19" Type="http://schemas.openxmlformats.org/officeDocument/2006/relationships/image" Target="../media/image59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Relationship Id="rId14" Type="http://schemas.openxmlformats.org/officeDocument/2006/relationships/image" Target="../media/image54.png"/><Relationship Id="rId22" Type="http://schemas.openxmlformats.org/officeDocument/2006/relationships/image" Target="../media/image6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53.png"/><Relationship Id="rId18" Type="http://schemas.openxmlformats.org/officeDocument/2006/relationships/image" Target="../media/image58.png"/><Relationship Id="rId3" Type="http://schemas.openxmlformats.org/officeDocument/2006/relationships/image" Target="../media/image43.png"/><Relationship Id="rId21" Type="http://schemas.openxmlformats.org/officeDocument/2006/relationships/image" Target="../media/image61.png"/><Relationship Id="rId7" Type="http://schemas.openxmlformats.org/officeDocument/2006/relationships/image" Target="../media/image47.png"/><Relationship Id="rId12" Type="http://schemas.openxmlformats.org/officeDocument/2006/relationships/image" Target="../media/image52.png"/><Relationship Id="rId17" Type="http://schemas.openxmlformats.org/officeDocument/2006/relationships/image" Target="../media/image57.png"/><Relationship Id="rId2" Type="http://schemas.openxmlformats.org/officeDocument/2006/relationships/image" Target="../media/image64.png"/><Relationship Id="rId16" Type="http://schemas.openxmlformats.org/officeDocument/2006/relationships/image" Target="../media/image56.png"/><Relationship Id="rId20" Type="http://schemas.openxmlformats.org/officeDocument/2006/relationships/image" Target="../media/image60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6.png"/><Relationship Id="rId11" Type="http://schemas.openxmlformats.org/officeDocument/2006/relationships/image" Target="../media/image51.png"/><Relationship Id="rId5" Type="http://schemas.openxmlformats.org/officeDocument/2006/relationships/image" Target="../media/image45.png"/><Relationship Id="rId15" Type="http://schemas.openxmlformats.org/officeDocument/2006/relationships/image" Target="../media/image55.png"/><Relationship Id="rId10" Type="http://schemas.openxmlformats.org/officeDocument/2006/relationships/image" Target="../media/image50.png"/><Relationship Id="rId19" Type="http://schemas.openxmlformats.org/officeDocument/2006/relationships/image" Target="../media/image59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Relationship Id="rId14" Type="http://schemas.openxmlformats.org/officeDocument/2006/relationships/image" Target="../media/image54.png"/><Relationship Id="rId22" Type="http://schemas.openxmlformats.org/officeDocument/2006/relationships/image" Target="../media/image6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09155" y="841664"/>
            <a:ext cx="11242963" cy="1662545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Математическое и имитационное моделирование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82436" y="3054927"/>
            <a:ext cx="9144000" cy="1880755"/>
          </a:xfrm>
        </p:spPr>
        <p:txBody>
          <a:bodyPr>
            <a:normAutofit fontScale="92500"/>
          </a:bodyPr>
          <a:lstStyle/>
          <a:p>
            <a:r>
              <a:rPr lang="ru-RU" sz="540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Тема </a:t>
            </a:r>
            <a:r>
              <a:rPr lang="ru-RU" sz="5400" dirty="0" smtClean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4: Моделирование систем массового обслуживания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481450" y="5715000"/>
            <a:ext cx="861277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Кораблев Юрий Александрович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2"/>
              </a:rPr>
              <a:t>Korablev-y-a@yandex.ru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Кафедра – Системный анализ в экономике</a:t>
            </a: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6BF1B1-4A85-43E6-A567-044AAC7071B1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0751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2342" y="-99449"/>
            <a:ext cx="11960942" cy="1325563"/>
          </a:xfrm>
        </p:spPr>
        <p:txBody>
          <a:bodyPr/>
          <a:lstStyle/>
          <a:p>
            <a:r>
              <a:rPr lang="ru-RU" dirty="0" smtClean="0"/>
              <a:t>2. СМО с ограниченным временем ожидания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722207" y="1226116"/>
                <a:ext cx="10515600" cy="3822972"/>
              </a:xfrm>
            </p:spPr>
            <p:txBody>
              <a:bodyPr>
                <a:normAutofit/>
              </a:bodyPr>
              <a:lstStyle/>
              <a:p>
                <a:r>
                  <a:rPr lang="ru-RU" dirty="0" smtClean="0"/>
                  <a:t>Заявки покидают очередь, если находятся в ней очень долго.</a:t>
                </a:r>
              </a:p>
              <a:p>
                <a:r>
                  <a:rPr lang="ru-RU" dirty="0" smtClean="0"/>
                  <a:t>Время ожидания ограничено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макс</m:t>
                        </m:r>
                      </m:sub>
                    </m:sSub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ru-RU" dirty="0" smtClean="0"/>
                  <a:t>В простейшем случае добавляют дополнительную интенсивность ухода заявок </a:t>
                </a:r>
                <a14:m>
                  <m:oMath xmlns:m="http://schemas.openxmlformats.org/officeDocument/2006/math">
                    <m:r>
                      <a:rPr lang="ru-R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𝜗</m:t>
                    </m:r>
                    <m:r>
                      <a:rPr lang="ru-R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=1/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макс</m:t>
                        </m:r>
                      </m:sub>
                    </m:sSub>
                  </m:oMath>
                </a14:m>
                <a:r>
                  <a:rPr lang="ru-RU" dirty="0" smtClean="0"/>
                  <a:t> для каждой ожидающей в очереди заявки (время, обозначающее терпение клиента, предполагается экспоненциальной случайной величиной).</a:t>
                </a:r>
              </a:p>
              <a:p>
                <a:r>
                  <a:rPr lang="ru-RU" dirty="0" smtClean="0"/>
                  <a:t>Расчет характеристик аналогичен СМО с очередью.</a:t>
                </a:r>
              </a:p>
              <a:p>
                <a:endParaRPr lang="ru-RU" dirty="0" smtClean="0"/>
              </a:p>
              <a:p>
                <a:endParaRPr lang="ru-RU" dirty="0" smtClean="0"/>
              </a:p>
              <a:p>
                <a:endParaRPr lang="ru-RU" dirty="0"/>
              </a:p>
              <a:p>
                <a:endParaRPr lang="ru-RU" sz="2800" dirty="0" smtClean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22207" y="1226116"/>
                <a:ext cx="10515600" cy="3822972"/>
              </a:xfrm>
              <a:blipFill>
                <a:blip r:embed="rId2"/>
                <a:stretch>
                  <a:fillRect l="-1043" t="-2552" r="-52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6BF1B1-4A85-43E6-A567-044AAC7071B1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933944" y="5620116"/>
            <a:ext cx="495300" cy="4953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933944" y="5667711"/>
            <a:ext cx="4953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ru-RU" sz="2000" dirty="0" smtClean="0"/>
              <a:t>0</a:t>
            </a:r>
            <a:endParaRPr lang="ru-RU" sz="2000" dirty="0"/>
          </a:p>
        </p:txBody>
      </p:sp>
      <p:cxnSp>
        <p:nvCxnSpPr>
          <p:cNvPr id="8" name="Прямая со стрелкой 7"/>
          <p:cNvCxnSpPr/>
          <p:nvPr/>
        </p:nvCxnSpPr>
        <p:spPr>
          <a:xfrm>
            <a:off x="1429244" y="5785320"/>
            <a:ext cx="58955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/>
          <p:nvPr/>
        </p:nvCxnSpPr>
        <p:spPr>
          <a:xfrm flipH="1">
            <a:off x="1429245" y="5939654"/>
            <a:ext cx="589550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603655" y="5415988"/>
                <a:ext cx="3205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λ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3655" y="5415988"/>
                <a:ext cx="320539" cy="369332"/>
              </a:xfrm>
              <a:prstGeom prst="rect">
                <a:avLst/>
              </a:prstGeom>
              <a:blipFill>
                <a:blip r:embed="rId3"/>
                <a:stretch>
                  <a:fillRect l="-188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605491" y="5893649"/>
                <a:ext cx="3213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μ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5491" y="5893649"/>
                <a:ext cx="321319" cy="369332"/>
              </a:xfrm>
              <a:prstGeom prst="rect">
                <a:avLst/>
              </a:prstGeom>
              <a:blipFill>
                <a:blip r:embed="rId4"/>
                <a:stretch>
                  <a:fillRect l="-3774" b="-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Прямоугольник 14"/>
          <p:cNvSpPr/>
          <p:nvPr/>
        </p:nvSpPr>
        <p:spPr>
          <a:xfrm>
            <a:off x="2032587" y="5620116"/>
            <a:ext cx="495300" cy="4953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TextBox 15"/>
          <p:cNvSpPr txBox="1"/>
          <p:nvPr/>
        </p:nvSpPr>
        <p:spPr>
          <a:xfrm>
            <a:off x="2032587" y="5667711"/>
            <a:ext cx="4953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ru-RU" sz="2000" dirty="0" smtClean="0"/>
              <a:t>1</a:t>
            </a:r>
            <a:endParaRPr lang="ru-RU" sz="2000" dirty="0"/>
          </a:p>
        </p:txBody>
      </p:sp>
      <p:cxnSp>
        <p:nvCxnSpPr>
          <p:cNvPr id="17" name="Прямая со стрелкой 16"/>
          <p:cNvCxnSpPr/>
          <p:nvPr/>
        </p:nvCxnSpPr>
        <p:spPr>
          <a:xfrm>
            <a:off x="2527887" y="5785320"/>
            <a:ext cx="58955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/>
          <p:nvPr/>
        </p:nvCxnSpPr>
        <p:spPr>
          <a:xfrm flipH="1">
            <a:off x="2527888" y="5939654"/>
            <a:ext cx="589550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2702298" y="5415988"/>
                <a:ext cx="3205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λ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2298" y="5415988"/>
                <a:ext cx="320539" cy="369332"/>
              </a:xfrm>
              <a:prstGeom prst="rect">
                <a:avLst/>
              </a:prstGeom>
              <a:blipFill>
                <a:blip r:embed="rId5"/>
                <a:stretch>
                  <a:fillRect l="-188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2541679" y="5893649"/>
                <a:ext cx="4837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μ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1679" y="5893649"/>
                <a:ext cx="483775" cy="369332"/>
              </a:xfrm>
              <a:prstGeom prst="rect">
                <a:avLst/>
              </a:prstGeom>
              <a:blipFill>
                <a:blip r:embed="rId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Прямоугольник 20"/>
          <p:cNvSpPr/>
          <p:nvPr/>
        </p:nvSpPr>
        <p:spPr>
          <a:xfrm>
            <a:off x="3117438" y="5620116"/>
            <a:ext cx="495300" cy="4953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TextBox 21"/>
          <p:cNvSpPr txBox="1"/>
          <p:nvPr/>
        </p:nvSpPr>
        <p:spPr>
          <a:xfrm>
            <a:off x="3117438" y="5667711"/>
            <a:ext cx="4953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ru-RU" sz="2000" dirty="0" smtClean="0"/>
              <a:t>2</a:t>
            </a:r>
            <a:endParaRPr lang="ru-RU" sz="2000" dirty="0"/>
          </a:p>
        </p:txBody>
      </p:sp>
      <p:cxnSp>
        <p:nvCxnSpPr>
          <p:cNvPr id="23" name="Прямая со стрелкой 22"/>
          <p:cNvCxnSpPr/>
          <p:nvPr/>
        </p:nvCxnSpPr>
        <p:spPr>
          <a:xfrm>
            <a:off x="3612738" y="5785320"/>
            <a:ext cx="58955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/>
          <p:nvPr/>
        </p:nvCxnSpPr>
        <p:spPr>
          <a:xfrm flipH="1">
            <a:off x="3612739" y="5939654"/>
            <a:ext cx="589550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3787149" y="5415988"/>
                <a:ext cx="3205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λ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7149" y="5415988"/>
                <a:ext cx="320539" cy="369332"/>
              </a:xfrm>
              <a:prstGeom prst="rect">
                <a:avLst/>
              </a:prstGeom>
              <a:blipFill>
                <a:blip r:embed="rId7"/>
                <a:stretch>
                  <a:fillRect l="-188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3788985" y="5893649"/>
                <a:ext cx="3213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μ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8985" y="5893649"/>
                <a:ext cx="321319" cy="369332"/>
              </a:xfrm>
              <a:prstGeom prst="rect">
                <a:avLst/>
              </a:prstGeom>
              <a:blipFill>
                <a:blip r:embed="rId8"/>
                <a:stretch>
                  <a:fillRect l="-25000" r="-9615" b="-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Прямоугольник 32"/>
          <p:cNvSpPr/>
          <p:nvPr/>
        </p:nvSpPr>
        <p:spPr>
          <a:xfrm>
            <a:off x="5272699" y="5620116"/>
            <a:ext cx="495300" cy="4953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TextBox 33"/>
          <p:cNvSpPr txBox="1"/>
          <p:nvPr/>
        </p:nvSpPr>
        <p:spPr>
          <a:xfrm>
            <a:off x="5272699" y="5667711"/>
            <a:ext cx="4953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dirty="0"/>
              <a:t>m</a:t>
            </a:r>
            <a:endParaRPr lang="ru-RU" sz="2000" dirty="0"/>
          </a:p>
        </p:txBody>
      </p:sp>
      <p:cxnSp>
        <p:nvCxnSpPr>
          <p:cNvPr id="35" name="Прямая со стрелкой 34"/>
          <p:cNvCxnSpPr/>
          <p:nvPr/>
        </p:nvCxnSpPr>
        <p:spPr>
          <a:xfrm>
            <a:off x="5770487" y="5785320"/>
            <a:ext cx="897783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Прямая со стрелкой 35"/>
          <p:cNvCxnSpPr/>
          <p:nvPr/>
        </p:nvCxnSpPr>
        <p:spPr>
          <a:xfrm flipH="1">
            <a:off x="5770488" y="5939655"/>
            <a:ext cx="897782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6119972" y="5415988"/>
                <a:ext cx="3205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λ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972" y="5415988"/>
                <a:ext cx="320539" cy="369332"/>
              </a:xfrm>
              <a:prstGeom prst="rect">
                <a:avLst/>
              </a:prstGeom>
              <a:blipFill>
                <a:blip r:embed="rId9"/>
                <a:stretch>
                  <a:fillRect l="-188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5814874" y="5893649"/>
                <a:ext cx="9410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</a:rPr>
                      <m:t>μ</m:t>
                    </m:r>
                  </m:oMath>
                </a14:m>
                <a:r>
                  <a:rPr lang="ru-RU" dirty="0" smtClean="0"/>
                  <a:t>+</a:t>
                </a:r>
                <a14:m>
                  <m:oMath xmlns:m="http://schemas.openxmlformats.org/officeDocument/2006/math">
                    <m:r>
                      <a:rPr lang="ru-RU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ru-R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𝜗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4874" y="5893649"/>
                <a:ext cx="941046" cy="369332"/>
              </a:xfrm>
              <a:prstGeom prst="rect">
                <a:avLst/>
              </a:prstGeom>
              <a:blipFill>
                <a:blip r:embed="rId10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Прямая со стрелкой 38"/>
          <p:cNvCxnSpPr/>
          <p:nvPr/>
        </p:nvCxnSpPr>
        <p:spPr>
          <a:xfrm>
            <a:off x="4681608" y="5785320"/>
            <a:ext cx="58955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Прямая со стрелкой 39"/>
          <p:cNvCxnSpPr/>
          <p:nvPr/>
        </p:nvCxnSpPr>
        <p:spPr>
          <a:xfrm flipH="1">
            <a:off x="4681609" y="5939654"/>
            <a:ext cx="589550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4856019" y="5415988"/>
                <a:ext cx="3205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λ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6019" y="5415988"/>
                <a:ext cx="320539" cy="369332"/>
              </a:xfrm>
              <a:prstGeom prst="rect">
                <a:avLst/>
              </a:prstGeom>
              <a:blipFill>
                <a:blip r:embed="rId11"/>
                <a:stretch>
                  <a:fillRect l="-384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4857855" y="5893649"/>
                <a:ext cx="3213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μ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7855" y="5893649"/>
                <a:ext cx="321319" cy="369332"/>
              </a:xfrm>
              <a:prstGeom prst="rect">
                <a:avLst/>
              </a:prstGeom>
              <a:blipFill>
                <a:blip r:embed="rId12"/>
                <a:stretch>
                  <a:fillRect l="-26415" r="-18868" b="-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4279833" y="5635201"/>
                <a:ext cx="3213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9833" y="5635201"/>
                <a:ext cx="321319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Прямоугольник 53"/>
          <p:cNvSpPr/>
          <p:nvPr/>
        </p:nvSpPr>
        <p:spPr>
          <a:xfrm>
            <a:off x="6688971" y="5620116"/>
            <a:ext cx="495300" cy="4953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TextBox 54"/>
          <p:cNvSpPr txBox="1"/>
          <p:nvPr/>
        </p:nvSpPr>
        <p:spPr>
          <a:xfrm>
            <a:off x="6608810" y="5662624"/>
            <a:ext cx="66971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smtClean="0"/>
              <a:t>m+1</a:t>
            </a:r>
            <a:endParaRPr lang="ru-RU" dirty="0"/>
          </a:p>
        </p:txBody>
      </p:sp>
      <p:cxnSp>
        <p:nvCxnSpPr>
          <p:cNvPr id="56" name="Прямая со стрелкой 55"/>
          <p:cNvCxnSpPr/>
          <p:nvPr/>
        </p:nvCxnSpPr>
        <p:spPr>
          <a:xfrm>
            <a:off x="7203813" y="5785320"/>
            <a:ext cx="882953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Прямая со стрелкой 56"/>
          <p:cNvCxnSpPr/>
          <p:nvPr/>
        </p:nvCxnSpPr>
        <p:spPr>
          <a:xfrm flipH="1">
            <a:off x="7203813" y="5939654"/>
            <a:ext cx="882953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7530946" y="5415988"/>
                <a:ext cx="3205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λ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0946" y="5415988"/>
                <a:ext cx="320539" cy="369332"/>
              </a:xfrm>
              <a:prstGeom prst="rect">
                <a:avLst/>
              </a:prstGeom>
              <a:blipFill>
                <a:blip r:embed="rId14"/>
                <a:stretch>
                  <a:fillRect l="-188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7150817" y="5893649"/>
                <a:ext cx="9897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</a:rPr>
                      <m:t>μ</m:t>
                    </m:r>
                  </m:oMath>
                </a14:m>
                <a:r>
                  <a:rPr lang="ru-RU" dirty="0"/>
                  <a:t>+</a:t>
                </a:r>
                <a14:m>
                  <m:oMath xmlns:m="http://schemas.openxmlformats.org/officeDocument/2006/math">
                    <m:r>
                      <a:rPr lang="ru-RU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ru-R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𝜗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0817" y="5893649"/>
                <a:ext cx="989709" cy="369332"/>
              </a:xfrm>
              <a:prstGeom prst="rect">
                <a:avLst/>
              </a:prstGeom>
              <a:blipFill>
                <a:blip r:embed="rId15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Прямоугольник 59"/>
          <p:cNvSpPr/>
          <p:nvPr/>
        </p:nvSpPr>
        <p:spPr>
          <a:xfrm>
            <a:off x="8072325" y="5620116"/>
            <a:ext cx="495300" cy="4953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8024957" y="5662624"/>
            <a:ext cx="62247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smtClean="0"/>
              <a:t>m+2</a:t>
            </a:r>
            <a:endParaRPr lang="ru-RU" dirty="0"/>
          </a:p>
        </p:txBody>
      </p:sp>
      <p:cxnSp>
        <p:nvCxnSpPr>
          <p:cNvPr id="62" name="Прямая со стрелкой 61"/>
          <p:cNvCxnSpPr/>
          <p:nvPr/>
        </p:nvCxnSpPr>
        <p:spPr>
          <a:xfrm>
            <a:off x="8572428" y="5785320"/>
            <a:ext cx="77462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8835595" y="5415988"/>
                <a:ext cx="3205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λ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5595" y="5415988"/>
                <a:ext cx="320539" cy="369332"/>
              </a:xfrm>
              <a:prstGeom prst="rect">
                <a:avLst/>
              </a:prstGeom>
              <a:blipFill>
                <a:blip r:embed="rId16"/>
                <a:stretch>
                  <a:fillRect l="-188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9393870" y="5635201"/>
                <a:ext cx="3213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3870" y="5635201"/>
                <a:ext cx="321319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Прямая со стрелкой 72"/>
          <p:cNvCxnSpPr/>
          <p:nvPr/>
        </p:nvCxnSpPr>
        <p:spPr>
          <a:xfrm>
            <a:off x="9778181" y="5785320"/>
            <a:ext cx="78395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Прямая со стрелкой 73"/>
          <p:cNvCxnSpPr/>
          <p:nvPr/>
        </p:nvCxnSpPr>
        <p:spPr>
          <a:xfrm flipH="1">
            <a:off x="9778181" y="5939654"/>
            <a:ext cx="78395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9987159" y="5415988"/>
                <a:ext cx="3205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λ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87159" y="5415988"/>
                <a:ext cx="320539" cy="369332"/>
              </a:xfrm>
              <a:prstGeom prst="rect">
                <a:avLst/>
              </a:prstGeom>
              <a:blipFill>
                <a:blip r:embed="rId18"/>
                <a:stretch>
                  <a:fillRect l="-188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9654308" y="5893649"/>
                <a:ext cx="9078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</a:rPr>
                      <m:t>μ</m:t>
                    </m:r>
                  </m:oMath>
                </a14:m>
                <a:r>
                  <a:rPr lang="ru-RU" dirty="0"/>
                  <a:t>+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ru-R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𝜗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4308" y="5893649"/>
                <a:ext cx="907824" cy="369332"/>
              </a:xfrm>
              <a:prstGeom prst="rect">
                <a:avLst/>
              </a:prstGeom>
              <a:blipFill>
                <a:blip r:embed="rId19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Прямоугольник 76"/>
          <p:cNvSpPr/>
          <p:nvPr/>
        </p:nvSpPr>
        <p:spPr>
          <a:xfrm>
            <a:off x="10547691" y="5620116"/>
            <a:ext cx="495300" cy="4953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8" name="TextBox 77"/>
          <p:cNvSpPr txBox="1"/>
          <p:nvPr/>
        </p:nvSpPr>
        <p:spPr>
          <a:xfrm>
            <a:off x="10455129" y="5662624"/>
            <a:ext cx="66767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smtClean="0"/>
              <a:t>m+n</a:t>
            </a:r>
            <a:endParaRPr lang="ru-RU" dirty="0"/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1603655" y="5342023"/>
            <a:ext cx="0" cy="103128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единительная линия 66"/>
          <p:cNvCxnSpPr/>
          <p:nvPr/>
        </p:nvCxnSpPr>
        <p:spPr>
          <a:xfrm>
            <a:off x="5894821" y="5342023"/>
            <a:ext cx="0" cy="103128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8515173" y="5893649"/>
                <a:ext cx="9192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</a:rPr>
                      <m:t>μ</m:t>
                    </m:r>
                  </m:oMath>
                </a14:m>
                <a:r>
                  <a:rPr lang="ru-RU" dirty="0"/>
                  <a:t>+</a:t>
                </a:r>
                <a14:m>
                  <m:oMath xmlns:m="http://schemas.openxmlformats.org/officeDocument/2006/math">
                    <m:r>
                      <a:rPr lang="ru-RU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  <m:r>
                      <a:rPr lang="ru-R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𝜗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5173" y="5893649"/>
                <a:ext cx="919294" cy="369332"/>
              </a:xfrm>
              <a:prstGeom prst="rect">
                <a:avLst/>
              </a:prstGeom>
              <a:blipFill>
                <a:blip r:embed="rId20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Прямая со стрелкой 62"/>
          <p:cNvCxnSpPr/>
          <p:nvPr/>
        </p:nvCxnSpPr>
        <p:spPr>
          <a:xfrm flipH="1">
            <a:off x="8572429" y="5939655"/>
            <a:ext cx="774623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4774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2342" y="-99449"/>
            <a:ext cx="11960942" cy="1325563"/>
          </a:xfrm>
        </p:spPr>
        <p:txBody>
          <a:bodyPr/>
          <a:lstStyle/>
          <a:p>
            <a:pPr algn="just"/>
            <a:r>
              <a:rPr lang="ru-RU" sz="4000" dirty="0" smtClean="0"/>
              <a:t>3.				 Замкнутые</a:t>
            </a:r>
            <a:r>
              <a:rPr lang="ru-RU" dirty="0" smtClean="0"/>
              <a:t> СМО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544217" y="1188752"/>
                <a:ext cx="10916265" cy="5130235"/>
              </a:xfrm>
            </p:spPr>
            <p:txBody>
              <a:bodyPr>
                <a:normAutofit/>
              </a:bodyPr>
              <a:lstStyle/>
              <a:p>
                <a:r>
                  <a:rPr lang="ru-RU" dirty="0" smtClean="0"/>
                  <a:t>Нет поступления новых заявок извне системы. Заявки образуются внутри системы.</a:t>
                </a:r>
              </a:p>
              <a:p>
                <a:r>
                  <a:rPr lang="ru-RU" dirty="0" smtClean="0"/>
                  <a:t>Пример: есть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dirty="0" smtClean="0"/>
                  <a:t> компьютеров, каждый компьютер выходит из строя с интенсивностью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</a:rPr>
                      <m:t>λ</m:t>
                    </m:r>
                  </m:oMath>
                </a14:m>
                <a:r>
                  <a:rPr lang="ru-RU" dirty="0" smtClean="0"/>
                  <a:t>, ремонт компьютеров осуществляет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ru-RU" dirty="0" smtClean="0"/>
                  <a:t> мастеров, каждый мастер ремонтирует компьютер с интенсивностью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</a:rPr>
                      <m:t>μ</m:t>
                    </m:r>
                  </m:oMath>
                </a14:m>
                <a:r>
                  <a:rPr lang="ru-RU" dirty="0" smtClean="0"/>
                  <a:t>.</a:t>
                </a:r>
              </a:p>
              <a:p>
                <a:r>
                  <a:rPr lang="ru-RU" dirty="0" smtClean="0"/>
                  <a:t>Номер состояния показывает количество исправных компьютеров.</a:t>
                </a:r>
                <a:endParaRPr lang="ru-RU" dirty="0"/>
              </a:p>
              <a:p>
                <a:r>
                  <a:rPr lang="ru-RU" dirty="0" smtClean="0"/>
                  <a:t>Граф состояний выглядит следующим образом.</a:t>
                </a:r>
                <a:endParaRPr lang="ru-RU" dirty="0"/>
              </a:p>
              <a:p>
                <a:endParaRPr lang="ru-RU" dirty="0"/>
              </a:p>
              <a:p>
                <a:endParaRPr lang="ru-RU" sz="2800" dirty="0" smtClean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4217" y="1188752"/>
                <a:ext cx="10916265" cy="5130235"/>
              </a:xfrm>
              <a:blipFill>
                <a:blip r:embed="rId2"/>
                <a:stretch>
                  <a:fillRect l="-1005" t="-1900" r="-184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186847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6BF1B1-4A85-43E6-A567-044AAC7071B1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02342" y="5183035"/>
            <a:ext cx="495300" cy="4953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302342" y="5230630"/>
            <a:ext cx="4953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i="1" dirty="0" smtClean="0"/>
              <a:t>N</a:t>
            </a:r>
            <a:endParaRPr lang="ru-RU" sz="2000" i="1" dirty="0"/>
          </a:p>
        </p:txBody>
      </p:sp>
      <p:cxnSp>
        <p:nvCxnSpPr>
          <p:cNvPr id="8" name="Прямая со стрелкой 7"/>
          <p:cNvCxnSpPr/>
          <p:nvPr/>
        </p:nvCxnSpPr>
        <p:spPr>
          <a:xfrm>
            <a:off x="797642" y="5348239"/>
            <a:ext cx="58955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/>
          <p:nvPr/>
        </p:nvCxnSpPr>
        <p:spPr>
          <a:xfrm flipH="1">
            <a:off x="797643" y="5502573"/>
            <a:ext cx="589550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971703" y="5043571"/>
                <a:ext cx="32053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m:rPr>
                          <m:sty m:val="p"/>
                        </m:rPr>
                        <a:rPr lang="el-GR" sz="1600" i="1" smtClean="0">
                          <a:latin typeface="Cambria Math" panose="02040503050406030204" pitchFamily="18" charset="0"/>
                        </a:rPr>
                        <m:t>λ</m:t>
                      </m:r>
                    </m:oMath>
                  </m:oMathPara>
                </a14:m>
                <a:endParaRPr lang="ru-RU" sz="16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703" y="5043571"/>
                <a:ext cx="320539" cy="338554"/>
              </a:xfrm>
              <a:prstGeom prst="rect">
                <a:avLst/>
              </a:prstGeom>
              <a:blipFill>
                <a:blip r:embed="rId3"/>
                <a:stretch>
                  <a:fillRect l="-16981" r="-377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973889" y="5456568"/>
                <a:ext cx="3213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μ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889" y="5456568"/>
                <a:ext cx="321319" cy="369332"/>
              </a:xfrm>
              <a:prstGeom prst="rect">
                <a:avLst/>
              </a:prstGeom>
              <a:blipFill>
                <a:blip r:embed="rId4"/>
                <a:stretch>
                  <a:fillRect l="-5769" b="-655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Прямоугольник 14"/>
          <p:cNvSpPr/>
          <p:nvPr/>
        </p:nvSpPr>
        <p:spPr>
          <a:xfrm>
            <a:off x="1400985" y="5183035"/>
            <a:ext cx="495300" cy="4953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TextBox 15"/>
          <p:cNvSpPr txBox="1"/>
          <p:nvPr/>
        </p:nvSpPr>
        <p:spPr>
          <a:xfrm>
            <a:off x="1359466" y="5230630"/>
            <a:ext cx="588437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i="1" dirty="0" smtClean="0"/>
              <a:t>N</a:t>
            </a:r>
            <a:r>
              <a:rPr lang="en-US" sz="2000" dirty="0" smtClean="0"/>
              <a:t>-1</a:t>
            </a:r>
            <a:endParaRPr lang="ru-RU" sz="2000" dirty="0"/>
          </a:p>
        </p:txBody>
      </p:sp>
      <p:cxnSp>
        <p:nvCxnSpPr>
          <p:cNvPr id="17" name="Прямая со стрелкой 16"/>
          <p:cNvCxnSpPr/>
          <p:nvPr/>
        </p:nvCxnSpPr>
        <p:spPr>
          <a:xfrm>
            <a:off x="1896285" y="5348239"/>
            <a:ext cx="58955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/>
          <p:nvPr/>
        </p:nvCxnSpPr>
        <p:spPr>
          <a:xfrm flipH="1">
            <a:off x="1896286" y="5502573"/>
            <a:ext cx="589550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1791653" y="5009687"/>
                <a:ext cx="78876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smtClean="0"/>
                  <a:t>(</a:t>
                </a:r>
                <a:r>
                  <a:rPr lang="en-US" sz="1600" i="1" dirty="0" smtClean="0"/>
                  <a:t>N</a:t>
                </a:r>
                <a:r>
                  <a:rPr lang="en-US" sz="1600" dirty="0" smtClean="0"/>
                  <a:t>-1)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600" i="1" smtClean="0">
                        <a:latin typeface="Cambria Math" panose="02040503050406030204" pitchFamily="18" charset="0"/>
                      </a:rPr>
                      <m:t>λ</m:t>
                    </m:r>
                  </m:oMath>
                </a14:m>
                <a:endParaRPr lang="ru-RU" sz="16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1653" y="5009687"/>
                <a:ext cx="788763" cy="338554"/>
              </a:xfrm>
              <a:prstGeom prst="rect">
                <a:avLst/>
              </a:prstGeom>
              <a:blipFill>
                <a:blip r:embed="rId5"/>
                <a:stretch>
                  <a:fillRect t="-5455" b="-2363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910077" y="5456568"/>
                <a:ext cx="4837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μ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0077" y="5456568"/>
                <a:ext cx="483775" cy="369332"/>
              </a:xfrm>
              <a:prstGeom prst="rect">
                <a:avLst/>
              </a:prstGeom>
              <a:blipFill>
                <a:blip r:embed="rId6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Прямоугольник 20"/>
          <p:cNvSpPr/>
          <p:nvPr/>
        </p:nvSpPr>
        <p:spPr>
          <a:xfrm>
            <a:off x="2485836" y="5183035"/>
            <a:ext cx="495300" cy="4953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TextBox 21"/>
          <p:cNvSpPr txBox="1"/>
          <p:nvPr/>
        </p:nvSpPr>
        <p:spPr>
          <a:xfrm>
            <a:off x="2436136" y="5230630"/>
            <a:ext cx="603992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i="1" dirty="0" smtClean="0"/>
              <a:t>N</a:t>
            </a:r>
            <a:r>
              <a:rPr lang="en-US" sz="2000" dirty="0" smtClean="0"/>
              <a:t>-</a:t>
            </a:r>
            <a:r>
              <a:rPr lang="ru-RU" sz="2000" dirty="0" smtClean="0"/>
              <a:t>2</a:t>
            </a:r>
            <a:endParaRPr lang="ru-RU" sz="2000" dirty="0"/>
          </a:p>
        </p:txBody>
      </p:sp>
      <p:cxnSp>
        <p:nvCxnSpPr>
          <p:cNvPr id="23" name="Прямая со стрелкой 22"/>
          <p:cNvCxnSpPr/>
          <p:nvPr/>
        </p:nvCxnSpPr>
        <p:spPr>
          <a:xfrm>
            <a:off x="2981136" y="5348239"/>
            <a:ext cx="58955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/>
          <p:nvPr/>
        </p:nvCxnSpPr>
        <p:spPr>
          <a:xfrm flipH="1">
            <a:off x="2981137" y="5502573"/>
            <a:ext cx="589550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3157383" y="5456568"/>
                <a:ext cx="3213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μ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7383" y="5456568"/>
                <a:ext cx="321319" cy="369332"/>
              </a:xfrm>
              <a:prstGeom prst="rect">
                <a:avLst/>
              </a:prstGeom>
              <a:blipFill>
                <a:blip r:embed="rId7"/>
                <a:stretch>
                  <a:fillRect l="-22642" r="-7547" b="-655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Прямоугольник 26"/>
          <p:cNvSpPr/>
          <p:nvPr/>
        </p:nvSpPr>
        <p:spPr>
          <a:xfrm>
            <a:off x="3570687" y="5183035"/>
            <a:ext cx="495300" cy="4953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TextBox 27"/>
          <p:cNvSpPr txBox="1"/>
          <p:nvPr/>
        </p:nvSpPr>
        <p:spPr>
          <a:xfrm>
            <a:off x="3492362" y="5230630"/>
            <a:ext cx="651597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i="1" dirty="0" smtClean="0"/>
              <a:t>N</a:t>
            </a:r>
            <a:r>
              <a:rPr lang="en-US" sz="2000" dirty="0" smtClean="0"/>
              <a:t>-</a:t>
            </a:r>
            <a:r>
              <a:rPr lang="ru-RU" sz="2000" dirty="0" smtClean="0"/>
              <a:t>3</a:t>
            </a:r>
            <a:endParaRPr lang="ru-RU" sz="2000" dirty="0"/>
          </a:p>
        </p:txBody>
      </p:sp>
      <p:cxnSp>
        <p:nvCxnSpPr>
          <p:cNvPr id="29" name="Прямая со стрелкой 28"/>
          <p:cNvCxnSpPr/>
          <p:nvPr/>
        </p:nvCxnSpPr>
        <p:spPr>
          <a:xfrm>
            <a:off x="4065987" y="5348239"/>
            <a:ext cx="58955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/>
          <p:nvPr/>
        </p:nvCxnSpPr>
        <p:spPr>
          <a:xfrm flipH="1">
            <a:off x="4065988" y="5502573"/>
            <a:ext cx="589550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4242234" y="5456568"/>
                <a:ext cx="3213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μ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2234" y="5456568"/>
                <a:ext cx="321319" cy="369332"/>
              </a:xfrm>
              <a:prstGeom prst="rect">
                <a:avLst/>
              </a:prstGeom>
              <a:blipFill>
                <a:blip r:embed="rId8"/>
                <a:stretch>
                  <a:fillRect l="-22642" r="-7547" b="-655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Прямоугольник 32"/>
          <p:cNvSpPr/>
          <p:nvPr/>
        </p:nvSpPr>
        <p:spPr>
          <a:xfrm>
            <a:off x="5740465" y="5183035"/>
            <a:ext cx="495300" cy="4953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TextBox 33"/>
          <p:cNvSpPr txBox="1"/>
          <p:nvPr/>
        </p:nvSpPr>
        <p:spPr>
          <a:xfrm>
            <a:off x="5653230" y="5230630"/>
            <a:ext cx="658433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i="1" dirty="0" smtClean="0"/>
              <a:t>N</a:t>
            </a:r>
            <a:r>
              <a:rPr lang="en-US" sz="2000" dirty="0" smtClean="0"/>
              <a:t>-</a:t>
            </a:r>
            <a:r>
              <a:rPr lang="en-US" sz="2000" i="1" dirty="0" smtClean="0"/>
              <a:t>m</a:t>
            </a:r>
            <a:endParaRPr lang="ru-RU" sz="2000" i="1" dirty="0"/>
          </a:p>
        </p:txBody>
      </p:sp>
      <p:cxnSp>
        <p:nvCxnSpPr>
          <p:cNvPr id="35" name="Прямая со стрелкой 34"/>
          <p:cNvCxnSpPr/>
          <p:nvPr/>
        </p:nvCxnSpPr>
        <p:spPr>
          <a:xfrm>
            <a:off x="6235765" y="5348239"/>
            <a:ext cx="812496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Прямая со стрелкой 35"/>
          <p:cNvCxnSpPr/>
          <p:nvPr/>
        </p:nvCxnSpPr>
        <p:spPr>
          <a:xfrm flipH="1">
            <a:off x="6235766" y="5502574"/>
            <a:ext cx="801997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6493059" y="5456568"/>
                <a:ext cx="3213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μ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3059" y="5456568"/>
                <a:ext cx="321319" cy="369332"/>
              </a:xfrm>
              <a:prstGeom prst="rect">
                <a:avLst/>
              </a:prstGeom>
              <a:blipFill>
                <a:blip r:embed="rId9"/>
                <a:stretch>
                  <a:fillRect l="-26415" r="-18868" b="-655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Прямая со стрелкой 38"/>
          <p:cNvCxnSpPr/>
          <p:nvPr/>
        </p:nvCxnSpPr>
        <p:spPr>
          <a:xfrm>
            <a:off x="5149374" y="5348239"/>
            <a:ext cx="58955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Прямая со стрелкой 39"/>
          <p:cNvCxnSpPr/>
          <p:nvPr/>
        </p:nvCxnSpPr>
        <p:spPr>
          <a:xfrm flipH="1">
            <a:off x="5149375" y="5502573"/>
            <a:ext cx="589550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5325621" y="5456568"/>
                <a:ext cx="3213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μ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5621" y="5456568"/>
                <a:ext cx="321319" cy="369332"/>
              </a:xfrm>
              <a:prstGeom prst="rect">
                <a:avLst/>
              </a:prstGeom>
              <a:blipFill>
                <a:blip r:embed="rId10"/>
                <a:stretch>
                  <a:fillRect l="-26923" r="-21154" b="-655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4747599" y="5198120"/>
                <a:ext cx="3213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7599" y="5198120"/>
                <a:ext cx="321319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Прямоугольник 53"/>
          <p:cNvSpPr/>
          <p:nvPr/>
        </p:nvSpPr>
        <p:spPr>
          <a:xfrm>
            <a:off x="7048261" y="5183035"/>
            <a:ext cx="495300" cy="4953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6" name="Прямая со стрелкой 55"/>
          <p:cNvCxnSpPr/>
          <p:nvPr/>
        </p:nvCxnSpPr>
        <p:spPr>
          <a:xfrm>
            <a:off x="7543561" y="5348239"/>
            <a:ext cx="844363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Прямая со стрелкой 56"/>
          <p:cNvCxnSpPr/>
          <p:nvPr/>
        </p:nvCxnSpPr>
        <p:spPr>
          <a:xfrm flipH="1">
            <a:off x="7543561" y="5502573"/>
            <a:ext cx="844363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7841005" y="5456568"/>
                <a:ext cx="3213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μ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1005" y="5456568"/>
                <a:ext cx="321319" cy="369332"/>
              </a:xfrm>
              <a:prstGeom prst="rect">
                <a:avLst/>
              </a:prstGeom>
              <a:blipFill>
                <a:blip r:embed="rId12"/>
                <a:stretch>
                  <a:fillRect l="-26415" r="-18868" b="-655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Прямоугольник 59"/>
          <p:cNvSpPr/>
          <p:nvPr/>
        </p:nvSpPr>
        <p:spPr>
          <a:xfrm>
            <a:off x="8373483" y="5183035"/>
            <a:ext cx="495300" cy="4953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2" name="Прямая со стрелкой 61"/>
          <p:cNvCxnSpPr/>
          <p:nvPr/>
        </p:nvCxnSpPr>
        <p:spPr>
          <a:xfrm>
            <a:off x="8868783" y="5348239"/>
            <a:ext cx="828282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Прямая со стрелкой 62"/>
          <p:cNvCxnSpPr/>
          <p:nvPr/>
        </p:nvCxnSpPr>
        <p:spPr>
          <a:xfrm flipH="1">
            <a:off x="8868784" y="5502574"/>
            <a:ext cx="82828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9141598" y="5456568"/>
                <a:ext cx="3213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μ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1598" y="5456568"/>
                <a:ext cx="321319" cy="369332"/>
              </a:xfrm>
              <a:prstGeom prst="rect">
                <a:avLst/>
              </a:prstGeom>
              <a:blipFill>
                <a:blip r:embed="rId13"/>
                <a:stretch>
                  <a:fillRect l="-26923" r="-21154" b="-655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9815777" y="5198120"/>
                <a:ext cx="3213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5777" y="5198120"/>
                <a:ext cx="321319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Прямая со стрелкой 72"/>
          <p:cNvCxnSpPr/>
          <p:nvPr/>
        </p:nvCxnSpPr>
        <p:spPr>
          <a:xfrm>
            <a:off x="10202123" y="5348239"/>
            <a:ext cx="58955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Прямая со стрелкой 73"/>
          <p:cNvCxnSpPr/>
          <p:nvPr/>
        </p:nvCxnSpPr>
        <p:spPr>
          <a:xfrm flipH="1">
            <a:off x="10202124" y="5502573"/>
            <a:ext cx="589550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10376534" y="4978907"/>
                <a:ext cx="3205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λ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6534" y="4978907"/>
                <a:ext cx="320539" cy="369332"/>
              </a:xfrm>
              <a:prstGeom prst="rect">
                <a:avLst/>
              </a:prstGeom>
              <a:blipFill>
                <a:blip r:embed="rId15"/>
                <a:stretch>
                  <a:fillRect l="-188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10378370" y="5456568"/>
                <a:ext cx="3213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μ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8370" y="5456568"/>
                <a:ext cx="321319" cy="369332"/>
              </a:xfrm>
              <a:prstGeom prst="rect">
                <a:avLst/>
              </a:prstGeom>
              <a:blipFill>
                <a:blip r:embed="rId16"/>
                <a:stretch>
                  <a:fillRect l="-24528" r="-20755" b="-655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Прямоугольник 76"/>
          <p:cNvSpPr/>
          <p:nvPr/>
        </p:nvSpPr>
        <p:spPr>
          <a:xfrm>
            <a:off x="10777233" y="5183035"/>
            <a:ext cx="495300" cy="4953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8" name="TextBox 77"/>
          <p:cNvSpPr txBox="1"/>
          <p:nvPr/>
        </p:nvSpPr>
        <p:spPr>
          <a:xfrm>
            <a:off x="10684671" y="5225543"/>
            <a:ext cx="66767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ru-RU" dirty="0" smtClean="0"/>
              <a:t>0</a:t>
            </a:r>
            <a:endParaRPr lang="ru-RU" dirty="0"/>
          </a:p>
        </p:txBody>
      </p:sp>
      <p:sp>
        <p:nvSpPr>
          <p:cNvPr id="68" name="TextBox 67"/>
          <p:cNvSpPr txBox="1"/>
          <p:nvPr/>
        </p:nvSpPr>
        <p:spPr>
          <a:xfrm>
            <a:off x="-108769" y="6082511"/>
            <a:ext cx="2696551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ru-RU" sz="2000" dirty="0" smtClean="0"/>
              <a:t>Все устройства исправны</a:t>
            </a:r>
            <a:endParaRPr lang="ru-RU" sz="2000" dirty="0"/>
          </a:p>
        </p:txBody>
      </p:sp>
      <p:cxnSp>
        <p:nvCxnSpPr>
          <p:cNvPr id="69" name="Прямая соединительная линия 68"/>
          <p:cNvCxnSpPr/>
          <p:nvPr/>
        </p:nvCxnSpPr>
        <p:spPr>
          <a:xfrm>
            <a:off x="560942" y="5825900"/>
            <a:ext cx="132093" cy="304206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1869114" y="6200749"/>
            <a:ext cx="3399940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ru-RU" sz="2000" dirty="0" smtClean="0"/>
              <a:t>Мастера ремонтируют поломки</a:t>
            </a:r>
            <a:endParaRPr lang="ru-RU" sz="2000" dirty="0"/>
          </a:p>
        </p:txBody>
      </p:sp>
      <p:sp>
        <p:nvSpPr>
          <p:cNvPr id="71" name="TextBox 70"/>
          <p:cNvSpPr txBox="1"/>
          <p:nvPr/>
        </p:nvSpPr>
        <p:spPr>
          <a:xfrm>
            <a:off x="6918674" y="6214112"/>
            <a:ext cx="2696551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ru-RU" sz="2000" dirty="0" smtClean="0"/>
              <a:t>Устройства ждут очереди на ремонт</a:t>
            </a:r>
            <a:endParaRPr lang="ru-RU" sz="2000" dirty="0"/>
          </a:p>
        </p:txBody>
      </p:sp>
      <p:sp>
        <p:nvSpPr>
          <p:cNvPr id="14" name="Левая фигурная скобка 13"/>
          <p:cNvSpPr/>
          <p:nvPr/>
        </p:nvSpPr>
        <p:spPr>
          <a:xfrm rot="16200000">
            <a:off x="3441627" y="3372662"/>
            <a:ext cx="377868" cy="5317010"/>
          </a:xfrm>
          <a:prstGeom prst="leftBrace">
            <a:avLst>
              <a:gd name="adj1" fmla="val 72733"/>
              <a:gd name="adj2" fmla="val 50000"/>
            </a:avLst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2" name="Левая фигурная скобка 71"/>
          <p:cNvSpPr/>
          <p:nvPr/>
        </p:nvSpPr>
        <p:spPr>
          <a:xfrm rot="16200000">
            <a:off x="8217798" y="4034613"/>
            <a:ext cx="377868" cy="3993108"/>
          </a:xfrm>
          <a:prstGeom prst="leftBrace">
            <a:avLst>
              <a:gd name="adj1" fmla="val 72733"/>
              <a:gd name="adj2" fmla="val 50000"/>
            </a:avLst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2876778" y="5009687"/>
                <a:ext cx="78876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smtClean="0"/>
                  <a:t>(</a:t>
                </a:r>
                <a:r>
                  <a:rPr lang="en-US" sz="1600" i="1" dirty="0" smtClean="0"/>
                  <a:t>N</a:t>
                </a:r>
                <a:r>
                  <a:rPr lang="en-US" sz="1600" dirty="0" smtClean="0"/>
                  <a:t>-</a:t>
                </a:r>
                <a:r>
                  <a:rPr lang="ru-RU" sz="1600" dirty="0" smtClean="0"/>
                  <a:t>2</a:t>
                </a:r>
                <a:r>
                  <a:rPr lang="en-US" sz="1600" dirty="0" smtClean="0"/>
                  <a:t>)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600" i="1" smtClean="0">
                        <a:latin typeface="Cambria Math" panose="02040503050406030204" pitchFamily="18" charset="0"/>
                      </a:rPr>
                      <m:t>λ</m:t>
                    </m:r>
                  </m:oMath>
                </a14:m>
                <a:endParaRPr lang="ru-RU" sz="1600" dirty="0"/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6778" y="5009687"/>
                <a:ext cx="788763" cy="338554"/>
              </a:xfrm>
              <a:prstGeom prst="rect">
                <a:avLst/>
              </a:prstGeom>
              <a:blipFill>
                <a:blip r:embed="rId17"/>
                <a:stretch>
                  <a:fillRect t="-5455" b="-2363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3973629" y="5009687"/>
                <a:ext cx="78876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smtClean="0"/>
                  <a:t>(</a:t>
                </a:r>
                <a:r>
                  <a:rPr lang="en-US" sz="1600" i="1" dirty="0" smtClean="0"/>
                  <a:t>N</a:t>
                </a:r>
                <a:r>
                  <a:rPr lang="en-US" sz="1600" dirty="0" smtClean="0"/>
                  <a:t>-</a:t>
                </a:r>
                <a:r>
                  <a:rPr lang="ru-RU" sz="1600" dirty="0" smtClean="0"/>
                  <a:t>3</a:t>
                </a:r>
                <a:r>
                  <a:rPr lang="en-US" sz="1600" dirty="0" smtClean="0"/>
                  <a:t>)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600" i="1" smtClean="0">
                        <a:latin typeface="Cambria Math" panose="02040503050406030204" pitchFamily="18" charset="0"/>
                      </a:rPr>
                      <m:t>λ</m:t>
                    </m:r>
                  </m:oMath>
                </a14:m>
                <a:endParaRPr lang="ru-RU" sz="1600" dirty="0"/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3629" y="5009687"/>
                <a:ext cx="788763" cy="338554"/>
              </a:xfrm>
              <a:prstGeom prst="rect">
                <a:avLst/>
              </a:prstGeom>
              <a:blipFill>
                <a:blip r:embed="rId18"/>
                <a:stretch>
                  <a:fillRect t="-5455" b="-2363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4805428" y="5009687"/>
                <a:ext cx="97299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smtClean="0"/>
                  <a:t>(</a:t>
                </a:r>
                <a:r>
                  <a:rPr lang="en-US" sz="1600" i="1" dirty="0" smtClean="0"/>
                  <a:t>N</a:t>
                </a:r>
                <a:r>
                  <a:rPr lang="en-US" sz="1600" dirty="0" smtClean="0"/>
                  <a:t>-</a:t>
                </a:r>
                <a:r>
                  <a:rPr lang="en-US" sz="1600" i="1" dirty="0" smtClean="0"/>
                  <a:t>m</a:t>
                </a:r>
                <a:r>
                  <a:rPr lang="ru-RU" sz="1600" dirty="0" smtClean="0"/>
                  <a:t>+</a:t>
                </a:r>
                <a:r>
                  <a:rPr lang="en-US" sz="1600" dirty="0" smtClean="0"/>
                  <a:t>1)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600" i="1" smtClean="0">
                        <a:latin typeface="Cambria Math" panose="02040503050406030204" pitchFamily="18" charset="0"/>
                      </a:rPr>
                      <m:t>λ</m:t>
                    </m:r>
                  </m:oMath>
                </a14:m>
                <a:endParaRPr lang="ru-RU" sz="1600" dirty="0"/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5428" y="5009687"/>
                <a:ext cx="972991" cy="338554"/>
              </a:xfrm>
              <a:prstGeom prst="rect">
                <a:avLst/>
              </a:prstGeom>
              <a:blipFill>
                <a:blip r:embed="rId19"/>
                <a:stretch>
                  <a:fillRect l="-2500" t="-5455" b="-2363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TextBox 81"/>
          <p:cNvSpPr txBox="1"/>
          <p:nvPr/>
        </p:nvSpPr>
        <p:spPr>
          <a:xfrm>
            <a:off x="6974131" y="5276796"/>
            <a:ext cx="65843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i="1" dirty="0" smtClean="0"/>
              <a:t>N</a:t>
            </a:r>
            <a:r>
              <a:rPr lang="en-US" sz="1400" dirty="0" smtClean="0"/>
              <a:t>-</a:t>
            </a:r>
            <a:r>
              <a:rPr lang="en-US" sz="1400" i="1" dirty="0" smtClean="0"/>
              <a:t>m</a:t>
            </a:r>
            <a:r>
              <a:rPr lang="ru-RU" sz="1400" dirty="0" smtClean="0"/>
              <a:t>-1</a:t>
            </a:r>
            <a:endParaRPr lang="ru-RU" sz="1400" i="1" dirty="0"/>
          </a:p>
        </p:txBody>
      </p:sp>
      <p:sp>
        <p:nvSpPr>
          <p:cNvPr id="83" name="TextBox 82"/>
          <p:cNvSpPr txBox="1"/>
          <p:nvPr/>
        </p:nvSpPr>
        <p:spPr>
          <a:xfrm>
            <a:off x="8306437" y="5276796"/>
            <a:ext cx="65843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i="1" dirty="0" smtClean="0"/>
              <a:t>N</a:t>
            </a:r>
            <a:r>
              <a:rPr lang="en-US" sz="1400" dirty="0" smtClean="0"/>
              <a:t>-</a:t>
            </a:r>
            <a:r>
              <a:rPr lang="en-US" sz="1400" i="1" dirty="0" smtClean="0"/>
              <a:t>m</a:t>
            </a:r>
            <a:r>
              <a:rPr lang="ru-RU" sz="1400" dirty="0" smtClean="0"/>
              <a:t>-2</a:t>
            </a:r>
            <a:endParaRPr lang="ru-RU" sz="14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/>
              <p:cNvSpPr txBox="1"/>
              <p:nvPr/>
            </p:nvSpPr>
            <p:spPr>
              <a:xfrm>
                <a:off x="6239430" y="5009685"/>
                <a:ext cx="80516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smtClean="0"/>
                  <a:t>(</a:t>
                </a:r>
                <a:r>
                  <a:rPr lang="en-US" sz="1600" i="1" dirty="0" smtClean="0"/>
                  <a:t>N</a:t>
                </a:r>
                <a:r>
                  <a:rPr lang="en-US" sz="1600" dirty="0" smtClean="0"/>
                  <a:t>-</a:t>
                </a:r>
                <a:r>
                  <a:rPr lang="en-US" sz="1600" i="1" dirty="0" smtClean="0"/>
                  <a:t>m</a:t>
                </a:r>
                <a:r>
                  <a:rPr lang="en-US" sz="1600" dirty="0" smtClean="0"/>
                  <a:t>)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600" i="1" smtClean="0">
                        <a:latin typeface="Cambria Math" panose="02040503050406030204" pitchFamily="18" charset="0"/>
                      </a:rPr>
                      <m:t>λ</m:t>
                    </m:r>
                  </m:oMath>
                </a14:m>
                <a:endParaRPr lang="ru-RU" sz="1600" dirty="0"/>
              </a:p>
            </p:txBody>
          </p:sp>
        </mc:Choice>
        <mc:Fallback xmlns=""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9430" y="5009685"/>
                <a:ext cx="805165" cy="338554"/>
              </a:xfrm>
              <a:prstGeom prst="rect">
                <a:avLst/>
              </a:prstGeom>
              <a:blipFill>
                <a:blip r:embed="rId20"/>
                <a:stretch>
                  <a:fillRect l="-1515" t="-5455" b="-2363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/>
              <p:cNvSpPr txBox="1"/>
              <p:nvPr/>
            </p:nvSpPr>
            <p:spPr>
              <a:xfrm>
                <a:off x="7444075" y="5005544"/>
                <a:ext cx="101661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smtClean="0"/>
                  <a:t>(</a:t>
                </a:r>
                <a:r>
                  <a:rPr lang="en-US" sz="1600" i="1" dirty="0" smtClean="0"/>
                  <a:t>N</a:t>
                </a:r>
                <a:r>
                  <a:rPr lang="en-US" sz="1600" dirty="0" smtClean="0"/>
                  <a:t>-</a:t>
                </a:r>
                <a:r>
                  <a:rPr lang="en-US" sz="1600" i="1" dirty="0" smtClean="0"/>
                  <a:t>m</a:t>
                </a:r>
                <a:r>
                  <a:rPr lang="ru-RU" sz="1600" dirty="0" smtClean="0"/>
                  <a:t>-1</a:t>
                </a:r>
                <a:r>
                  <a:rPr lang="en-US" sz="1600" dirty="0" smtClean="0"/>
                  <a:t>)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600" i="1" smtClean="0">
                        <a:latin typeface="Cambria Math" panose="02040503050406030204" pitchFamily="18" charset="0"/>
                      </a:rPr>
                      <m:t>λ</m:t>
                    </m:r>
                  </m:oMath>
                </a14:m>
                <a:endParaRPr lang="ru-RU" sz="1600" dirty="0"/>
              </a:p>
            </p:txBody>
          </p:sp>
        </mc:Choice>
        <mc:Fallback xmlns="">
          <p:sp>
            <p:nvSpPr>
              <p:cNvPr id="85" name="TextBox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4075" y="5005544"/>
                <a:ext cx="1016618" cy="338554"/>
              </a:xfrm>
              <a:prstGeom prst="rect">
                <a:avLst/>
              </a:prstGeom>
              <a:blipFill>
                <a:blip r:embed="rId21"/>
                <a:stretch>
                  <a:fillRect t="-5357" b="-2142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/>
              <p:cNvSpPr txBox="1"/>
              <p:nvPr/>
            </p:nvSpPr>
            <p:spPr>
              <a:xfrm>
                <a:off x="8764027" y="5005544"/>
                <a:ext cx="101661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smtClean="0"/>
                  <a:t>(</a:t>
                </a:r>
                <a:r>
                  <a:rPr lang="en-US" sz="1600" i="1" dirty="0" smtClean="0"/>
                  <a:t>N</a:t>
                </a:r>
                <a:r>
                  <a:rPr lang="en-US" sz="1600" dirty="0" smtClean="0"/>
                  <a:t>-</a:t>
                </a:r>
                <a:r>
                  <a:rPr lang="en-US" sz="1600" i="1" dirty="0" smtClean="0"/>
                  <a:t>m</a:t>
                </a:r>
                <a:r>
                  <a:rPr lang="ru-RU" sz="1600" dirty="0" smtClean="0"/>
                  <a:t>-2</a:t>
                </a:r>
                <a:r>
                  <a:rPr lang="en-US" sz="1600" dirty="0" smtClean="0"/>
                  <a:t>)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600" i="1" smtClean="0">
                        <a:latin typeface="Cambria Math" panose="02040503050406030204" pitchFamily="18" charset="0"/>
                      </a:rPr>
                      <m:t>λ</m:t>
                    </m:r>
                  </m:oMath>
                </a14:m>
                <a:endParaRPr lang="ru-RU" sz="1600" dirty="0"/>
              </a:p>
            </p:txBody>
          </p:sp>
        </mc:Choice>
        <mc:Fallback xmlns="">
          <p:sp>
            <p:nvSpPr>
              <p:cNvPr id="86" name="TextBox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4027" y="5005544"/>
                <a:ext cx="1016618" cy="338554"/>
              </a:xfrm>
              <a:prstGeom prst="rect">
                <a:avLst/>
              </a:prstGeom>
              <a:blipFill>
                <a:blip r:embed="rId22"/>
                <a:stretch>
                  <a:fillRect t="-5357" b="-2142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Прямая соединительная линия 86"/>
          <p:cNvCxnSpPr/>
          <p:nvPr/>
        </p:nvCxnSpPr>
        <p:spPr>
          <a:xfrm>
            <a:off x="11006429" y="5810753"/>
            <a:ext cx="132093" cy="304206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9495449" y="6152336"/>
            <a:ext cx="2696551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ru-RU" sz="2000" dirty="0" smtClean="0"/>
              <a:t>Все устройства сломались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941610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2342" y="-99449"/>
            <a:ext cx="11960942" cy="1325563"/>
          </a:xfrm>
        </p:spPr>
        <p:txBody>
          <a:bodyPr/>
          <a:lstStyle/>
          <a:p>
            <a:pPr algn="just"/>
            <a:r>
              <a:rPr lang="ru-RU" sz="4000" dirty="0" smtClean="0"/>
              <a:t>3.	</a:t>
            </a:r>
            <a:r>
              <a:rPr lang="ru-RU" sz="4000" dirty="0"/>
              <a:t>	</a:t>
            </a:r>
            <a:r>
              <a:rPr lang="ru-RU" sz="4000" dirty="0" smtClean="0"/>
              <a:t>Замкнутые</a:t>
            </a:r>
            <a:r>
              <a:rPr lang="ru-RU" dirty="0" smtClean="0"/>
              <a:t> СМО, расчет характеристик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544217" y="1188752"/>
                <a:ext cx="10916265" cy="5130235"/>
              </a:xfrm>
            </p:spPr>
            <p:txBody>
              <a:bodyPr>
                <a:normAutofit/>
              </a:bodyPr>
              <a:lstStyle/>
              <a:p>
                <a:r>
                  <a:rPr lang="ru-RU" dirty="0" smtClean="0"/>
                  <a:t>Найти установившиеся вероятности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dirty="0" smtClean="0"/>
                  <a:t>, где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ru-RU" dirty="0" smtClean="0"/>
                  <a:t> показывает количество исправных устройств.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u-RU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acc>
                      </m:e>
                      <m:sub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исп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среднее количество исправных устройств.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acc>
                      </m:e>
                      <m:sub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слом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 - </a:t>
                </a:r>
                <a:r>
                  <a:rPr lang="ru-RU" dirty="0"/>
                  <a:t>среднее количество </a:t>
                </a:r>
                <a:r>
                  <a:rPr lang="ru-RU" dirty="0" smtClean="0"/>
                  <a:t>неисправных устройств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</m:acc>
                      </m:e>
                      <m:sub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оч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)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среднее количество ожидающих ремонта устройств</a:t>
                </a:r>
                <a:endParaRPr lang="ru-RU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acc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оч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</a:rPr>
                              <m:t>μ</m:t>
                            </m:r>
                            <m:r>
                              <m:rPr>
                                <m:nor/>
                              </m:rPr>
                              <a:rPr lang="ru-RU" dirty="0"/>
                              <m:t> </m:t>
                            </m:r>
                          </m:den>
                        </m:f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среднее время ожидания ремонта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4217" y="1188752"/>
                <a:ext cx="10916265" cy="5130235"/>
              </a:xfrm>
              <a:blipFill>
                <a:blip r:embed="rId2"/>
                <a:stretch>
                  <a:fillRect l="-1005" t="-1900" r="-44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186847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6BF1B1-4A85-43E6-A567-044AAC7071B1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02342" y="5183035"/>
            <a:ext cx="495300" cy="4953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302342" y="5230630"/>
            <a:ext cx="4953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i="1" dirty="0" smtClean="0"/>
              <a:t>N</a:t>
            </a:r>
            <a:endParaRPr lang="ru-RU" sz="2000" i="1" dirty="0"/>
          </a:p>
        </p:txBody>
      </p:sp>
      <p:cxnSp>
        <p:nvCxnSpPr>
          <p:cNvPr id="8" name="Прямая со стрелкой 7"/>
          <p:cNvCxnSpPr/>
          <p:nvPr/>
        </p:nvCxnSpPr>
        <p:spPr>
          <a:xfrm>
            <a:off x="797642" y="5348239"/>
            <a:ext cx="58955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/>
          <p:nvPr/>
        </p:nvCxnSpPr>
        <p:spPr>
          <a:xfrm flipH="1">
            <a:off x="797643" y="5502573"/>
            <a:ext cx="589550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971703" y="5043571"/>
                <a:ext cx="32053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m:rPr>
                          <m:sty m:val="p"/>
                        </m:rPr>
                        <a:rPr lang="el-GR" sz="1600" i="1" smtClean="0">
                          <a:latin typeface="Cambria Math" panose="02040503050406030204" pitchFamily="18" charset="0"/>
                        </a:rPr>
                        <m:t>λ</m:t>
                      </m:r>
                    </m:oMath>
                  </m:oMathPara>
                </a14:m>
                <a:endParaRPr lang="ru-RU" sz="16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703" y="5043571"/>
                <a:ext cx="320539" cy="338554"/>
              </a:xfrm>
              <a:prstGeom prst="rect">
                <a:avLst/>
              </a:prstGeom>
              <a:blipFill>
                <a:blip r:embed="rId3"/>
                <a:stretch>
                  <a:fillRect l="-16981" r="-377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973889" y="5456568"/>
                <a:ext cx="3213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μ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889" y="5456568"/>
                <a:ext cx="321319" cy="369332"/>
              </a:xfrm>
              <a:prstGeom prst="rect">
                <a:avLst/>
              </a:prstGeom>
              <a:blipFill>
                <a:blip r:embed="rId4"/>
                <a:stretch>
                  <a:fillRect l="-5769" b="-655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Прямоугольник 14"/>
          <p:cNvSpPr/>
          <p:nvPr/>
        </p:nvSpPr>
        <p:spPr>
          <a:xfrm>
            <a:off x="1400985" y="5183035"/>
            <a:ext cx="495300" cy="4953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TextBox 15"/>
          <p:cNvSpPr txBox="1"/>
          <p:nvPr/>
        </p:nvSpPr>
        <p:spPr>
          <a:xfrm>
            <a:off x="1359466" y="5230630"/>
            <a:ext cx="588437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i="1" dirty="0" smtClean="0"/>
              <a:t>N</a:t>
            </a:r>
            <a:r>
              <a:rPr lang="en-US" sz="2000" dirty="0" smtClean="0"/>
              <a:t>-1</a:t>
            </a:r>
            <a:endParaRPr lang="ru-RU" sz="2000" dirty="0"/>
          </a:p>
        </p:txBody>
      </p:sp>
      <p:cxnSp>
        <p:nvCxnSpPr>
          <p:cNvPr id="17" name="Прямая со стрелкой 16"/>
          <p:cNvCxnSpPr/>
          <p:nvPr/>
        </p:nvCxnSpPr>
        <p:spPr>
          <a:xfrm>
            <a:off x="1896285" y="5348239"/>
            <a:ext cx="58955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/>
          <p:nvPr/>
        </p:nvCxnSpPr>
        <p:spPr>
          <a:xfrm flipH="1">
            <a:off x="1896286" y="5502573"/>
            <a:ext cx="589550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1791653" y="5009687"/>
                <a:ext cx="78876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smtClean="0"/>
                  <a:t>(</a:t>
                </a:r>
                <a:r>
                  <a:rPr lang="en-US" sz="1600" i="1" dirty="0" smtClean="0"/>
                  <a:t>N</a:t>
                </a:r>
                <a:r>
                  <a:rPr lang="en-US" sz="1600" dirty="0" smtClean="0"/>
                  <a:t>-1)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600" i="1" smtClean="0">
                        <a:latin typeface="Cambria Math" panose="02040503050406030204" pitchFamily="18" charset="0"/>
                      </a:rPr>
                      <m:t>λ</m:t>
                    </m:r>
                  </m:oMath>
                </a14:m>
                <a:endParaRPr lang="ru-RU" sz="16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1653" y="5009687"/>
                <a:ext cx="788763" cy="338554"/>
              </a:xfrm>
              <a:prstGeom prst="rect">
                <a:avLst/>
              </a:prstGeom>
              <a:blipFill>
                <a:blip r:embed="rId5"/>
                <a:stretch>
                  <a:fillRect t="-5455" b="-2363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910077" y="5456568"/>
                <a:ext cx="4837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μ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0077" y="5456568"/>
                <a:ext cx="483775" cy="369332"/>
              </a:xfrm>
              <a:prstGeom prst="rect">
                <a:avLst/>
              </a:prstGeom>
              <a:blipFill>
                <a:blip r:embed="rId6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Прямоугольник 20"/>
          <p:cNvSpPr/>
          <p:nvPr/>
        </p:nvSpPr>
        <p:spPr>
          <a:xfrm>
            <a:off x="2485836" y="5183035"/>
            <a:ext cx="495300" cy="4953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TextBox 21"/>
          <p:cNvSpPr txBox="1"/>
          <p:nvPr/>
        </p:nvSpPr>
        <p:spPr>
          <a:xfrm>
            <a:off x="2436136" y="5230630"/>
            <a:ext cx="603992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i="1" dirty="0" smtClean="0"/>
              <a:t>N</a:t>
            </a:r>
            <a:r>
              <a:rPr lang="en-US" sz="2000" dirty="0" smtClean="0"/>
              <a:t>-</a:t>
            </a:r>
            <a:r>
              <a:rPr lang="ru-RU" sz="2000" dirty="0" smtClean="0"/>
              <a:t>2</a:t>
            </a:r>
            <a:endParaRPr lang="ru-RU" sz="2000" dirty="0"/>
          </a:p>
        </p:txBody>
      </p:sp>
      <p:cxnSp>
        <p:nvCxnSpPr>
          <p:cNvPr id="23" name="Прямая со стрелкой 22"/>
          <p:cNvCxnSpPr/>
          <p:nvPr/>
        </p:nvCxnSpPr>
        <p:spPr>
          <a:xfrm>
            <a:off x="2981136" y="5348239"/>
            <a:ext cx="58955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/>
          <p:nvPr/>
        </p:nvCxnSpPr>
        <p:spPr>
          <a:xfrm flipH="1">
            <a:off x="2981137" y="5502573"/>
            <a:ext cx="589550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3157383" y="5456568"/>
                <a:ext cx="3213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μ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7383" y="5456568"/>
                <a:ext cx="321319" cy="369332"/>
              </a:xfrm>
              <a:prstGeom prst="rect">
                <a:avLst/>
              </a:prstGeom>
              <a:blipFill>
                <a:blip r:embed="rId7"/>
                <a:stretch>
                  <a:fillRect l="-22642" r="-7547" b="-655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Прямоугольник 26"/>
          <p:cNvSpPr/>
          <p:nvPr/>
        </p:nvSpPr>
        <p:spPr>
          <a:xfrm>
            <a:off x="3570687" y="5183035"/>
            <a:ext cx="495300" cy="4953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TextBox 27"/>
          <p:cNvSpPr txBox="1"/>
          <p:nvPr/>
        </p:nvSpPr>
        <p:spPr>
          <a:xfrm>
            <a:off x="3492362" y="5230630"/>
            <a:ext cx="651597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i="1" dirty="0" smtClean="0"/>
              <a:t>N</a:t>
            </a:r>
            <a:r>
              <a:rPr lang="en-US" sz="2000" dirty="0" smtClean="0"/>
              <a:t>-</a:t>
            </a:r>
            <a:r>
              <a:rPr lang="ru-RU" sz="2000" dirty="0" smtClean="0"/>
              <a:t>3</a:t>
            </a:r>
            <a:endParaRPr lang="ru-RU" sz="2000" dirty="0"/>
          </a:p>
        </p:txBody>
      </p:sp>
      <p:cxnSp>
        <p:nvCxnSpPr>
          <p:cNvPr id="29" name="Прямая со стрелкой 28"/>
          <p:cNvCxnSpPr/>
          <p:nvPr/>
        </p:nvCxnSpPr>
        <p:spPr>
          <a:xfrm>
            <a:off x="4065987" y="5348239"/>
            <a:ext cx="58955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/>
          <p:nvPr/>
        </p:nvCxnSpPr>
        <p:spPr>
          <a:xfrm flipH="1">
            <a:off x="4065988" y="5502573"/>
            <a:ext cx="589550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4242234" y="5456568"/>
                <a:ext cx="3213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μ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2234" y="5456568"/>
                <a:ext cx="321319" cy="369332"/>
              </a:xfrm>
              <a:prstGeom prst="rect">
                <a:avLst/>
              </a:prstGeom>
              <a:blipFill>
                <a:blip r:embed="rId8"/>
                <a:stretch>
                  <a:fillRect l="-22642" r="-7547" b="-655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Прямоугольник 32"/>
          <p:cNvSpPr/>
          <p:nvPr/>
        </p:nvSpPr>
        <p:spPr>
          <a:xfrm>
            <a:off x="5740465" y="5183035"/>
            <a:ext cx="495300" cy="4953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TextBox 33"/>
          <p:cNvSpPr txBox="1"/>
          <p:nvPr/>
        </p:nvSpPr>
        <p:spPr>
          <a:xfrm>
            <a:off x="5653230" y="5230630"/>
            <a:ext cx="658433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i="1" dirty="0" smtClean="0"/>
              <a:t>N</a:t>
            </a:r>
            <a:r>
              <a:rPr lang="en-US" sz="2000" dirty="0" smtClean="0"/>
              <a:t>-</a:t>
            </a:r>
            <a:r>
              <a:rPr lang="en-US" sz="2000" i="1" dirty="0" smtClean="0"/>
              <a:t>m</a:t>
            </a:r>
            <a:endParaRPr lang="ru-RU" sz="2000" i="1" dirty="0"/>
          </a:p>
        </p:txBody>
      </p:sp>
      <p:cxnSp>
        <p:nvCxnSpPr>
          <p:cNvPr id="35" name="Прямая со стрелкой 34"/>
          <p:cNvCxnSpPr/>
          <p:nvPr/>
        </p:nvCxnSpPr>
        <p:spPr>
          <a:xfrm>
            <a:off x="6235765" y="5348239"/>
            <a:ext cx="812496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Прямая со стрелкой 35"/>
          <p:cNvCxnSpPr/>
          <p:nvPr/>
        </p:nvCxnSpPr>
        <p:spPr>
          <a:xfrm flipH="1">
            <a:off x="6235766" y="5502574"/>
            <a:ext cx="801997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6493059" y="5456568"/>
                <a:ext cx="3213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μ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3059" y="5456568"/>
                <a:ext cx="321319" cy="369332"/>
              </a:xfrm>
              <a:prstGeom prst="rect">
                <a:avLst/>
              </a:prstGeom>
              <a:blipFill>
                <a:blip r:embed="rId9"/>
                <a:stretch>
                  <a:fillRect l="-26415" r="-18868" b="-655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Прямая со стрелкой 38"/>
          <p:cNvCxnSpPr/>
          <p:nvPr/>
        </p:nvCxnSpPr>
        <p:spPr>
          <a:xfrm>
            <a:off x="5149374" y="5348239"/>
            <a:ext cx="58955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Прямая со стрелкой 39"/>
          <p:cNvCxnSpPr/>
          <p:nvPr/>
        </p:nvCxnSpPr>
        <p:spPr>
          <a:xfrm flipH="1">
            <a:off x="5149375" y="5502573"/>
            <a:ext cx="589550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5325621" y="5456568"/>
                <a:ext cx="3213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μ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5621" y="5456568"/>
                <a:ext cx="321319" cy="369332"/>
              </a:xfrm>
              <a:prstGeom prst="rect">
                <a:avLst/>
              </a:prstGeom>
              <a:blipFill>
                <a:blip r:embed="rId10"/>
                <a:stretch>
                  <a:fillRect l="-26923" r="-21154" b="-655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4747599" y="5198120"/>
                <a:ext cx="3213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7599" y="5198120"/>
                <a:ext cx="321319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Прямоугольник 53"/>
          <p:cNvSpPr/>
          <p:nvPr/>
        </p:nvSpPr>
        <p:spPr>
          <a:xfrm>
            <a:off x="7048261" y="5183035"/>
            <a:ext cx="495300" cy="4953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6" name="Прямая со стрелкой 55"/>
          <p:cNvCxnSpPr/>
          <p:nvPr/>
        </p:nvCxnSpPr>
        <p:spPr>
          <a:xfrm>
            <a:off x="7543561" y="5348239"/>
            <a:ext cx="844363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Прямая со стрелкой 56"/>
          <p:cNvCxnSpPr/>
          <p:nvPr/>
        </p:nvCxnSpPr>
        <p:spPr>
          <a:xfrm flipH="1">
            <a:off x="7543561" y="5502573"/>
            <a:ext cx="844363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7841005" y="5456568"/>
                <a:ext cx="3213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μ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1005" y="5456568"/>
                <a:ext cx="321319" cy="369332"/>
              </a:xfrm>
              <a:prstGeom prst="rect">
                <a:avLst/>
              </a:prstGeom>
              <a:blipFill>
                <a:blip r:embed="rId12"/>
                <a:stretch>
                  <a:fillRect l="-26415" r="-18868" b="-655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Прямоугольник 59"/>
          <p:cNvSpPr/>
          <p:nvPr/>
        </p:nvSpPr>
        <p:spPr>
          <a:xfrm>
            <a:off x="8373483" y="5183035"/>
            <a:ext cx="495300" cy="4953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2" name="Прямая со стрелкой 61"/>
          <p:cNvCxnSpPr/>
          <p:nvPr/>
        </p:nvCxnSpPr>
        <p:spPr>
          <a:xfrm>
            <a:off x="8868783" y="5348239"/>
            <a:ext cx="828282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Прямая со стрелкой 62"/>
          <p:cNvCxnSpPr/>
          <p:nvPr/>
        </p:nvCxnSpPr>
        <p:spPr>
          <a:xfrm flipH="1">
            <a:off x="8868784" y="5502574"/>
            <a:ext cx="82828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9141598" y="5456568"/>
                <a:ext cx="3213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μ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1598" y="5456568"/>
                <a:ext cx="321319" cy="369332"/>
              </a:xfrm>
              <a:prstGeom prst="rect">
                <a:avLst/>
              </a:prstGeom>
              <a:blipFill>
                <a:blip r:embed="rId13"/>
                <a:stretch>
                  <a:fillRect l="-26923" r="-21154" b="-655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9815777" y="5198120"/>
                <a:ext cx="3213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5777" y="5198120"/>
                <a:ext cx="321319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Прямая со стрелкой 72"/>
          <p:cNvCxnSpPr/>
          <p:nvPr/>
        </p:nvCxnSpPr>
        <p:spPr>
          <a:xfrm>
            <a:off x="10202123" y="5348239"/>
            <a:ext cx="58955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Прямая со стрелкой 73"/>
          <p:cNvCxnSpPr/>
          <p:nvPr/>
        </p:nvCxnSpPr>
        <p:spPr>
          <a:xfrm flipH="1">
            <a:off x="10202124" y="5502573"/>
            <a:ext cx="589550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10376534" y="4978907"/>
                <a:ext cx="3205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λ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6534" y="4978907"/>
                <a:ext cx="320539" cy="369332"/>
              </a:xfrm>
              <a:prstGeom prst="rect">
                <a:avLst/>
              </a:prstGeom>
              <a:blipFill>
                <a:blip r:embed="rId15"/>
                <a:stretch>
                  <a:fillRect l="-188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10378370" y="5456568"/>
                <a:ext cx="3213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μ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8370" y="5456568"/>
                <a:ext cx="321319" cy="369332"/>
              </a:xfrm>
              <a:prstGeom prst="rect">
                <a:avLst/>
              </a:prstGeom>
              <a:blipFill>
                <a:blip r:embed="rId16"/>
                <a:stretch>
                  <a:fillRect l="-24528" r="-20755" b="-655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Прямоугольник 76"/>
          <p:cNvSpPr/>
          <p:nvPr/>
        </p:nvSpPr>
        <p:spPr>
          <a:xfrm>
            <a:off x="10777233" y="5183035"/>
            <a:ext cx="495300" cy="4953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8" name="TextBox 77"/>
          <p:cNvSpPr txBox="1"/>
          <p:nvPr/>
        </p:nvSpPr>
        <p:spPr>
          <a:xfrm>
            <a:off x="10684671" y="5225543"/>
            <a:ext cx="66767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ru-RU" dirty="0" smtClean="0"/>
              <a:t>0</a:t>
            </a:r>
            <a:endParaRPr lang="ru-RU" dirty="0"/>
          </a:p>
        </p:txBody>
      </p:sp>
      <p:sp>
        <p:nvSpPr>
          <p:cNvPr id="68" name="TextBox 67"/>
          <p:cNvSpPr txBox="1"/>
          <p:nvPr/>
        </p:nvSpPr>
        <p:spPr>
          <a:xfrm>
            <a:off x="-108769" y="6082511"/>
            <a:ext cx="2696551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ru-RU" sz="2000" dirty="0" smtClean="0"/>
              <a:t>Все устройства исправны</a:t>
            </a:r>
            <a:endParaRPr lang="ru-RU" sz="2000" dirty="0"/>
          </a:p>
        </p:txBody>
      </p:sp>
      <p:cxnSp>
        <p:nvCxnSpPr>
          <p:cNvPr id="69" name="Прямая соединительная линия 68"/>
          <p:cNvCxnSpPr/>
          <p:nvPr/>
        </p:nvCxnSpPr>
        <p:spPr>
          <a:xfrm>
            <a:off x="560942" y="5825900"/>
            <a:ext cx="132093" cy="304206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1869114" y="6200749"/>
            <a:ext cx="3399940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ru-RU" sz="2000" dirty="0" smtClean="0"/>
              <a:t>Мастера ремонтируют поломки</a:t>
            </a:r>
            <a:endParaRPr lang="ru-RU" sz="2000" dirty="0"/>
          </a:p>
        </p:txBody>
      </p:sp>
      <p:sp>
        <p:nvSpPr>
          <p:cNvPr id="71" name="TextBox 70"/>
          <p:cNvSpPr txBox="1"/>
          <p:nvPr/>
        </p:nvSpPr>
        <p:spPr>
          <a:xfrm>
            <a:off x="6918674" y="6214112"/>
            <a:ext cx="2696551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ru-RU" sz="2000" dirty="0" smtClean="0"/>
              <a:t>Устройства ждут очереди на ремонт</a:t>
            </a:r>
            <a:endParaRPr lang="ru-RU" sz="2000" dirty="0"/>
          </a:p>
        </p:txBody>
      </p:sp>
      <p:sp>
        <p:nvSpPr>
          <p:cNvPr id="14" name="Левая фигурная скобка 13"/>
          <p:cNvSpPr/>
          <p:nvPr/>
        </p:nvSpPr>
        <p:spPr>
          <a:xfrm rot="16200000">
            <a:off x="3441627" y="3372662"/>
            <a:ext cx="377868" cy="5317010"/>
          </a:xfrm>
          <a:prstGeom prst="leftBrace">
            <a:avLst>
              <a:gd name="adj1" fmla="val 72733"/>
              <a:gd name="adj2" fmla="val 50000"/>
            </a:avLst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2" name="Левая фигурная скобка 71"/>
          <p:cNvSpPr/>
          <p:nvPr/>
        </p:nvSpPr>
        <p:spPr>
          <a:xfrm rot="16200000">
            <a:off x="8217798" y="4034613"/>
            <a:ext cx="377868" cy="3993108"/>
          </a:xfrm>
          <a:prstGeom prst="leftBrace">
            <a:avLst>
              <a:gd name="adj1" fmla="val 72733"/>
              <a:gd name="adj2" fmla="val 50000"/>
            </a:avLst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2876778" y="5009687"/>
                <a:ext cx="78876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smtClean="0"/>
                  <a:t>(</a:t>
                </a:r>
                <a:r>
                  <a:rPr lang="en-US" sz="1600" i="1" dirty="0" smtClean="0"/>
                  <a:t>N</a:t>
                </a:r>
                <a:r>
                  <a:rPr lang="en-US" sz="1600" dirty="0" smtClean="0"/>
                  <a:t>-</a:t>
                </a:r>
                <a:r>
                  <a:rPr lang="ru-RU" sz="1600" dirty="0" smtClean="0"/>
                  <a:t>2</a:t>
                </a:r>
                <a:r>
                  <a:rPr lang="en-US" sz="1600" dirty="0" smtClean="0"/>
                  <a:t>)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600" i="1" smtClean="0">
                        <a:latin typeface="Cambria Math" panose="02040503050406030204" pitchFamily="18" charset="0"/>
                      </a:rPr>
                      <m:t>λ</m:t>
                    </m:r>
                  </m:oMath>
                </a14:m>
                <a:endParaRPr lang="ru-RU" sz="1600" dirty="0"/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6778" y="5009687"/>
                <a:ext cx="788763" cy="338554"/>
              </a:xfrm>
              <a:prstGeom prst="rect">
                <a:avLst/>
              </a:prstGeom>
              <a:blipFill>
                <a:blip r:embed="rId17"/>
                <a:stretch>
                  <a:fillRect t="-5455" b="-2363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3973629" y="5009687"/>
                <a:ext cx="78876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smtClean="0"/>
                  <a:t>(</a:t>
                </a:r>
                <a:r>
                  <a:rPr lang="en-US" sz="1600" i="1" dirty="0" smtClean="0"/>
                  <a:t>N</a:t>
                </a:r>
                <a:r>
                  <a:rPr lang="en-US" sz="1600" dirty="0" smtClean="0"/>
                  <a:t>-</a:t>
                </a:r>
                <a:r>
                  <a:rPr lang="ru-RU" sz="1600" dirty="0" smtClean="0"/>
                  <a:t>3</a:t>
                </a:r>
                <a:r>
                  <a:rPr lang="en-US" sz="1600" dirty="0" smtClean="0"/>
                  <a:t>)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600" i="1" smtClean="0">
                        <a:latin typeface="Cambria Math" panose="02040503050406030204" pitchFamily="18" charset="0"/>
                      </a:rPr>
                      <m:t>λ</m:t>
                    </m:r>
                  </m:oMath>
                </a14:m>
                <a:endParaRPr lang="ru-RU" sz="1600" dirty="0"/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3629" y="5009687"/>
                <a:ext cx="788763" cy="338554"/>
              </a:xfrm>
              <a:prstGeom prst="rect">
                <a:avLst/>
              </a:prstGeom>
              <a:blipFill>
                <a:blip r:embed="rId18"/>
                <a:stretch>
                  <a:fillRect t="-5455" b="-2363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4805428" y="5009687"/>
                <a:ext cx="97299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smtClean="0"/>
                  <a:t>(</a:t>
                </a:r>
                <a:r>
                  <a:rPr lang="en-US" sz="1600" i="1" dirty="0" smtClean="0"/>
                  <a:t>N</a:t>
                </a:r>
                <a:r>
                  <a:rPr lang="en-US" sz="1600" dirty="0" smtClean="0"/>
                  <a:t>-</a:t>
                </a:r>
                <a:r>
                  <a:rPr lang="en-US" sz="1600" i="1" dirty="0" smtClean="0"/>
                  <a:t>m</a:t>
                </a:r>
                <a:r>
                  <a:rPr lang="ru-RU" sz="1600" dirty="0" smtClean="0"/>
                  <a:t>+</a:t>
                </a:r>
                <a:r>
                  <a:rPr lang="en-US" sz="1600" dirty="0" smtClean="0"/>
                  <a:t>1)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600" i="1" smtClean="0">
                        <a:latin typeface="Cambria Math" panose="02040503050406030204" pitchFamily="18" charset="0"/>
                      </a:rPr>
                      <m:t>λ</m:t>
                    </m:r>
                  </m:oMath>
                </a14:m>
                <a:endParaRPr lang="ru-RU" sz="1600" dirty="0"/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5428" y="5009687"/>
                <a:ext cx="972991" cy="338554"/>
              </a:xfrm>
              <a:prstGeom prst="rect">
                <a:avLst/>
              </a:prstGeom>
              <a:blipFill>
                <a:blip r:embed="rId19"/>
                <a:stretch>
                  <a:fillRect l="-2500" t="-5455" b="-2363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TextBox 81"/>
          <p:cNvSpPr txBox="1"/>
          <p:nvPr/>
        </p:nvSpPr>
        <p:spPr>
          <a:xfrm>
            <a:off x="6974131" y="5276796"/>
            <a:ext cx="65843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i="1" dirty="0" smtClean="0"/>
              <a:t>N</a:t>
            </a:r>
            <a:r>
              <a:rPr lang="en-US" sz="1400" dirty="0" smtClean="0"/>
              <a:t>-</a:t>
            </a:r>
            <a:r>
              <a:rPr lang="en-US" sz="1400" i="1" dirty="0" smtClean="0"/>
              <a:t>m</a:t>
            </a:r>
            <a:r>
              <a:rPr lang="ru-RU" sz="1400" dirty="0" smtClean="0"/>
              <a:t>-1</a:t>
            </a:r>
            <a:endParaRPr lang="ru-RU" sz="1400" i="1" dirty="0"/>
          </a:p>
        </p:txBody>
      </p:sp>
      <p:sp>
        <p:nvSpPr>
          <p:cNvPr id="83" name="TextBox 82"/>
          <p:cNvSpPr txBox="1"/>
          <p:nvPr/>
        </p:nvSpPr>
        <p:spPr>
          <a:xfrm>
            <a:off x="8306437" y="5276796"/>
            <a:ext cx="65843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i="1" dirty="0" smtClean="0"/>
              <a:t>N</a:t>
            </a:r>
            <a:r>
              <a:rPr lang="en-US" sz="1400" dirty="0" smtClean="0"/>
              <a:t>-</a:t>
            </a:r>
            <a:r>
              <a:rPr lang="en-US" sz="1400" i="1" dirty="0" smtClean="0"/>
              <a:t>m</a:t>
            </a:r>
            <a:r>
              <a:rPr lang="ru-RU" sz="1400" dirty="0" smtClean="0"/>
              <a:t>-2</a:t>
            </a:r>
            <a:endParaRPr lang="ru-RU" sz="14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/>
              <p:cNvSpPr txBox="1"/>
              <p:nvPr/>
            </p:nvSpPr>
            <p:spPr>
              <a:xfrm>
                <a:off x="6239430" y="5009685"/>
                <a:ext cx="80516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smtClean="0"/>
                  <a:t>(</a:t>
                </a:r>
                <a:r>
                  <a:rPr lang="en-US" sz="1600" i="1" dirty="0" smtClean="0"/>
                  <a:t>N</a:t>
                </a:r>
                <a:r>
                  <a:rPr lang="en-US" sz="1600" dirty="0" smtClean="0"/>
                  <a:t>-</a:t>
                </a:r>
                <a:r>
                  <a:rPr lang="en-US" sz="1600" i="1" dirty="0" smtClean="0"/>
                  <a:t>m</a:t>
                </a:r>
                <a:r>
                  <a:rPr lang="en-US" sz="1600" dirty="0" smtClean="0"/>
                  <a:t>)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600" i="1" smtClean="0">
                        <a:latin typeface="Cambria Math" panose="02040503050406030204" pitchFamily="18" charset="0"/>
                      </a:rPr>
                      <m:t>λ</m:t>
                    </m:r>
                  </m:oMath>
                </a14:m>
                <a:endParaRPr lang="ru-RU" sz="1600" dirty="0"/>
              </a:p>
            </p:txBody>
          </p:sp>
        </mc:Choice>
        <mc:Fallback xmlns=""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9430" y="5009685"/>
                <a:ext cx="805165" cy="338554"/>
              </a:xfrm>
              <a:prstGeom prst="rect">
                <a:avLst/>
              </a:prstGeom>
              <a:blipFill>
                <a:blip r:embed="rId20"/>
                <a:stretch>
                  <a:fillRect l="-1515" t="-5455" b="-2363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/>
              <p:cNvSpPr txBox="1"/>
              <p:nvPr/>
            </p:nvSpPr>
            <p:spPr>
              <a:xfrm>
                <a:off x="7444075" y="5005544"/>
                <a:ext cx="101661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smtClean="0"/>
                  <a:t>(</a:t>
                </a:r>
                <a:r>
                  <a:rPr lang="en-US" sz="1600" i="1" dirty="0" smtClean="0"/>
                  <a:t>N</a:t>
                </a:r>
                <a:r>
                  <a:rPr lang="en-US" sz="1600" dirty="0" smtClean="0"/>
                  <a:t>-</a:t>
                </a:r>
                <a:r>
                  <a:rPr lang="en-US" sz="1600" i="1" dirty="0" smtClean="0"/>
                  <a:t>m</a:t>
                </a:r>
                <a:r>
                  <a:rPr lang="ru-RU" sz="1600" dirty="0" smtClean="0"/>
                  <a:t>-1</a:t>
                </a:r>
                <a:r>
                  <a:rPr lang="en-US" sz="1600" dirty="0" smtClean="0"/>
                  <a:t>)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600" i="1" smtClean="0">
                        <a:latin typeface="Cambria Math" panose="02040503050406030204" pitchFamily="18" charset="0"/>
                      </a:rPr>
                      <m:t>λ</m:t>
                    </m:r>
                  </m:oMath>
                </a14:m>
                <a:endParaRPr lang="ru-RU" sz="1600" dirty="0"/>
              </a:p>
            </p:txBody>
          </p:sp>
        </mc:Choice>
        <mc:Fallback xmlns="">
          <p:sp>
            <p:nvSpPr>
              <p:cNvPr id="85" name="TextBox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4075" y="5005544"/>
                <a:ext cx="1016618" cy="338554"/>
              </a:xfrm>
              <a:prstGeom prst="rect">
                <a:avLst/>
              </a:prstGeom>
              <a:blipFill>
                <a:blip r:embed="rId21"/>
                <a:stretch>
                  <a:fillRect t="-5357" b="-2142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/>
              <p:cNvSpPr txBox="1"/>
              <p:nvPr/>
            </p:nvSpPr>
            <p:spPr>
              <a:xfrm>
                <a:off x="8764027" y="5005544"/>
                <a:ext cx="101661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smtClean="0"/>
                  <a:t>(</a:t>
                </a:r>
                <a:r>
                  <a:rPr lang="en-US" sz="1600" i="1" dirty="0" smtClean="0"/>
                  <a:t>N</a:t>
                </a:r>
                <a:r>
                  <a:rPr lang="en-US" sz="1600" dirty="0" smtClean="0"/>
                  <a:t>-</a:t>
                </a:r>
                <a:r>
                  <a:rPr lang="en-US" sz="1600" i="1" dirty="0" smtClean="0"/>
                  <a:t>m</a:t>
                </a:r>
                <a:r>
                  <a:rPr lang="ru-RU" sz="1600" dirty="0" smtClean="0"/>
                  <a:t>-2</a:t>
                </a:r>
                <a:r>
                  <a:rPr lang="en-US" sz="1600" dirty="0" smtClean="0"/>
                  <a:t>)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600" i="1" smtClean="0">
                        <a:latin typeface="Cambria Math" panose="02040503050406030204" pitchFamily="18" charset="0"/>
                      </a:rPr>
                      <m:t>λ</m:t>
                    </m:r>
                  </m:oMath>
                </a14:m>
                <a:endParaRPr lang="ru-RU" sz="1600" dirty="0"/>
              </a:p>
            </p:txBody>
          </p:sp>
        </mc:Choice>
        <mc:Fallback xmlns="">
          <p:sp>
            <p:nvSpPr>
              <p:cNvPr id="86" name="TextBox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4027" y="5005544"/>
                <a:ext cx="1016618" cy="338554"/>
              </a:xfrm>
              <a:prstGeom prst="rect">
                <a:avLst/>
              </a:prstGeom>
              <a:blipFill>
                <a:blip r:embed="rId22"/>
                <a:stretch>
                  <a:fillRect t="-5357" b="-2142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Прямая соединительная линия 86"/>
          <p:cNvCxnSpPr/>
          <p:nvPr/>
        </p:nvCxnSpPr>
        <p:spPr>
          <a:xfrm>
            <a:off x="11006429" y="5810753"/>
            <a:ext cx="132093" cy="304206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9495449" y="6152336"/>
            <a:ext cx="2696551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ru-RU" sz="2000" dirty="0" smtClean="0"/>
              <a:t>Все устройства сломались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75991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2342" y="-99449"/>
            <a:ext cx="11960942" cy="1325563"/>
          </a:xfrm>
        </p:spPr>
        <p:txBody>
          <a:bodyPr/>
          <a:lstStyle/>
          <a:p>
            <a:pPr algn="just"/>
            <a:r>
              <a:rPr lang="ru-RU" sz="4000" dirty="0" smtClean="0"/>
              <a:t>3.	</a:t>
            </a:r>
            <a:r>
              <a:rPr lang="ru-RU" sz="4000" dirty="0"/>
              <a:t>	</a:t>
            </a:r>
            <a:r>
              <a:rPr lang="ru-RU" sz="4000" dirty="0" smtClean="0"/>
              <a:t>Замкнутые</a:t>
            </a:r>
            <a:r>
              <a:rPr lang="ru-RU" dirty="0" smtClean="0"/>
              <a:t> СМО, расчет характеристик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544217" y="1188752"/>
                <a:ext cx="10916265" cy="5130235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acc>
                      </m:e>
                      <m:sub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маст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 smtClean="0"/>
                  <a:t>+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- </a:t>
                </a:r>
                <a:r>
                  <a:rPr lang="ru-RU" dirty="0"/>
                  <a:t>среднее </a:t>
                </a:r>
                <a:r>
                  <a:rPr lang="ru-RU" dirty="0" smtClean="0"/>
                  <a:t>количество занятых мастеров (ремонтирующихся устройств).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acc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маст</m:t>
                        </m:r>
                      </m:sub>
                    </m:sSub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</a:rPr>
                      <m:t>μ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среднее количество ремонтируемых устройств за единицу времени (не путать с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</a:rPr>
                      <m:t>μ</m:t>
                    </m:r>
                  </m:oMath>
                </a14:m>
                <a:r>
                  <a:rPr lang="ru-RU" dirty="0" smtClean="0"/>
                  <a:t> )</a:t>
                </a:r>
                <a:endParaRPr lang="ru-RU" dirty="0"/>
              </a:p>
              <a:p>
                <a:endParaRPr lang="ru-RU" dirty="0"/>
              </a:p>
              <a:p>
                <a:endParaRPr lang="ru-RU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4217" y="1188752"/>
                <a:ext cx="10916265" cy="5130235"/>
              </a:xfrm>
              <a:blipFill>
                <a:blip r:embed="rId2"/>
                <a:stretch>
                  <a:fillRect t="-154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186847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6BF1B1-4A85-43E6-A567-044AAC7071B1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02342" y="5183035"/>
            <a:ext cx="495300" cy="4953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302342" y="5230630"/>
            <a:ext cx="4953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i="1" dirty="0" smtClean="0"/>
              <a:t>N</a:t>
            </a:r>
            <a:endParaRPr lang="ru-RU" sz="2000" i="1" dirty="0"/>
          </a:p>
        </p:txBody>
      </p:sp>
      <p:cxnSp>
        <p:nvCxnSpPr>
          <p:cNvPr id="8" name="Прямая со стрелкой 7"/>
          <p:cNvCxnSpPr/>
          <p:nvPr/>
        </p:nvCxnSpPr>
        <p:spPr>
          <a:xfrm>
            <a:off x="797642" y="5348239"/>
            <a:ext cx="58955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/>
          <p:nvPr/>
        </p:nvCxnSpPr>
        <p:spPr>
          <a:xfrm flipH="1">
            <a:off x="797643" y="5502573"/>
            <a:ext cx="589550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971703" y="5043571"/>
                <a:ext cx="32053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m:rPr>
                          <m:sty m:val="p"/>
                        </m:rPr>
                        <a:rPr lang="el-GR" sz="1600" i="1" smtClean="0">
                          <a:latin typeface="Cambria Math" panose="02040503050406030204" pitchFamily="18" charset="0"/>
                        </a:rPr>
                        <m:t>λ</m:t>
                      </m:r>
                    </m:oMath>
                  </m:oMathPara>
                </a14:m>
                <a:endParaRPr lang="ru-RU" sz="16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703" y="5043571"/>
                <a:ext cx="320539" cy="338554"/>
              </a:xfrm>
              <a:prstGeom prst="rect">
                <a:avLst/>
              </a:prstGeom>
              <a:blipFill>
                <a:blip r:embed="rId3"/>
                <a:stretch>
                  <a:fillRect l="-16981" r="-377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973889" y="5456568"/>
                <a:ext cx="3213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μ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889" y="5456568"/>
                <a:ext cx="321319" cy="369332"/>
              </a:xfrm>
              <a:prstGeom prst="rect">
                <a:avLst/>
              </a:prstGeom>
              <a:blipFill>
                <a:blip r:embed="rId4"/>
                <a:stretch>
                  <a:fillRect l="-5769" b="-655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Прямоугольник 14"/>
          <p:cNvSpPr/>
          <p:nvPr/>
        </p:nvSpPr>
        <p:spPr>
          <a:xfrm>
            <a:off x="1400985" y="5183035"/>
            <a:ext cx="495300" cy="4953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TextBox 15"/>
          <p:cNvSpPr txBox="1"/>
          <p:nvPr/>
        </p:nvSpPr>
        <p:spPr>
          <a:xfrm>
            <a:off x="1359466" y="5230630"/>
            <a:ext cx="588437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i="1" dirty="0" smtClean="0"/>
              <a:t>N</a:t>
            </a:r>
            <a:r>
              <a:rPr lang="en-US" sz="2000" dirty="0" smtClean="0"/>
              <a:t>-1</a:t>
            </a:r>
            <a:endParaRPr lang="ru-RU" sz="2000" dirty="0"/>
          </a:p>
        </p:txBody>
      </p:sp>
      <p:cxnSp>
        <p:nvCxnSpPr>
          <p:cNvPr id="17" name="Прямая со стрелкой 16"/>
          <p:cNvCxnSpPr/>
          <p:nvPr/>
        </p:nvCxnSpPr>
        <p:spPr>
          <a:xfrm>
            <a:off x="1896285" y="5348239"/>
            <a:ext cx="58955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/>
          <p:nvPr/>
        </p:nvCxnSpPr>
        <p:spPr>
          <a:xfrm flipH="1">
            <a:off x="1896286" y="5502573"/>
            <a:ext cx="589550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1791653" y="5009687"/>
                <a:ext cx="78876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smtClean="0"/>
                  <a:t>(</a:t>
                </a:r>
                <a:r>
                  <a:rPr lang="en-US" sz="1600" i="1" dirty="0" smtClean="0"/>
                  <a:t>N</a:t>
                </a:r>
                <a:r>
                  <a:rPr lang="en-US" sz="1600" dirty="0" smtClean="0"/>
                  <a:t>-1)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600" i="1" smtClean="0">
                        <a:latin typeface="Cambria Math" panose="02040503050406030204" pitchFamily="18" charset="0"/>
                      </a:rPr>
                      <m:t>λ</m:t>
                    </m:r>
                  </m:oMath>
                </a14:m>
                <a:endParaRPr lang="ru-RU" sz="16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1653" y="5009687"/>
                <a:ext cx="788763" cy="338554"/>
              </a:xfrm>
              <a:prstGeom prst="rect">
                <a:avLst/>
              </a:prstGeom>
              <a:blipFill>
                <a:blip r:embed="rId5"/>
                <a:stretch>
                  <a:fillRect t="-5455" b="-2363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910077" y="5456568"/>
                <a:ext cx="4837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μ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0077" y="5456568"/>
                <a:ext cx="483775" cy="369332"/>
              </a:xfrm>
              <a:prstGeom prst="rect">
                <a:avLst/>
              </a:prstGeom>
              <a:blipFill>
                <a:blip r:embed="rId6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Прямоугольник 20"/>
          <p:cNvSpPr/>
          <p:nvPr/>
        </p:nvSpPr>
        <p:spPr>
          <a:xfrm>
            <a:off x="2485836" y="5183035"/>
            <a:ext cx="495300" cy="4953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TextBox 21"/>
          <p:cNvSpPr txBox="1"/>
          <p:nvPr/>
        </p:nvSpPr>
        <p:spPr>
          <a:xfrm>
            <a:off x="2436136" y="5230630"/>
            <a:ext cx="603992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i="1" dirty="0" smtClean="0"/>
              <a:t>N</a:t>
            </a:r>
            <a:r>
              <a:rPr lang="en-US" sz="2000" dirty="0" smtClean="0"/>
              <a:t>-</a:t>
            </a:r>
            <a:r>
              <a:rPr lang="ru-RU" sz="2000" dirty="0" smtClean="0"/>
              <a:t>2</a:t>
            </a:r>
            <a:endParaRPr lang="ru-RU" sz="2000" dirty="0"/>
          </a:p>
        </p:txBody>
      </p:sp>
      <p:cxnSp>
        <p:nvCxnSpPr>
          <p:cNvPr id="23" name="Прямая со стрелкой 22"/>
          <p:cNvCxnSpPr/>
          <p:nvPr/>
        </p:nvCxnSpPr>
        <p:spPr>
          <a:xfrm>
            <a:off x="2981136" y="5348239"/>
            <a:ext cx="58955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/>
          <p:nvPr/>
        </p:nvCxnSpPr>
        <p:spPr>
          <a:xfrm flipH="1">
            <a:off x="2981137" y="5502573"/>
            <a:ext cx="589550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3157383" y="5456568"/>
                <a:ext cx="3213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μ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7383" y="5456568"/>
                <a:ext cx="321319" cy="369332"/>
              </a:xfrm>
              <a:prstGeom prst="rect">
                <a:avLst/>
              </a:prstGeom>
              <a:blipFill>
                <a:blip r:embed="rId7"/>
                <a:stretch>
                  <a:fillRect l="-22642" r="-7547" b="-655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Прямоугольник 26"/>
          <p:cNvSpPr/>
          <p:nvPr/>
        </p:nvSpPr>
        <p:spPr>
          <a:xfrm>
            <a:off x="3570687" y="5183035"/>
            <a:ext cx="495300" cy="4953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TextBox 27"/>
          <p:cNvSpPr txBox="1"/>
          <p:nvPr/>
        </p:nvSpPr>
        <p:spPr>
          <a:xfrm>
            <a:off x="3492362" y="5230630"/>
            <a:ext cx="651597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i="1" dirty="0" smtClean="0"/>
              <a:t>N</a:t>
            </a:r>
            <a:r>
              <a:rPr lang="en-US" sz="2000" dirty="0" smtClean="0"/>
              <a:t>-</a:t>
            </a:r>
            <a:r>
              <a:rPr lang="ru-RU" sz="2000" dirty="0" smtClean="0"/>
              <a:t>3</a:t>
            </a:r>
            <a:endParaRPr lang="ru-RU" sz="2000" dirty="0"/>
          </a:p>
        </p:txBody>
      </p:sp>
      <p:cxnSp>
        <p:nvCxnSpPr>
          <p:cNvPr id="29" name="Прямая со стрелкой 28"/>
          <p:cNvCxnSpPr/>
          <p:nvPr/>
        </p:nvCxnSpPr>
        <p:spPr>
          <a:xfrm>
            <a:off x="4065987" y="5348239"/>
            <a:ext cx="58955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/>
          <p:nvPr/>
        </p:nvCxnSpPr>
        <p:spPr>
          <a:xfrm flipH="1">
            <a:off x="4065988" y="5502573"/>
            <a:ext cx="589550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4242234" y="5456568"/>
                <a:ext cx="3213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μ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2234" y="5456568"/>
                <a:ext cx="321319" cy="369332"/>
              </a:xfrm>
              <a:prstGeom prst="rect">
                <a:avLst/>
              </a:prstGeom>
              <a:blipFill>
                <a:blip r:embed="rId8"/>
                <a:stretch>
                  <a:fillRect l="-22642" r="-7547" b="-655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Прямоугольник 32"/>
          <p:cNvSpPr/>
          <p:nvPr/>
        </p:nvSpPr>
        <p:spPr>
          <a:xfrm>
            <a:off x="5740465" y="5183035"/>
            <a:ext cx="495300" cy="4953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TextBox 33"/>
          <p:cNvSpPr txBox="1"/>
          <p:nvPr/>
        </p:nvSpPr>
        <p:spPr>
          <a:xfrm>
            <a:off x="5653230" y="5230630"/>
            <a:ext cx="658433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i="1" dirty="0" smtClean="0"/>
              <a:t>N</a:t>
            </a:r>
            <a:r>
              <a:rPr lang="en-US" sz="2000" dirty="0" smtClean="0"/>
              <a:t>-</a:t>
            </a:r>
            <a:r>
              <a:rPr lang="en-US" sz="2000" i="1" dirty="0" smtClean="0"/>
              <a:t>m</a:t>
            </a:r>
            <a:endParaRPr lang="ru-RU" sz="2000" i="1" dirty="0"/>
          </a:p>
        </p:txBody>
      </p:sp>
      <p:cxnSp>
        <p:nvCxnSpPr>
          <p:cNvPr id="35" name="Прямая со стрелкой 34"/>
          <p:cNvCxnSpPr/>
          <p:nvPr/>
        </p:nvCxnSpPr>
        <p:spPr>
          <a:xfrm>
            <a:off x="6235765" y="5348239"/>
            <a:ext cx="812496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Прямая со стрелкой 35"/>
          <p:cNvCxnSpPr/>
          <p:nvPr/>
        </p:nvCxnSpPr>
        <p:spPr>
          <a:xfrm flipH="1">
            <a:off x="6235766" y="5502574"/>
            <a:ext cx="801997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6493059" y="5456568"/>
                <a:ext cx="3213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μ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3059" y="5456568"/>
                <a:ext cx="321319" cy="369332"/>
              </a:xfrm>
              <a:prstGeom prst="rect">
                <a:avLst/>
              </a:prstGeom>
              <a:blipFill>
                <a:blip r:embed="rId9"/>
                <a:stretch>
                  <a:fillRect l="-26415" r="-18868" b="-655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Прямая со стрелкой 38"/>
          <p:cNvCxnSpPr/>
          <p:nvPr/>
        </p:nvCxnSpPr>
        <p:spPr>
          <a:xfrm>
            <a:off x="5149374" y="5348239"/>
            <a:ext cx="58955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Прямая со стрелкой 39"/>
          <p:cNvCxnSpPr/>
          <p:nvPr/>
        </p:nvCxnSpPr>
        <p:spPr>
          <a:xfrm flipH="1">
            <a:off x="5149375" y="5502573"/>
            <a:ext cx="589550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5325621" y="5456568"/>
                <a:ext cx="3213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μ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5621" y="5456568"/>
                <a:ext cx="321319" cy="369332"/>
              </a:xfrm>
              <a:prstGeom prst="rect">
                <a:avLst/>
              </a:prstGeom>
              <a:blipFill>
                <a:blip r:embed="rId10"/>
                <a:stretch>
                  <a:fillRect l="-26923" r="-21154" b="-655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4747599" y="5198120"/>
                <a:ext cx="3213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7599" y="5198120"/>
                <a:ext cx="321319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Прямоугольник 53"/>
          <p:cNvSpPr/>
          <p:nvPr/>
        </p:nvSpPr>
        <p:spPr>
          <a:xfrm>
            <a:off x="7048261" y="5183035"/>
            <a:ext cx="495300" cy="4953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6" name="Прямая со стрелкой 55"/>
          <p:cNvCxnSpPr/>
          <p:nvPr/>
        </p:nvCxnSpPr>
        <p:spPr>
          <a:xfrm>
            <a:off x="7543561" y="5348239"/>
            <a:ext cx="844363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Прямая со стрелкой 56"/>
          <p:cNvCxnSpPr/>
          <p:nvPr/>
        </p:nvCxnSpPr>
        <p:spPr>
          <a:xfrm flipH="1">
            <a:off x="7543561" y="5502573"/>
            <a:ext cx="844363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7841005" y="5456568"/>
                <a:ext cx="3213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μ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1005" y="5456568"/>
                <a:ext cx="321319" cy="369332"/>
              </a:xfrm>
              <a:prstGeom prst="rect">
                <a:avLst/>
              </a:prstGeom>
              <a:blipFill>
                <a:blip r:embed="rId12"/>
                <a:stretch>
                  <a:fillRect l="-26415" r="-18868" b="-655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Прямоугольник 59"/>
          <p:cNvSpPr/>
          <p:nvPr/>
        </p:nvSpPr>
        <p:spPr>
          <a:xfrm>
            <a:off x="8373483" y="5183035"/>
            <a:ext cx="495300" cy="4953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2" name="Прямая со стрелкой 61"/>
          <p:cNvCxnSpPr/>
          <p:nvPr/>
        </p:nvCxnSpPr>
        <p:spPr>
          <a:xfrm>
            <a:off x="8868783" y="5348239"/>
            <a:ext cx="828282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Прямая со стрелкой 62"/>
          <p:cNvCxnSpPr/>
          <p:nvPr/>
        </p:nvCxnSpPr>
        <p:spPr>
          <a:xfrm flipH="1">
            <a:off x="8868784" y="5502574"/>
            <a:ext cx="82828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9141598" y="5456568"/>
                <a:ext cx="3213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μ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1598" y="5456568"/>
                <a:ext cx="321319" cy="369332"/>
              </a:xfrm>
              <a:prstGeom prst="rect">
                <a:avLst/>
              </a:prstGeom>
              <a:blipFill>
                <a:blip r:embed="rId13"/>
                <a:stretch>
                  <a:fillRect l="-26923" r="-21154" b="-655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9815777" y="5198120"/>
                <a:ext cx="3213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5777" y="5198120"/>
                <a:ext cx="321319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Прямая со стрелкой 72"/>
          <p:cNvCxnSpPr/>
          <p:nvPr/>
        </p:nvCxnSpPr>
        <p:spPr>
          <a:xfrm>
            <a:off x="10202123" y="5348239"/>
            <a:ext cx="58955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Прямая со стрелкой 73"/>
          <p:cNvCxnSpPr/>
          <p:nvPr/>
        </p:nvCxnSpPr>
        <p:spPr>
          <a:xfrm flipH="1">
            <a:off x="10202124" y="5502573"/>
            <a:ext cx="589550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10376534" y="4978907"/>
                <a:ext cx="3205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λ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6534" y="4978907"/>
                <a:ext cx="320539" cy="369332"/>
              </a:xfrm>
              <a:prstGeom prst="rect">
                <a:avLst/>
              </a:prstGeom>
              <a:blipFill>
                <a:blip r:embed="rId15"/>
                <a:stretch>
                  <a:fillRect l="-188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10378370" y="5456568"/>
                <a:ext cx="3213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μ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8370" y="5456568"/>
                <a:ext cx="321319" cy="369332"/>
              </a:xfrm>
              <a:prstGeom prst="rect">
                <a:avLst/>
              </a:prstGeom>
              <a:blipFill>
                <a:blip r:embed="rId16"/>
                <a:stretch>
                  <a:fillRect l="-24528" r="-20755" b="-655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Прямоугольник 76"/>
          <p:cNvSpPr/>
          <p:nvPr/>
        </p:nvSpPr>
        <p:spPr>
          <a:xfrm>
            <a:off x="10777233" y="5183035"/>
            <a:ext cx="495300" cy="4953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8" name="TextBox 77"/>
          <p:cNvSpPr txBox="1"/>
          <p:nvPr/>
        </p:nvSpPr>
        <p:spPr>
          <a:xfrm>
            <a:off x="10684671" y="5225543"/>
            <a:ext cx="66767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ru-RU" dirty="0" smtClean="0"/>
              <a:t>0</a:t>
            </a:r>
            <a:endParaRPr lang="ru-RU" dirty="0"/>
          </a:p>
        </p:txBody>
      </p:sp>
      <p:sp>
        <p:nvSpPr>
          <p:cNvPr id="68" name="TextBox 67"/>
          <p:cNvSpPr txBox="1"/>
          <p:nvPr/>
        </p:nvSpPr>
        <p:spPr>
          <a:xfrm>
            <a:off x="-108769" y="6082511"/>
            <a:ext cx="2696551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ru-RU" sz="2000" dirty="0" smtClean="0"/>
              <a:t>Все устройства исправны</a:t>
            </a:r>
            <a:endParaRPr lang="ru-RU" sz="2000" dirty="0"/>
          </a:p>
        </p:txBody>
      </p:sp>
      <p:cxnSp>
        <p:nvCxnSpPr>
          <p:cNvPr id="69" name="Прямая соединительная линия 68"/>
          <p:cNvCxnSpPr/>
          <p:nvPr/>
        </p:nvCxnSpPr>
        <p:spPr>
          <a:xfrm>
            <a:off x="560942" y="5825900"/>
            <a:ext cx="132093" cy="304206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1869114" y="6200749"/>
            <a:ext cx="3399940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ru-RU" sz="2000" dirty="0" smtClean="0"/>
              <a:t>Мастера ремонтируют поломки</a:t>
            </a:r>
            <a:endParaRPr lang="ru-RU" sz="2000" dirty="0"/>
          </a:p>
        </p:txBody>
      </p:sp>
      <p:sp>
        <p:nvSpPr>
          <p:cNvPr id="71" name="TextBox 70"/>
          <p:cNvSpPr txBox="1"/>
          <p:nvPr/>
        </p:nvSpPr>
        <p:spPr>
          <a:xfrm>
            <a:off x="6918674" y="6214112"/>
            <a:ext cx="2696551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ru-RU" sz="2000" dirty="0" smtClean="0"/>
              <a:t>Устройства ждут очереди на ремонт</a:t>
            </a:r>
            <a:endParaRPr lang="ru-RU" sz="2000" dirty="0"/>
          </a:p>
        </p:txBody>
      </p:sp>
      <p:sp>
        <p:nvSpPr>
          <p:cNvPr id="14" name="Левая фигурная скобка 13"/>
          <p:cNvSpPr/>
          <p:nvPr/>
        </p:nvSpPr>
        <p:spPr>
          <a:xfrm rot="16200000">
            <a:off x="3441627" y="3372662"/>
            <a:ext cx="377868" cy="5317010"/>
          </a:xfrm>
          <a:prstGeom prst="leftBrace">
            <a:avLst>
              <a:gd name="adj1" fmla="val 72733"/>
              <a:gd name="adj2" fmla="val 50000"/>
            </a:avLst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2" name="Левая фигурная скобка 71"/>
          <p:cNvSpPr/>
          <p:nvPr/>
        </p:nvSpPr>
        <p:spPr>
          <a:xfrm rot="16200000">
            <a:off x="8217798" y="4034613"/>
            <a:ext cx="377868" cy="3993108"/>
          </a:xfrm>
          <a:prstGeom prst="leftBrace">
            <a:avLst>
              <a:gd name="adj1" fmla="val 72733"/>
              <a:gd name="adj2" fmla="val 50000"/>
            </a:avLst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2876778" y="5009687"/>
                <a:ext cx="78876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smtClean="0"/>
                  <a:t>(</a:t>
                </a:r>
                <a:r>
                  <a:rPr lang="en-US" sz="1600" i="1" dirty="0" smtClean="0"/>
                  <a:t>N</a:t>
                </a:r>
                <a:r>
                  <a:rPr lang="en-US" sz="1600" dirty="0" smtClean="0"/>
                  <a:t>-</a:t>
                </a:r>
                <a:r>
                  <a:rPr lang="ru-RU" sz="1600" dirty="0" smtClean="0"/>
                  <a:t>2</a:t>
                </a:r>
                <a:r>
                  <a:rPr lang="en-US" sz="1600" dirty="0" smtClean="0"/>
                  <a:t>)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600" i="1" smtClean="0">
                        <a:latin typeface="Cambria Math" panose="02040503050406030204" pitchFamily="18" charset="0"/>
                      </a:rPr>
                      <m:t>λ</m:t>
                    </m:r>
                  </m:oMath>
                </a14:m>
                <a:endParaRPr lang="ru-RU" sz="1600" dirty="0"/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6778" y="5009687"/>
                <a:ext cx="788763" cy="338554"/>
              </a:xfrm>
              <a:prstGeom prst="rect">
                <a:avLst/>
              </a:prstGeom>
              <a:blipFill>
                <a:blip r:embed="rId17"/>
                <a:stretch>
                  <a:fillRect t="-5455" b="-2363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3973629" y="5009687"/>
                <a:ext cx="78876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smtClean="0"/>
                  <a:t>(</a:t>
                </a:r>
                <a:r>
                  <a:rPr lang="en-US" sz="1600" i="1" dirty="0" smtClean="0"/>
                  <a:t>N</a:t>
                </a:r>
                <a:r>
                  <a:rPr lang="en-US" sz="1600" dirty="0" smtClean="0"/>
                  <a:t>-</a:t>
                </a:r>
                <a:r>
                  <a:rPr lang="ru-RU" sz="1600" dirty="0" smtClean="0"/>
                  <a:t>3</a:t>
                </a:r>
                <a:r>
                  <a:rPr lang="en-US" sz="1600" dirty="0" smtClean="0"/>
                  <a:t>)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600" i="1" smtClean="0">
                        <a:latin typeface="Cambria Math" panose="02040503050406030204" pitchFamily="18" charset="0"/>
                      </a:rPr>
                      <m:t>λ</m:t>
                    </m:r>
                  </m:oMath>
                </a14:m>
                <a:endParaRPr lang="ru-RU" sz="1600" dirty="0"/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3629" y="5009687"/>
                <a:ext cx="788763" cy="338554"/>
              </a:xfrm>
              <a:prstGeom prst="rect">
                <a:avLst/>
              </a:prstGeom>
              <a:blipFill>
                <a:blip r:embed="rId18"/>
                <a:stretch>
                  <a:fillRect t="-5455" b="-2363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4805428" y="5009687"/>
                <a:ext cx="97299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smtClean="0"/>
                  <a:t>(</a:t>
                </a:r>
                <a:r>
                  <a:rPr lang="en-US" sz="1600" i="1" dirty="0" smtClean="0"/>
                  <a:t>N</a:t>
                </a:r>
                <a:r>
                  <a:rPr lang="en-US" sz="1600" dirty="0" smtClean="0"/>
                  <a:t>-</a:t>
                </a:r>
                <a:r>
                  <a:rPr lang="en-US" sz="1600" i="1" dirty="0" smtClean="0"/>
                  <a:t>m</a:t>
                </a:r>
                <a:r>
                  <a:rPr lang="ru-RU" sz="1600" dirty="0" smtClean="0"/>
                  <a:t>+</a:t>
                </a:r>
                <a:r>
                  <a:rPr lang="en-US" sz="1600" dirty="0" smtClean="0"/>
                  <a:t>1)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600" i="1" smtClean="0">
                        <a:latin typeface="Cambria Math" panose="02040503050406030204" pitchFamily="18" charset="0"/>
                      </a:rPr>
                      <m:t>λ</m:t>
                    </m:r>
                  </m:oMath>
                </a14:m>
                <a:endParaRPr lang="ru-RU" sz="1600" dirty="0"/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5428" y="5009687"/>
                <a:ext cx="972991" cy="338554"/>
              </a:xfrm>
              <a:prstGeom prst="rect">
                <a:avLst/>
              </a:prstGeom>
              <a:blipFill>
                <a:blip r:embed="rId19"/>
                <a:stretch>
                  <a:fillRect l="-2500" t="-5455" b="-2363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TextBox 81"/>
          <p:cNvSpPr txBox="1"/>
          <p:nvPr/>
        </p:nvSpPr>
        <p:spPr>
          <a:xfrm>
            <a:off x="6974131" y="5276796"/>
            <a:ext cx="65843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i="1" dirty="0" smtClean="0"/>
              <a:t>N</a:t>
            </a:r>
            <a:r>
              <a:rPr lang="en-US" sz="1400" dirty="0" smtClean="0"/>
              <a:t>-</a:t>
            </a:r>
            <a:r>
              <a:rPr lang="en-US" sz="1400" i="1" dirty="0" smtClean="0"/>
              <a:t>m</a:t>
            </a:r>
            <a:r>
              <a:rPr lang="ru-RU" sz="1400" dirty="0" smtClean="0"/>
              <a:t>-1</a:t>
            </a:r>
            <a:endParaRPr lang="ru-RU" sz="1400" i="1" dirty="0"/>
          </a:p>
        </p:txBody>
      </p:sp>
      <p:sp>
        <p:nvSpPr>
          <p:cNvPr id="83" name="TextBox 82"/>
          <p:cNvSpPr txBox="1"/>
          <p:nvPr/>
        </p:nvSpPr>
        <p:spPr>
          <a:xfrm>
            <a:off x="8306437" y="5276796"/>
            <a:ext cx="65843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i="1" dirty="0" smtClean="0"/>
              <a:t>N</a:t>
            </a:r>
            <a:r>
              <a:rPr lang="en-US" sz="1400" dirty="0" smtClean="0"/>
              <a:t>-</a:t>
            </a:r>
            <a:r>
              <a:rPr lang="en-US" sz="1400" i="1" dirty="0" smtClean="0"/>
              <a:t>m</a:t>
            </a:r>
            <a:r>
              <a:rPr lang="ru-RU" sz="1400" dirty="0" smtClean="0"/>
              <a:t>-2</a:t>
            </a:r>
            <a:endParaRPr lang="ru-RU" sz="14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/>
              <p:cNvSpPr txBox="1"/>
              <p:nvPr/>
            </p:nvSpPr>
            <p:spPr>
              <a:xfrm>
                <a:off x="6239430" y="5009685"/>
                <a:ext cx="80516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smtClean="0"/>
                  <a:t>(</a:t>
                </a:r>
                <a:r>
                  <a:rPr lang="en-US" sz="1600" i="1" dirty="0" smtClean="0"/>
                  <a:t>N</a:t>
                </a:r>
                <a:r>
                  <a:rPr lang="en-US" sz="1600" dirty="0" smtClean="0"/>
                  <a:t>-</a:t>
                </a:r>
                <a:r>
                  <a:rPr lang="en-US" sz="1600" i="1" dirty="0" smtClean="0"/>
                  <a:t>m</a:t>
                </a:r>
                <a:r>
                  <a:rPr lang="en-US" sz="1600" dirty="0" smtClean="0"/>
                  <a:t>)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600" i="1" smtClean="0">
                        <a:latin typeface="Cambria Math" panose="02040503050406030204" pitchFamily="18" charset="0"/>
                      </a:rPr>
                      <m:t>λ</m:t>
                    </m:r>
                  </m:oMath>
                </a14:m>
                <a:endParaRPr lang="ru-RU" sz="1600" dirty="0"/>
              </a:p>
            </p:txBody>
          </p:sp>
        </mc:Choice>
        <mc:Fallback xmlns=""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9430" y="5009685"/>
                <a:ext cx="805165" cy="338554"/>
              </a:xfrm>
              <a:prstGeom prst="rect">
                <a:avLst/>
              </a:prstGeom>
              <a:blipFill>
                <a:blip r:embed="rId20"/>
                <a:stretch>
                  <a:fillRect l="-1515" t="-5455" b="-2363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/>
              <p:cNvSpPr txBox="1"/>
              <p:nvPr/>
            </p:nvSpPr>
            <p:spPr>
              <a:xfrm>
                <a:off x="7444075" y="5005544"/>
                <a:ext cx="101661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smtClean="0"/>
                  <a:t>(</a:t>
                </a:r>
                <a:r>
                  <a:rPr lang="en-US" sz="1600" i="1" dirty="0" smtClean="0"/>
                  <a:t>N</a:t>
                </a:r>
                <a:r>
                  <a:rPr lang="en-US" sz="1600" dirty="0" smtClean="0"/>
                  <a:t>-</a:t>
                </a:r>
                <a:r>
                  <a:rPr lang="en-US" sz="1600" i="1" dirty="0" smtClean="0"/>
                  <a:t>m</a:t>
                </a:r>
                <a:r>
                  <a:rPr lang="ru-RU" sz="1600" dirty="0" smtClean="0"/>
                  <a:t>-1</a:t>
                </a:r>
                <a:r>
                  <a:rPr lang="en-US" sz="1600" dirty="0" smtClean="0"/>
                  <a:t>)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600" i="1" smtClean="0">
                        <a:latin typeface="Cambria Math" panose="02040503050406030204" pitchFamily="18" charset="0"/>
                      </a:rPr>
                      <m:t>λ</m:t>
                    </m:r>
                  </m:oMath>
                </a14:m>
                <a:endParaRPr lang="ru-RU" sz="1600" dirty="0"/>
              </a:p>
            </p:txBody>
          </p:sp>
        </mc:Choice>
        <mc:Fallback xmlns="">
          <p:sp>
            <p:nvSpPr>
              <p:cNvPr id="85" name="TextBox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4075" y="5005544"/>
                <a:ext cx="1016618" cy="338554"/>
              </a:xfrm>
              <a:prstGeom prst="rect">
                <a:avLst/>
              </a:prstGeom>
              <a:blipFill>
                <a:blip r:embed="rId21"/>
                <a:stretch>
                  <a:fillRect t="-5357" b="-2142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/>
              <p:cNvSpPr txBox="1"/>
              <p:nvPr/>
            </p:nvSpPr>
            <p:spPr>
              <a:xfrm>
                <a:off x="8764027" y="5005544"/>
                <a:ext cx="101661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smtClean="0"/>
                  <a:t>(</a:t>
                </a:r>
                <a:r>
                  <a:rPr lang="en-US" sz="1600" i="1" dirty="0" smtClean="0"/>
                  <a:t>N</a:t>
                </a:r>
                <a:r>
                  <a:rPr lang="en-US" sz="1600" dirty="0" smtClean="0"/>
                  <a:t>-</a:t>
                </a:r>
                <a:r>
                  <a:rPr lang="en-US" sz="1600" i="1" dirty="0" smtClean="0"/>
                  <a:t>m</a:t>
                </a:r>
                <a:r>
                  <a:rPr lang="ru-RU" sz="1600" dirty="0" smtClean="0"/>
                  <a:t>-2</a:t>
                </a:r>
                <a:r>
                  <a:rPr lang="en-US" sz="1600" dirty="0" smtClean="0"/>
                  <a:t>)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600" i="1" smtClean="0">
                        <a:latin typeface="Cambria Math" panose="02040503050406030204" pitchFamily="18" charset="0"/>
                      </a:rPr>
                      <m:t>λ</m:t>
                    </m:r>
                  </m:oMath>
                </a14:m>
                <a:endParaRPr lang="ru-RU" sz="1600" dirty="0"/>
              </a:p>
            </p:txBody>
          </p:sp>
        </mc:Choice>
        <mc:Fallback xmlns="">
          <p:sp>
            <p:nvSpPr>
              <p:cNvPr id="86" name="TextBox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4027" y="5005544"/>
                <a:ext cx="1016618" cy="338554"/>
              </a:xfrm>
              <a:prstGeom prst="rect">
                <a:avLst/>
              </a:prstGeom>
              <a:blipFill>
                <a:blip r:embed="rId22"/>
                <a:stretch>
                  <a:fillRect t="-5357" b="-2142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Прямая соединительная линия 86"/>
          <p:cNvCxnSpPr/>
          <p:nvPr/>
        </p:nvCxnSpPr>
        <p:spPr>
          <a:xfrm>
            <a:off x="11006429" y="5810753"/>
            <a:ext cx="132093" cy="304206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9495449" y="6152336"/>
            <a:ext cx="2696551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ru-RU" sz="2000" dirty="0" smtClean="0"/>
              <a:t>Все устройства сломались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978185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2342" y="-99449"/>
            <a:ext cx="11960942" cy="1325563"/>
          </a:xfrm>
        </p:spPr>
        <p:txBody>
          <a:bodyPr/>
          <a:lstStyle/>
          <a:p>
            <a:pPr algn="just"/>
            <a:r>
              <a:rPr lang="ru-RU" sz="4000" dirty="0" smtClean="0"/>
              <a:t>4.		</a:t>
            </a:r>
            <a:r>
              <a:rPr lang="ru-RU" dirty="0" smtClean="0"/>
              <a:t>СМО с ошибками в обслуживании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544217" y="1188752"/>
                <a:ext cx="10916265" cy="5130235"/>
              </a:xfrm>
            </p:spPr>
            <p:txBody>
              <a:bodyPr>
                <a:normAutofit/>
              </a:bodyPr>
              <a:lstStyle/>
              <a:p>
                <a:r>
                  <a:rPr lang="ru-RU" dirty="0" smtClean="0"/>
                  <a:t>Во время обслуживания может произойти ошибка, в результате чего требуется повторное обслуживание</a:t>
                </a:r>
                <a:r>
                  <a:rPr lang="en-US" dirty="0" smtClean="0"/>
                  <a:t> (</a:t>
                </a:r>
                <a:r>
                  <a:rPr lang="ru-RU" dirty="0" smtClean="0"/>
                  <a:t>сразу).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вероятность успешного обслуживания.</a:t>
                </a:r>
              </a:p>
              <a:p>
                <a:r>
                  <a:rPr lang="ru-RU" dirty="0" smtClean="0"/>
                  <a:t>Интенсивность обслуживания</a:t>
                </a:r>
                <a:r>
                  <a:rPr lang="en-US" dirty="0" smtClean="0"/>
                  <a:t> </a:t>
                </a:r>
                <a:r>
                  <a:rPr lang="ru-RU" dirty="0" smtClean="0"/>
                  <a:t>уменьшается, надо умножить интенсивность на </a:t>
                </a:r>
                <a:r>
                  <a:rPr lang="en-US" dirty="0" smtClean="0"/>
                  <a:t>p.</a:t>
                </a:r>
                <a:endParaRPr lang="ru-RU" dirty="0"/>
              </a:p>
              <a:p>
                <a:r>
                  <a:rPr lang="ru-RU" dirty="0" smtClean="0"/>
                  <a:t>Граф состояний практически не меняется.</a:t>
                </a:r>
                <a:endParaRPr lang="ru-RU" dirty="0"/>
              </a:p>
              <a:p>
                <a:endParaRPr lang="ru-RU" dirty="0"/>
              </a:p>
              <a:p>
                <a:endParaRPr lang="ru-RU" sz="2800" dirty="0" smtClean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4217" y="1188752"/>
                <a:ext cx="10916265" cy="5130235"/>
              </a:xfrm>
              <a:blipFill>
                <a:blip r:embed="rId2"/>
                <a:stretch>
                  <a:fillRect l="-1005" t="-1900" r="-122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186847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6BF1B1-4A85-43E6-A567-044AAC7071B1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68687" y="5809842"/>
            <a:ext cx="495300" cy="4953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368687" y="5857437"/>
            <a:ext cx="4953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i="1" dirty="0" smtClean="0"/>
              <a:t>N</a:t>
            </a:r>
            <a:endParaRPr lang="ru-RU" sz="2000" i="1" dirty="0"/>
          </a:p>
        </p:txBody>
      </p:sp>
      <p:cxnSp>
        <p:nvCxnSpPr>
          <p:cNvPr id="8" name="Прямая со стрелкой 7"/>
          <p:cNvCxnSpPr/>
          <p:nvPr/>
        </p:nvCxnSpPr>
        <p:spPr>
          <a:xfrm>
            <a:off x="863987" y="5975046"/>
            <a:ext cx="58955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/>
          <p:nvPr/>
        </p:nvCxnSpPr>
        <p:spPr>
          <a:xfrm flipH="1">
            <a:off x="863988" y="6129380"/>
            <a:ext cx="589550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038048" y="5670378"/>
                <a:ext cx="32053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m:rPr>
                          <m:sty m:val="p"/>
                        </m:rPr>
                        <a:rPr lang="el-GR" sz="1600" i="1" smtClean="0">
                          <a:latin typeface="Cambria Math" panose="02040503050406030204" pitchFamily="18" charset="0"/>
                        </a:rPr>
                        <m:t>λ</m:t>
                      </m:r>
                    </m:oMath>
                  </m:oMathPara>
                </a14:m>
                <a:endParaRPr lang="ru-RU" sz="16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8048" y="5670378"/>
                <a:ext cx="320539" cy="338554"/>
              </a:xfrm>
              <a:prstGeom prst="rect">
                <a:avLst/>
              </a:prstGeom>
              <a:blipFill>
                <a:blip r:embed="rId3"/>
                <a:stretch>
                  <a:fillRect l="-16981" r="-188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040234" y="6083375"/>
                <a:ext cx="3213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μ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0234" y="6083375"/>
                <a:ext cx="321319" cy="369332"/>
              </a:xfrm>
              <a:prstGeom prst="rect">
                <a:avLst/>
              </a:prstGeom>
              <a:blipFill>
                <a:blip r:embed="rId4"/>
                <a:stretch>
                  <a:fillRect l="-25000" r="-9615" b="-491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Прямоугольник 14"/>
          <p:cNvSpPr/>
          <p:nvPr/>
        </p:nvSpPr>
        <p:spPr>
          <a:xfrm>
            <a:off x="1467330" y="5809842"/>
            <a:ext cx="495300" cy="4953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TextBox 15"/>
          <p:cNvSpPr txBox="1"/>
          <p:nvPr/>
        </p:nvSpPr>
        <p:spPr>
          <a:xfrm>
            <a:off x="1425811" y="5857437"/>
            <a:ext cx="588437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i="1" dirty="0" smtClean="0"/>
              <a:t>N</a:t>
            </a:r>
            <a:r>
              <a:rPr lang="en-US" sz="2000" dirty="0" smtClean="0"/>
              <a:t>-1</a:t>
            </a:r>
            <a:endParaRPr lang="ru-RU" sz="2000" dirty="0"/>
          </a:p>
        </p:txBody>
      </p:sp>
      <p:cxnSp>
        <p:nvCxnSpPr>
          <p:cNvPr id="17" name="Прямая со стрелкой 16"/>
          <p:cNvCxnSpPr/>
          <p:nvPr/>
        </p:nvCxnSpPr>
        <p:spPr>
          <a:xfrm>
            <a:off x="1962630" y="5975046"/>
            <a:ext cx="58955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/>
          <p:nvPr/>
        </p:nvCxnSpPr>
        <p:spPr>
          <a:xfrm flipH="1">
            <a:off x="1962631" y="6129380"/>
            <a:ext cx="589550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1857998" y="5636494"/>
                <a:ext cx="78876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smtClean="0"/>
                  <a:t>(</a:t>
                </a:r>
                <a:r>
                  <a:rPr lang="en-US" sz="1600" i="1" dirty="0" smtClean="0"/>
                  <a:t>N</a:t>
                </a:r>
                <a:r>
                  <a:rPr lang="en-US" sz="1600" dirty="0" smtClean="0"/>
                  <a:t>-1)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600" i="1" smtClean="0">
                        <a:latin typeface="Cambria Math" panose="02040503050406030204" pitchFamily="18" charset="0"/>
                      </a:rPr>
                      <m:t>λ</m:t>
                    </m:r>
                  </m:oMath>
                </a14:m>
                <a:endParaRPr lang="ru-RU" sz="16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7998" y="5636494"/>
                <a:ext cx="788763" cy="338554"/>
              </a:xfrm>
              <a:prstGeom prst="rect">
                <a:avLst/>
              </a:prstGeom>
              <a:blipFill>
                <a:blip r:embed="rId5"/>
                <a:stretch>
                  <a:fillRect t="-5455" b="-2363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976422" y="6083375"/>
                <a:ext cx="4837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μ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6422" y="6083375"/>
                <a:ext cx="483775" cy="369332"/>
              </a:xfrm>
              <a:prstGeom prst="rect">
                <a:avLst/>
              </a:prstGeom>
              <a:blipFill>
                <a:blip r:embed="rId6"/>
                <a:stretch>
                  <a:fillRect l="-11250" r="-1250" b="-491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Прямоугольник 20"/>
          <p:cNvSpPr/>
          <p:nvPr/>
        </p:nvSpPr>
        <p:spPr>
          <a:xfrm>
            <a:off x="2552181" y="5809842"/>
            <a:ext cx="495300" cy="4953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TextBox 21"/>
          <p:cNvSpPr txBox="1"/>
          <p:nvPr/>
        </p:nvSpPr>
        <p:spPr>
          <a:xfrm>
            <a:off x="2502481" y="5857437"/>
            <a:ext cx="603992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i="1" dirty="0" smtClean="0"/>
              <a:t>N</a:t>
            </a:r>
            <a:r>
              <a:rPr lang="en-US" sz="2000" dirty="0" smtClean="0"/>
              <a:t>-</a:t>
            </a:r>
            <a:r>
              <a:rPr lang="ru-RU" sz="2000" dirty="0" smtClean="0"/>
              <a:t>2</a:t>
            </a:r>
            <a:endParaRPr lang="ru-RU" sz="2000" dirty="0"/>
          </a:p>
        </p:txBody>
      </p:sp>
      <p:cxnSp>
        <p:nvCxnSpPr>
          <p:cNvPr id="23" name="Прямая со стрелкой 22"/>
          <p:cNvCxnSpPr/>
          <p:nvPr/>
        </p:nvCxnSpPr>
        <p:spPr>
          <a:xfrm>
            <a:off x="3047481" y="5975046"/>
            <a:ext cx="58955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/>
          <p:nvPr/>
        </p:nvCxnSpPr>
        <p:spPr>
          <a:xfrm flipH="1">
            <a:off x="3047482" y="6129380"/>
            <a:ext cx="589550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3223728" y="6083375"/>
                <a:ext cx="3213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μ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3728" y="6083375"/>
                <a:ext cx="321319" cy="369332"/>
              </a:xfrm>
              <a:prstGeom prst="rect">
                <a:avLst/>
              </a:prstGeom>
              <a:blipFill>
                <a:blip r:embed="rId7"/>
                <a:stretch>
                  <a:fillRect l="-43396" r="-28302" b="-491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Прямоугольник 26"/>
          <p:cNvSpPr/>
          <p:nvPr/>
        </p:nvSpPr>
        <p:spPr>
          <a:xfrm>
            <a:off x="3637032" y="5809842"/>
            <a:ext cx="495300" cy="4953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TextBox 27"/>
          <p:cNvSpPr txBox="1"/>
          <p:nvPr/>
        </p:nvSpPr>
        <p:spPr>
          <a:xfrm>
            <a:off x="3558707" y="5857437"/>
            <a:ext cx="651597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i="1" dirty="0" smtClean="0"/>
              <a:t>N</a:t>
            </a:r>
            <a:r>
              <a:rPr lang="en-US" sz="2000" dirty="0" smtClean="0"/>
              <a:t>-</a:t>
            </a:r>
            <a:r>
              <a:rPr lang="ru-RU" sz="2000" dirty="0" smtClean="0"/>
              <a:t>3</a:t>
            </a:r>
            <a:endParaRPr lang="ru-RU" sz="2000" dirty="0"/>
          </a:p>
        </p:txBody>
      </p:sp>
      <p:cxnSp>
        <p:nvCxnSpPr>
          <p:cNvPr id="29" name="Прямая со стрелкой 28"/>
          <p:cNvCxnSpPr/>
          <p:nvPr/>
        </p:nvCxnSpPr>
        <p:spPr>
          <a:xfrm>
            <a:off x="4132332" y="5975046"/>
            <a:ext cx="58955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/>
          <p:nvPr/>
        </p:nvCxnSpPr>
        <p:spPr>
          <a:xfrm flipH="1">
            <a:off x="4132333" y="6129380"/>
            <a:ext cx="589550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4308579" y="6083375"/>
                <a:ext cx="3213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μ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8579" y="6083375"/>
                <a:ext cx="321319" cy="369332"/>
              </a:xfrm>
              <a:prstGeom prst="rect">
                <a:avLst/>
              </a:prstGeom>
              <a:blipFill>
                <a:blip r:embed="rId8"/>
                <a:stretch>
                  <a:fillRect l="-44231" r="-30769" b="-491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Прямоугольник 32"/>
          <p:cNvSpPr/>
          <p:nvPr/>
        </p:nvSpPr>
        <p:spPr>
          <a:xfrm>
            <a:off x="5806810" y="5809842"/>
            <a:ext cx="495300" cy="4953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TextBox 33"/>
          <p:cNvSpPr txBox="1"/>
          <p:nvPr/>
        </p:nvSpPr>
        <p:spPr>
          <a:xfrm>
            <a:off x="5719575" y="5857437"/>
            <a:ext cx="658433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i="1" dirty="0" smtClean="0"/>
              <a:t>N</a:t>
            </a:r>
            <a:r>
              <a:rPr lang="en-US" sz="2000" dirty="0" smtClean="0"/>
              <a:t>-</a:t>
            </a:r>
            <a:r>
              <a:rPr lang="en-US" sz="2000" i="1" dirty="0" smtClean="0"/>
              <a:t>m</a:t>
            </a:r>
            <a:endParaRPr lang="ru-RU" sz="2000" i="1" dirty="0"/>
          </a:p>
        </p:txBody>
      </p:sp>
      <p:cxnSp>
        <p:nvCxnSpPr>
          <p:cNvPr id="35" name="Прямая со стрелкой 34"/>
          <p:cNvCxnSpPr/>
          <p:nvPr/>
        </p:nvCxnSpPr>
        <p:spPr>
          <a:xfrm>
            <a:off x="6302110" y="5975046"/>
            <a:ext cx="812496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Прямая со стрелкой 35"/>
          <p:cNvCxnSpPr/>
          <p:nvPr/>
        </p:nvCxnSpPr>
        <p:spPr>
          <a:xfrm flipH="1">
            <a:off x="6302111" y="6129381"/>
            <a:ext cx="801997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6559404" y="6083375"/>
                <a:ext cx="3213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𝑚𝑝</m:t>
                      </m:r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μ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9404" y="6083375"/>
                <a:ext cx="321319" cy="369332"/>
              </a:xfrm>
              <a:prstGeom prst="rect">
                <a:avLst/>
              </a:prstGeom>
              <a:blipFill>
                <a:blip r:embed="rId9"/>
                <a:stretch>
                  <a:fillRect l="-52830" r="-39623" b="-491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Прямая со стрелкой 38"/>
          <p:cNvCxnSpPr/>
          <p:nvPr/>
        </p:nvCxnSpPr>
        <p:spPr>
          <a:xfrm>
            <a:off x="5215719" y="5975046"/>
            <a:ext cx="58955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Прямая со стрелкой 39"/>
          <p:cNvCxnSpPr/>
          <p:nvPr/>
        </p:nvCxnSpPr>
        <p:spPr>
          <a:xfrm flipH="1">
            <a:off x="5215720" y="6129380"/>
            <a:ext cx="589550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5391966" y="6083375"/>
                <a:ext cx="3213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𝑚𝑝</m:t>
                      </m:r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μ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1966" y="6083375"/>
                <a:ext cx="321319" cy="369332"/>
              </a:xfrm>
              <a:prstGeom prst="rect">
                <a:avLst/>
              </a:prstGeom>
              <a:blipFill>
                <a:blip r:embed="rId10"/>
                <a:stretch>
                  <a:fillRect l="-55769" r="-40385" b="-491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4813944" y="5824927"/>
                <a:ext cx="3213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3944" y="5824927"/>
                <a:ext cx="321319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Прямоугольник 53"/>
          <p:cNvSpPr/>
          <p:nvPr/>
        </p:nvSpPr>
        <p:spPr>
          <a:xfrm>
            <a:off x="7114606" y="5809842"/>
            <a:ext cx="495300" cy="4953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6" name="Прямая со стрелкой 55"/>
          <p:cNvCxnSpPr/>
          <p:nvPr/>
        </p:nvCxnSpPr>
        <p:spPr>
          <a:xfrm>
            <a:off x="7609906" y="5975046"/>
            <a:ext cx="844363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Прямая со стрелкой 56"/>
          <p:cNvCxnSpPr/>
          <p:nvPr/>
        </p:nvCxnSpPr>
        <p:spPr>
          <a:xfrm flipH="1">
            <a:off x="7609906" y="6129380"/>
            <a:ext cx="844363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7907350" y="6083375"/>
                <a:ext cx="3213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𝑚𝑝</m:t>
                      </m:r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μ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7350" y="6083375"/>
                <a:ext cx="321319" cy="369332"/>
              </a:xfrm>
              <a:prstGeom prst="rect">
                <a:avLst/>
              </a:prstGeom>
              <a:blipFill>
                <a:blip r:embed="rId12"/>
                <a:stretch>
                  <a:fillRect l="-52830" r="-39623" b="-491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Прямоугольник 59"/>
          <p:cNvSpPr/>
          <p:nvPr/>
        </p:nvSpPr>
        <p:spPr>
          <a:xfrm>
            <a:off x="8439828" y="5809842"/>
            <a:ext cx="495300" cy="4953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2" name="Прямая со стрелкой 61"/>
          <p:cNvCxnSpPr/>
          <p:nvPr/>
        </p:nvCxnSpPr>
        <p:spPr>
          <a:xfrm>
            <a:off x="8935128" y="5975046"/>
            <a:ext cx="828282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Прямая со стрелкой 62"/>
          <p:cNvCxnSpPr/>
          <p:nvPr/>
        </p:nvCxnSpPr>
        <p:spPr>
          <a:xfrm flipH="1">
            <a:off x="8935129" y="6129381"/>
            <a:ext cx="82828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9207943" y="6083375"/>
                <a:ext cx="3213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𝑚𝑝</m:t>
                      </m:r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μ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7943" y="6083375"/>
                <a:ext cx="321319" cy="369332"/>
              </a:xfrm>
              <a:prstGeom prst="rect">
                <a:avLst/>
              </a:prstGeom>
              <a:blipFill>
                <a:blip r:embed="rId13"/>
                <a:stretch>
                  <a:fillRect l="-52830" r="-39623" b="-491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9882122" y="5824927"/>
                <a:ext cx="3213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2122" y="5824927"/>
                <a:ext cx="321319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Прямая со стрелкой 72"/>
          <p:cNvCxnSpPr/>
          <p:nvPr/>
        </p:nvCxnSpPr>
        <p:spPr>
          <a:xfrm>
            <a:off x="10268468" y="5975046"/>
            <a:ext cx="58955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Прямая со стрелкой 73"/>
          <p:cNvCxnSpPr/>
          <p:nvPr/>
        </p:nvCxnSpPr>
        <p:spPr>
          <a:xfrm flipH="1">
            <a:off x="10268469" y="6129380"/>
            <a:ext cx="589550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10442879" y="5605714"/>
                <a:ext cx="3205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λ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42879" y="5605714"/>
                <a:ext cx="320539" cy="369332"/>
              </a:xfrm>
              <a:prstGeom prst="rect">
                <a:avLst/>
              </a:prstGeom>
              <a:blipFill>
                <a:blip r:embed="rId15"/>
                <a:stretch>
                  <a:fillRect l="-188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10444715" y="6083375"/>
                <a:ext cx="3213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𝑚𝑝</m:t>
                      </m:r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μ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44715" y="6083375"/>
                <a:ext cx="321319" cy="369332"/>
              </a:xfrm>
              <a:prstGeom prst="rect">
                <a:avLst/>
              </a:prstGeom>
              <a:blipFill>
                <a:blip r:embed="rId16"/>
                <a:stretch>
                  <a:fillRect l="-52830" r="-39623" b="-491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Прямоугольник 76"/>
          <p:cNvSpPr/>
          <p:nvPr/>
        </p:nvSpPr>
        <p:spPr>
          <a:xfrm>
            <a:off x="10843578" y="5809842"/>
            <a:ext cx="495300" cy="4953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8" name="TextBox 77"/>
          <p:cNvSpPr txBox="1"/>
          <p:nvPr/>
        </p:nvSpPr>
        <p:spPr>
          <a:xfrm>
            <a:off x="10751016" y="5852350"/>
            <a:ext cx="66767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ru-RU" dirty="0" smtClean="0"/>
              <a:t>0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2943123" y="5636494"/>
                <a:ext cx="78876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smtClean="0"/>
                  <a:t>(</a:t>
                </a:r>
                <a:r>
                  <a:rPr lang="en-US" sz="1600" i="1" dirty="0" smtClean="0"/>
                  <a:t>N</a:t>
                </a:r>
                <a:r>
                  <a:rPr lang="en-US" sz="1600" dirty="0" smtClean="0"/>
                  <a:t>-</a:t>
                </a:r>
                <a:r>
                  <a:rPr lang="ru-RU" sz="1600" dirty="0" smtClean="0"/>
                  <a:t>2</a:t>
                </a:r>
                <a:r>
                  <a:rPr lang="en-US" sz="1600" dirty="0" smtClean="0"/>
                  <a:t>)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600" i="1" smtClean="0">
                        <a:latin typeface="Cambria Math" panose="02040503050406030204" pitchFamily="18" charset="0"/>
                      </a:rPr>
                      <m:t>λ</m:t>
                    </m:r>
                  </m:oMath>
                </a14:m>
                <a:endParaRPr lang="ru-RU" sz="1600" dirty="0"/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3123" y="5636494"/>
                <a:ext cx="788763" cy="338554"/>
              </a:xfrm>
              <a:prstGeom prst="rect">
                <a:avLst/>
              </a:prstGeom>
              <a:blipFill>
                <a:blip r:embed="rId17"/>
                <a:stretch>
                  <a:fillRect t="-5455" b="-2363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4039974" y="5636494"/>
                <a:ext cx="78876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smtClean="0"/>
                  <a:t>(</a:t>
                </a:r>
                <a:r>
                  <a:rPr lang="en-US" sz="1600" i="1" dirty="0" smtClean="0"/>
                  <a:t>N</a:t>
                </a:r>
                <a:r>
                  <a:rPr lang="en-US" sz="1600" dirty="0" smtClean="0"/>
                  <a:t>-</a:t>
                </a:r>
                <a:r>
                  <a:rPr lang="ru-RU" sz="1600" dirty="0" smtClean="0"/>
                  <a:t>3</a:t>
                </a:r>
                <a:r>
                  <a:rPr lang="en-US" sz="1600" dirty="0" smtClean="0"/>
                  <a:t>)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600" i="1" smtClean="0">
                        <a:latin typeface="Cambria Math" panose="02040503050406030204" pitchFamily="18" charset="0"/>
                      </a:rPr>
                      <m:t>λ</m:t>
                    </m:r>
                  </m:oMath>
                </a14:m>
                <a:endParaRPr lang="ru-RU" sz="1600" dirty="0"/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9974" y="5636494"/>
                <a:ext cx="788763" cy="338554"/>
              </a:xfrm>
              <a:prstGeom prst="rect">
                <a:avLst/>
              </a:prstGeom>
              <a:blipFill>
                <a:blip r:embed="rId18"/>
                <a:stretch>
                  <a:fillRect t="-5455" b="-2363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4871773" y="5636494"/>
                <a:ext cx="97299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smtClean="0"/>
                  <a:t>(</a:t>
                </a:r>
                <a:r>
                  <a:rPr lang="en-US" sz="1600" i="1" dirty="0" smtClean="0"/>
                  <a:t>N</a:t>
                </a:r>
                <a:r>
                  <a:rPr lang="en-US" sz="1600" dirty="0" smtClean="0"/>
                  <a:t>-</a:t>
                </a:r>
                <a:r>
                  <a:rPr lang="en-US" sz="1600" i="1" dirty="0" smtClean="0"/>
                  <a:t>m</a:t>
                </a:r>
                <a:r>
                  <a:rPr lang="ru-RU" sz="1600" dirty="0" smtClean="0"/>
                  <a:t>+</a:t>
                </a:r>
                <a:r>
                  <a:rPr lang="en-US" sz="1600" dirty="0" smtClean="0"/>
                  <a:t>1)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600" i="1" smtClean="0">
                        <a:latin typeface="Cambria Math" panose="02040503050406030204" pitchFamily="18" charset="0"/>
                      </a:rPr>
                      <m:t>λ</m:t>
                    </m:r>
                  </m:oMath>
                </a14:m>
                <a:endParaRPr lang="ru-RU" sz="1600" dirty="0"/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1773" y="5636494"/>
                <a:ext cx="972991" cy="338554"/>
              </a:xfrm>
              <a:prstGeom prst="rect">
                <a:avLst/>
              </a:prstGeom>
              <a:blipFill>
                <a:blip r:embed="rId19"/>
                <a:stretch>
                  <a:fillRect l="-2500" t="-5455" b="-2363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TextBox 81"/>
          <p:cNvSpPr txBox="1"/>
          <p:nvPr/>
        </p:nvSpPr>
        <p:spPr>
          <a:xfrm>
            <a:off x="7040476" y="5903603"/>
            <a:ext cx="65843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i="1" dirty="0" smtClean="0"/>
              <a:t>N</a:t>
            </a:r>
            <a:r>
              <a:rPr lang="en-US" sz="1400" dirty="0" smtClean="0"/>
              <a:t>-</a:t>
            </a:r>
            <a:r>
              <a:rPr lang="en-US" sz="1400" i="1" dirty="0" smtClean="0"/>
              <a:t>m</a:t>
            </a:r>
            <a:r>
              <a:rPr lang="ru-RU" sz="1400" dirty="0" smtClean="0"/>
              <a:t>-1</a:t>
            </a:r>
            <a:endParaRPr lang="ru-RU" sz="1400" i="1" dirty="0"/>
          </a:p>
        </p:txBody>
      </p:sp>
      <p:sp>
        <p:nvSpPr>
          <p:cNvPr id="83" name="TextBox 82"/>
          <p:cNvSpPr txBox="1"/>
          <p:nvPr/>
        </p:nvSpPr>
        <p:spPr>
          <a:xfrm>
            <a:off x="8372782" y="5903603"/>
            <a:ext cx="65843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i="1" dirty="0" smtClean="0"/>
              <a:t>N</a:t>
            </a:r>
            <a:r>
              <a:rPr lang="en-US" sz="1400" dirty="0" smtClean="0"/>
              <a:t>-</a:t>
            </a:r>
            <a:r>
              <a:rPr lang="en-US" sz="1400" i="1" dirty="0" smtClean="0"/>
              <a:t>m</a:t>
            </a:r>
            <a:r>
              <a:rPr lang="ru-RU" sz="1400" dirty="0" smtClean="0"/>
              <a:t>-2</a:t>
            </a:r>
            <a:endParaRPr lang="ru-RU" sz="14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/>
              <p:cNvSpPr txBox="1"/>
              <p:nvPr/>
            </p:nvSpPr>
            <p:spPr>
              <a:xfrm>
                <a:off x="6305775" y="5636492"/>
                <a:ext cx="80516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smtClean="0"/>
                  <a:t>(</a:t>
                </a:r>
                <a:r>
                  <a:rPr lang="en-US" sz="1600" i="1" dirty="0" smtClean="0"/>
                  <a:t>N</a:t>
                </a:r>
                <a:r>
                  <a:rPr lang="en-US" sz="1600" dirty="0" smtClean="0"/>
                  <a:t>-</a:t>
                </a:r>
                <a:r>
                  <a:rPr lang="en-US" sz="1600" i="1" dirty="0" smtClean="0"/>
                  <a:t>m</a:t>
                </a:r>
                <a:r>
                  <a:rPr lang="en-US" sz="1600" dirty="0" smtClean="0"/>
                  <a:t>)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600" i="1" smtClean="0">
                        <a:latin typeface="Cambria Math" panose="02040503050406030204" pitchFamily="18" charset="0"/>
                      </a:rPr>
                      <m:t>λ</m:t>
                    </m:r>
                  </m:oMath>
                </a14:m>
                <a:endParaRPr lang="ru-RU" sz="1600" dirty="0"/>
              </a:p>
            </p:txBody>
          </p:sp>
        </mc:Choice>
        <mc:Fallback xmlns=""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5775" y="5636492"/>
                <a:ext cx="805165" cy="338554"/>
              </a:xfrm>
              <a:prstGeom prst="rect">
                <a:avLst/>
              </a:prstGeom>
              <a:blipFill>
                <a:blip r:embed="rId20"/>
                <a:stretch>
                  <a:fillRect l="-758" t="-5455" b="-2363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/>
              <p:cNvSpPr txBox="1"/>
              <p:nvPr/>
            </p:nvSpPr>
            <p:spPr>
              <a:xfrm>
                <a:off x="7510420" y="5632351"/>
                <a:ext cx="101661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smtClean="0"/>
                  <a:t>(</a:t>
                </a:r>
                <a:r>
                  <a:rPr lang="en-US" sz="1600" i="1" dirty="0" smtClean="0"/>
                  <a:t>N</a:t>
                </a:r>
                <a:r>
                  <a:rPr lang="en-US" sz="1600" dirty="0" smtClean="0"/>
                  <a:t>-</a:t>
                </a:r>
                <a:r>
                  <a:rPr lang="en-US" sz="1600" i="1" dirty="0" smtClean="0"/>
                  <a:t>m</a:t>
                </a:r>
                <a:r>
                  <a:rPr lang="ru-RU" sz="1600" dirty="0" smtClean="0"/>
                  <a:t>-1</a:t>
                </a:r>
                <a:r>
                  <a:rPr lang="en-US" sz="1600" dirty="0" smtClean="0"/>
                  <a:t>)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600" i="1" smtClean="0">
                        <a:latin typeface="Cambria Math" panose="02040503050406030204" pitchFamily="18" charset="0"/>
                      </a:rPr>
                      <m:t>λ</m:t>
                    </m:r>
                  </m:oMath>
                </a14:m>
                <a:endParaRPr lang="ru-RU" sz="1600" dirty="0"/>
              </a:p>
            </p:txBody>
          </p:sp>
        </mc:Choice>
        <mc:Fallback xmlns="">
          <p:sp>
            <p:nvSpPr>
              <p:cNvPr id="85" name="TextBox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0420" y="5632351"/>
                <a:ext cx="1016618" cy="338554"/>
              </a:xfrm>
              <a:prstGeom prst="rect">
                <a:avLst/>
              </a:prstGeom>
              <a:blipFill>
                <a:blip r:embed="rId21"/>
                <a:stretch>
                  <a:fillRect t="-5455" b="-2363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/>
              <p:cNvSpPr txBox="1"/>
              <p:nvPr/>
            </p:nvSpPr>
            <p:spPr>
              <a:xfrm>
                <a:off x="8830372" y="5632351"/>
                <a:ext cx="101661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smtClean="0"/>
                  <a:t>(</a:t>
                </a:r>
                <a:r>
                  <a:rPr lang="en-US" sz="1600" i="1" dirty="0" smtClean="0"/>
                  <a:t>N</a:t>
                </a:r>
                <a:r>
                  <a:rPr lang="en-US" sz="1600" dirty="0" smtClean="0"/>
                  <a:t>-</a:t>
                </a:r>
                <a:r>
                  <a:rPr lang="en-US" sz="1600" i="1" dirty="0" smtClean="0"/>
                  <a:t>m</a:t>
                </a:r>
                <a:r>
                  <a:rPr lang="ru-RU" sz="1600" dirty="0" smtClean="0"/>
                  <a:t>-2</a:t>
                </a:r>
                <a:r>
                  <a:rPr lang="en-US" sz="1600" dirty="0" smtClean="0"/>
                  <a:t>)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600" i="1" smtClean="0">
                        <a:latin typeface="Cambria Math" panose="02040503050406030204" pitchFamily="18" charset="0"/>
                      </a:rPr>
                      <m:t>λ</m:t>
                    </m:r>
                  </m:oMath>
                </a14:m>
                <a:endParaRPr lang="ru-RU" sz="1600" dirty="0"/>
              </a:p>
            </p:txBody>
          </p:sp>
        </mc:Choice>
        <mc:Fallback xmlns="">
          <p:sp>
            <p:nvSpPr>
              <p:cNvPr id="86" name="TextBox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0372" y="5632351"/>
                <a:ext cx="1016618" cy="338554"/>
              </a:xfrm>
              <a:prstGeom prst="rect">
                <a:avLst/>
              </a:prstGeom>
              <a:blipFill>
                <a:blip r:embed="rId22"/>
                <a:stretch>
                  <a:fillRect t="-5455" b="-2363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Прямоугольник 66"/>
          <p:cNvSpPr/>
          <p:nvPr/>
        </p:nvSpPr>
        <p:spPr>
          <a:xfrm>
            <a:off x="741190" y="4523250"/>
            <a:ext cx="495300" cy="4953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9" name="TextBox 88"/>
          <p:cNvSpPr txBox="1"/>
          <p:nvPr/>
        </p:nvSpPr>
        <p:spPr>
          <a:xfrm>
            <a:off x="741190" y="4570845"/>
            <a:ext cx="4953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ru-RU" sz="2000" dirty="0" smtClean="0"/>
              <a:t>0</a:t>
            </a:r>
            <a:endParaRPr lang="ru-RU" sz="2000" dirty="0"/>
          </a:p>
        </p:txBody>
      </p:sp>
      <p:cxnSp>
        <p:nvCxnSpPr>
          <p:cNvPr id="90" name="Прямая со стрелкой 89"/>
          <p:cNvCxnSpPr/>
          <p:nvPr/>
        </p:nvCxnSpPr>
        <p:spPr>
          <a:xfrm>
            <a:off x="1236490" y="4688454"/>
            <a:ext cx="58955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Прямая со стрелкой 90"/>
          <p:cNvCxnSpPr/>
          <p:nvPr/>
        </p:nvCxnSpPr>
        <p:spPr>
          <a:xfrm flipH="1">
            <a:off x="1236491" y="4842788"/>
            <a:ext cx="589550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/>
              <p:cNvSpPr txBox="1"/>
              <p:nvPr/>
            </p:nvSpPr>
            <p:spPr>
              <a:xfrm>
                <a:off x="1410901" y="4319122"/>
                <a:ext cx="3205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λ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92" name="TextBox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0901" y="4319122"/>
                <a:ext cx="320539" cy="369332"/>
              </a:xfrm>
              <a:prstGeom prst="rect">
                <a:avLst/>
              </a:prstGeom>
              <a:blipFill>
                <a:blip r:embed="rId23"/>
                <a:stretch>
                  <a:fillRect l="-188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/>
              <p:cNvSpPr txBox="1"/>
              <p:nvPr/>
            </p:nvSpPr>
            <p:spPr>
              <a:xfrm>
                <a:off x="1412737" y="4796783"/>
                <a:ext cx="3213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μ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93" name="TextBox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2737" y="4796783"/>
                <a:ext cx="321319" cy="369332"/>
              </a:xfrm>
              <a:prstGeom prst="rect">
                <a:avLst/>
              </a:prstGeom>
              <a:blipFill>
                <a:blip r:embed="rId24"/>
                <a:stretch>
                  <a:fillRect l="-25000" r="-9615" b="-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Прямоугольник 93"/>
          <p:cNvSpPr/>
          <p:nvPr/>
        </p:nvSpPr>
        <p:spPr>
          <a:xfrm>
            <a:off x="1839833" y="4523250"/>
            <a:ext cx="495300" cy="4953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5" name="TextBox 94"/>
          <p:cNvSpPr txBox="1"/>
          <p:nvPr/>
        </p:nvSpPr>
        <p:spPr>
          <a:xfrm>
            <a:off x="1839833" y="4570845"/>
            <a:ext cx="4953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ru-RU" sz="2000" dirty="0" smtClean="0"/>
              <a:t>1</a:t>
            </a:r>
            <a:endParaRPr lang="ru-RU" sz="2000" dirty="0"/>
          </a:p>
        </p:txBody>
      </p:sp>
      <p:cxnSp>
        <p:nvCxnSpPr>
          <p:cNvPr id="96" name="Прямая со стрелкой 95"/>
          <p:cNvCxnSpPr/>
          <p:nvPr/>
        </p:nvCxnSpPr>
        <p:spPr>
          <a:xfrm>
            <a:off x="2335133" y="4688454"/>
            <a:ext cx="58955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Прямая со стрелкой 96"/>
          <p:cNvCxnSpPr/>
          <p:nvPr/>
        </p:nvCxnSpPr>
        <p:spPr>
          <a:xfrm flipH="1">
            <a:off x="2335134" y="4842788"/>
            <a:ext cx="589550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/>
              <p:cNvSpPr txBox="1"/>
              <p:nvPr/>
            </p:nvSpPr>
            <p:spPr>
              <a:xfrm>
                <a:off x="2509544" y="4319122"/>
                <a:ext cx="3205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λ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98" name="TextBox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9544" y="4319122"/>
                <a:ext cx="320539" cy="369332"/>
              </a:xfrm>
              <a:prstGeom prst="rect">
                <a:avLst/>
              </a:prstGeom>
              <a:blipFill>
                <a:blip r:embed="rId25"/>
                <a:stretch>
                  <a:fillRect l="-384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/>
              <p:cNvSpPr txBox="1"/>
              <p:nvPr/>
            </p:nvSpPr>
            <p:spPr>
              <a:xfrm>
                <a:off x="2399546" y="4796783"/>
                <a:ext cx="4837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μ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99" name="TextBox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9546" y="4796783"/>
                <a:ext cx="483775" cy="369332"/>
              </a:xfrm>
              <a:prstGeom prst="rect">
                <a:avLst/>
              </a:prstGeom>
              <a:blipFill>
                <a:blip r:embed="rId26"/>
                <a:stretch>
                  <a:fillRect l="-12658" r="-2532" b="-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0" name="Прямоугольник 99"/>
          <p:cNvSpPr/>
          <p:nvPr/>
        </p:nvSpPr>
        <p:spPr>
          <a:xfrm>
            <a:off x="2924684" y="4523250"/>
            <a:ext cx="495300" cy="4953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1" name="TextBox 100"/>
          <p:cNvSpPr txBox="1"/>
          <p:nvPr/>
        </p:nvSpPr>
        <p:spPr>
          <a:xfrm>
            <a:off x="2924684" y="4570845"/>
            <a:ext cx="4953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ru-RU" sz="2000" dirty="0" smtClean="0"/>
              <a:t>2</a:t>
            </a:r>
            <a:endParaRPr lang="ru-RU" sz="2000" dirty="0"/>
          </a:p>
        </p:txBody>
      </p:sp>
      <p:cxnSp>
        <p:nvCxnSpPr>
          <p:cNvPr id="102" name="Прямая со стрелкой 101"/>
          <p:cNvCxnSpPr/>
          <p:nvPr/>
        </p:nvCxnSpPr>
        <p:spPr>
          <a:xfrm>
            <a:off x="3419984" y="4688454"/>
            <a:ext cx="58955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Прямая со стрелкой 102"/>
          <p:cNvCxnSpPr/>
          <p:nvPr/>
        </p:nvCxnSpPr>
        <p:spPr>
          <a:xfrm flipH="1">
            <a:off x="3419985" y="4842788"/>
            <a:ext cx="589550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/>
              <p:cNvSpPr txBox="1"/>
              <p:nvPr/>
            </p:nvSpPr>
            <p:spPr>
              <a:xfrm>
                <a:off x="3594395" y="4319122"/>
                <a:ext cx="3205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λ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04" name="TextBox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4395" y="4319122"/>
                <a:ext cx="320539" cy="369332"/>
              </a:xfrm>
              <a:prstGeom prst="rect">
                <a:avLst/>
              </a:prstGeom>
              <a:blipFill>
                <a:blip r:embed="rId27"/>
                <a:stretch>
                  <a:fillRect l="-384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/>
              <p:cNvSpPr txBox="1"/>
              <p:nvPr/>
            </p:nvSpPr>
            <p:spPr>
              <a:xfrm>
                <a:off x="3596231" y="4796783"/>
                <a:ext cx="3213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μ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05" name="TextBox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6231" y="4796783"/>
                <a:ext cx="321319" cy="369332"/>
              </a:xfrm>
              <a:prstGeom prst="rect">
                <a:avLst/>
              </a:prstGeom>
              <a:blipFill>
                <a:blip r:embed="rId28"/>
                <a:stretch>
                  <a:fillRect l="-43396" r="-28302" b="-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6" name="Прямоугольник 105"/>
          <p:cNvSpPr/>
          <p:nvPr/>
        </p:nvSpPr>
        <p:spPr>
          <a:xfrm>
            <a:off x="4009535" y="4523250"/>
            <a:ext cx="495300" cy="4953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7" name="TextBox 106"/>
          <p:cNvSpPr txBox="1"/>
          <p:nvPr/>
        </p:nvSpPr>
        <p:spPr>
          <a:xfrm>
            <a:off x="4009535" y="4570845"/>
            <a:ext cx="4953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ru-RU" sz="2000" dirty="0" smtClean="0"/>
              <a:t>3</a:t>
            </a:r>
            <a:endParaRPr lang="ru-RU" sz="2000" dirty="0"/>
          </a:p>
        </p:txBody>
      </p:sp>
      <p:cxnSp>
        <p:nvCxnSpPr>
          <p:cNvPr id="108" name="Прямая со стрелкой 107"/>
          <p:cNvCxnSpPr/>
          <p:nvPr/>
        </p:nvCxnSpPr>
        <p:spPr>
          <a:xfrm>
            <a:off x="4504835" y="4688454"/>
            <a:ext cx="58955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Прямая со стрелкой 108"/>
          <p:cNvCxnSpPr/>
          <p:nvPr/>
        </p:nvCxnSpPr>
        <p:spPr>
          <a:xfrm flipH="1">
            <a:off x="4504836" y="4842788"/>
            <a:ext cx="589550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/>
              <p:cNvSpPr txBox="1"/>
              <p:nvPr/>
            </p:nvSpPr>
            <p:spPr>
              <a:xfrm>
                <a:off x="4679246" y="4319122"/>
                <a:ext cx="3205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λ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10" name="TextBox 1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9246" y="4319122"/>
                <a:ext cx="320539" cy="369332"/>
              </a:xfrm>
              <a:prstGeom prst="rect">
                <a:avLst/>
              </a:prstGeom>
              <a:blipFill>
                <a:blip r:embed="rId29"/>
                <a:stretch>
                  <a:fillRect l="-384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/>
              <p:cNvSpPr txBox="1"/>
              <p:nvPr/>
            </p:nvSpPr>
            <p:spPr>
              <a:xfrm>
                <a:off x="4681082" y="4796783"/>
                <a:ext cx="3213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μ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11" name="TextBox 1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1082" y="4796783"/>
                <a:ext cx="321319" cy="369332"/>
              </a:xfrm>
              <a:prstGeom prst="rect">
                <a:avLst/>
              </a:prstGeom>
              <a:blipFill>
                <a:blip r:embed="rId30"/>
                <a:stretch>
                  <a:fillRect l="-43396" r="-28302" b="-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2" name="Прямоугольник 111"/>
          <p:cNvSpPr/>
          <p:nvPr/>
        </p:nvSpPr>
        <p:spPr>
          <a:xfrm>
            <a:off x="6179313" y="4523250"/>
            <a:ext cx="495300" cy="4953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3" name="TextBox 112"/>
          <p:cNvSpPr txBox="1"/>
          <p:nvPr/>
        </p:nvSpPr>
        <p:spPr>
          <a:xfrm>
            <a:off x="6179313" y="4570845"/>
            <a:ext cx="4953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dirty="0"/>
              <a:t>m</a:t>
            </a:r>
            <a:endParaRPr lang="ru-RU" sz="2000" dirty="0"/>
          </a:p>
        </p:txBody>
      </p:sp>
      <p:cxnSp>
        <p:nvCxnSpPr>
          <p:cNvPr id="114" name="Прямая со стрелкой 113"/>
          <p:cNvCxnSpPr/>
          <p:nvPr/>
        </p:nvCxnSpPr>
        <p:spPr>
          <a:xfrm>
            <a:off x="6674613" y="4688454"/>
            <a:ext cx="58955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Прямая со стрелкой 114"/>
          <p:cNvCxnSpPr/>
          <p:nvPr/>
        </p:nvCxnSpPr>
        <p:spPr>
          <a:xfrm flipH="1">
            <a:off x="6674614" y="4842788"/>
            <a:ext cx="589550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115"/>
              <p:cNvSpPr txBox="1"/>
              <p:nvPr/>
            </p:nvSpPr>
            <p:spPr>
              <a:xfrm>
                <a:off x="6849024" y="4319122"/>
                <a:ext cx="3205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λ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16" name="TextBox 1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9024" y="4319122"/>
                <a:ext cx="320539" cy="369332"/>
              </a:xfrm>
              <a:prstGeom prst="rect">
                <a:avLst/>
              </a:prstGeom>
              <a:blipFill>
                <a:blip r:embed="rId31"/>
                <a:stretch>
                  <a:fillRect l="-384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/>
              <p:cNvSpPr txBox="1"/>
              <p:nvPr/>
            </p:nvSpPr>
            <p:spPr>
              <a:xfrm>
                <a:off x="6850860" y="4796783"/>
                <a:ext cx="3213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𝑚𝑝</m:t>
                      </m:r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μ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17" name="TextBox 1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0860" y="4796783"/>
                <a:ext cx="321319" cy="369332"/>
              </a:xfrm>
              <a:prstGeom prst="rect">
                <a:avLst/>
              </a:prstGeom>
              <a:blipFill>
                <a:blip r:embed="rId32"/>
                <a:stretch>
                  <a:fillRect l="-54717" r="-37736" b="-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8" name="Прямая со стрелкой 117"/>
          <p:cNvCxnSpPr/>
          <p:nvPr/>
        </p:nvCxnSpPr>
        <p:spPr>
          <a:xfrm>
            <a:off x="5588222" y="4688454"/>
            <a:ext cx="58955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Прямая со стрелкой 118"/>
          <p:cNvCxnSpPr/>
          <p:nvPr/>
        </p:nvCxnSpPr>
        <p:spPr>
          <a:xfrm flipH="1">
            <a:off x="5588223" y="4842788"/>
            <a:ext cx="589550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Box 119"/>
              <p:cNvSpPr txBox="1"/>
              <p:nvPr/>
            </p:nvSpPr>
            <p:spPr>
              <a:xfrm>
                <a:off x="5762633" y="4319122"/>
                <a:ext cx="3205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λ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20" name="TextBox 1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2633" y="4319122"/>
                <a:ext cx="320539" cy="369332"/>
              </a:xfrm>
              <a:prstGeom prst="rect">
                <a:avLst/>
              </a:prstGeom>
              <a:blipFill>
                <a:blip r:embed="rId33"/>
                <a:stretch>
                  <a:fillRect l="-188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/>
              <p:cNvSpPr txBox="1"/>
              <p:nvPr/>
            </p:nvSpPr>
            <p:spPr>
              <a:xfrm>
                <a:off x="5764469" y="4796783"/>
                <a:ext cx="3213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𝑚𝑝</m:t>
                      </m:r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μ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21" name="TextBox 1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4469" y="4796783"/>
                <a:ext cx="321319" cy="369332"/>
              </a:xfrm>
              <a:prstGeom prst="rect">
                <a:avLst/>
              </a:prstGeom>
              <a:blipFill>
                <a:blip r:embed="rId34"/>
                <a:stretch>
                  <a:fillRect l="-55769" r="-40385" b="-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TextBox 121"/>
              <p:cNvSpPr txBox="1"/>
              <p:nvPr/>
            </p:nvSpPr>
            <p:spPr>
              <a:xfrm>
                <a:off x="5186447" y="4538335"/>
                <a:ext cx="3213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22" name="TextBox 1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6447" y="4538335"/>
                <a:ext cx="321319" cy="369332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3" name="Прямоугольник 122"/>
          <p:cNvSpPr/>
          <p:nvPr/>
        </p:nvSpPr>
        <p:spPr>
          <a:xfrm>
            <a:off x="7264164" y="4523250"/>
            <a:ext cx="495300" cy="4953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4" name="TextBox 123"/>
          <p:cNvSpPr txBox="1"/>
          <p:nvPr/>
        </p:nvSpPr>
        <p:spPr>
          <a:xfrm>
            <a:off x="7184003" y="4565758"/>
            <a:ext cx="66971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smtClean="0"/>
              <a:t>m+1</a:t>
            </a:r>
            <a:endParaRPr lang="ru-RU" dirty="0"/>
          </a:p>
        </p:txBody>
      </p:sp>
      <p:cxnSp>
        <p:nvCxnSpPr>
          <p:cNvPr id="125" name="Прямая со стрелкой 124"/>
          <p:cNvCxnSpPr/>
          <p:nvPr/>
        </p:nvCxnSpPr>
        <p:spPr>
          <a:xfrm>
            <a:off x="7759464" y="4688454"/>
            <a:ext cx="58955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Прямая со стрелкой 125"/>
          <p:cNvCxnSpPr/>
          <p:nvPr/>
        </p:nvCxnSpPr>
        <p:spPr>
          <a:xfrm flipH="1">
            <a:off x="7759465" y="4842788"/>
            <a:ext cx="589550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TextBox 126"/>
              <p:cNvSpPr txBox="1"/>
              <p:nvPr/>
            </p:nvSpPr>
            <p:spPr>
              <a:xfrm>
                <a:off x="7933875" y="4319122"/>
                <a:ext cx="3205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λ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27" name="TextBox 1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3875" y="4319122"/>
                <a:ext cx="320539" cy="369332"/>
              </a:xfrm>
              <a:prstGeom prst="rect">
                <a:avLst/>
              </a:prstGeom>
              <a:blipFill>
                <a:blip r:embed="rId36"/>
                <a:stretch>
                  <a:fillRect l="-188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Box 127"/>
              <p:cNvSpPr txBox="1"/>
              <p:nvPr/>
            </p:nvSpPr>
            <p:spPr>
              <a:xfrm>
                <a:off x="7935711" y="4796783"/>
                <a:ext cx="3213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𝑚𝑝</m:t>
                      </m:r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μ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28" name="TextBox 1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5711" y="4796783"/>
                <a:ext cx="321319" cy="369332"/>
              </a:xfrm>
              <a:prstGeom prst="rect">
                <a:avLst/>
              </a:prstGeom>
              <a:blipFill>
                <a:blip r:embed="rId37"/>
                <a:stretch>
                  <a:fillRect l="-55769" r="-40385" b="-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9" name="Прямоугольник 128"/>
          <p:cNvSpPr/>
          <p:nvPr/>
        </p:nvSpPr>
        <p:spPr>
          <a:xfrm>
            <a:off x="8334574" y="4523250"/>
            <a:ext cx="495300" cy="4953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0" name="TextBox 129"/>
          <p:cNvSpPr txBox="1"/>
          <p:nvPr/>
        </p:nvSpPr>
        <p:spPr>
          <a:xfrm>
            <a:off x="8287206" y="4565758"/>
            <a:ext cx="62247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smtClean="0"/>
              <a:t>m+2</a:t>
            </a:r>
            <a:endParaRPr lang="ru-RU" dirty="0"/>
          </a:p>
        </p:txBody>
      </p:sp>
      <p:cxnSp>
        <p:nvCxnSpPr>
          <p:cNvPr id="131" name="Прямая со стрелкой 130"/>
          <p:cNvCxnSpPr/>
          <p:nvPr/>
        </p:nvCxnSpPr>
        <p:spPr>
          <a:xfrm>
            <a:off x="8829874" y="4688454"/>
            <a:ext cx="58955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Прямая со стрелкой 131"/>
          <p:cNvCxnSpPr/>
          <p:nvPr/>
        </p:nvCxnSpPr>
        <p:spPr>
          <a:xfrm flipH="1">
            <a:off x="8829875" y="4842788"/>
            <a:ext cx="589550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TextBox 132"/>
              <p:cNvSpPr txBox="1"/>
              <p:nvPr/>
            </p:nvSpPr>
            <p:spPr>
              <a:xfrm>
                <a:off x="9004285" y="4319122"/>
                <a:ext cx="3205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λ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33" name="TextBox 1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4285" y="4319122"/>
                <a:ext cx="320539" cy="369332"/>
              </a:xfrm>
              <a:prstGeom prst="rect">
                <a:avLst/>
              </a:prstGeom>
              <a:blipFill>
                <a:blip r:embed="rId38"/>
                <a:stretch>
                  <a:fillRect l="-188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TextBox 133"/>
              <p:cNvSpPr txBox="1"/>
              <p:nvPr/>
            </p:nvSpPr>
            <p:spPr>
              <a:xfrm>
                <a:off x="9006121" y="4796783"/>
                <a:ext cx="3213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𝑚𝑝</m:t>
                      </m:r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μ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34" name="TextBox 1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6121" y="4796783"/>
                <a:ext cx="321319" cy="369332"/>
              </a:xfrm>
              <a:prstGeom prst="rect">
                <a:avLst/>
              </a:prstGeom>
              <a:blipFill>
                <a:blip r:embed="rId39"/>
                <a:stretch>
                  <a:fillRect l="-52830" r="-39623" b="-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TextBox 134"/>
              <p:cNvSpPr txBox="1"/>
              <p:nvPr/>
            </p:nvSpPr>
            <p:spPr>
              <a:xfrm>
                <a:off x="9452218" y="4538335"/>
                <a:ext cx="3213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35" name="TextBox 1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2218" y="4538335"/>
                <a:ext cx="321319" cy="369332"/>
              </a:xfrm>
              <a:prstGeom prst="rect">
                <a:avLst/>
              </a:prstGeom>
              <a:blipFill>
                <a:blip r:embed="rId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6" name="Прямая со стрелкой 135"/>
          <p:cNvCxnSpPr/>
          <p:nvPr/>
        </p:nvCxnSpPr>
        <p:spPr>
          <a:xfrm>
            <a:off x="9779827" y="4688454"/>
            <a:ext cx="58955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Прямая со стрелкой 136"/>
          <p:cNvCxnSpPr/>
          <p:nvPr/>
        </p:nvCxnSpPr>
        <p:spPr>
          <a:xfrm flipH="1">
            <a:off x="9779828" y="4842788"/>
            <a:ext cx="589550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TextBox 137"/>
              <p:cNvSpPr txBox="1"/>
              <p:nvPr/>
            </p:nvSpPr>
            <p:spPr>
              <a:xfrm>
                <a:off x="9954238" y="4319122"/>
                <a:ext cx="3205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λ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38" name="TextBox 1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4238" y="4319122"/>
                <a:ext cx="320539" cy="369332"/>
              </a:xfrm>
              <a:prstGeom prst="rect">
                <a:avLst/>
              </a:prstGeom>
              <a:blipFill>
                <a:blip r:embed="rId41"/>
                <a:stretch>
                  <a:fillRect l="-192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TextBox 138"/>
              <p:cNvSpPr txBox="1"/>
              <p:nvPr/>
            </p:nvSpPr>
            <p:spPr>
              <a:xfrm>
                <a:off x="9956074" y="4796783"/>
                <a:ext cx="3213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𝑚𝑝</m:t>
                      </m:r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μ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39" name="TextBox 1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6074" y="4796783"/>
                <a:ext cx="321319" cy="369332"/>
              </a:xfrm>
              <a:prstGeom prst="rect">
                <a:avLst/>
              </a:prstGeom>
              <a:blipFill>
                <a:blip r:embed="rId42"/>
                <a:stretch>
                  <a:fillRect l="-52830" r="-39623" b="-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0" name="Прямоугольник 139"/>
          <p:cNvSpPr/>
          <p:nvPr/>
        </p:nvSpPr>
        <p:spPr>
          <a:xfrm>
            <a:off x="10354937" y="4523250"/>
            <a:ext cx="495300" cy="4953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1" name="TextBox 140"/>
          <p:cNvSpPr txBox="1"/>
          <p:nvPr/>
        </p:nvSpPr>
        <p:spPr>
          <a:xfrm>
            <a:off x="10262375" y="4565758"/>
            <a:ext cx="66767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smtClean="0"/>
              <a:t>m+n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1826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/>
              <p:cNvSpPr txBox="1"/>
              <p:nvPr/>
            </p:nvSpPr>
            <p:spPr>
              <a:xfrm>
                <a:off x="4553709" y="6010444"/>
                <a:ext cx="98284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μ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algn="ctr"/>
                <a:r>
                  <a:rPr lang="en-US" b="0" dirty="0" smtClean="0"/>
                  <a:t>+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2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</a:rPr>
                      <m:t>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105" name="TextBox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3709" y="6010444"/>
                <a:ext cx="982849" cy="646331"/>
              </a:xfrm>
              <a:prstGeom prst="rect">
                <a:avLst/>
              </a:prstGeom>
              <a:blipFill>
                <a:blip r:embed="rId2"/>
                <a:stretch>
                  <a:fillRect b="-1415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2342" y="-99449"/>
            <a:ext cx="11960942" cy="1325563"/>
          </a:xfrm>
        </p:spPr>
        <p:txBody>
          <a:bodyPr/>
          <a:lstStyle/>
          <a:p>
            <a:pPr algn="just"/>
            <a:r>
              <a:rPr lang="ru-RU" sz="4000" dirty="0" smtClean="0"/>
              <a:t>5.			</a:t>
            </a:r>
            <a:r>
              <a:rPr lang="ru-RU" dirty="0" smtClean="0"/>
              <a:t>СМО с взаимопомощью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544217" y="1188753"/>
                <a:ext cx="10916265" cy="1819946"/>
              </a:xfrm>
            </p:spPr>
            <p:txBody>
              <a:bodyPr>
                <a:normAutofit/>
              </a:bodyPr>
              <a:lstStyle/>
              <a:p>
                <a:r>
                  <a:rPr lang="ru-RU" dirty="0" smtClean="0"/>
                  <a:t>Свободные каналы обслуживания могут помогать занятым каналам для ускорения обслуживания.</a:t>
                </a:r>
              </a:p>
              <a:p>
                <a:r>
                  <a:rPr lang="ru-RU" sz="2800" dirty="0" smtClean="0"/>
                  <a:t>Используется функция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</a:rPr>
                      <m:t>μ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sz="2800" dirty="0" smtClean="0"/>
                  <a:t> – интенсивность обслуживания заявки от количества каналов</a:t>
                </a:r>
                <a:r>
                  <a:rPr lang="ru-RU" dirty="0" smtClean="0"/>
                  <a:t>, занятых ее обслуживанием.</a:t>
                </a:r>
                <a:endParaRPr lang="ru-RU" sz="2800" dirty="0" smtClean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4217" y="1188753"/>
                <a:ext cx="10916265" cy="1819946"/>
              </a:xfrm>
              <a:blipFill>
                <a:blip r:embed="rId3"/>
                <a:stretch>
                  <a:fillRect l="-1005" t="-5351" r="-223" b="-568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071994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6BF1B1-4A85-43E6-A567-044AAC7071B1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" name="Прямоугольник 66"/>
          <p:cNvSpPr/>
          <p:nvPr/>
        </p:nvSpPr>
        <p:spPr>
          <a:xfrm>
            <a:off x="1683823" y="5727631"/>
            <a:ext cx="495300" cy="4953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9" name="TextBox 88"/>
          <p:cNvSpPr txBox="1"/>
          <p:nvPr/>
        </p:nvSpPr>
        <p:spPr>
          <a:xfrm>
            <a:off x="1683823" y="5775226"/>
            <a:ext cx="4953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ru-RU" sz="2000" dirty="0" smtClean="0"/>
              <a:t>0</a:t>
            </a:r>
            <a:endParaRPr lang="ru-RU" sz="2000" dirty="0"/>
          </a:p>
        </p:txBody>
      </p:sp>
      <p:cxnSp>
        <p:nvCxnSpPr>
          <p:cNvPr id="90" name="Прямая со стрелкой 89"/>
          <p:cNvCxnSpPr/>
          <p:nvPr/>
        </p:nvCxnSpPr>
        <p:spPr>
          <a:xfrm>
            <a:off x="2173979" y="5892835"/>
            <a:ext cx="723046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Прямая со стрелкой 90"/>
          <p:cNvCxnSpPr/>
          <p:nvPr/>
        </p:nvCxnSpPr>
        <p:spPr>
          <a:xfrm flipH="1">
            <a:off x="2198665" y="6047169"/>
            <a:ext cx="69836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/>
              <p:cNvSpPr txBox="1"/>
              <p:nvPr/>
            </p:nvSpPr>
            <p:spPr>
              <a:xfrm>
                <a:off x="2481885" y="5523503"/>
                <a:ext cx="3205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λ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92" name="TextBox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1885" y="5523503"/>
                <a:ext cx="320539" cy="369332"/>
              </a:xfrm>
              <a:prstGeom prst="rect">
                <a:avLst/>
              </a:prstGeom>
              <a:blipFill>
                <a:blip r:embed="rId4"/>
                <a:stretch>
                  <a:fillRect l="-188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/>
              <p:cNvSpPr txBox="1"/>
              <p:nvPr/>
            </p:nvSpPr>
            <p:spPr>
              <a:xfrm>
                <a:off x="2393009" y="6001164"/>
                <a:ext cx="3213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(4)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93" name="TextBox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3009" y="6001164"/>
                <a:ext cx="321319" cy="369332"/>
              </a:xfrm>
              <a:prstGeom prst="rect">
                <a:avLst/>
              </a:prstGeom>
              <a:blipFill>
                <a:blip r:embed="rId5"/>
                <a:stretch>
                  <a:fillRect l="-55769" r="-48077" b="-1311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Прямоугольник 93"/>
          <p:cNvSpPr/>
          <p:nvPr/>
        </p:nvSpPr>
        <p:spPr>
          <a:xfrm>
            <a:off x="2910817" y="5727631"/>
            <a:ext cx="495300" cy="4953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5" name="TextBox 94"/>
          <p:cNvSpPr txBox="1"/>
          <p:nvPr/>
        </p:nvSpPr>
        <p:spPr>
          <a:xfrm>
            <a:off x="2910817" y="5775226"/>
            <a:ext cx="4953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ru-RU" sz="2000" dirty="0" smtClean="0"/>
              <a:t>1</a:t>
            </a:r>
            <a:endParaRPr lang="ru-RU" sz="2000" dirty="0"/>
          </a:p>
        </p:txBody>
      </p:sp>
      <p:cxnSp>
        <p:nvCxnSpPr>
          <p:cNvPr id="96" name="Прямая со стрелкой 95"/>
          <p:cNvCxnSpPr/>
          <p:nvPr/>
        </p:nvCxnSpPr>
        <p:spPr>
          <a:xfrm>
            <a:off x="3406117" y="5892835"/>
            <a:ext cx="763962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Прямая со стрелкой 96"/>
          <p:cNvCxnSpPr/>
          <p:nvPr/>
        </p:nvCxnSpPr>
        <p:spPr>
          <a:xfrm flipH="1">
            <a:off x="3406118" y="6047170"/>
            <a:ext cx="74909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/>
              <p:cNvSpPr txBox="1"/>
              <p:nvPr/>
            </p:nvSpPr>
            <p:spPr>
              <a:xfrm>
                <a:off x="3580528" y="5523503"/>
                <a:ext cx="3205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λ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98" name="TextBox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0528" y="5523503"/>
                <a:ext cx="320539" cy="369332"/>
              </a:xfrm>
              <a:prstGeom prst="rect">
                <a:avLst/>
              </a:prstGeom>
              <a:blipFill>
                <a:blip r:embed="rId6"/>
                <a:stretch>
                  <a:fillRect l="-188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/>
              <p:cNvSpPr txBox="1"/>
              <p:nvPr/>
            </p:nvSpPr>
            <p:spPr>
              <a:xfrm>
                <a:off x="3587386" y="6001164"/>
                <a:ext cx="4837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(2)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99" name="TextBox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7386" y="6001164"/>
                <a:ext cx="483775" cy="369332"/>
              </a:xfrm>
              <a:prstGeom prst="rect">
                <a:avLst/>
              </a:prstGeom>
              <a:blipFill>
                <a:blip r:embed="rId7"/>
                <a:stretch>
                  <a:fillRect l="-30000" r="-26250" b="-1311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0" name="Прямоугольник 99"/>
          <p:cNvSpPr/>
          <p:nvPr/>
        </p:nvSpPr>
        <p:spPr>
          <a:xfrm>
            <a:off x="4170079" y="5727631"/>
            <a:ext cx="495300" cy="4953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1" name="TextBox 100"/>
          <p:cNvSpPr txBox="1"/>
          <p:nvPr/>
        </p:nvSpPr>
        <p:spPr>
          <a:xfrm>
            <a:off x="4170079" y="5775226"/>
            <a:ext cx="4953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ru-RU" sz="2000" dirty="0" smtClean="0"/>
              <a:t>2</a:t>
            </a:r>
            <a:endParaRPr lang="ru-RU" sz="2000" dirty="0"/>
          </a:p>
        </p:txBody>
      </p:sp>
      <p:cxnSp>
        <p:nvCxnSpPr>
          <p:cNvPr id="102" name="Прямая со стрелкой 101"/>
          <p:cNvCxnSpPr/>
          <p:nvPr/>
        </p:nvCxnSpPr>
        <p:spPr>
          <a:xfrm>
            <a:off x="4665379" y="5892835"/>
            <a:ext cx="72196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Прямая со стрелкой 102"/>
          <p:cNvCxnSpPr/>
          <p:nvPr/>
        </p:nvCxnSpPr>
        <p:spPr>
          <a:xfrm flipH="1">
            <a:off x="4665380" y="6047170"/>
            <a:ext cx="72196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/>
              <p:cNvSpPr txBox="1"/>
              <p:nvPr/>
            </p:nvSpPr>
            <p:spPr>
              <a:xfrm>
                <a:off x="4839790" y="5523503"/>
                <a:ext cx="3205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λ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04" name="TextBox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9790" y="5523503"/>
                <a:ext cx="320539" cy="369332"/>
              </a:xfrm>
              <a:prstGeom prst="rect">
                <a:avLst/>
              </a:prstGeom>
              <a:blipFill>
                <a:blip r:embed="rId8"/>
                <a:stretch>
                  <a:fillRect l="-188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6" name="Прямоугольник 105"/>
          <p:cNvSpPr/>
          <p:nvPr/>
        </p:nvSpPr>
        <p:spPr>
          <a:xfrm>
            <a:off x="5415242" y="5727631"/>
            <a:ext cx="495300" cy="4953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7" name="TextBox 106"/>
          <p:cNvSpPr txBox="1"/>
          <p:nvPr/>
        </p:nvSpPr>
        <p:spPr>
          <a:xfrm>
            <a:off x="5415242" y="5775226"/>
            <a:ext cx="4953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ru-RU" sz="2000" dirty="0" smtClean="0"/>
              <a:t>3</a:t>
            </a:r>
            <a:endParaRPr lang="ru-RU" sz="2000" dirty="0"/>
          </a:p>
        </p:txBody>
      </p:sp>
      <p:cxnSp>
        <p:nvCxnSpPr>
          <p:cNvPr id="108" name="Прямая со стрелкой 107"/>
          <p:cNvCxnSpPr/>
          <p:nvPr/>
        </p:nvCxnSpPr>
        <p:spPr>
          <a:xfrm>
            <a:off x="5910542" y="5892835"/>
            <a:ext cx="650278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Прямая со стрелкой 108"/>
          <p:cNvCxnSpPr/>
          <p:nvPr/>
        </p:nvCxnSpPr>
        <p:spPr>
          <a:xfrm flipH="1">
            <a:off x="5910543" y="6047170"/>
            <a:ext cx="64418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/>
              <p:cNvSpPr txBox="1"/>
              <p:nvPr/>
            </p:nvSpPr>
            <p:spPr>
              <a:xfrm>
                <a:off x="6084953" y="5523503"/>
                <a:ext cx="3205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λ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10" name="TextBox 1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4953" y="5523503"/>
                <a:ext cx="320539" cy="369332"/>
              </a:xfrm>
              <a:prstGeom prst="rect">
                <a:avLst/>
              </a:prstGeom>
              <a:blipFill>
                <a:blip r:embed="rId9"/>
                <a:stretch>
                  <a:fillRect l="-188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/>
              <p:cNvSpPr txBox="1"/>
              <p:nvPr/>
            </p:nvSpPr>
            <p:spPr>
              <a:xfrm>
                <a:off x="6124989" y="6010444"/>
                <a:ext cx="3213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11" name="TextBox 1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4989" y="6010444"/>
                <a:ext cx="321319" cy="369332"/>
              </a:xfrm>
              <a:prstGeom prst="rect">
                <a:avLst/>
              </a:prstGeom>
              <a:blipFill>
                <a:blip r:embed="rId10"/>
                <a:stretch>
                  <a:fillRect l="-73077" r="-67308" b="-1147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2" name="Прямоугольник 111"/>
          <p:cNvSpPr/>
          <p:nvPr/>
        </p:nvSpPr>
        <p:spPr>
          <a:xfrm>
            <a:off x="6587516" y="5727631"/>
            <a:ext cx="495300" cy="4953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3" name="TextBox 112"/>
          <p:cNvSpPr txBox="1"/>
          <p:nvPr/>
        </p:nvSpPr>
        <p:spPr>
          <a:xfrm>
            <a:off x="6587516" y="5775226"/>
            <a:ext cx="4953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dirty="0" smtClean="0"/>
              <a:t>4</a:t>
            </a:r>
            <a:endParaRPr lang="ru-RU" sz="2000" dirty="0"/>
          </a:p>
        </p:txBody>
      </p:sp>
      <p:cxnSp>
        <p:nvCxnSpPr>
          <p:cNvPr id="114" name="Прямая со стрелкой 113"/>
          <p:cNvCxnSpPr/>
          <p:nvPr/>
        </p:nvCxnSpPr>
        <p:spPr>
          <a:xfrm>
            <a:off x="7082816" y="5892835"/>
            <a:ext cx="65793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Прямая со стрелкой 114"/>
          <p:cNvCxnSpPr/>
          <p:nvPr/>
        </p:nvCxnSpPr>
        <p:spPr>
          <a:xfrm flipH="1">
            <a:off x="7082817" y="6047170"/>
            <a:ext cx="672372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115"/>
              <p:cNvSpPr txBox="1"/>
              <p:nvPr/>
            </p:nvSpPr>
            <p:spPr>
              <a:xfrm>
                <a:off x="7257227" y="5523503"/>
                <a:ext cx="3205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λ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16" name="TextBox 1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7227" y="5523503"/>
                <a:ext cx="320539" cy="369332"/>
              </a:xfrm>
              <a:prstGeom prst="rect">
                <a:avLst/>
              </a:prstGeom>
              <a:blipFill>
                <a:blip r:embed="rId11"/>
                <a:stretch>
                  <a:fillRect l="-188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3" name="Прямоугольник 122"/>
          <p:cNvSpPr/>
          <p:nvPr/>
        </p:nvSpPr>
        <p:spPr>
          <a:xfrm>
            <a:off x="7740747" y="5727631"/>
            <a:ext cx="495300" cy="4953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4" name="TextBox 123"/>
          <p:cNvSpPr txBox="1"/>
          <p:nvPr/>
        </p:nvSpPr>
        <p:spPr>
          <a:xfrm>
            <a:off x="7660586" y="5770139"/>
            <a:ext cx="66971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smtClean="0"/>
              <a:t>5</a:t>
            </a:r>
            <a:endParaRPr lang="ru-RU" dirty="0"/>
          </a:p>
        </p:txBody>
      </p:sp>
      <p:cxnSp>
        <p:nvCxnSpPr>
          <p:cNvPr id="125" name="Прямая со стрелкой 124"/>
          <p:cNvCxnSpPr/>
          <p:nvPr/>
        </p:nvCxnSpPr>
        <p:spPr>
          <a:xfrm>
            <a:off x="8236047" y="5892835"/>
            <a:ext cx="58955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Прямая со стрелкой 125"/>
          <p:cNvCxnSpPr/>
          <p:nvPr/>
        </p:nvCxnSpPr>
        <p:spPr>
          <a:xfrm flipH="1">
            <a:off x="8236048" y="6047169"/>
            <a:ext cx="589550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TextBox 126"/>
              <p:cNvSpPr txBox="1"/>
              <p:nvPr/>
            </p:nvSpPr>
            <p:spPr>
              <a:xfrm>
                <a:off x="8410458" y="5523503"/>
                <a:ext cx="3205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λ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27" name="TextBox 1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0458" y="5523503"/>
                <a:ext cx="320539" cy="369332"/>
              </a:xfrm>
              <a:prstGeom prst="rect">
                <a:avLst/>
              </a:prstGeom>
              <a:blipFill>
                <a:blip r:embed="rId12"/>
                <a:stretch>
                  <a:fillRect l="-384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9" name="Прямоугольник 128"/>
          <p:cNvSpPr/>
          <p:nvPr/>
        </p:nvSpPr>
        <p:spPr>
          <a:xfrm>
            <a:off x="8836557" y="5727631"/>
            <a:ext cx="495300" cy="4953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0" name="TextBox 129"/>
          <p:cNvSpPr txBox="1"/>
          <p:nvPr/>
        </p:nvSpPr>
        <p:spPr>
          <a:xfrm>
            <a:off x="8789189" y="5770139"/>
            <a:ext cx="62247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smtClean="0"/>
              <a:t>6</a:t>
            </a:r>
            <a:endParaRPr lang="ru-RU" dirty="0"/>
          </a:p>
        </p:txBody>
      </p:sp>
      <p:cxnSp>
        <p:nvCxnSpPr>
          <p:cNvPr id="131" name="Прямая со стрелкой 130"/>
          <p:cNvCxnSpPr/>
          <p:nvPr/>
        </p:nvCxnSpPr>
        <p:spPr>
          <a:xfrm>
            <a:off x="9331857" y="5892835"/>
            <a:ext cx="58955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Прямая со стрелкой 131"/>
          <p:cNvCxnSpPr/>
          <p:nvPr/>
        </p:nvCxnSpPr>
        <p:spPr>
          <a:xfrm flipH="1">
            <a:off x="9331858" y="6047169"/>
            <a:ext cx="589550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TextBox 132"/>
              <p:cNvSpPr txBox="1"/>
              <p:nvPr/>
            </p:nvSpPr>
            <p:spPr>
              <a:xfrm>
                <a:off x="9506268" y="5523503"/>
                <a:ext cx="3205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λ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33" name="TextBox 1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6268" y="5523503"/>
                <a:ext cx="320539" cy="369332"/>
              </a:xfrm>
              <a:prstGeom prst="rect">
                <a:avLst/>
              </a:prstGeom>
              <a:blipFill>
                <a:blip r:embed="rId13"/>
                <a:stretch>
                  <a:fillRect l="-188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TextBox 134"/>
              <p:cNvSpPr txBox="1"/>
              <p:nvPr/>
            </p:nvSpPr>
            <p:spPr>
              <a:xfrm>
                <a:off x="9954201" y="5742716"/>
                <a:ext cx="3213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35" name="TextBox 1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4201" y="5742716"/>
                <a:ext cx="321319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1" name="Группа 70"/>
          <p:cNvGrpSpPr/>
          <p:nvPr/>
        </p:nvGrpSpPr>
        <p:grpSpPr>
          <a:xfrm>
            <a:off x="302342" y="3256824"/>
            <a:ext cx="2983563" cy="2092072"/>
            <a:chOff x="349040" y="3192164"/>
            <a:chExt cx="2983563" cy="2092072"/>
          </a:xfrm>
        </p:grpSpPr>
        <p:cxnSp>
          <p:nvCxnSpPr>
            <p:cNvPr id="12" name="Прямая со стрелкой 11"/>
            <p:cNvCxnSpPr/>
            <p:nvPr/>
          </p:nvCxnSpPr>
          <p:spPr>
            <a:xfrm>
              <a:off x="897400" y="4911213"/>
              <a:ext cx="2353740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Прямая со стрелкой 13"/>
            <p:cNvCxnSpPr/>
            <p:nvPr/>
          </p:nvCxnSpPr>
          <p:spPr>
            <a:xfrm flipV="1">
              <a:off x="897400" y="3311013"/>
              <a:ext cx="0" cy="160757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TextBox 141"/>
                <p:cNvSpPr txBox="1"/>
                <p:nvPr/>
              </p:nvSpPr>
              <p:spPr>
                <a:xfrm>
                  <a:off x="3012064" y="4494286"/>
                  <a:ext cx="32053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142" name="TextBox 1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12064" y="4494286"/>
                  <a:ext cx="320539" cy="36933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TextBox 142"/>
                <p:cNvSpPr txBox="1"/>
                <p:nvPr/>
              </p:nvSpPr>
              <p:spPr>
                <a:xfrm>
                  <a:off x="1143479" y="4914904"/>
                  <a:ext cx="32053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143" name="TextBox 1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3479" y="4914904"/>
                  <a:ext cx="320539" cy="369332"/>
                </a:xfrm>
                <a:prstGeom prst="rect">
                  <a:avLst/>
                </a:prstGeom>
                <a:blipFill>
                  <a:blip r:embed="rId16"/>
                  <a:stretch>
                    <a:fillRect l="-3774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TextBox 143"/>
                <p:cNvSpPr txBox="1"/>
                <p:nvPr/>
              </p:nvSpPr>
              <p:spPr>
                <a:xfrm>
                  <a:off x="1476199" y="4914904"/>
                  <a:ext cx="32053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144" name="TextBox 1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76199" y="4914904"/>
                  <a:ext cx="320539" cy="369332"/>
                </a:xfrm>
                <a:prstGeom prst="rect">
                  <a:avLst/>
                </a:prstGeom>
                <a:blipFill>
                  <a:blip r:embed="rId17"/>
                  <a:stretch>
                    <a:fillRect l="-1887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1" name="Полилиния 40"/>
            <p:cNvSpPr/>
            <p:nvPr/>
          </p:nvSpPr>
          <p:spPr>
            <a:xfrm>
              <a:off x="897400" y="3406140"/>
              <a:ext cx="1909793" cy="1497700"/>
            </a:xfrm>
            <a:custGeom>
              <a:avLst/>
              <a:gdLst>
                <a:gd name="connsiteX0" fmla="*/ 0 w 1570703"/>
                <a:gd name="connsiteY0" fmla="*/ 1187245 h 1187245"/>
                <a:gd name="connsiteX1" fmla="*/ 641554 w 1570703"/>
                <a:gd name="connsiteY1" fmla="*/ 302342 h 1187245"/>
                <a:gd name="connsiteX2" fmla="*/ 1570703 w 1570703"/>
                <a:gd name="connsiteY2" fmla="*/ 0 h 1187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70703" h="1187245">
                  <a:moveTo>
                    <a:pt x="0" y="1187245"/>
                  </a:moveTo>
                  <a:cubicBezTo>
                    <a:pt x="189885" y="843730"/>
                    <a:pt x="379770" y="500216"/>
                    <a:pt x="641554" y="302342"/>
                  </a:cubicBezTo>
                  <a:cubicBezTo>
                    <a:pt x="903338" y="104468"/>
                    <a:pt x="1237020" y="52234"/>
                    <a:pt x="1570703" y="0"/>
                  </a:cubicBezTo>
                </a:path>
              </a:pathLst>
            </a:cu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TextBox 144"/>
                <p:cNvSpPr txBox="1"/>
                <p:nvPr/>
              </p:nvSpPr>
              <p:spPr>
                <a:xfrm>
                  <a:off x="1815411" y="4914904"/>
                  <a:ext cx="32053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145" name="TextBox 1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15411" y="4914904"/>
                  <a:ext cx="320539" cy="369332"/>
                </a:xfrm>
                <a:prstGeom prst="rect">
                  <a:avLst/>
                </a:prstGeom>
                <a:blipFill>
                  <a:blip r:embed="rId18"/>
                  <a:stretch>
                    <a:fillRect l="-3774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TextBox 145"/>
                <p:cNvSpPr txBox="1"/>
                <p:nvPr/>
              </p:nvSpPr>
              <p:spPr>
                <a:xfrm>
                  <a:off x="2135950" y="4914904"/>
                  <a:ext cx="32053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146" name="TextBox 1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35950" y="4914904"/>
                  <a:ext cx="320539" cy="369332"/>
                </a:xfrm>
                <a:prstGeom prst="rect">
                  <a:avLst/>
                </a:prstGeom>
                <a:blipFill>
                  <a:blip r:embed="rId19"/>
                  <a:stretch>
                    <a:fillRect l="-3846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7" name="TextBox 146"/>
                <p:cNvSpPr txBox="1"/>
                <p:nvPr/>
              </p:nvSpPr>
              <p:spPr>
                <a:xfrm>
                  <a:off x="2469638" y="4914904"/>
                  <a:ext cx="32053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147" name="TextBox 1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69638" y="4914904"/>
                  <a:ext cx="320539" cy="369332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TextBox 147"/>
                <p:cNvSpPr txBox="1"/>
                <p:nvPr/>
              </p:nvSpPr>
              <p:spPr>
                <a:xfrm>
                  <a:off x="349040" y="4137387"/>
                  <a:ext cx="5053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</a:rPr>
                          <m:t>μ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148" name="TextBox 1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9040" y="4137387"/>
                  <a:ext cx="505379" cy="369332"/>
                </a:xfrm>
                <a:prstGeom prst="rect">
                  <a:avLst/>
                </a:prstGeom>
                <a:blipFill>
                  <a:blip r:embed="rId21"/>
                  <a:stretch>
                    <a:fillRect l="-16867" r="-10843" b="-13115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5" name="Прямая соединительная линия 44"/>
            <p:cNvCxnSpPr/>
            <p:nvPr/>
          </p:nvCxnSpPr>
          <p:spPr>
            <a:xfrm flipH="1">
              <a:off x="897400" y="3901440"/>
              <a:ext cx="69081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Прямая соединительная линия 47"/>
            <p:cNvCxnSpPr/>
            <p:nvPr/>
          </p:nvCxnSpPr>
          <p:spPr>
            <a:xfrm>
              <a:off x="1588217" y="3901440"/>
              <a:ext cx="0" cy="100977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9" name="Прямая соединительная линия 148"/>
            <p:cNvCxnSpPr/>
            <p:nvPr/>
          </p:nvCxnSpPr>
          <p:spPr>
            <a:xfrm flipH="1">
              <a:off x="897400" y="3622940"/>
              <a:ext cx="103879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0" name="TextBox 149"/>
                <p:cNvSpPr txBox="1"/>
                <p:nvPr/>
              </p:nvSpPr>
              <p:spPr>
                <a:xfrm>
                  <a:off x="368811" y="3718094"/>
                  <a:ext cx="48560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</a:rPr>
                          <m:t>μ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150" name="TextBox 1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8811" y="3718094"/>
                  <a:ext cx="485608" cy="369332"/>
                </a:xfrm>
                <a:prstGeom prst="rect">
                  <a:avLst/>
                </a:prstGeom>
                <a:blipFill>
                  <a:blip r:embed="rId22"/>
                  <a:stretch>
                    <a:fillRect l="-18750" r="-13750" b="-13333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1" name="Прямая соединительная линия 150"/>
            <p:cNvCxnSpPr/>
            <p:nvPr/>
          </p:nvCxnSpPr>
          <p:spPr>
            <a:xfrm>
              <a:off x="1936197" y="3622940"/>
              <a:ext cx="0" cy="128827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2" name="Прямая соединительная линия 151"/>
            <p:cNvCxnSpPr/>
            <p:nvPr/>
          </p:nvCxnSpPr>
          <p:spPr>
            <a:xfrm>
              <a:off x="2276557" y="3500755"/>
              <a:ext cx="0" cy="141045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3" name="Прямая соединительная линия 152"/>
            <p:cNvCxnSpPr/>
            <p:nvPr/>
          </p:nvCxnSpPr>
          <p:spPr>
            <a:xfrm flipH="1">
              <a:off x="924442" y="3496945"/>
              <a:ext cx="131937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4" name="TextBox 153"/>
                <p:cNvSpPr txBox="1"/>
                <p:nvPr/>
              </p:nvSpPr>
              <p:spPr>
                <a:xfrm>
                  <a:off x="376284" y="3420373"/>
                  <a:ext cx="47066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</a:rPr>
                          <m:t>μ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154" name="TextBox 1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6284" y="3420373"/>
                  <a:ext cx="470662" cy="369332"/>
                </a:xfrm>
                <a:prstGeom prst="rect">
                  <a:avLst/>
                </a:prstGeom>
                <a:blipFill>
                  <a:blip r:embed="rId23"/>
                  <a:stretch>
                    <a:fillRect l="-20779" r="-16883" b="-13333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5" name="TextBox 154"/>
                <p:cNvSpPr txBox="1"/>
                <p:nvPr/>
              </p:nvSpPr>
              <p:spPr>
                <a:xfrm>
                  <a:off x="397286" y="3192164"/>
                  <a:ext cx="43382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</a:rPr>
                          <m:t>μ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155" name="TextBox 1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7286" y="3192164"/>
                  <a:ext cx="433827" cy="369332"/>
                </a:xfrm>
                <a:prstGeom prst="rect">
                  <a:avLst/>
                </a:prstGeom>
                <a:blipFill>
                  <a:blip r:embed="rId24"/>
                  <a:stretch>
                    <a:fillRect l="-28169" r="-21127" b="-13115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2" name="Прямая соединительная линия 171"/>
            <p:cNvCxnSpPr/>
            <p:nvPr/>
          </p:nvCxnSpPr>
          <p:spPr>
            <a:xfrm>
              <a:off x="1244402" y="4267076"/>
              <a:ext cx="0" cy="64413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4" name="Прямая соединительная линия 173"/>
            <p:cNvCxnSpPr/>
            <p:nvPr/>
          </p:nvCxnSpPr>
          <p:spPr>
            <a:xfrm flipH="1">
              <a:off x="897400" y="4297446"/>
              <a:ext cx="33909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7" name="TextBox 176"/>
                <p:cNvSpPr txBox="1"/>
                <p:nvPr/>
              </p:nvSpPr>
              <p:spPr>
                <a:xfrm>
                  <a:off x="764173" y="4914904"/>
                  <a:ext cx="32053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177" name="TextBox 1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4173" y="4914904"/>
                  <a:ext cx="320539" cy="369332"/>
                </a:xfrm>
                <a:prstGeom prst="rect">
                  <a:avLst/>
                </a:prstGeom>
                <a:blipFill>
                  <a:blip r:embed="rId25"/>
                  <a:stretch>
                    <a:fillRect l="-3846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Объект 2"/>
              <p:cNvSpPr txBox="1">
                <a:spLocks/>
              </p:cNvSpPr>
              <p:nvPr/>
            </p:nvSpPr>
            <p:spPr>
              <a:xfrm>
                <a:off x="3863340" y="3319993"/>
                <a:ext cx="7877605" cy="160828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ru-RU" dirty="0" smtClean="0"/>
                  <a:t>Если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</a:rPr>
                      <m:t>μ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возрастающая с замедлением функция, то каналы распределяются как можно более равномерно. </a:t>
                </a:r>
              </a:p>
              <a:p>
                <a:r>
                  <a:rPr lang="ru-RU" dirty="0" smtClean="0"/>
                  <a:t>Пример с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US" dirty="0" smtClean="0"/>
                  <a:t>:</a:t>
                </a:r>
                <a:endParaRPr lang="ru-RU" dirty="0"/>
              </a:p>
            </p:txBody>
          </p:sp>
        </mc:Choice>
        <mc:Fallback xmlns="">
          <p:sp>
            <p:nvSpPr>
              <p:cNvPr id="161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3340" y="3319993"/>
                <a:ext cx="7877605" cy="1608285"/>
              </a:xfrm>
              <a:prstGeom prst="rect">
                <a:avLst/>
              </a:prstGeom>
              <a:blipFill>
                <a:blip r:embed="rId26"/>
                <a:stretch>
                  <a:fillRect l="-1393" t="-8745" b="-1026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7" name="TextBox 166"/>
              <p:cNvSpPr txBox="1"/>
              <p:nvPr/>
            </p:nvSpPr>
            <p:spPr>
              <a:xfrm>
                <a:off x="7290683" y="6001164"/>
                <a:ext cx="3213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67" name="TextBox 1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0683" y="6001164"/>
                <a:ext cx="321319" cy="369332"/>
              </a:xfrm>
              <a:prstGeom prst="rect">
                <a:avLst/>
              </a:prstGeom>
              <a:blipFill>
                <a:blip r:embed="rId27"/>
                <a:stretch>
                  <a:fillRect l="-71698" r="-64151" b="-1311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TextBox 169"/>
              <p:cNvSpPr txBox="1"/>
              <p:nvPr/>
            </p:nvSpPr>
            <p:spPr>
              <a:xfrm>
                <a:off x="8409677" y="6001164"/>
                <a:ext cx="3213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70" name="TextBox 1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9677" y="6001164"/>
                <a:ext cx="321319" cy="369332"/>
              </a:xfrm>
              <a:prstGeom prst="rect">
                <a:avLst/>
              </a:prstGeom>
              <a:blipFill>
                <a:blip r:embed="rId28"/>
                <a:stretch>
                  <a:fillRect l="-75000" r="-67308" b="-1311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TextBox 170"/>
              <p:cNvSpPr txBox="1"/>
              <p:nvPr/>
            </p:nvSpPr>
            <p:spPr>
              <a:xfrm>
                <a:off x="9539060" y="6001164"/>
                <a:ext cx="3213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71" name="TextBox 1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9060" y="6001164"/>
                <a:ext cx="321319" cy="369332"/>
              </a:xfrm>
              <a:prstGeom prst="rect">
                <a:avLst/>
              </a:prstGeom>
              <a:blipFill>
                <a:blip r:embed="rId29"/>
                <a:stretch>
                  <a:fillRect l="-71698" r="-64151" b="-1311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775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/>
              <p:cNvSpPr txBox="1"/>
              <p:nvPr/>
            </p:nvSpPr>
            <p:spPr>
              <a:xfrm>
                <a:off x="4553709" y="6010444"/>
                <a:ext cx="9828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dirty="0" smtClean="0"/>
                  <a:t>2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</a:rPr>
                      <m:t>μ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</m:oMath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5" name="TextBox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3709" y="6010444"/>
                <a:ext cx="982849" cy="369332"/>
              </a:xfrm>
              <a:prstGeom prst="rect">
                <a:avLst/>
              </a:prstGeom>
              <a:blipFill>
                <a:blip r:embed="rId2"/>
                <a:stretch>
                  <a:fillRect t="-9836" b="-2459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2342" y="-99449"/>
            <a:ext cx="11960942" cy="1325563"/>
          </a:xfrm>
        </p:spPr>
        <p:txBody>
          <a:bodyPr/>
          <a:lstStyle/>
          <a:p>
            <a:pPr algn="just"/>
            <a:r>
              <a:rPr lang="ru-RU" sz="4000" dirty="0" smtClean="0"/>
              <a:t>5.			</a:t>
            </a:r>
            <a:r>
              <a:rPr lang="ru-RU" dirty="0" smtClean="0"/>
              <a:t>СМО с взаимопомощью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544217" y="1188753"/>
                <a:ext cx="10916265" cy="1819946"/>
              </a:xfrm>
            </p:spPr>
            <p:txBody>
              <a:bodyPr>
                <a:normAutofit/>
              </a:bodyPr>
              <a:lstStyle/>
              <a:p>
                <a:r>
                  <a:rPr lang="ru-RU" dirty="0"/>
                  <a:t>Если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</a:rPr>
                      <m:t>μ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возрастает вначале с ускорением, а затем с замедлением (с точкой перегиба), то </a:t>
                </a:r>
                <a:r>
                  <a:rPr lang="ru-RU" dirty="0" smtClean="0"/>
                  <a:t>распределяем каналы так, чтобы суммарная интенсивность была максимальна. </a:t>
                </a:r>
                <a:endParaRPr lang="ru-RU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4217" y="1188753"/>
                <a:ext cx="10916265" cy="1819946"/>
              </a:xfrm>
              <a:blipFill>
                <a:blip r:embed="rId3"/>
                <a:stretch>
                  <a:fillRect l="-1005" t="-535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071994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6BF1B1-4A85-43E6-A567-044AAC7071B1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" name="Прямоугольник 66"/>
          <p:cNvSpPr/>
          <p:nvPr/>
        </p:nvSpPr>
        <p:spPr>
          <a:xfrm>
            <a:off x="1683823" y="5727631"/>
            <a:ext cx="495300" cy="4953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9" name="TextBox 88"/>
          <p:cNvSpPr txBox="1"/>
          <p:nvPr/>
        </p:nvSpPr>
        <p:spPr>
          <a:xfrm>
            <a:off x="1683823" y="5775226"/>
            <a:ext cx="4953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ru-RU" sz="2000" dirty="0" smtClean="0"/>
              <a:t>0</a:t>
            </a:r>
            <a:endParaRPr lang="ru-RU" sz="2000" dirty="0"/>
          </a:p>
        </p:txBody>
      </p:sp>
      <p:cxnSp>
        <p:nvCxnSpPr>
          <p:cNvPr id="90" name="Прямая со стрелкой 89"/>
          <p:cNvCxnSpPr/>
          <p:nvPr/>
        </p:nvCxnSpPr>
        <p:spPr>
          <a:xfrm>
            <a:off x="2173979" y="5892835"/>
            <a:ext cx="723046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Прямая со стрелкой 90"/>
          <p:cNvCxnSpPr/>
          <p:nvPr/>
        </p:nvCxnSpPr>
        <p:spPr>
          <a:xfrm flipH="1">
            <a:off x="2198665" y="6047169"/>
            <a:ext cx="69836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/>
              <p:cNvSpPr txBox="1"/>
              <p:nvPr/>
            </p:nvSpPr>
            <p:spPr>
              <a:xfrm>
                <a:off x="2481885" y="5523503"/>
                <a:ext cx="3205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λ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92" name="TextBox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1885" y="5523503"/>
                <a:ext cx="320539" cy="369332"/>
              </a:xfrm>
              <a:prstGeom prst="rect">
                <a:avLst/>
              </a:prstGeom>
              <a:blipFill>
                <a:blip r:embed="rId4"/>
                <a:stretch>
                  <a:fillRect l="-188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/>
              <p:cNvSpPr txBox="1"/>
              <p:nvPr/>
            </p:nvSpPr>
            <p:spPr>
              <a:xfrm>
                <a:off x="2393009" y="6001164"/>
                <a:ext cx="3213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93" name="TextBox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3009" y="6001164"/>
                <a:ext cx="321319" cy="369332"/>
              </a:xfrm>
              <a:prstGeom prst="rect">
                <a:avLst/>
              </a:prstGeom>
              <a:blipFill>
                <a:blip r:embed="rId5"/>
                <a:stretch>
                  <a:fillRect l="-55769" r="-48077" b="-1311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Прямоугольник 93"/>
          <p:cNvSpPr/>
          <p:nvPr/>
        </p:nvSpPr>
        <p:spPr>
          <a:xfrm>
            <a:off x="2910817" y="5727631"/>
            <a:ext cx="495300" cy="4953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5" name="TextBox 94"/>
          <p:cNvSpPr txBox="1"/>
          <p:nvPr/>
        </p:nvSpPr>
        <p:spPr>
          <a:xfrm>
            <a:off x="2910817" y="5775226"/>
            <a:ext cx="4953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ru-RU" sz="2000" dirty="0" smtClean="0"/>
              <a:t>1</a:t>
            </a:r>
            <a:endParaRPr lang="ru-RU" sz="2000" dirty="0"/>
          </a:p>
        </p:txBody>
      </p:sp>
      <p:cxnSp>
        <p:nvCxnSpPr>
          <p:cNvPr id="96" name="Прямая со стрелкой 95"/>
          <p:cNvCxnSpPr/>
          <p:nvPr/>
        </p:nvCxnSpPr>
        <p:spPr>
          <a:xfrm>
            <a:off x="3406117" y="5892835"/>
            <a:ext cx="763962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Прямая со стрелкой 96"/>
          <p:cNvCxnSpPr/>
          <p:nvPr/>
        </p:nvCxnSpPr>
        <p:spPr>
          <a:xfrm flipH="1">
            <a:off x="3406118" y="6047170"/>
            <a:ext cx="74909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/>
              <p:cNvSpPr txBox="1"/>
              <p:nvPr/>
            </p:nvSpPr>
            <p:spPr>
              <a:xfrm>
                <a:off x="3580528" y="5523503"/>
                <a:ext cx="3205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λ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98" name="TextBox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0528" y="5523503"/>
                <a:ext cx="320539" cy="369332"/>
              </a:xfrm>
              <a:prstGeom prst="rect">
                <a:avLst/>
              </a:prstGeom>
              <a:blipFill>
                <a:blip r:embed="rId6"/>
                <a:stretch>
                  <a:fillRect l="-188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/>
              <p:cNvSpPr txBox="1"/>
              <p:nvPr/>
            </p:nvSpPr>
            <p:spPr>
              <a:xfrm>
                <a:off x="3587386" y="6001164"/>
                <a:ext cx="4837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99" name="TextBox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7386" y="6001164"/>
                <a:ext cx="483775" cy="369332"/>
              </a:xfrm>
              <a:prstGeom prst="rect">
                <a:avLst/>
              </a:prstGeom>
              <a:blipFill>
                <a:blip r:embed="rId7"/>
                <a:stretch>
                  <a:fillRect l="-30000" r="-26250" b="-1311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0" name="Прямоугольник 99"/>
          <p:cNvSpPr/>
          <p:nvPr/>
        </p:nvSpPr>
        <p:spPr>
          <a:xfrm>
            <a:off x="4170079" y="5727631"/>
            <a:ext cx="495300" cy="4953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1" name="TextBox 100"/>
          <p:cNvSpPr txBox="1"/>
          <p:nvPr/>
        </p:nvSpPr>
        <p:spPr>
          <a:xfrm>
            <a:off x="4170079" y="5775226"/>
            <a:ext cx="4953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ru-RU" sz="2000" dirty="0" smtClean="0"/>
              <a:t>2</a:t>
            </a:r>
            <a:endParaRPr lang="ru-RU" sz="2000" dirty="0"/>
          </a:p>
        </p:txBody>
      </p:sp>
      <p:cxnSp>
        <p:nvCxnSpPr>
          <p:cNvPr id="102" name="Прямая со стрелкой 101"/>
          <p:cNvCxnSpPr/>
          <p:nvPr/>
        </p:nvCxnSpPr>
        <p:spPr>
          <a:xfrm>
            <a:off x="4665379" y="5892835"/>
            <a:ext cx="72196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Прямая со стрелкой 102"/>
          <p:cNvCxnSpPr/>
          <p:nvPr/>
        </p:nvCxnSpPr>
        <p:spPr>
          <a:xfrm flipH="1">
            <a:off x="4665380" y="6047170"/>
            <a:ext cx="72196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/>
              <p:cNvSpPr txBox="1"/>
              <p:nvPr/>
            </p:nvSpPr>
            <p:spPr>
              <a:xfrm>
                <a:off x="4839790" y="5523503"/>
                <a:ext cx="3205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λ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04" name="TextBox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9790" y="5523503"/>
                <a:ext cx="320539" cy="369332"/>
              </a:xfrm>
              <a:prstGeom prst="rect">
                <a:avLst/>
              </a:prstGeom>
              <a:blipFill>
                <a:blip r:embed="rId8"/>
                <a:stretch>
                  <a:fillRect l="-188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6" name="Прямоугольник 105"/>
          <p:cNvSpPr/>
          <p:nvPr/>
        </p:nvSpPr>
        <p:spPr>
          <a:xfrm>
            <a:off x="5415242" y="5727631"/>
            <a:ext cx="495300" cy="4953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7" name="TextBox 106"/>
          <p:cNvSpPr txBox="1"/>
          <p:nvPr/>
        </p:nvSpPr>
        <p:spPr>
          <a:xfrm>
            <a:off x="5415242" y="5775226"/>
            <a:ext cx="4953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ru-RU" sz="2000" dirty="0" smtClean="0"/>
              <a:t>3</a:t>
            </a:r>
            <a:endParaRPr lang="ru-RU" sz="2000" dirty="0"/>
          </a:p>
        </p:txBody>
      </p:sp>
      <p:cxnSp>
        <p:nvCxnSpPr>
          <p:cNvPr id="108" name="Прямая со стрелкой 107"/>
          <p:cNvCxnSpPr/>
          <p:nvPr/>
        </p:nvCxnSpPr>
        <p:spPr>
          <a:xfrm>
            <a:off x="5910542" y="5892835"/>
            <a:ext cx="650278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Прямая со стрелкой 108"/>
          <p:cNvCxnSpPr/>
          <p:nvPr/>
        </p:nvCxnSpPr>
        <p:spPr>
          <a:xfrm flipH="1">
            <a:off x="5910543" y="6047170"/>
            <a:ext cx="64418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/>
              <p:cNvSpPr txBox="1"/>
              <p:nvPr/>
            </p:nvSpPr>
            <p:spPr>
              <a:xfrm>
                <a:off x="6084953" y="5523503"/>
                <a:ext cx="3205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λ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10" name="TextBox 1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4953" y="5523503"/>
                <a:ext cx="320539" cy="369332"/>
              </a:xfrm>
              <a:prstGeom prst="rect">
                <a:avLst/>
              </a:prstGeom>
              <a:blipFill>
                <a:blip r:embed="rId9"/>
                <a:stretch>
                  <a:fillRect l="-188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/>
              <p:cNvSpPr txBox="1"/>
              <p:nvPr/>
            </p:nvSpPr>
            <p:spPr>
              <a:xfrm>
                <a:off x="6124989" y="6010444"/>
                <a:ext cx="3213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11" name="TextBox 1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4989" y="6010444"/>
                <a:ext cx="321319" cy="369332"/>
              </a:xfrm>
              <a:prstGeom prst="rect">
                <a:avLst/>
              </a:prstGeom>
              <a:blipFill>
                <a:blip r:embed="rId10"/>
                <a:stretch>
                  <a:fillRect l="-73077" r="-67308" b="-1147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2" name="Прямоугольник 111"/>
          <p:cNvSpPr/>
          <p:nvPr/>
        </p:nvSpPr>
        <p:spPr>
          <a:xfrm>
            <a:off x="6587516" y="5727631"/>
            <a:ext cx="495300" cy="4953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3" name="TextBox 112"/>
          <p:cNvSpPr txBox="1"/>
          <p:nvPr/>
        </p:nvSpPr>
        <p:spPr>
          <a:xfrm>
            <a:off x="6587516" y="5775226"/>
            <a:ext cx="4953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dirty="0" smtClean="0"/>
              <a:t>4</a:t>
            </a:r>
            <a:endParaRPr lang="ru-RU" sz="2000" dirty="0"/>
          </a:p>
        </p:txBody>
      </p:sp>
      <p:cxnSp>
        <p:nvCxnSpPr>
          <p:cNvPr id="114" name="Прямая со стрелкой 113"/>
          <p:cNvCxnSpPr/>
          <p:nvPr/>
        </p:nvCxnSpPr>
        <p:spPr>
          <a:xfrm>
            <a:off x="7082816" y="5892835"/>
            <a:ext cx="65793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Прямая со стрелкой 114"/>
          <p:cNvCxnSpPr/>
          <p:nvPr/>
        </p:nvCxnSpPr>
        <p:spPr>
          <a:xfrm flipH="1">
            <a:off x="7082817" y="6047170"/>
            <a:ext cx="672372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115"/>
              <p:cNvSpPr txBox="1"/>
              <p:nvPr/>
            </p:nvSpPr>
            <p:spPr>
              <a:xfrm>
                <a:off x="7257227" y="5523503"/>
                <a:ext cx="3205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λ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16" name="TextBox 1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7227" y="5523503"/>
                <a:ext cx="320539" cy="369332"/>
              </a:xfrm>
              <a:prstGeom prst="rect">
                <a:avLst/>
              </a:prstGeom>
              <a:blipFill>
                <a:blip r:embed="rId11"/>
                <a:stretch>
                  <a:fillRect l="-188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3" name="Прямоугольник 122"/>
          <p:cNvSpPr/>
          <p:nvPr/>
        </p:nvSpPr>
        <p:spPr>
          <a:xfrm>
            <a:off x="7740747" y="5727631"/>
            <a:ext cx="495300" cy="4953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4" name="TextBox 123"/>
          <p:cNvSpPr txBox="1"/>
          <p:nvPr/>
        </p:nvSpPr>
        <p:spPr>
          <a:xfrm>
            <a:off x="7660586" y="5770139"/>
            <a:ext cx="66971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smtClean="0"/>
              <a:t>5</a:t>
            </a:r>
            <a:endParaRPr lang="ru-RU" dirty="0"/>
          </a:p>
        </p:txBody>
      </p:sp>
      <p:cxnSp>
        <p:nvCxnSpPr>
          <p:cNvPr id="125" name="Прямая со стрелкой 124"/>
          <p:cNvCxnSpPr/>
          <p:nvPr/>
        </p:nvCxnSpPr>
        <p:spPr>
          <a:xfrm>
            <a:off x="8236047" y="5892835"/>
            <a:ext cx="58955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Прямая со стрелкой 125"/>
          <p:cNvCxnSpPr/>
          <p:nvPr/>
        </p:nvCxnSpPr>
        <p:spPr>
          <a:xfrm flipH="1">
            <a:off x="8236048" y="6047169"/>
            <a:ext cx="589550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TextBox 126"/>
              <p:cNvSpPr txBox="1"/>
              <p:nvPr/>
            </p:nvSpPr>
            <p:spPr>
              <a:xfrm>
                <a:off x="8410458" y="5523503"/>
                <a:ext cx="3205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λ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27" name="TextBox 1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0458" y="5523503"/>
                <a:ext cx="320539" cy="369332"/>
              </a:xfrm>
              <a:prstGeom prst="rect">
                <a:avLst/>
              </a:prstGeom>
              <a:blipFill>
                <a:blip r:embed="rId12"/>
                <a:stretch>
                  <a:fillRect l="-384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9" name="Прямоугольник 128"/>
          <p:cNvSpPr/>
          <p:nvPr/>
        </p:nvSpPr>
        <p:spPr>
          <a:xfrm>
            <a:off x="8836557" y="5727631"/>
            <a:ext cx="495300" cy="4953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0" name="TextBox 129"/>
          <p:cNvSpPr txBox="1"/>
          <p:nvPr/>
        </p:nvSpPr>
        <p:spPr>
          <a:xfrm>
            <a:off x="8789189" y="5770139"/>
            <a:ext cx="62247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smtClean="0"/>
              <a:t>6</a:t>
            </a:r>
            <a:endParaRPr lang="ru-RU" dirty="0"/>
          </a:p>
        </p:txBody>
      </p:sp>
      <p:cxnSp>
        <p:nvCxnSpPr>
          <p:cNvPr id="131" name="Прямая со стрелкой 130"/>
          <p:cNvCxnSpPr/>
          <p:nvPr/>
        </p:nvCxnSpPr>
        <p:spPr>
          <a:xfrm>
            <a:off x="9331857" y="5892835"/>
            <a:ext cx="58955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Прямая со стрелкой 131"/>
          <p:cNvCxnSpPr/>
          <p:nvPr/>
        </p:nvCxnSpPr>
        <p:spPr>
          <a:xfrm flipH="1">
            <a:off x="9331858" y="6047169"/>
            <a:ext cx="589550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TextBox 132"/>
              <p:cNvSpPr txBox="1"/>
              <p:nvPr/>
            </p:nvSpPr>
            <p:spPr>
              <a:xfrm>
                <a:off x="9506268" y="5523503"/>
                <a:ext cx="3205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λ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33" name="TextBox 1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6268" y="5523503"/>
                <a:ext cx="320539" cy="369332"/>
              </a:xfrm>
              <a:prstGeom prst="rect">
                <a:avLst/>
              </a:prstGeom>
              <a:blipFill>
                <a:blip r:embed="rId13"/>
                <a:stretch>
                  <a:fillRect l="-188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TextBox 134"/>
              <p:cNvSpPr txBox="1"/>
              <p:nvPr/>
            </p:nvSpPr>
            <p:spPr>
              <a:xfrm>
                <a:off x="9954201" y="5742716"/>
                <a:ext cx="3213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35" name="TextBox 1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4201" y="5742716"/>
                <a:ext cx="321319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1" name="Группа 70"/>
          <p:cNvGrpSpPr/>
          <p:nvPr/>
        </p:nvGrpSpPr>
        <p:grpSpPr>
          <a:xfrm>
            <a:off x="400679" y="3091994"/>
            <a:ext cx="2983563" cy="1976798"/>
            <a:chOff x="349040" y="3311013"/>
            <a:chExt cx="2983563" cy="1976798"/>
          </a:xfrm>
        </p:grpSpPr>
        <p:cxnSp>
          <p:nvCxnSpPr>
            <p:cNvPr id="12" name="Прямая со стрелкой 11"/>
            <p:cNvCxnSpPr/>
            <p:nvPr/>
          </p:nvCxnSpPr>
          <p:spPr>
            <a:xfrm>
              <a:off x="897400" y="4911213"/>
              <a:ext cx="2353740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Прямая со стрелкой 13"/>
            <p:cNvCxnSpPr/>
            <p:nvPr/>
          </p:nvCxnSpPr>
          <p:spPr>
            <a:xfrm flipV="1">
              <a:off x="897400" y="3311013"/>
              <a:ext cx="0" cy="160757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TextBox 141"/>
                <p:cNvSpPr txBox="1"/>
                <p:nvPr/>
              </p:nvSpPr>
              <p:spPr>
                <a:xfrm>
                  <a:off x="3012064" y="4494286"/>
                  <a:ext cx="32053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142" name="TextBox 1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12064" y="4494286"/>
                  <a:ext cx="320539" cy="36933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TextBox 142"/>
                <p:cNvSpPr txBox="1"/>
                <p:nvPr/>
              </p:nvSpPr>
              <p:spPr>
                <a:xfrm>
                  <a:off x="1143479" y="4914904"/>
                  <a:ext cx="32053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143" name="TextBox 1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3479" y="4914904"/>
                  <a:ext cx="320539" cy="369332"/>
                </a:xfrm>
                <a:prstGeom prst="rect">
                  <a:avLst/>
                </a:prstGeom>
                <a:blipFill>
                  <a:blip r:embed="rId16"/>
                  <a:stretch>
                    <a:fillRect l="-3774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TextBox 143"/>
                <p:cNvSpPr txBox="1"/>
                <p:nvPr/>
              </p:nvSpPr>
              <p:spPr>
                <a:xfrm>
                  <a:off x="1476199" y="4914904"/>
                  <a:ext cx="32053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144" name="TextBox 1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76199" y="4914904"/>
                  <a:ext cx="320539" cy="369332"/>
                </a:xfrm>
                <a:prstGeom prst="rect">
                  <a:avLst/>
                </a:prstGeom>
                <a:blipFill>
                  <a:blip r:embed="rId17"/>
                  <a:stretch>
                    <a:fillRect l="-3846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1" name="Полилиния 40"/>
            <p:cNvSpPr/>
            <p:nvPr/>
          </p:nvSpPr>
          <p:spPr>
            <a:xfrm>
              <a:off x="897400" y="3652519"/>
              <a:ext cx="1981006" cy="1251321"/>
            </a:xfrm>
            <a:custGeom>
              <a:avLst/>
              <a:gdLst>
                <a:gd name="connsiteX0" fmla="*/ 0 w 1570703"/>
                <a:gd name="connsiteY0" fmla="*/ 1187245 h 1187245"/>
                <a:gd name="connsiteX1" fmla="*/ 641554 w 1570703"/>
                <a:gd name="connsiteY1" fmla="*/ 302342 h 1187245"/>
                <a:gd name="connsiteX2" fmla="*/ 1570703 w 1570703"/>
                <a:gd name="connsiteY2" fmla="*/ 0 h 1187245"/>
                <a:gd name="connsiteX0" fmla="*/ 0 w 1570703"/>
                <a:gd name="connsiteY0" fmla="*/ 1187245 h 1187245"/>
                <a:gd name="connsiteX1" fmla="*/ 850455 w 1570703"/>
                <a:gd name="connsiteY1" fmla="*/ 570136 h 1187245"/>
                <a:gd name="connsiteX2" fmla="*/ 1570703 w 1570703"/>
                <a:gd name="connsiteY2" fmla="*/ 0 h 1187245"/>
                <a:gd name="connsiteX0" fmla="*/ 0 w 1570703"/>
                <a:gd name="connsiteY0" fmla="*/ 1187245 h 1187245"/>
                <a:gd name="connsiteX1" fmla="*/ 850455 w 1570703"/>
                <a:gd name="connsiteY1" fmla="*/ 570136 h 1187245"/>
                <a:gd name="connsiteX2" fmla="*/ 1570703 w 1570703"/>
                <a:gd name="connsiteY2" fmla="*/ 0 h 1187245"/>
                <a:gd name="connsiteX0" fmla="*/ 0 w 1570703"/>
                <a:gd name="connsiteY0" fmla="*/ 1187245 h 1187331"/>
                <a:gd name="connsiteX1" fmla="*/ 850455 w 1570703"/>
                <a:gd name="connsiteY1" fmla="*/ 570136 h 1187331"/>
                <a:gd name="connsiteX2" fmla="*/ 1570703 w 1570703"/>
                <a:gd name="connsiteY2" fmla="*/ 0 h 1187331"/>
                <a:gd name="connsiteX0" fmla="*/ 0 w 1570703"/>
                <a:gd name="connsiteY0" fmla="*/ 1187245 h 1187331"/>
                <a:gd name="connsiteX1" fmla="*/ 850455 w 1570703"/>
                <a:gd name="connsiteY1" fmla="*/ 570136 h 1187331"/>
                <a:gd name="connsiteX2" fmla="*/ 1570703 w 1570703"/>
                <a:gd name="connsiteY2" fmla="*/ 0 h 1187331"/>
                <a:gd name="connsiteX0" fmla="*/ 0 w 1570703"/>
                <a:gd name="connsiteY0" fmla="*/ 1187245 h 1187245"/>
                <a:gd name="connsiteX1" fmla="*/ 850455 w 1570703"/>
                <a:gd name="connsiteY1" fmla="*/ 570136 h 1187245"/>
                <a:gd name="connsiteX2" fmla="*/ 1570703 w 1570703"/>
                <a:gd name="connsiteY2" fmla="*/ 0 h 1187245"/>
                <a:gd name="connsiteX0" fmla="*/ 0 w 1570703"/>
                <a:gd name="connsiteY0" fmla="*/ 1187245 h 1187245"/>
                <a:gd name="connsiteX1" fmla="*/ 850455 w 1570703"/>
                <a:gd name="connsiteY1" fmla="*/ 570136 h 1187245"/>
                <a:gd name="connsiteX2" fmla="*/ 1570703 w 1570703"/>
                <a:gd name="connsiteY2" fmla="*/ 0 h 1187245"/>
                <a:gd name="connsiteX0" fmla="*/ 0 w 1597328"/>
                <a:gd name="connsiteY0" fmla="*/ 991937 h 991937"/>
                <a:gd name="connsiteX1" fmla="*/ 850455 w 1597328"/>
                <a:gd name="connsiteY1" fmla="*/ 374828 h 991937"/>
                <a:gd name="connsiteX2" fmla="*/ 1597328 w 1597328"/>
                <a:gd name="connsiteY2" fmla="*/ 0 h 991937"/>
                <a:gd name="connsiteX0" fmla="*/ 0 w 1597328"/>
                <a:gd name="connsiteY0" fmla="*/ 991937 h 991937"/>
                <a:gd name="connsiteX1" fmla="*/ 850455 w 1597328"/>
                <a:gd name="connsiteY1" fmla="*/ 374828 h 991937"/>
                <a:gd name="connsiteX2" fmla="*/ 1597328 w 1597328"/>
                <a:gd name="connsiteY2" fmla="*/ 0 h 991937"/>
                <a:gd name="connsiteX0" fmla="*/ 0 w 1597328"/>
                <a:gd name="connsiteY0" fmla="*/ 991937 h 991937"/>
                <a:gd name="connsiteX1" fmla="*/ 850455 w 1597328"/>
                <a:gd name="connsiteY1" fmla="*/ 374828 h 991937"/>
                <a:gd name="connsiteX2" fmla="*/ 1597328 w 1597328"/>
                <a:gd name="connsiteY2" fmla="*/ 0 h 991937"/>
                <a:gd name="connsiteX0" fmla="*/ 0 w 1597328"/>
                <a:gd name="connsiteY0" fmla="*/ 991937 h 991937"/>
                <a:gd name="connsiteX1" fmla="*/ 850455 w 1597328"/>
                <a:gd name="connsiteY1" fmla="*/ 374828 h 991937"/>
                <a:gd name="connsiteX2" fmla="*/ 1597328 w 1597328"/>
                <a:gd name="connsiteY2" fmla="*/ 0 h 991937"/>
                <a:gd name="connsiteX0" fmla="*/ 0 w 1597328"/>
                <a:gd name="connsiteY0" fmla="*/ 991937 h 991937"/>
                <a:gd name="connsiteX1" fmla="*/ 850455 w 1597328"/>
                <a:gd name="connsiteY1" fmla="*/ 374828 h 991937"/>
                <a:gd name="connsiteX2" fmla="*/ 1597328 w 1597328"/>
                <a:gd name="connsiteY2" fmla="*/ 0 h 991937"/>
                <a:gd name="connsiteX0" fmla="*/ 0 w 1597328"/>
                <a:gd name="connsiteY0" fmla="*/ 991937 h 991937"/>
                <a:gd name="connsiteX1" fmla="*/ 850455 w 1597328"/>
                <a:gd name="connsiteY1" fmla="*/ 374828 h 991937"/>
                <a:gd name="connsiteX2" fmla="*/ 1597328 w 1597328"/>
                <a:gd name="connsiteY2" fmla="*/ 0 h 991937"/>
                <a:gd name="connsiteX0" fmla="*/ 0 w 1597328"/>
                <a:gd name="connsiteY0" fmla="*/ 991937 h 991937"/>
                <a:gd name="connsiteX1" fmla="*/ 850455 w 1597328"/>
                <a:gd name="connsiteY1" fmla="*/ 374828 h 991937"/>
                <a:gd name="connsiteX2" fmla="*/ 1597328 w 1597328"/>
                <a:gd name="connsiteY2" fmla="*/ 0 h 991937"/>
                <a:gd name="connsiteX0" fmla="*/ 0 w 1597328"/>
                <a:gd name="connsiteY0" fmla="*/ 991937 h 991937"/>
                <a:gd name="connsiteX1" fmla="*/ 850455 w 1597328"/>
                <a:gd name="connsiteY1" fmla="*/ 374828 h 991937"/>
                <a:gd name="connsiteX2" fmla="*/ 1597328 w 1597328"/>
                <a:gd name="connsiteY2" fmla="*/ 0 h 991937"/>
                <a:gd name="connsiteX0" fmla="*/ 0 w 1597328"/>
                <a:gd name="connsiteY0" fmla="*/ 991937 h 991937"/>
                <a:gd name="connsiteX1" fmla="*/ 850455 w 1597328"/>
                <a:gd name="connsiteY1" fmla="*/ 374828 h 991937"/>
                <a:gd name="connsiteX2" fmla="*/ 1597328 w 1597328"/>
                <a:gd name="connsiteY2" fmla="*/ 0 h 991937"/>
                <a:gd name="connsiteX0" fmla="*/ 0 w 1597328"/>
                <a:gd name="connsiteY0" fmla="*/ 991937 h 991937"/>
                <a:gd name="connsiteX1" fmla="*/ 850455 w 1597328"/>
                <a:gd name="connsiteY1" fmla="*/ 374828 h 991937"/>
                <a:gd name="connsiteX2" fmla="*/ 1597328 w 1597328"/>
                <a:gd name="connsiteY2" fmla="*/ 0 h 991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97328" h="991937">
                  <a:moveTo>
                    <a:pt x="0" y="991937"/>
                  </a:moveTo>
                  <a:cubicBezTo>
                    <a:pt x="310802" y="920243"/>
                    <a:pt x="678444" y="664988"/>
                    <a:pt x="850455" y="374828"/>
                  </a:cubicBezTo>
                  <a:cubicBezTo>
                    <a:pt x="1022466" y="84668"/>
                    <a:pt x="1345444" y="13979"/>
                    <a:pt x="1597328" y="0"/>
                  </a:cubicBezTo>
                </a:path>
              </a:pathLst>
            </a:cu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TextBox 144"/>
                <p:cNvSpPr txBox="1"/>
                <p:nvPr/>
              </p:nvSpPr>
              <p:spPr>
                <a:xfrm>
                  <a:off x="1815411" y="4914904"/>
                  <a:ext cx="32053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145" name="TextBox 1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15411" y="4914904"/>
                  <a:ext cx="320539" cy="369332"/>
                </a:xfrm>
                <a:prstGeom prst="rect">
                  <a:avLst/>
                </a:prstGeom>
                <a:blipFill>
                  <a:blip r:embed="rId18"/>
                  <a:stretch>
                    <a:fillRect l="-1887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TextBox 145"/>
                <p:cNvSpPr txBox="1"/>
                <p:nvPr/>
              </p:nvSpPr>
              <p:spPr>
                <a:xfrm>
                  <a:off x="2135950" y="4914904"/>
                  <a:ext cx="32053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146" name="TextBox 1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35950" y="4914904"/>
                  <a:ext cx="320539" cy="369332"/>
                </a:xfrm>
                <a:prstGeom prst="rect">
                  <a:avLst/>
                </a:prstGeom>
                <a:blipFill>
                  <a:blip r:embed="rId19"/>
                  <a:stretch>
                    <a:fillRect l="-3846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7" name="TextBox 146"/>
                <p:cNvSpPr txBox="1"/>
                <p:nvPr/>
              </p:nvSpPr>
              <p:spPr>
                <a:xfrm>
                  <a:off x="2915684" y="4918479"/>
                  <a:ext cx="32053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147" name="TextBox 1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15684" y="4918479"/>
                  <a:ext cx="320539" cy="369332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TextBox 147"/>
                <p:cNvSpPr txBox="1"/>
                <p:nvPr/>
              </p:nvSpPr>
              <p:spPr>
                <a:xfrm>
                  <a:off x="349040" y="4574959"/>
                  <a:ext cx="5053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</a:rPr>
                          <m:t>μ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148" name="TextBox 1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9040" y="4574959"/>
                  <a:ext cx="505379" cy="369332"/>
                </a:xfrm>
                <a:prstGeom prst="rect">
                  <a:avLst/>
                </a:prstGeom>
                <a:blipFill>
                  <a:blip r:embed="rId21"/>
                  <a:stretch>
                    <a:fillRect l="-15663" r="-12048" b="-13333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5" name="Прямая соединительная линия 44"/>
            <p:cNvCxnSpPr/>
            <p:nvPr/>
          </p:nvCxnSpPr>
          <p:spPr>
            <a:xfrm flipH="1">
              <a:off x="897400" y="4538980"/>
              <a:ext cx="69081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Прямая соединительная линия 47"/>
            <p:cNvCxnSpPr/>
            <p:nvPr/>
          </p:nvCxnSpPr>
          <p:spPr>
            <a:xfrm>
              <a:off x="1588217" y="4538980"/>
              <a:ext cx="0" cy="37223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9" name="Прямая соединительная линия 148"/>
            <p:cNvCxnSpPr/>
            <p:nvPr/>
          </p:nvCxnSpPr>
          <p:spPr>
            <a:xfrm flipH="1">
              <a:off x="897400" y="4140521"/>
              <a:ext cx="103879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0" name="TextBox 149"/>
                <p:cNvSpPr txBox="1"/>
                <p:nvPr/>
              </p:nvSpPr>
              <p:spPr>
                <a:xfrm>
                  <a:off x="368811" y="4331254"/>
                  <a:ext cx="48560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</a:rPr>
                          <m:t>μ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150" name="TextBox 1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8811" y="4331254"/>
                  <a:ext cx="485608" cy="369332"/>
                </a:xfrm>
                <a:prstGeom prst="rect">
                  <a:avLst/>
                </a:prstGeom>
                <a:blipFill>
                  <a:blip r:embed="rId22"/>
                  <a:stretch>
                    <a:fillRect l="-18750" r="-13750" b="-13333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1" name="Прямая соединительная линия 150"/>
            <p:cNvCxnSpPr/>
            <p:nvPr/>
          </p:nvCxnSpPr>
          <p:spPr>
            <a:xfrm>
              <a:off x="1936197" y="4163590"/>
              <a:ext cx="0" cy="75077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2" name="Прямая соединительная линия 151"/>
            <p:cNvCxnSpPr/>
            <p:nvPr/>
          </p:nvCxnSpPr>
          <p:spPr>
            <a:xfrm>
              <a:off x="2276557" y="3802959"/>
              <a:ext cx="0" cy="110825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3" name="Прямая соединительная линия 152"/>
            <p:cNvCxnSpPr/>
            <p:nvPr/>
          </p:nvCxnSpPr>
          <p:spPr>
            <a:xfrm flipH="1">
              <a:off x="897400" y="3802959"/>
              <a:ext cx="137915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4" name="TextBox 153"/>
                <p:cNvSpPr txBox="1"/>
                <p:nvPr/>
              </p:nvSpPr>
              <p:spPr>
                <a:xfrm>
                  <a:off x="376284" y="3913802"/>
                  <a:ext cx="47066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</a:rPr>
                          <m:t>μ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154" name="TextBox 1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6284" y="3913802"/>
                  <a:ext cx="470662" cy="369332"/>
                </a:xfrm>
                <a:prstGeom prst="rect">
                  <a:avLst/>
                </a:prstGeom>
                <a:blipFill>
                  <a:blip r:embed="rId23"/>
                  <a:stretch>
                    <a:fillRect l="-20779" r="-16883" b="-13115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5" name="TextBox 154"/>
                <p:cNvSpPr txBox="1"/>
                <p:nvPr/>
              </p:nvSpPr>
              <p:spPr>
                <a:xfrm>
                  <a:off x="397286" y="3621977"/>
                  <a:ext cx="43382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</a:rPr>
                          <m:t>μ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155" name="TextBox 1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7286" y="3621977"/>
                  <a:ext cx="433827" cy="369332"/>
                </a:xfrm>
                <a:prstGeom prst="rect">
                  <a:avLst/>
                </a:prstGeom>
                <a:blipFill>
                  <a:blip r:embed="rId24"/>
                  <a:stretch>
                    <a:fillRect l="-26761" r="-22535" b="-13115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2" name="Прямая соединительная линия 171"/>
            <p:cNvCxnSpPr/>
            <p:nvPr/>
          </p:nvCxnSpPr>
          <p:spPr>
            <a:xfrm>
              <a:off x="1244402" y="4783399"/>
              <a:ext cx="0" cy="12781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4" name="Прямая соединительная линия 173"/>
            <p:cNvCxnSpPr/>
            <p:nvPr/>
          </p:nvCxnSpPr>
          <p:spPr>
            <a:xfrm flipH="1">
              <a:off x="897400" y="4759625"/>
              <a:ext cx="33909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7" name="TextBox 176"/>
                <p:cNvSpPr txBox="1"/>
                <p:nvPr/>
              </p:nvSpPr>
              <p:spPr>
                <a:xfrm>
                  <a:off x="764173" y="4914904"/>
                  <a:ext cx="32053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177" name="TextBox 1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4173" y="4914904"/>
                  <a:ext cx="320539" cy="369332"/>
                </a:xfrm>
                <a:prstGeom prst="rect">
                  <a:avLst/>
                </a:prstGeom>
                <a:blipFill>
                  <a:blip r:embed="rId25"/>
                  <a:stretch>
                    <a:fillRect l="-3846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/>
                <p:cNvSpPr txBox="1"/>
                <p:nvPr/>
              </p:nvSpPr>
              <p:spPr>
                <a:xfrm>
                  <a:off x="397286" y="3387992"/>
                  <a:ext cx="43382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</a:rPr>
                          <m:t>μ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80" name="TextBox 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7286" y="3387992"/>
                  <a:ext cx="433827" cy="369332"/>
                </a:xfrm>
                <a:prstGeom prst="rect">
                  <a:avLst/>
                </a:prstGeom>
                <a:blipFill>
                  <a:blip r:embed="rId26"/>
                  <a:stretch>
                    <a:fillRect l="-26761" r="-22535" b="-13333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TextBox 80"/>
                <p:cNvSpPr txBox="1"/>
                <p:nvPr/>
              </p:nvSpPr>
              <p:spPr>
                <a:xfrm>
                  <a:off x="2476309" y="4914904"/>
                  <a:ext cx="27782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81" name="TextBox 8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76309" y="4914904"/>
                  <a:ext cx="277820" cy="369332"/>
                </a:xfrm>
                <a:prstGeom prst="rect">
                  <a:avLst/>
                </a:prstGeom>
                <a:blipFill>
                  <a:blip r:embed="rId27"/>
                  <a:stretch>
                    <a:fillRect l="-13333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2" name="Прямая соединительная линия 81"/>
            <p:cNvCxnSpPr/>
            <p:nvPr/>
          </p:nvCxnSpPr>
          <p:spPr>
            <a:xfrm>
              <a:off x="2590515" y="3696279"/>
              <a:ext cx="0" cy="121493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Прямая соединительная линия 83"/>
            <p:cNvCxnSpPr/>
            <p:nvPr/>
          </p:nvCxnSpPr>
          <p:spPr>
            <a:xfrm flipH="1">
              <a:off x="897400" y="3695394"/>
              <a:ext cx="164715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Объект 2"/>
              <p:cNvSpPr txBox="1">
                <a:spLocks/>
              </p:cNvSpPr>
              <p:nvPr/>
            </p:nvSpPr>
            <p:spPr>
              <a:xfrm>
                <a:off x="3693392" y="2748280"/>
                <a:ext cx="8182223" cy="290933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ru-RU" dirty="0" smtClean="0"/>
                  <a:t>Пример с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=6</m:t>
                    </m:r>
                  </m:oMath>
                </a14:m>
                <a:r>
                  <a:rPr lang="en-US" dirty="0" smtClean="0"/>
                  <a:t>:</a:t>
                </a:r>
                <a:r>
                  <a:rPr lang="ru-RU" dirty="0" smtClean="0"/>
                  <a:t> </a:t>
                </a:r>
              </a:p>
              <a:p>
                <a:r>
                  <a:rPr lang="ru-RU" dirty="0"/>
                  <a:t>е</a:t>
                </a:r>
                <a:r>
                  <a:rPr lang="ru-RU" dirty="0" smtClean="0"/>
                  <a:t>сли заявка только одна, то ее обслуживают 6 каналов;</a:t>
                </a:r>
              </a:p>
              <a:p>
                <a:r>
                  <a:rPr lang="ru-RU" dirty="0" smtClean="0"/>
                  <a:t> если заявок 2, то наибольшая суммарная интенсивность, когда их обслуживают по 3 канала</a:t>
                </a:r>
              </a:p>
              <a:p>
                <a:r>
                  <a:rPr lang="ru-RU" dirty="0" smtClean="0"/>
                  <a:t>если заявок 3, то обслуживаем только 2 заявки, выделяя на них по 3 канала (начинается очередь)</a:t>
                </a:r>
                <a:endParaRPr lang="ru-RU" dirty="0"/>
              </a:p>
            </p:txBody>
          </p:sp>
        </mc:Choice>
        <mc:Fallback xmlns="">
          <p:sp>
            <p:nvSpPr>
              <p:cNvPr id="161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3392" y="2748280"/>
                <a:ext cx="8182223" cy="2909337"/>
              </a:xfrm>
              <a:prstGeom prst="rect">
                <a:avLst/>
              </a:prstGeom>
              <a:blipFill>
                <a:blip r:embed="rId28"/>
                <a:stretch>
                  <a:fillRect l="-1341" t="-419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7" name="TextBox 166"/>
              <p:cNvSpPr txBox="1"/>
              <p:nvPr/>
            </p:nvSpPr>
            <p:spPr>
              <a:xfrm>
                <a:off x="7290683" y="6001164"/>
                <a:ext cx="3213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67" name="TextBox 1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0683" y="6001164"/>
                <a:ext cx="321319" cy="369332"/>
              </a:xfrm>
              <a:prstGeom prst="rect">
                <a:avLst/>
              </a:prstGeom>
              <a:blipFill>
                <a:blip r:embed="rId29"/>
                <a:stretch>
                  <a:fillRect l="-71698" r="-64151" b="-1311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TextBox 169"/>
              <p:cNvSpPr txBox="1"/>
              <p:nvPr/>
            </p:nvSpPr>
            <p:spPr>
              <a:xfrm>
                <a:off x="8409677" y="6001164"/>
                <a:ext cx="3213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70" name="TextBox 1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9677" y="6001164"/>
                <a:ext cx="321319" cy="369332"/>
              </a:xfrm>
              <a:prstGeom prst="rect">
                <a:avLst/>
              </a:prstGeom>
              <a:blipFill>
                <a:blip r:embed="rId30"/>
                <a:stretch>
                  <a:fillRect l="-75000" r="-67308" b="-1311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TextBox 170"/>
              <p:cNvSpPr txBox="1"/>
              <p:nvPr/>
            </p:nvSpPr>
            <p:spPr>
              <a:xfrm>
                <a:off x="9539060" y="6001164"/>
                <a:ext cx="3213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71" name="TextBox 1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9060" y="6001164"/>
                <a:ext cx="321319" cy="369332"/>
              </a:xfrm>
              <a:prstGeom prst="rect">
                <a:avLst/>
              </a:prstGeom>
              <a:blipFill>
                <a:blip r:embed="rId7"/>
                <a:stretch>
                  <a:fillRect l="-71698" r="-64151" b="-1311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1519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2342" y="-99449"/>
            <a:ext cx="11960942" cy="1325563"/>
          </a:xfrm>
        </p:spPr>
        <p:txBody>
          <a:bodyPr/>
          <a:lstStyle/>
          <a:p>
            <a:pPr algn="just"/>
            <a:r>
              <a:rPr lang="ru-RU" sz="4000" dirty="0" smtClean="0"/>
              <a:t>6. </a:t>
            </a:r>
            <a:r>
              <a:rPr lang="ru-RU" dirty="0" smtClean="0"/>
              <a:t>СМО с не-пуассоновскими потоками событий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44217" y="937260"/>
            <a:ext cx="10916265" cy="3406141"/>
          </a:xfrm>
        </p:spPr>
        <p:txBody>
          <a:bodyPr>
            <a:normAutofit/>
          </a:bodyPr>
          <a:lstStyle/>
          <a:p>
            <a:r>
              <a:rPr lang="ru-RU" dirty="0" smtClean="0"/>
              <a:t>В </a:t>
            </a:r>
            <a:r>
              <a:rPr lang="ru-RU" dirty="0" err="1" smtClean="0"/>
              <a:t>марковских</a:t>
            </a:r>
            <a:r>
              <a:rPr lang="ru-RU" dirty="0" smtClean="0"/>
              <a:t> процессах с непрерывным временем все потоки являются пуассоновскими, а время между событиями подчиняется экспоненциальному закону распределения. </a:t>
            </a:r>
          </a:p>
          <a:p>
            <a:r>
              <a:rPr lang="ru-RU" dirty="0" smtClean="0"/>
              <a:t>Во многих практических задачах время между событиями соответствует закону распределения, отличному от экспоненциального, например нормальному, равномерному или любому другому. </a:t>
            </a:r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125334" y="6443198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6BF1B1-4A85-43E6-A567-044AAC7071B1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6" name="Рисунок 7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984" y="4023784"/>
            <a:ext cx="3688871" cy="2365439"/>
          </a:xfrm>
          <a:prstGeom prst="rect">
            <a:avLst/>
          </a:prstGeom>
        </p:spPr>
      </p:pic>
      <p:pic>
        <p:nvPicPr>
          <p:cNvPr id="77" name="Рисунок 76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731843" y="3520440"/>
            <a:ext cx="4130040" cy="29419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93800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2342" y="-99449"/>
            <a:ext cx="11960942" cy="1325563"/>
          </a:xfrm>
        </p:spPr>
        <p:txBody>
          <a:bodyPr/>
          <a:lstStyle/>
          <a:p>
            <a:pPr algn="just"/>
            <a:r>
              <a:rPr lang="ru-RU" sz="4000" dirty="0" smtClean="0"/>
              <a:t>6. </a:t>
            </a:r>
            <a:r>
              <a:rPr lang="ru-RU" dirty="0" smtClean="0"/>
              <a:t>СМО с не-пуассоновскими потоками событий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544217" y="937260"/>
                <a:ext cx="10916265" cy="5505938"/>
              </a:xfrm>
            </p:spPr>
            <p:txBody>
              <a:bodyPr>
                <a:normAutofit/>
              </a:bodyPr>
              <a:lstStyle/>
              <a:p>
                <a:r>
                  <a:rPr lang="ru-RU" dirty="0" smtClean="0"/>
                  <a:t>Требуемое распределение приближенно заменяют на распределение Эрланга или на обобщенное распределение Эрланга.</a:t>
                </a:r>
              </a:p>
              <a:p>
                <a:r>
                  <a:rPr lang="ru-RU" dirty="0" smtClean="0"/>
                  <a:t>Распределение Эрланга степени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ru-RU" dirty="0" smtClean="0"/>
                  <a:t> – показывает как распределена сумма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ru-RU" dirty="0" smtClean="0"/>
                  <a:t> экспоненциальных величин с одинаковым параметром интенсивности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</a:rPr>
                      <m:t>λ</m:t>
                    </m:r>
                  </m:oMath>
                </a14:m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b="0" dirty="0" smtClean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</a:rPr>
                              <m:t>λ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num>
                      <m:den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r>
                  <a:rPr lang="en-US" b="0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b="0" dirty="0" smtClean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</a:rPr>
                      <m:t>λ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b="0" dirty="0" smtClean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 </a:t>
                </a:r>
                <a:endParaRPr lang="ru-RU" dirty="0"/>
              </a:p>
              <a:p>
                <a:pPr marL="0" indent="0">
                  <a:buNone/>
                </a:pPr>
                <a:endParaRPr lang="en-US" b="0" dirty="0" smtClean="0"/>
              </a:p>
              <a:p>
                <a:pPr marL="0" indent="0">
                  <a:buNone/>
                </a:pPr>
                <a:endParaRPr lang="en-US" b="0" dirty="0" smtClean="0"/>
              </a:p>
              <a:p>
                <a:endParaRPr lang="ru-RU" dirty="0"/>
              </a:p>
              <a:p>
                <a:endParaRPr lang="ru-RU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4217" y="937260"/>
                <a:ext cx="10916265" cy="5505938"/>
              </a:xfrm>
              <a:blipFill>
                <a:blip r:embed="rId2"/>
                <a:stretch>
                  <a:fillRect l="-1005" t="-188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9306434" y="6492875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6BF1B1-4A85-43E6-A567-044AAC7071B1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3002" y="3130633"/>
            <a:ext cx="6055247" cy="3639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514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2342" y="-99449"/>
            <a:ext cx="11960942" cy="1325563"/>
          </a:xfrm>
        </p:spPr>
        <p:txBody>
          <a:bodyPr/>
          <a:lstStyle/>
          <a:p>
            <a:pPr algn="just"/>
            <a:r>
              <a:rPr lang="ru-RU" sz="4000" dirty="0" smtClean="0"/>
              <a:t>6. </a:t>
            </a:r>
            <a:r>
              <a:rPr lang="ru-RU" dirty="0" smtClean="0"/>
              <a:t>СМО с не-пуассоновскими потоками событий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544217" y="937260"/>
                <a:ext cx="10916265" cy="5920740"/>
              </a:xfrm>
            </p:spPr>
            <p:txBody>
              <a:bodyPr>
                <a:normAutofit/>
              </a:bodyPr>
              <a:lstStyle/>
              <a:p>
                <a:r>
                  <a:rPr lang="ru-RU" dirty="0" smtClean="0"/>
                  <a:t>Требуемое распределение приближенно заменяют на распределение Эрланга или на обобщенное распределение Эрланга.</a:t>
                </a:r>
              </a:p>
              <a:p>
                <a:pPr>
                  <a:spcAft>
                    <a:spcPts val="1200"/>
                  </a:spcAft>
                </a:pPr>
                <a:r>
                  <a:rPr lang="ru-RU" dirty="0" smtClean="0"/>
                  <a:t>Обобщенное распределение Эрланга степени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ru-RU" dirty="0" smtClean="0"/>
                  <a:t> – показывает как распределена сумма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ru-RU" dirty="0" smtClean="0"/>
                  <a:t> экспоненциальных величин с разными параметрами интенсивности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…,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 panose="02040503050406030204" pitchFamily="18" charset="0"/>
                                </a:rPr>
                                <m:t>λ</m:t>
                              </m:r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 panose="02040503050406030204" pitchFamily="18" charset="0"/>
                                </a:rPr>
                                <m:t>λ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nary>
                        <m:naryPr>
                          <m:chr m:val="∏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 panose="02040503050406030204" pitchFamily="18" charset="0"/>
                                </a:rPr>
                                <m:t>λ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i="1">
                                          <a:latin typeface="Cambria Math" panose="02040503050406030204" pitchFamily="18" charset="0"/>
                                        </a:rPr>
                                        <m:t>λ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</m:num>
                            <m:den>
                              <m:nary>
                                <m:naryPr>
                                  <m:chr m:val="∏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23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=1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≠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e>
                                    </m:mr>
                                  </m:m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i="1">
                                          <a:latin typeface="Cambria Math" panose="02040503050406030204" pitchFamily="18" charset="0"/>
                                        </a:rPr>
                                        <m:t>λ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i="1">
                                          <a:latin typeface="Cambria Math" panose="02040503050406030204" pitchFamily="18" charset="0"/>
                                        </a:rPr>
                                        <m:t>λ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den>
                          </m:f>
                        </m:e>
                      </m:nary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ru-RU" b="0" dirty="0" smtClean="0"/>
                  <a:t>или </a:t>
                </a:r>
                <a:r>
                  <a:rPr lang="en-US" dirty="0" smtClean="0"/>
                  <a:t> </a:t>
                </a:r>
                <a:endParaRPr lang="ru-RU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ru-RU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l-GR" i="1">
                                    <a:latin typeface="Cambria Math" panose="02040503050406030204" pitchFamily="18" charset="0"/>
                                  </a:rPr>
                                  <m:t>λ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nary>
                  </m:oMath>
                </a14:m>
                <a:r>
                  <a:rPr lang="ru-RU" dirty="0" smtClean="0"/>
                  <a:t>, 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ru-RU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ru-RU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mr>
                        </m:m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l-GR" i="1">
                                    <a:latin typeface="Cambria Math" panose="02040503050406030204" pitchFamily="18" charset="0"/>
                                  </a:rPr>
                                  <m:t>λ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l-GR" i="1">
                                    <a:latin typeface="Cambria Math" panose="02040503050406030204" pitchFamily="18" charset="0"/>
                                  </a:rPr>
                                  <m:t>λ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l-GR" i="1">
                                    <a:latin typeface="Cambria Math" panose="02040503050406030204" pitchFamily="18" charset="0"/>
                                  </a:rPr>
                                  <m:t>λ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</m:e>
                    </m:nary>
                  </m:oMath>
                </a14:m>
                <a:endParaRPr lang="ru-RU" dirty="0"/>
              </a:p>
              <a:p>
                <a:pPr marL="0" indent="0">
                  <a:buNone/>
                </a:pPr>
                <a:endParaRPr lang="en-US" b="0" dirty="0" smtClean="0"/>
              </a:p>
              <a:p>
                <a:pPr marL="0" indent="0">
                  <a:buNone/>
                </a:pPr>
                <a:endParaRPr lang="en-US" b="0" dirty="0" smtClean="0"/>
              </a:p>
              <a:p>
                <a:endParaRPr lang="ru-RU" dirty="0"/>
              </a:p>
              <a:p>
                <a:endParaRPr lang="ru-RU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4217" y="937260"/>
                <a:ext cx="10916265" cy="5920740"/>
              </a:xfrm>
              <a:blipFill>
                <a:blip r:embed="rId2"/>
                <a:stretch>
                  <a:fillRect l="-1117" t="-175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9306434" y="6492875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6BF1B1-4A85-43E6-A567-044AAC7071B1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8298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Системы массового обслуживания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5788"/>
          </a:xfrm>
        </p:spPr>
        <p:txBody>
          <a:bodyPr/>
          <a:lstStyle/>
          <a:p>
            <a:r>
              <a:rPr lang="ru-RU" dirty="0" smtClean="0"/>
              <a:t>Системы, предназначенные для обслуживания большого числа   заявок, поступающих на каналы обслуживания.</a:t>
            </a:r>
          </a:p>
          <a:p>
            <a:r>
              <a:rPr lang="ru-RU" dirty="0" smtClean="0"/>
              <a:t>Пример: магазин, телефонная станция, мастерская, парикмахерская.</a:t>
            </a:r>
          </a:p>
          <a:p>
            <a:r>
              <a:rPr lang="ru-RU" dirty="0" smtClean="0"/>
              <a:t>Заявки (требования) – клиенты, звонки, поломки, посетители.</a:t>
            </a:r>
          </a:p>
          <a:p>
            <a:r>
              <a:rPr lang="ru-RU" dirty="0" smtClean="0"/>
              <a:t>Каналы обслуживания (устройства) – продавцы, операторы, мастера, парикмахеры.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6BF1B1-4A85-43E6-A567-044AAC7071B1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3681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2342" y="-99449"/>
            <a:ext cx="11960942" cy="1325563"/>
          </a:xfrm>
        </p:spPr>
        <p:txBody>
          <a:bodyPr/>
          <a:lstStyle/>
          <a:p>
            <a:pPr algn="just"/>
            <a:r>
              <a:rPr lang="ru-RU" sz="4000" dirty="0" smtClean="0"/>
              <a:t>6. </a:t>
            </a:r>
            <a:r>
              <a:rPr lang="ru-RU" dirty="0" smtClean="0"/>
              <a:t>СМО с не-пуассоновскими потоками событий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44217" y="937260"/>
            <a:ext cx="10916265" cy="1764460"/>
          </a:xfrm>
        </p:spPr>
        <p:txBody>
          <a:bodyPr>
            <a:normAutofit/>
          </a:bodyPr>
          <a:lstStyle/>
          <a:p>
            <a:r>
              <a:rPr lang="ru-RU" dirty="0" smtClean="0"/>
              <a:t>После приближенной замены требуемого распределения на распределение Эрланга или на обобщенное распределение Эрланга можно использовать </a:t>
            </a:r>
            <a:r>
              <a:rPr lang="ru-RU" dirty="0" err="1" smtClean="0"/>
              <a:t>марковские</a:t>
            </a:r>
            <a:r>
              <a:rPr lang="ru-RU" dirty="0" smtClean="0"/>
              <a:t> процессы, но при условии добавления </a:t>
            </a:r>
            <a:r>
              <a:rPr lang="ru-RU" dirty="0" err="1" smtClean="0"/>
              <a:t>псевдосостояний</a:t>
            </a:r>
            <a:r>
              <a:rPr lang="en-US" dirty="0" smtClean="0"/>
              <a:t> (</a:t>
            </a:r>
            <a:r>
              <a:rPr lang="ru-RU" dirty="0" smtClean="0"/>
              <a:t>метод </a:t>
            </a:r>
            <a:r>
              <a:rPr lang="ru-RU" dirty="0" err="1" smtClean="0"/>
              <a:t>псевдосостояний</a:t>
            </a:r>
            <a:r>
              <a:rPr lang="ru-RU" dirty="0" smtClean="0"/>
              <a:t>).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9306434" y="6492875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6BF1B1-4A85-43E6-A567-044AAC7071B1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90244" y="3188348"/>
            <a:ext cx="495300" cy="4953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490244" y="3235943"/>
            <a:ext cx="4953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ru-RU" sz="2000" dirty="0" smtClean="0"/>
              <a:t>0</a:t>
            </a:r>
            <a:endParaRPr lang="ru-RU" sz="2000" dirty="0"/>
          </a:p>
        </p:txBody>
      </p:sp>
      <p:cxnSp>
        <p:nvCxnSpPr>
          <p:cNvPr id="7" name="Прямая со стрелкой 6"/>
          <p:cNvCxnSpPr/>
          <p:nvPr/>
        </p:nvCxnSpPr>
        <p:spPr>
          <a:xfrm>
            <a:off x="985544" y="3353552"/>
            <a:ext cx="58955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159955" y="2984220"/>
                <a:ext cx="3205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λ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9955" y="2984220"/>
                <a:ext cx="320539" cy="369332"/>
              </a:xfrm>
              <a:prstGeom prst="rect">
                <a:avLst/>
              </a:prstGeom>
              <a:blipFill>
                <a:blip r:embed="rId2"/>
                <a:stretch>
                  <a:fillRect l="-188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Прямоугольник 10"/>
          <p:cNvSpPr/>
          <p:nvPr/>
        </p:nvSpPr>
        <p:spPr>
          <a:xfrm>
            <a:off x="1588887" y="3188348"/>
            <a:ext cx="495300" cy="4953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1565107" y="3235943"/>
            <a:ext cx="51908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ru-RU" sz="2000" dirty="0" smtClean="0"/>
              <a:t>1.1</a:t>
            </a:r>
            <a:endParaRPr lang="ru-RU" sz="2000" dirty="0"/>
          </a:p>
        </p:txBody>
      </p:sp>
      <p:cxnSp>
        <p:nvCxnSpPr>
          <p:cNvPr id="13" name="Прямая со стрелкой 12"/>
          <p:cNvCxnSpPr/>
          <p:nvPr/>
        </p:nvCxnSpPr>
        <p:spPr>
          <a:xfrm>
            <a:off x="2084187" y="3353552"/>
            <a:ext cx="58955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258598" y="2984220"/>
                <a:ext cx="3205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λ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8598" y="2984220"/>
                <a:ext cx="320539" cy="369332"/>
              </a:xfrm>
              <a:prstGeom prst="rect">
                <a:avLst/>
              </a:prstGeom>
              <a:blipFill>
                <a:blip r:embed="rId3"/>
                <a:stretch>
                  <a:fillRect l="-384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Прямоугольник 16"/>
          <p:cNvSpPr/>
          <p:nvPr/>
        </p:nvSpPr>
        <p:spPr>
          <a:xfrm>
            <a:off x="2673738" y="3188348"/>
            <a:ext cx="495300" cy="4953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2685562" y="3235943"/>
            <a:ext cx="50964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ru-RU" sz="2000" dirty="0" smtClean="0"/>
              <a:t>2</a:t>
            </a:r>
            <a:r>
              <a:rPr lang="en-US" sz="2000" dirty="0" smtClean="0"/>
              <a:t>.1</a:t>
            </a:r>
            <a:endParaRPr lang="ru-RU" sz="2000" dirty="0"/>
          </a:p>
        </p:txBody>
      </p:sp>
      <p:cxnSp>
        <p:nvCxnSpPr>
          <p:cNvPr id="19" name="Прямая со стрелкой 18"/>
          <p:cNvCxnSpPr/>
          <p:nvPr/>
        </p:nvCxnSpPr>
        <p:spPr>
          <a:xfrm>
            <a:off x="3169038" y="3353552"/>
            <a:ext cx="58955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3343449" y="2984220"/>
                <a:ext cx="3205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λ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3449" y="2984220"/>
                <a:ext cx="320539" cy="369332"/>
              </a:xfrm>
              <a:prstGeom prst="rect">
                <a:avLst/>
              </a:prstGeom>
              <a:blipFill>
                <a:blip r:embed="rId4"/>
                <a:stretch>
                  <a:fillRect l="-188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Прямоугольник 22"/>
          <p:cNvSpPr/>
          <p:nvPr/>
        </p:nvSpPr>
        <p:spPr>
          <a:xfrm>
            <a:off x="3758589" y="3188348"/>
            <a:ext cx="495300" cy="4953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3711354" y="3235943"/>
            <a:ext cx="596879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ru-RU" sz="2000" dirty="0" smtClean="0"/>
              <a:t>3</a:t>
            </a:r>
            <a:r>
              <a:rPr lang="en-US" sz="2000" dirty="0" smtClean="0"/>
              <a:t>.1</a:t>
            </a:r>
            <a:endParaRPr lang="ru-RU" sz="2000" dirty="0"/>
          </a:p>
        </p:txBody>
      </p:sp>
      <p:cxnSp>
        <p:nvCxnSpPr>
          <p:cNvPr id="25" name="Прямая со стрелкой 24"/>
          <p:cNvCxnSpPr/>
          <p:nvPr/>
        </p:nvCxnSpPr>
        <p:spPr>
          <a:xfrm>
            <a:off x="4253889" y="3353552"/>
            <a:ext cx="58955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4428300" y="2984220"/>
                <a:ext cx="3205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λ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8300" y="2984220"/>
                <a:ext cx="320539" cy="369332"/>
              </a:xfrm>
              <a:prstGeom prst="rect">
                <a:avLst/>
              </a:prstGeom>
              <a:blipFill>
                <a:blip r:embed="rId5"/>
                <a:stretch>
                  <a:fillRect l="-188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Прямоугольник 28"/>
          <p:cNvSpPr/>
          <p:nvPr/>
        </p:nvSpPr>
        <p:spPr>
          <a:xfrm>
            <a:off x="6316473" y="3188348"/>
            <a:ext cx="495300" cy="4953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6247643" y="3235943"/>
            <a:ext cx="640027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dirty="0" smtClean="0"/>
              <a:t>m.1</a:t>
            </a:r>
            <a:endParaRPr lang="ru-RU" sz="2000" dirty="0"/>
          </a:p>
        </p:txBody>
      </p:sp>
      <p:cxnSp>
        <p:nvCxnSpPr>
          <p:cNvPr id="31" name="Прямая со стрелкой 30"/>
          <p:cNvCxnSpPr/>
          <p:nvPr/>
        </p:nvCxnSpPr>
        <p:spPr>
          <a:xfrm>
            <a:off x="6811773" y="3353552"/>
            <a:ext cx="58955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6986184" y="2984220"/>
                <a:ext cx="3205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λ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6184" y="2984220"/>
                <a:ext cx="320539" cy="369332"/>
              </a:xfrm>
              <a:prstGeom prst="rect">
                <a:avLst/>
              </a:prstGeom>
              <a:blipFill>
                <a:blip r:embed="rId6"/>
                <a:stretch>
                  <a:fillRect l="-188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Прямая со стрелкой 34"/>
          <p:cNvCxnSpPr/>
          <p:nvPr/>
        </p:nvCxnSpPr>
        <p:spPr>
          <a:xfrm>
            <a:off x="5725382" y="3353552"/>
            <a:ext cx="58955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5899793" y="2984220"/>
                <a:ext cx="3205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λ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9793" y="2984220"/>
                <a:ext cx="320539" cy="369332"/>
              </a:xfrm>
              <a:prstGeom prst="rect">
                <a:avLst/>
              </a:prstGeom>
              <a:blipFill>
                <a:blip r:embed="rId7"/>
                <a:stretch>
                  <a:fillRect l="-192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5060723" y="3203433"/>
                <a:ext cx="3213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0723" y="3203433"/>
                <a:ext cx="321319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Прямоугольник 39"/>
          <p:cNvSpPr/>
          <p:nvPr/>
        </p:nvSpPr>
        <p:spPr>
          <a:xfrm>
            <a:off x="7401324" y="3188348"/>
            <a:ext cx="765702" cy="4953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TextBox 40"/>
          <p:cNvSpPr txBox="1"/>
          <p:nvPr/>
        </p:nvSpPr>
        <p:spPr>
          <a:xfrm>
            <a:off x="7321162" y="3230856"/>
            <a:ext cx="91831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smtClean="0"/>
              <a:t>(m+1).1</a:t>
            </a:r>
            <a:endParaRPr lang="ru-RU" dirty="0"/>
          </a:p>
        </p:txBody>
      </p:sp>
      <p:sp>
        <p:nvSpPr>
          <p:cNvPr id="65" name="Прямоугольник 64"/>
          <p:cNvSpPr/>
          <p:nvPr/>
        </p:nvSpPr>
        <p:spPr>
          <a:xfrm>
            <a:off x="1588887" y="4075638"/>
            <a:ext cx="495300" cy="4953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6" name="TextBox 65"/>
          <p:cNvSpPr txBox="1"/>
          <p:nvPr/>
        </p:nvSpPr>
        <p:spPr>
          <a:xfrm>
            <a:off x="1565106" y="4123233"/>
            <a:ext cx="533955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ru-RU" sz="2000" dirty="0" smtClean="0"/>
              <a:t>1.2</a:t>
            </a:r>
            <a:endParaRPr lang="ru-RU" sz="2000" dirty="0"/>
          </a:p>
        </p:txBody>
      </p:sp>
      <p:cxnSp>
        <p:nvCxnSpPr>
          <p:cNvPr id="68" name="Прямая со стрелкой 67"/>
          <p:cNvCxnSpPr/>
          <p:nvPr/>
        </p:nvCxnSpPr>
        <p:spPr>
          <a:xfrm>
            <a:off x="1845773" y="3683648"/>
            <a:ext cx="4598" cy="37019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1575399" y="3656067"/>
                <a:ext cx="3213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 panose="02040503050406030204" pitchFamily="18" charset="0"/>
                            </a:rPr>
                            <m:t>μ</m:t>
                          </m:r>
                        </m:e>
                        <m:sub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5399" y="3656067"/>
                <a:ext cx="321319" cy="369332"/>
              </a:xfrm>
              <a:prstGeom prst="rect">
                <a:avLst/>
              </a:prstGeom>
              <a:blipFill>
                <a:blip r:embed="rId9"/>
                <a:stretch>
                  <a:fillRect l="-18868" b="-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Прямоугольник 70"/>
          <p:cNvSpPr/>
          <p:nvPr/>
        </p:nvSpPr>
        <p:spPr>
          <a:xfrm>
            <a:off x="1588887" y="5632400"/>
            <a:ext cx="495300" cy="4953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2" name="TextBox 71"/>
          <p:cNvSpPr txBox="1"/>
          <p:nvPr/>
        </p:nvSpPr>
        <p:spPr>
          <a:xfrm>
            <a:off x="1565106" y="5679995"/>
            <a:ext cx="533955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ru-RU" sz="2000" dirty="0" smtClean="0"/>
              <a:t>1.</a:t>
            </a:r>
            <a:r>
              <a:rPr lang="en-US" sz="2000" i="1" dirty="0" smtClean="0"/>
              <a:t>k</a:t>
            </a:r>
            <a:endParaRPr lang="ru-RU" sz="2000" i="1" dirty="0"/>
          </a:p>
        </p:txBody>
      </p:sp>
      <p:cxnSp>
        <p:nvCxnSpPr>
          <p:cNvPr id="73" name="Прямая со стрелкой 72"/>
          <p:cNvCxnSpPr/>
          <p:nvPr/>
        </p:nvCxnSpPr>
        <p:spPr>
          <a:xfrm>
            <a:off x="1851869" y="4583683"/>
            <a:ext cx="4598" cy="37019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/>
              <p:cNvSpPr txBox="1"/>
              <p:nvPr/>
            </p:nvSpPr>
            <p:spPr>
              <a:xfrm>
                <a:off x="1588887" y="4551754"/>
                <a:ext cx="3213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 panose="02040503050406030204" pitchFamily="18" charset="0"/>
                            </a:rPr>
                            <m:t>μ</m:t>
                          </m:r>
                        </m:e>
                        <m:sub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8887" y="4551754"/>
                <a:ext cx="321319" cy="369332"/>
              </a:xfrm>
              <a:prstGeom prst="rect">
                <a:avLst/>
              </a:prstGeom>
              <a:blipFill>
                <a:blip r:embed="rId10"/>
                <a:stretch>
                  <a:fillRect l="-21154" b="-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Прямая со стрелкой 74"/>
          <p:cNvCxnSpPr/>
          <p:nvPr/>
        </p:nvCxnSpPr>
        <p:spPr>
          <a:xfrm>
            <a:off x="1851869" y="5260048"/>
            <a:ext cx="4598" cy="37019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1463489" y="5170591"/>
                <a:ext cx="3213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 panose="02040503050406030204" pitchFamily="18" charset="0"/>
                            </a:rPr>
                            <m:t>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3489" y="5170591"/>
                <a:ext cx="321319" cy="369332"/>
              </a:xfrm>
              <a:prstGeom prst="rect">
                <a:avLst/>
              </a:prstGeom>
              <a:blipFill>
                <a:blip r:embed="rId11"/>
                <a:stretch>
                  <a:fillRect l="-56604" r="-28302" b="-655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1715783" y="4881093"/>
                <a:ext cx="3213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5783" y="4881093"/>
                <a:ext cx="321319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9" name="Полилиния 128"/>
          <p:cNvSpPr/>
          <p:nvPr/>
        </p:nvSpPr>
        <p:spPr>
          <a:xfrm>
            <a:off x="750578" y="3683648"/>
            <a:ext cx="837435" cy="2204072"/>
          </a:xfrm>
          <a:custGeom>
            <a:avLst/>
            <a:gdLst>
              <a:gd name="connsiteX0" fmla="*/ 883920 w 883920"/>
              <a:gd name="connsiteY0" fmla="*/ 2174240 h 2174240"/>
              <a:gd name="connsiteX1" fmla="*/ 0 w 883920"/>
              <a:gd name="connsiteY1" fmla="*/ 2174240 h 2174240"/>
              <a:gd name="connsiteX2" fmla="*/ 0 w 883920"/>
              <a:gd name="connsiteY2" fmla="*/ 0 h 2174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83920" h="2174240">
                <a:moveTo>
                  <a:pt x="883920" y="2174240"/>
                </a:moveTo>
                <a:lnTo>
                  <a:pt x="0" y="2174240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TextBox 129"/>
              <p:cNvSpPr txBox="1"/>
              <p:nvPr/>
            </p:nvSpPr>
            <p:spPr>
              <a:xfrm>
                <a:off x="824884" y="4832613"/>
                <a:ext cx="3213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 panose="02040503050406030204" pitchFamily="18" charset="0"/>
                            </a:rPr>
                            <m:t>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30" name="TextBox 1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884" y="4832613"/>
                <a:ext cx="321319" cy="369332"/>
              </a:xfrm>
              <a:prstGeom prst="rect">
                <a:avLst/>
              </a:prstGeom>
              <a:blipFill>
                <a:blip r:embed="rId13"/>
                <a:stretch>
                  <a:fillRect l="-20755" b="-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1" name="Прямоугольник 130"/>
          <p:cNvSpPr/>
          <p:nvPr/>
        </p:nvSpPr>
        <p:spPr>
          <a:xfrm>
            <a:off x="2699902" y="4075638"/>
            <a:ext cx="495300" cy="4953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2" name="TextBox 131"/>
          <p:cNvSpPr txBox="1"/>
          <p:nvPr/>
        </p:nvSpPr>
        <p:spPr>
          <a:xfrm>
            <a:off x="2676121" y="4123233"/>
            <a:ext cx="533955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dirty="0" smtClean="0"/>
              <a:t>2</a:t>
            </a:r>
            <a:r>
              <a:rPr lang="ru-RU" sz="2000" dirty="0" smtClean="0"/>
              <a:t>.2</a:t>
            </a:r>
            <a:endParaRPr lang="ru-RU" sz="2000" dirty="0"/>
          </a:p>
        </p:txBody>
      </p:sp>
      <p:cxnSp>
        <p:nvCxnSpPr>
          <p:cNvPr id="133" name="Прямая со стрелкой 132"/>
          <p:cNvCxnSpPr/>
          <p:nvPr/>
        </p:nvCxnSpPr>
        <p:spPr>
          <a:xfrm>
            <a:off x="2956788" y="3683648"/>
            <a:ext cx="4598" cy="37019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TextBox 133"/>
              <p:cNvSpPr txBox="1"/>
              <p:nvPr/>
            </p:nvSpPr>
            <p:spPr>
              <a:xfrm>
                <a:off x="2641430" y="3656067"/>
                <a:ext cx="3213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 panose="02040503050406030204" pitchFamily="18" charset="0"/>
                            </a:rPr>
                            <m:t>μ</m:t>
                          </m:r>
                        </m:e>
                        <m:sub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34" name="TextBox 1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1430" y="3656067"/>
                <a:ext cx="321319" cy="369332"/>
              </a:xfrm>
              <a:prstGeom prst="rect">
                <a:avLst/>
              </a:prstGeom>
              <a:blipFill>
                <a:blip r:embed="rId14"/>
                <a:stretch>
                  <a:fillRect l="-37736" r="-13208" b="-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5" name="Прямоугольник 134"/>
          <p:cNvSpPr/>
          <p:nvPr/>
        </p:nvSpPr>
        <p:spPr>
          <a:xfrm>
            <a:off x="2699902" y="5632400"/>
            <a:ext cx="495300" cy="4953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6" name="TextBox 135"/>
          <p:cNvSpPr txBox="1"/>
          <p:nvPr/>
        </p:nvSpPr>
        <p:spPr>
          <a:xfrm>
            <a:off x="2676121" y="5679995"/>
            <a:ext cx="533955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dirty="0" smtClean="0"/>
              <a:t>2</a:t>
            </a:r>
            <a:r>
              <a:rPr lang="ru-RU" sz="2000" dirty="0" smtClean="0"/>
              <a:t>.</a:t>
            </a:r>
            <a:r>
              <a:rPr lang="en-US" sz="2000" i="1" dirty="0" smtClean="0"/>
              <a:t>k</a:t>
            </a:r>
            <a:endParaRPr lang="ru-RU" sz="2000" i="1" dirty="0"/>
          </a:p>
        </p:txBody>
      </p:sp>
      <p:cxnSp>
        <p:nvCxnSpPr>
          <p:cNvPr id="137" name="Прямая со стрелкой 136"/>
          <p:cNvCxnSpPr/>
          <p:nvPr/>
        </p:nvCxnSpPr>
        <p:spPr>
          <a:xfrm>
            <a:off x="2962884" y="4583683"/>
            <a:ext cx="4598" cy="37019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TextBox 137"/>
              <p:cNvSpPr txBox="1"/>
              <p:nvPr/>
            </p:nvSpPr>
            <p:spPr>
              <a:xfrm>
                <a:off x="2487174" y="4551754"/>
                <a:ext cx="5340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0" dirty="0" smtClean="0"/>
                  <a:t>2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</a:rPr>
                          <m:t>μ</m:t>
                        </m:r>
                      </m:e>
                      <m:sub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138" name="TextBox 1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7174" y="4551754"/>
                <a:ext cx="534048" cy="369332"/>
              </a:xfrm>
              <a:prstGeom prst="rect">
                <a:avLst/>
              </a:prstGeom>
              <a:blipFill>
                <a:blip r:embed="rId15"/>
                <a:stretch>
                  <a:fillRect l="-9091" t="-10000" b="-2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9" name="Прямая со стрелкой 138"/>
          <p:cNvCxnSpPr/>
          <p:nvPr/>
        </p:nvCxnSpPr>
        <p:spPr>
          <a:xfrm>
            <a:off x="2962884" y="5260048"/>
            <a:ext cx="4598" cy="37019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TextBox 139"/>
              <p:cNvSpPr txBox="1"/>
              <p:nvPr/>
            </p:nvSpPr>
            <p:spPr>
              <a:xfrm>
                <a:off x="2497720" y="5170591"/>
                <a:ext cx="3981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ru-R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 panose="02040503050406030204" pitchFamily="18" charset="0"/>
                            </a:rPr>
                            <m:t>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40" name="TextBox 1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7720" y="5170591"/>
                <a:ext cx="398104" cy="369332"/>
              </a:xfrm>
              <a:prstGeom prst="rect">
                <a:avLst/>
              </a:prstGeom>
              <a:blipFill>
                <a:blip r:embed="rId16"/>
                <a:stretch>
                  <a:fillRect l="-50769" r="-30769" b="-655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TextBox 140"/>
              <p:cNvSpPr txBox="1"/>
              <p:nvPr/>
            </p:nvSpPr>
            <p:spPr>
              <a:xfrm>
                <a:off x="2826798" y="4881093"/>
                <a:ext cx="3213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41" name="TextBox 1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6798" y="4881093"/>
                <a:ext cx="321319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2" name="Полилиния 141"/>
          <p:cNvSpPr/>
          <p:nvPr/>
        </p:nvSpPr>
        <p:spPr>
          <a:xfrm>
            <a:off x="2089163" y="3673488"/>
            <a:ext cx="589278" cy="2214232"/>
          </a:xfrm>
          <a:custGeom>
            <a:avLst/>
            <a:gdLst>
              <a:gd name="connsiteX0" fmla="*/ 883920 w 883920"/>
              <a:gd name="connsiteY0" fmla="*/ 2174240 h 2174240"/>
              <a:gd name="connsiteX1" fmla="*/ 0 w 883920"/>
              <a:gd name="connsiteY1" fmla="*/ 2174240 h 2174240"/>
              <a:gd name="connsiteX2" fmla="*/ 0 w 883920"/>
              <a:gd name="connsiteY2" fmla="*/ 0 h 2174240"/>
              <a:gd name="connsiteX0" fmla="*/ 883920 w 883920"/>
              <a:gd name="connsiteY0" fmla="*/ 2174240 h 2174240"/>
              <a:gd name="connsiteX1" fmla="*/ 0 w 883920"/>
              <a:gd name="connsiteY1" fmla="*/ 2174240 h 2174240"/>
              <a:gd name="connsiteX2" fmla="*/ 3350 w 883920"/>
              <a:gd name="connsiteY2" fmla="*/ 214844 h 2174240"/>
              <a:gd name="connsiteX3" fmla="*/ 0 w 883920"/>
              <a:gd name="connsiteY3" fmla="*/ 0 h 2174240"/>
              <a:gd name="connsiteX0" fmla="*/ 1114509 w 1114509"/>
              <a:gd name="connsiteY0" fmla="*/ 2184262 h 2184262"/>
              <a:gd name="connsiteX1" fmla="*/ 230589 w 1114509"/>
              <a:gd name="connsiteY1" fmla="*/ 2184262 h 2184262"/>
              <a:gd name="connsiteX2" fmla="*/ 233939 w 1114509"/>
              <a:gd name="connsiteY2" fmla="*/ 224866 h 2184262"/>
              <a:gd name="connsiteX3" fmla="*/ 0 w 1114509"/>
              <a:gd name="connsiteY3" fmla="*/ 0 h 2184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14509" h="2184262">
                <a:moveTo>
                  <a:pt x="1114509" y="2184262"/>
                </a:moveTo>
                <a:lnTo>
                  <a:pt x="230589" y="2184262"/>
                </a:lnTo>
                <a:cubicBezTo>
                  <a:pt x="231706" y="1531130"/>
                  <a:pt x="232822" y="877998"/>
                  <a:pt x="233939" y="224866"/>
                </a:cubicBezTo>
                <a:cubicBezTo>
                  <a:pt x="232822" y="153251"/>
                  <a:pt x="1117" y="71615"/>
                  <a:pt x="0" y="0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Box 142"/>
              <p:cNvSpPr txBox="1"/>
              <p:nvPr/>
            </p:nvSpPr>
            <p:spPr>
              <a:xfrm>
                <a:off x="2305258" y="4832613"/>
                <a:ext cx="3213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ru-R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 panose="02040503050406030204" pitchFamily="18" charset="0"/>
                            </a:rPr>
                            <m:t>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43" name="TextBox 1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5258" y="4832613"/>
                <a:ext cx="321319" cy="369332"/>
              </a:xfrm>
              <a:prstGeom prst="rect">
                <a:avLst/>
              </a:prstGeom>
              <a:blipFill>
                <a:blip r:embed="rId18"/>
                <a:stretch>
                  <a:fillRect l="-39623" r="-15094" b="-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4" name="Прямоугольник 143"/>
          <p:cNvSpPr/>
          <p:nvPr/>
        </p:nvSpPr>
        <p:spPr>
          <a:xfrm>
            <a:off x="3798059" y="4075638"/>
            <a:ext cx="495300" cy="4953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5" name="TextBox 144"/>
          <p:cNvSpPr txBox="1"/>
          <p:nvPr/>
        </p:nvSpPr>
        <p:spPr>
          <a:xfrm>
            <a:off x="3774278" y="4123233"/>
            <a:ext cx="533955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dirty="0" smtClean="0"/>
              <a:t>3</a:t>
            </a:r>
            <a:r>
              <a:rPr lang="ru-RU" sz="2000" dirty="0" smtClean="0"/>
              <a:t>.2</a:t>
            </a:r>
            <a:endParaRPr lang="ru-RU" sz="2000" dirty="0"/>
          </a:p>
        </p:txBody>
      </p:sp>
      <p:cxnSp>
        <p:nvCxnSpPr>
          <p:cNvPr id="146" name="Прямая со стрелкой 145"/>
          <p:cNvCxnSpPr/>
          <p:nvPr/>
        </p:nvCxnSpPr>
        <p:spPr>
          <a:xfrm>
            <a:off x="4054945" y="3683648"/>
            <a:ext cx="4598" cy="37019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TextBox 146"/>
              <p:cNvSpPr txBox="1"/>
              <p:nvPr/>
            </p:nvSpPr>
            <p:spPr>
              <a:xfrm>
                <a:off x="3739587" y="3656067"/>
                <a:ext cx="3213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 panose="02040503050406030204" pitchFamily="18" charset="0"/>
                            </a:rPr>
                            <m:t>μ</m:t>
                          </m:r>
                        </m:e>
                        <m:sub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47" name="TextBox 1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9587" y="3656067"/>
                <a:ext cx="321319" cy="369332"/>
              </a:xfrm>
              <a:prstGeom prst="rect">
                <a:avLst/>
              </a:prstGeom>
              <a:blipFill>
                <a:blip r:embed="rId19"/>
                <a:stretch>
                  <a:fillRect l="-37736" r="-13208" b="-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8" name="Прямоугольник 147"/>
          <p:cNvSpPr/>
          <p:nvPr/>
        </p:nvSpPr>
        <p:spPr>
          <a:xfrm>
            <a:off x="3798059" y="5632400"/>
            <a:ext cx="495300" cy="4953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9" name="TextBox 148"/>
          <p:cNvSpPr txBox="1"/>
          <p:nvPr/>
        </p:nvSpPr>
        <p:spPr>
          <a:xfrm>
            <a:off x="3774278" y="5679995"/>
            <a:ext cx="533955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dirty="0" smtClean="0"/>
              <a:t>3</a:t>
            </a:r>
            <a:r>
              <a:rPr lang="ru-RU" sz="2000" dirty="0" smtClean="0"/>
              <a:t>.</a:t>
            </a:r>
            <a:r>
              <a:rPr lang="en-US" sz="2000" i="1" dirty="0" smtClean="0"/>
              <a:t>k</a:t>
            </a:r>
            <a:endParaRPr lang="ru-RU" sz="2000" i="1" dirty="0"/>
          </a:p>
        </p:txBody>
      </p:sp>
      <p:cxnSp>
        <p:nvCxnSpPr>
          <p:cNvPr id="150" name="Прямая со стрелкой 149"/>
          <p:cNvCxnSpPr/>
          <p:nvPr/>
        </p:nvCxnSpPr>
        <p:spPr>
          <a:xfrm>
            <a:off x="4061041" y="4583683"/>
            <a:ext cx="4598" cy="37019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TextBox 150"/>
              <p:cNvSpPr txBox="1"/>
              <p:nvPr/>
            </p:nvSpPr>
            <p:spPr>
              <a:xfrm>
                <a:off x="3585331" y="4551754"/>
                <a:ext cx="5340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0" dirty="0" smtClean="0"/>
                  <a:t>3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</a:rPr>
                          <m:t>μ</m:t>
                        </m:r>
                      </m:e>
                      <m:sub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151" name="TextBox 1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5331" y="4551754"/>
                <a:ext cx="534048" cy="369332"/>
              </a:xfrm>
              <a:prstGeom prst="rect">
                <a:avLst/>
              </a:prstGeom>
              <a:blipFill>
                <a:blip r:embed="rId20"/>
                <a:stretch>
                  <a:fillRect l="-9091" t="-10000" b="-2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2" name="Прямая со стрелкой 151"/>
          <p:cNvCxnSpPr/>
          <p:nvPr/>
        </p:nvCxnSpPr>
        <p:spPr>
          <a:xfrm>
            <a:off x="4061041" y="5260048"/>
            <a:ext cx="4598" cy="37019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TextBox 152"/>
              <p:cNvSpPr txBox="1"/>
              <p:nvPr/>
            </p:nvSpPr>
            <p:spPr>
              <a:xfrm>
                <a:off x="3595877" y="5170591"/>
                <a:ext cx="3981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  <m:sSub>
                        <m:sSubPr>
                          <m:ctrlPr>
                            <a:rPr lang="ru-R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 panose="02040503050406030204" pitchFamily="18" charset="0"/>
                            </a:rPr>
                            <m:t>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53" name="TextBox 1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5877" y="5170591"/>
                <a:ext cx="398104" cy="369332"/>
              </a:xfrm>
              <a:prstGeom prst="rect">
                <a:avLst/>
              </a:prstGeom>
              <a:blipFill>
                <a:blip r:embed="rId21"/>
                <a:stretch>
                  <a:fillRect l="-50769" r="-30769" b="-655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TextBox 153"/>
              <p:cNvSpPr txBox="1"/>
              <p:nvPr/>
            </p:nvSpPr>
            <p:spPr>
              <a:xfrm>
                <a:off x="3924955" y="4881093"/>
                <a:ext cx="3213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54" name="TextBox 1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4955" y="4881093"/>
                <a:ext cx="321319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5" name="Полилиния 154"/>
          <p:cNvSpPr/>
          <p:nvPr/>
        </p:nvSpPr>
        <p:spPr>
          <a:xfrm>
            <a:off x="3187320" y="3673488"/>
            <a:ext cx="589278" cy="2214232"/>
          </a:xfrm>
          <a:custGeom>
            <a:avLst/>
            <a:gdLst>
              <a:gd name="connsiteX0" fmla="*/ 883920 w 883920"/>
              <a:gd name="connsiteY0" fmla="*/ 2174240 h 2174240"/>
              <a:gd name="connsiteX1" fmla="*/ 0 w 883920"/>
              <a:gd name="connsiteY1" fmla="*/ 2174240 h 2174240"/>
              <a:gd name="connsiteX2" fmla="*/ 0 w 883920"/>
              <a:gd name="connsiteY2" fmla="*/ 0 h 2174240"/>
              <a:gd name="connsiteX0" fmla="*/ 883920 w 883920"/>
              <a:gd name="connsiteY0" fmla="*/ 2174240 h 2174240"/>
              <a:gd name="connsiteX1" fmla="*/ 0 w 883920"/>
              <a:gd name="connsiteY1" fmla="*/ 2174240 h 2174240"/>
              <a:gd name="connsiteX2" fmla="*/ 3350 w 883920"/>
              <a:gd name="connsiteY2" fmla="*/ 214844 h 2174240"/>
              <a:gd name="connsiteX3" fmla="*/ 0 w 883920"/>
              <a:gd name="connsiteY3" fmla="*/ 0 h 2174240"/>
              <a:gd name="connsiteX0" fmla="*/ 1114509 w 1114509"/>
              <a:gd name="connsiteY0" fmla="*/ 2184262 h 2184262"/>
              <a:gd name="connsiteX1" fmla="*/ 230589 w 1114509"/>
              <a:gd name="connsiteY1" fmla="*/ 2184262 h 2184262"/>
              <a:gd name="connsiteX2" fmla="*/ 233939 w 1114509"/>
              <a:gd name="connsiteY2" fmla="*/ 224866 h 2184262"/>
              <a:gd name="connsiteX3" fmla="*/ 0 w 1114509"/>
              <a:gd name="connsiteY3" fmla="*/ 0 h 2184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14509" h="2184262">
                <a:moveTo>
                  <a:pt x="1114509" y="2184262"/>
                </a:moveTo>
                <a:lnTo>
                  <a:pt x="230589" y="2184262"/>
                </a:lnTo>
                <a:cubicBezTo>
                  <a:pt x="231706" y="1531130"/>
                  <a:pt x="232822" y="877998"/>
                  <a:pt x="233939" y="224866"/>
                </a:cubicBezTo>
                <a:cubicBezTo>
                  <a:pt x="232822" y="153251"/>
                  <a:pt x="1117" y="71615"/>
                  <a:pt x="0" y="0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TextBox 155"/>
              <p:cNvSpPr txBox="1"/>
              <p:nvPr/>
            </p:nvSpPr>
            <p:spPr>
              <a:xfrm>
                <a:off x="3403415" y="4832613"/>
                <a:ext cx="3213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  <m:sSub>
                        <m:sSubPr>
                          <m:ctrlPr>
                            <a:rPr lang="ru-R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 panose="02040503050406030204" pitchFamily="18" charset="0"/>
                            </a:rPr>
                            <m:t>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56" name="TextBox 1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3415" y="4832613"/>
                <a:ext cx="321319" cy="369332"/>
              </a:xfrm>
              <a:prstGeom prst="rect">
                <a:avLst/>
              </a:prstGeom>
              <a:blipFill>
                <a:blip r:embed="rId23"/>
                <a:stretch>
                  <a:fillRect l="-39623" r="-15094" b="-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7" name="Прямая со стрелкой 156"/>
          <p:cNvCxnSpPr/>
          <p:nvPr/>
        </p:nvCxnSpPr>
        <p:spPr>
          <a:xfrm>
            <a:off x="2084187" y="4316720"/>
            <a:ext cx="58955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TextBox 157"/>
              <p:cNvSpPr txBox="1"/>
              <p:nvPr/>
            </p:nvSpPr>
            <p:spPr>
              <a:xfrm>
                <a:off x="2258598" y="3953956"/>
                <a:ext cx="3205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λ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58" name="TextBox 1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8598" y="3953956"/>
                <a:ext cx="320539" cy="369332"/>
              </a:xfrm>
              <a:prstGeom prst="rect">
                <a:avLst/>
              </a:prstGeom>
              <a:blipFill>
                <a:blip r:embed="rId24"/>
                <a:stretch>
                  <a:fillRect l="-384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9" name="Прямая со стрелкой 158"/>
          <p:cNvCxnSpPr/>
          <p:nvPr/>
        </p:nvCxnSpPr>
        <p:spPr>
          <a:xfrm>
            <a:off x="2096011" y="6015359"/>
            <a:ext cx="58955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TextBox 159"/>
              <p:cNvSpPr txBox="1"/>
              <p:nvPr/>
            </p:nvSpPr>
            <p:spPr>
              <a:xfrm>
                <a:off x="2258598" y="6015359"/>
                <a:ext cx="3205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λ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60" name="TextBox 1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8598" y="6015359"/>
                <a:ext cx="320539" cy="369332"/>
              </a:xfrm>
              <a:prstGeom prst="rect">
                <a:avLst/>
              </a:prstGeom>
              <a:blipFill>
                <a:blip r:embed="rId25"/>
                <a:stretch>
                  <a:fillRect l="-384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1" name="Прямая со стрелкой 160"/>
          <p:cNvCxnSpPr/>
          <p:nvPr/>
        </p:nvCxnSpPr>
        <p:spPr>
          <a:xfrm>
            <a:off x="3226719" y="6015359"/>
            <a:ext cx="58955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TextBox 161"/>
              <p:cNvSpPr txBox="1"/>
              <p:nvPr/>
            </p:nvSpPr>
            <p:spPr>
              <a:xfrm>
                <a:off x="3389306" y="6015359"/>
                <a:ext cx="3205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λ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62" name="TextBox 1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9306" y="6015359"/>
                <a:ext cx="320539" cy="369332"/>
              </a:xfrm>
              <a:prstGeom prst="rect">
                <a:avLst/>
              </a:prstGeom>
              <a:blipFill>
                <a:blip r:embed="rId26"/>
                <a:stretch>
                  <a:fillRect l="-188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3" name="Прямая со стрелкой 162"/>
          <p:cNvCxnSpPr/>
          <p:nvPr/>
        </p:nvCxnSpPr>
        <p:spPr>
          <a:xfrm>
            <a:off x="3205128" y="4316720"/>
            <a:ext cx="58955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TextBox 163"/>
              <p:cNvSpPr txBox="1"/>
              <p:nvPr/>
            </p:nvSpPr>
            <p:spPr>
              <a:xfrm>
                <a:off x="3379539" y="3953956"/>
                <a:ext cx="3205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λ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64" name="TextBox 1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9539" y="3953956"/>
                <a:ext cx="320539" cy="369332"/>
              </a:xfrm>
              <a:prstGeom prst="rect">
                <a:avLst/>
              </a:prstGeom>
              <a:blipFill>
                <a:blip r:embed="rId27"/>
                <a:stretch>
                  <a:fillRect l="-188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5" name="Прямоугольник 164"/>
          <p:cNvSpPr/>
          <p:nvPr/>
        </p:nvSpPr>
        <p:spPr>
          <a:xfrm>
            <a:off x="6317570" y="4075638"/>
            <a:ext cx="495300" cy="4953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6" name="TextBox 165"/>
          <p:cNvSpPr txBox="1"/>
          <p:nvPr/>
        </p:nvSpPr>
        <p:spPr>
          <a:xfrm>
            <a:off x="6256388" y="4123233"/>
            <a:ext cx="612993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dirty="0" smtClean="0"/>
              <a:t>m</a:t>
            </a:r>
            <a:r>
              <a:rPr lang="ru-RU" sz="2000" dirty="0" smtClean="0"/>
              <a:t>.2</a:t>
            </a:r>
            <a:endParaRPr lang="ru-RU" sz="2000" dirty="0"/>
          </a:p>
        </p:txBody>
      </p:sp>
      <p:cxnSp>
        <p:nvCxnSpPr>
          <p:cNvPr id="167" name="Прямая со стрелкой 166"/>
          <p:cNvCxnSpPr/>
          <p:nvPr/>
        </p:nvCxnSpPr>
        <p:spPr>
          <a:xfrm>
            <a:off x="6574456" y="3683648"/>
            <a:ext cx="4598" cy="37019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8" name="TextBox 167"/>
              <p:cNvSpPr txBox="1"/>
              <p:nvPr/>
            </p:nvSpPr>
            <p:spPr>
              <a:xfrm>
                <a:off x="6202044" y="3656067"/>
                <a:ext cx="3783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 panose="02040503050406030204" pitchFamily="18" charset="0"/>
                            </a:rPr>
                            <m:t>μ</m:t>
                          </m:r>
                        </m:e>
                        <m:sub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68" name="TextBox 1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2044" y="3656067"/>
                <a:ext cx="378373" cy="369332"/>
              </a:xfrm>
              <a:prstGeom prst="rect">
                <a:avLst/>
              </a:prstGeom>
              <a:blipFill>
                <a:blip r:embed="rId28"/>
                <a:stretch>
                  <a:fillRect l="-27419" r="-12903" b="-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9" name="Прямоугольник 168"/>
          <p:cNvSpPr/>
          <p:nvPr/>
        </p:nvSpPr>
        <p:spPr>
          <a:xfrm>
            <a:off x="6317570" y="5632400"/>
            <a:ext cx="495300" cy="4953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0" name="TextBox 169"/>
          <p:cNvSpPr txBox="1"/>
          <p:nvPr/>
        </p:nvSpPr>
        <p:spPr>
          <a:xfrm>
            <a:off x="6238466" y="5679995"/>
            <a:ext cx="653319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dirty="0" smtClean="0"/>
              <a:t>m</a:t>
            </a:r>
            <a:r>
              <a:rPr lang="ru-RU" sz="2000" dirty="0" smtClean="0"/>
              <a:t>.</a:t>
            </a:r>
            <a:r>
              <a:rPr lang="en-US" sz="2000" i="1" dirty="0" smtClean="0"/>
              <a:t>k</a:t>
            </a:r>
            <a:endParaRPr lang="ru-RU" sz="2000" i="1" dirty="0"/>
          </a:p>
        </p:txBody>
      </p:sp>
      <p:cxnSp>
        <p:nvCxnSpPr>
          <p:cNvPr id="171" name="Прямая со стрелкой 170"/>
          <p:cNvCxnSpPr/>
          <p:nvPr/>
        </p:nvCxnSpPr>
        <p:spPr>
          <a:xfrm>
            <a:off x="6580552" y="4583683"/>
            <a:ext cx="4598" cy="37019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2" name="TextBox 171"/>
              <p:cNvSpPr txBox="1"/>
              <p:nvPr/>
            </p:nvSpPr>
            <p:spPr>
              <a:xfrm>
                <a:off x="6006209" y="4551754"/>
                <a:ext cx="6326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0" dirty="0" smtClean="0"/>
                  <a:t>m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</a:rPr>
                          <m:t>μ</m:t>
                        </m:r>
                      </m:e>
                      <m:sub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172" name="TextBox 1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6209" y="4551754"/>
                <a:ext cx="632681" cy="369332"/>
              </a:xfrm>
              <a:prstGeom prst="rect">
                <a:avLst/>
              </a:prstGeom>
              <a:blipFill>
                <a:blip r:embed="rId29"/>
                <a:stretch>
                  <a:fillRect l="-4808" t="-10000" b="-2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3" name="Прямая со стрелкой 172"/>
          <p:cNvCxnSpPr/>
          <p:nvPr/>
        </p:nvCxnSpPr>
        <p:spPr>
          <a:xfrm>
            <a:off x="6580552" y="5260048"/>
            <a:ext cx="4598" cy="37019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4" name="TextBox 173"/>
              <p:cNvSpPr txBox="1"/>
              <p:nvPr/>
            </p:nvSpPr>
            <p:spPr>
              <a:xfrm>
                <a:off x="6006209" y="5170591"/>
                <a:ext cx="5072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sSub>
                        <m:sSubPr>
                          <m:ctrlPr>
                            <a:rPr lang="ru-R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 panose="02040503050406030204" pitchFamily="18" charset="0"/>
                            </a:rPr>
                            <m:t>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74" name="TextBox 1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6209" y="5170591"/>
                <a:ext cx="507283" cy="369332"/>
              </a:xfrm>
              <a:prstGeom prst="rect">
                <a:avLst/>
              </a:prstGeom>
              <a:blipFill>
                <a:blip r:embed="rId30"/>
                <a:stretch>
                  <a:fillRect l="-31325" r="-19277" b="-655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5" name="TextBox 174"/>
              <p:cNvSpPr txBox="1"/>
              <p:nvPr/>
            </p:nvSpPr>
            <p:spPr>
              <a:xfrm>
                <a:off x="6444466" y="4881093"/>
                <a:ext cx="3213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75" name="TextBox 1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4466" y="4881093"/>
                <a:ext cx="321319" cy="369332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6" name="Полилиния 175"/>
          <p:cNvSpPr/>
          <p:nvPr/>
        </p:nvSpPr>
        <p:spPr>
          <a:xfrm>
            <a:off x="5706831" y="3673488"/>
            <a:ext cx="589278" cy="2214232"/>
          </a:xfrm>
          <a:custGeom>
            <a:avLst/>
            <a:gdLst>
              <a:gd name="connsiteX0" fmla="*/ 883920 w 883920"/>
              <a:gd name="connsiteY0" fmla="*/ 2174240 h 2174240"/>
              <a:gd name="connsiteX1" fmla="*/ 0 w 883920"/>
              <a:gd name="connsiteY1" fmla="*/ 2174240 h 2174240"/>
              <a:gd name="connsiteX2" fmla="*/ 0 w 883920"/>
              <a:gd name="connsiteY2" fmla="*/ 0 h 2174240"/>
              <a:gd name="connsiteX0" fmla="*/ 883920 w 883920"/>
              <a:gd name="connsiteY0" fmla="*/ 2174240 h 2174240"/>
              <a:gd name="connsiteX1" fmla="*/ 0 w 883920"/>
              <a:gd name="connsiteY1" fmla="*/ 2174240 h 2174240"/>
              <a:gd name="connsiteX2" fmla="*/ 3350 w 883920"/>
              <a:gd name="connsiteY2" fmla="*/ 214844 h 2174240"/>
              <a:gd name="connsiteX3" fmla="*/ 0 w 883920"/>
              <a:gd name="connsiteY3" fmla="*/ 0 h 2174240"/>
              <a:gd name="connsiteX0" fmla="*/ 1114509 w 1114509"/>
              <a:gd name="connsiteY0" fmla="*/ 2184262 h 2184262"/>
              <a:gd name="connsiteX1" fmla="*/ 230589 w 1114509"/>
              <a:gd name="connsiteY1" fmla="*/ 2184262 h 2184262"/>
              <a:gd name="connsiteX2" fmla="*/ 233939 w 1114509"/>
              <a:gd name="connsiteY2" fmla="*/ 224866 h 2184262"/>
              <a:gd name="connsiteX3" fmla="*/ 0 w 1114509"/>
              <a:gd name="connsiteY3" fmla="*/ 0 h 2184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14509" h="2184262">
                <a:moveTo>
                  <a:pt x="1114509" y="2184262"/>
                </a:moveTo>
                <a:lnTo>
                  <a:pt x="230589" y="2184262"/>
                </a:lnTo>
                <a:cubicBezTo>
                  <a:pt x="231706" y="1531130"/>
                  <a:pt x="232822" y="877998"/>
                  <a:pt x="233939" y="224866"/>
                </a:cubicBezTo>
                <a:cubicBezTo>
                  <a:pt x="232822" y="153251"/>
                  <a:pt x="1117" y="71615"/>
                  <a:pt x="0" y="0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7" name="TextBox 176"/>
              <p:cNvSpPr txBox="1"/>
              <p:nvPr/>
            </p:nvSpPr>
            <p:spPr>
              <a:xfrm>
                <a:off x="5922926" y="4832613"/>
                <a:ext cx="3213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sSub>
                        <m:sSubPr>
                          <m:ctrlPr>
                            <a:rPr lang="ru-R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 panose="02040503050406030204" pitchFamily="18" charset="0"/>
                            </a:rPr>
                            <m:t>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77" name="TextBox 1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2926" y="4832613"/>
                <a:ext cx="321319" cy="369332"/>
              </a:xfrm>
              <a:prstGeom prst="rect">
                <a:avLst/>
              </a:prstGeom>
              <a:blipFill>
                <a:blip r:embed="rId32"/>
                <a:stretch>
                  <a:fillRect l="-46154" r="-26923" b="-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8" name="Прямая со стрелкой 177"/>
          <p:cNvCxnSpPr/>
          <p:nvPr/>
        </p:nvCxnSpPr>
        <p:spPr>
          <a:xfrm>
            <a:off x="5746230" y="6015359"/>
            <a:ext cx="58955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9" name="TextBox 178"/>
              <p:cNvSpPr txBox="1"/>
              <p:nvPr/>
            </p:nvSpPr>
            <p:spPr>
              <a:xfrm>
                <a:off x="5908817" y="6015359"/>
                <a:ext cx="3205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λ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79" name="TextBox 1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8817" y="6015359"/>
                <a:ext cx="320539" cy="369332"/>
              </a:xfrm>
              <a:prstGeom prst="rect">
                <a:avLst/>
              </a:prstGeom>
              <a:blipFill>
                <a:blip r:embed="rId33"/>
                <a:stretch>
                  <a:fillRect l="-188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0" name="Прямая со стрелкой 179"/>
          <p:cNvCxnSpPr/>
          <p:nvPr/>
        </p:nvCxnSpPr>
        <p:spPr>
          <a:xfrm>
            <a:off x="5724639" y="4316720"/>
            <a:ext cx="58955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1" name="TextBox 180"/>
              <p:cNvSpPr txBox="1"/>
              <p:nvPr/>
            </p:nvSpPr>
            <p:spPr>
              <a:xfrm>
                <a:off x="5899050" y="3953956"/>
                <a:ext cx="3205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λ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81" name="TextBox 1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9050" y="3953956"/>
                <a:ext cx="320539" cy="369332"/>
              </a:xfrm>
              <a:prstGeom prst="rect">
                <a:avLst/>
              </a:prstGeom>
              <a:blipFill>
                <a:blip r:embed="rId34"/>
                <a:stretch>
                  <a:fillRect l="-384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2" name="TextBox 181"/>
              <p:cNvSpPr txBox="1"/>
              <p:nvPr/>
            </p:nvSpPr>
            <p:spPr>
              <a:xfrm>
                <a:off x="5049781" y="4074478"/>
                <a:ext cx="3213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82" name="TextBox 1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9781" y="4074478"/>
                <a:ext cx="321319" cy="369332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3" name="TextBox 182"/>
              <p:cNvSpPr txBox="1"/>
              <p:nvPr/>
            </p:nvSpPr>
            <p:spPr>
              <a:xfrm>
                <a:off x="5049781" y="5667629"/>
                <a:ext cx="3213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83" name="TextBox 1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9781" y="5667629"/>
                <a:ext cx="321319" cy="369332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6" name="Прямая со стрелкой 185"/>
          <p:cNvCxnSpPr/>
          <p:nvPr/>
        </p:nvCxnSpPr>
        <p:spPr>
          <a:xfrm>
            <a:off x="7806010" y="3683648"/>
            <a:ext cx="4598" cy="37019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7" name="TextBox 186"/>
              <p:cNvSpPr txBox="1"/>
              <p:nvPr/>
            </p:nvSpPr>
            <p:spPr>
              <a:xfrm>
                <a:off x="7366542" y="3656067"/>
                <a:ext cx="3783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 panose="02040503050406030204" pitchFamily="18" charset="0"/>
                            </a:rPr>
                            <m:t>μ</m:t>
                          </m:r>
                        </m:e>
                        <m:sub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87" name="TextBox 1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6542" y="3656067"/>
                <a:ext cx="378373" cy="369332"/>
              </a:xfrm>
              <a:prstGeom prst="rect">
                <a:avLst/>
              </a:prstGeom>
              <a:blipFill>
                <a:blip r:embed="rId37"/>
                <a:stretch>
                  <a:fillRect l="-27419" r="-12903" b="-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0" name="Прямая со стрелкой 189"/>
          <p:cNvCxnSpPr/>
          <p:nvPr/>
        </p:nvCxnSpPr>
        <p:spPr>
          <a:xfrm>
            <a:off x="7799914" y="4571491"/>
            <a:ext cx="4598" cy="37019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1" name="TextBox 190"/>
              <p:cNvSpPr txBox="1"/>
              <p:nvPr/>
            </p:nvSpPr>
            <p:spPr>
              <a:xfrm>
                <a:off x="7213379" y="4551754"/>
                <a:ext cx="6779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0" dirty="0" smtClean="0"/>
                  <a:t>m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</a:rPr>
                          <m:t>μ</m:t>
                        </m:r>
                      </m:e>
                      <m:sub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191" name="TextBox 1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3379" y="4551754"/>
                <a:ext cx="677975" cy="369332"/>
              </a:xfrm>
              <a:prstGeom prst="rect">
                <a:avLst/>
              </a:prstGeom>
              <a:blipFill>
                <a:blip r:embed="rId38"/>
                <a:stretch>
                  <a:fillRect l="-1786" t="-10000" b="-2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2" name="Прямая со стрелкой 191"/>
          <p:cNvCxnSpPr/>
          <p:nvPr/>
        </p:nvCxnSpPr>
        <p:spPr>
          <a:xfrm>
            <a:off x="7793818" y="5266144"/>
            <a:ext cx="4598" cy="37019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3" name="TextBox 192"/>
              <p:cNvSpPr txBox="1"/>
              <p:nvPr/>
            </p:nvSpPr>
            <p:spPr>
              <a:xfrm>
                <a:off x="7203212" y="5224071"/>
                <a:ext cx="5072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sSub>
                        <m:sSubPr>
                          <m:ctrlPr>
                            <a:rPr lang="ru-R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 panose="02040503050406030204" pitchFamily="18" charset="0"/>
                            </a:rPr>
                            <m:t>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93" name="TextBox 1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3212" y="5224071"/>
                <a:ext cx="507283" cy="369332"/>
              </a:xfrm>
              <a:prstGeom prst="rect">
                <a:avLst/>
              </a:prstGeom>
              <a:blipFill>
                <a:blip r:embed="rId39"/>
                <a:stretch>
                  <a:fillRect l="-32530" r="-19277" b="-491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4" name="TextBox 193"/>
              <p:cNvSpPr txBox="1"/>
              <p:nvPr/>
            </p:nvSpPr>
            <p:spPr>
              <a:xfrm>
                <a:off x="7566292" y="4881093"/>
                <a:ext cx="3213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94" name="TextBox 1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6292" y="4881093"/>
                <a:ext cx="321319" cy="369332"/>
              </a:xfrm>
              <a:prstGeom prst="rect">
                <a:avLst/>
              </a:prstGeom>
              <a:blipFill>
                <a:blip r:embed="rId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5" name="Полилиния 194"/>
          <p:cNvSpPr/>
          <p:nvPr/>
        </p:nvSpPr>
        <p:spPr>
          <a:xfrm>
            <a:off x="6810369" y="3673488"/>
            <a:ext cx="589278" cy="2214232"/>
          </a:xfrm>
          <a:custGeom>
            <a:avLst/>
            <a:gdLst>
              <a:gd name="connsiteX0" fmla="*/ 883920 w 883920"/>
              <a:gd name="connsiteY0" fmla="*/ 2174240 h 2174240"/>
              <a:gd name="connsiteX1" fmla="*/ 0 w 883920"/>
              <a:gd name="connsiteY1" fmla="*/ 2174240 h 2174240"/>
              <a:gd name="connsiteX2" fmla="*/ 0 w 883920"/>
              <a:gd name="connsiteY2" fmla="*/ 0 h 2174240"/>
              <a:gd name="connsiteX0" fmla="*/ 883920 w 883920"/>
              <a:gd name="connsiteY0" fmla="*/ 2174240 h 2174240"/>
              <a:gd name="connsiteX1" fmla="*/ 0 w 883920"/>
              <a:gd name="connsiteY1" fmla="*/ 2174240 h 2174240"/>
              <a:gd name="connsiteX2" fmla="*/ 3350 w 883920"/>
              <a:gd name="connsiteY2" fmla="*/ 214844 h 2174240"/>
              <a:gd name="connsiteX3" fmla="*/ 0 w 883920"/>
              <a:gd name="connsiteY3" fmla="*/ 0 h 2174240"/>
              <a:gd name="connsiteX0" fmla="*/ 1114509 w 1114509"/>
              <a:gd name="connsiteY0" fmla="*/ 2184262 h 2184262"/>
              <a:gd name="connsiteX1" fmla="*/ 230589 w 1114509"/>
              <a:gd name="connsiteY1" fmla="*/ 2184262 h 2184262"/>
              <a:gd name="connsiteX2" fmla="*/ 233939 w 1114509"/>
              <a:gd name="connsiteY2" fmla="*/ 224866 h 2184262"/>
              <a:gd name="connsiteX3" fmla="*/ 0 w 1114509"/>
              <a:gd name="connsiteY3" fmla="*/ 0 h 2184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14509" h="2184262">
                <a:moveTo>
                  <a:pt x="1114509" y="2184262"/>
                </a:moveTo>
                <a:lnTo>
                  <a:pt x="230589" y="2184262"/>
                </a:lnTo>
                <a:cubicBezTo>
                  <a:pt x="231706" y="1531130"/>
                  <a:pt x="232822" y="877998"/>
                  <a:pt x="233939" y="224866"/>
                </a:cubicBezTo>
                <a:cubicBezTo>
                  <a:pt x="232822" y="153251"/>
                  <a:pt x="1117" y="71615"/>
                  <a:pt x="0" y="0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6" name="TextBox 195"/>
              <p:cNvSpPr txBox="1"/>
              <p:nvPr/>
            </p:nvSpPr>
            <p:spPr>
              <a:xfrm>
                <a:off x="7026464" y="4832613"/>
                <a:ext cx="3213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sSub>
                        <m:sSubPr>
                          <m:ctrlPr>
                            <a:rPr lang="ru-R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 panose="02040503050406030204" pitchFamily="18" charset="0"/>
                            </a:rPr>
                            <m:t>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96" name="TextBox 1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6464" y="4832613"/>
                <a:ext cx="321319" cy="369332"/>
              </a:xfrm>
              <a:prstGeom prst="rect">
                <a:avLst/>
              </a:prstGeom>
              <a:blipFill>
                <a:blip r:embed="rId41"/>
                <a:stretch>
                  <a:fillRect l="-46154" r="-26923" b="-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7" name="Прямая со стрелкой 196"/>
          <p:cNvCxnSpPr/>
          <p:nvPr/>
        </p:nvCxnSpPr>
        <p:spPr>
          <a:xfrm>
            <a:off x="6819288" y="6015359"/>
            <a:ext cx="58955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8" name="TextBox 197"/>
              <p:cNvSpPr txBox="1"/>
              <p:nvPr/>
            </p:nvSpPr>
            <p:spPr>
              <a:xfrm>
                <a:off x="7006259" y="6015359"/>
                <a:ext cx="3205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λ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98" name="TextBox 1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6259" y="6015359"/>
                <a:ext cx="320539" cy="369332"/>
              </a:xfrm>
              <a:prstGeom prst="rect">
                <a:avLst/>
              </a:prstGeom>
              <a:blipFill>
                <a:blip r:embed="rId42"/>
                <a:stretch>
                  <a:fillRect l="-188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9" name="Прямая со стрелкой 198"/>
          <p:cNvCxnSpPr/>
          <p:nvPr/>
        </p:nvCxnSpPr>
        <p:spPr>
          <a:xfrm>
            <a:off x="6828177" y="4316720"/>
            <a:ext cx="58955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0" name="TextBox 199"/>
              <p:cNvSpPr txBox="1"/>
              <p:nvPr/>
            </p:nvSpPr>
            <p:spPr>
              <a:xfrm>
                <a:off x="7002588" y="3953956"/>
                <a:ext cx="3205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λ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00" name="TextBox 1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2588" y="3953956"/>
                <a:ext cx="320539" cy="369332"/>
              </a:xfrm>
              <a:prstGeom prst="rect">
                <a:avLst/>
              </a:prstGeom>
              <a:blipFill>
                <a:blip r:embed="rId43"/>
                <a:stretch>
                  <a:fillRect l="-192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1" name="Прямоугольник 200"/>
          <p:cNvSpPr/>
          <p:nvPr/>
        </p:nvSpPr>
        <p:spPr>
          <a:xfrm>
            <a:off x="7401324" y="4060852"/>
            <a:ext cx="765702" cy="4953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2" name="TextBox 201"/>
          <p:cNvSpPr txBox="1"/>
          <p:nvPr/>
        </p:nvSpPr>
        <p:spPr>
          <a:xfrm>
            <a:off x="7321162" y="4103360"/>
            <a:ext cx="91831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smtClean="0"/>
              <a:t>(m+1).2</a:t>
            </a:r>
            <a:endParaRPr lang="ru-RU" dirty="0"/>
          </a:p>
        </p:txBody>
      </p:sp>
      <p:sp>
        <p:nvSpPr>
          <p:cNvPr id="203" name="Прямоугольник 202"/>
          <p:cNvSpPr/>
          <p:nvPr/>
        </p:nvSpPr>
        <p:spPr>
          <a:xfrm>
            <a:off x="7401324" y="5639863"/>
            <a:ext cx="765702" cy="4953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4" name="TextBox 203"/>
          <p:cNvSpPr txBox="1"/>
          <p:nvPr/>
        </p:nvSpPr>
        <p:spPr>
          <a:xfrm>
            <a:off x="7321162" y="5682371"/>
            <a:ext cx="91831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smtClean="0"/>
              <a:t>(m+1).3</a:t>
            </a:r>
            <a:endParaRPr lang="ru-RU" dirty="0"/>
          </a:p>
        </p:txBody>
      </p:sp>
      <p:cxnSp>
        <p:nvCxnSpPr>
          <p:cNvPr id="205" name="Прямая со стрелкой 204"/>
          <p:cNvCxnSpPr/>
          <p:nvPr/>
        </p:nvCxnSpPr>
        <p:spPr>
          <a:xfrm>
            <a:off x="8178019" y="3353552"/>
            <a:ext cx="58955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6" name="TextBox 205"/>
              <p:cNvSpPr txBox="1"/>
              <p:nvPr/>
            </p:nvSpPr>
            <p:spPr>
              <a:xfrm>
                <a:off x="8352430" y="2984220"/>
                <a:ext cx="3205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λ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06" name="TextBox 2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2430" y="2984220"/>
                <a:ext cx="320539" cy="369332"/>
              </a:xfrm>
              <a:prstGeom prst="rect">
                <a:avLst/>
              </a:prstGeom>
              <a:blipFill>
                <a:blip r:embed="rId44"/>
                <a:stretch>
                  <a:fillRect l="-188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7" name="Прямая со стрелкой 206"/>
          <p:cNvCxnSpPr/>
          <p:nvPr/>
        </p:nvCxnSpPr>
        <p:spPr>
          <a:xfrm>
            <a:off x="9547598" y="3353552"/>
            <a:ext cx="58955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8" name="TextBox 207"/>
              <p:cNvSpPr txBox="1"/>
              <p:nvPr/>
            </p:nvSpPr>
            <p:spPr>
              <a:xfrm>
                <a:off x="9722009" y="2984220"/>
                <a:ext cx="3205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λ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08" name="TextBox 2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2009" y="2984220"/>
                <a:ext cx="320539" cy="369332"/>
              </a:xfrm>
              <a:prstGeom prst="rect">
                <a:avLst/>
              </a:prstGeom>
              <a:blipFill>
                <a:blip r:embed="rId45"/>
                <a:stretch>
                  <a:fillRect l="-192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9" name="Прямоугольник 208"/>
          <p:cNvSpPr/>
          <p:nvPr/>
        </p:nvSpPr>
        <p:spPr>
          <a:xfrm>
            <a:off x="10137149" y="3188348"/>
            <a:ext cx="765702" cy="4953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0" name="TextBox 209"/>
          <p:cNvSpPr txBox="1"/>
          <p:nvPr/>
        </p:nvSpPr>
        <p:spPr>
          <a:xfrm>
            <a:off x="10056987" y="3230856"/>
            <a:ext cx="91831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smtClean="0"/>
              <a:t>(m+</a:t>
            </a:r>
            <a:r>
              <a:rPr lang="en-US" dirty="0"/>
              <a:t>n</a:t>
            </a:r>
            <a:r>
              <a:rPr lang="en-US" dirty="0" smtClean="0"/>
              <a:t>).1</a:t>
            </a:r>
            <a:endParaRPr lang="ru-RU" dirty="0"/>
          </a:p>
        </p:txBody>
      </p:sp>
      <p:cxnSp>
        <p:nvCxnSpPr>
          <p:cNvPr id="211" name="Прямая со стрелкой 210"/>
          <p:cNvCxnSpPr/>
          <p:nvPr/>
        </p:nvCxnSpPr>
        <p:spPr>
          <a:xfrm>
            <a:off x="10541835" y="3683648"/>
            <a:ext cx="4598" cy="37019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2" name="TextBox 211"/>
              <p:cNvSpPr txBox="1"/>
              <p:nvPr/>
            </p:nvSpPr>
            <p:spPr>
              <a:xfrm>
                <a:off x="10102367" y="3656067"/>
                <a:ext cx="3783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 panose="02040503050406030204" pitchFamily="18" charset="0"/>
                            </a:rPr>
                            <m:t>μ</m:t>
                          </m:r>
                        </m:e>
                        <m:sub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12" name="TextBox 2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2367" y="3656067"/>
                <a:ext cx="378373" cy="369332"/>
              </a:xfrm>
              <a:prstGeom prst="rect">
                <a:avLst/>
              </a:prstGeom>
              <a:blipFill>
                <a:blip r:embed="rId46"/>
                <a:stretch>
                  <a:fillRect l="-27419" r="-12903" b="-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3" name="Прямая со стрелкой 212"/>
          <p:cNvCxnSpPr/>
          <p:nvPr/>
        </p:nvCxnSpPr>
        <p:spPr>
          <a:xfrm>
            <a:off x="10535739" y="4571491"/>
            <a:ext cx="4598" cy="37019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4" name="TextBox 213"/>
              <p:cNvSpPr txBox="1"/>
              <p:nvPr/>
            </p:nvSpPr>
            <p:spPr>
              <a:xfrm>
                <a:off x="9949204" y="4551754"/>
                <a:ext cx="6779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0" dirty="0" smtClean="0"/>
                  <a:t>m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</a:rPr>
                          <m:t>μ</m:t>
                        </m:r>
                      </m:e>
                      <m:sub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214" name="TextBox 2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9204" y="4551754"/>
                <a:ext cx="677975" cy="369332"/>
              </a:xfrm>
              <a:prstGeom prst="rect">
                <a:avLst/>
              </a:prstGeom>
              <a:blipFill>
                <a:blip r:embed="rId47"/>
                <a:stretch>
                  <a:fillRect l="-1802" t="-10000" b="-2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5" name="Прямая со стрелкой 214"/>
          <p:cNvCxnSpPr/>
          <p:nvPr/>
        </p:nvCxnSpPr>
        <p:spPr>
          <a:xfrm>
            <a:off x="10529643" y="5266144"/>
            <a:ext cx="4598" cy="37019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6" name="TextBox 215"/>
              <p:cNvSpPr txBox="1"/>
              <p:nvPr/>
            </p:nvSpPr>
            <p:spPr>
              <a:xfrm>
                <a:off x="9939037" y="5224071"/>
                <a:ext cx="5072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sSub>
                        <m:sSubPr>
                          <m:ctrlPr>
                            <a:rPr lang="ru-R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 panose="02040503050406030204" pitchFamily="18" charset="0"/>
                            </a:rPr>
                            <m:t>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16" name="TextBox 2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9037" y="5224071"/>
                <a:ext cx="507283" cy="369332"/>
              </a:xfrm>
              <a:prstGeom prst="rect">
                <a:avLst/>
              </a:prstGeom>
              <a:blipFill>
                <a:blip r:embed="rId48"/>
                <a:stretch>
                  <a:fillRect l="-30952" r="-19048" b="-491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7" name="TextBox 216"/>
              <p:cNvSpPr txBox="1"/>
              <p:nvPr/>
            </p:nvSpPr>
            <p:spPr>
              <a:xfrm>
                <a:off x="10302117" y="4881093"/>
                <a:ext cx="3213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17" name="TextBox 2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02117" y="4881093"/>
                <a:ext cx="321319" cy="369332"/>
              </a:xfrm>
              <a:prstGeom prst="rect">
                <a:avLst/>
              </a:prstGeom>
              <a:blipFill>
                <a:blip r:embed="rId4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8" name="Полилиния 217"/>
          <p:cNvSpPr/>
          <p:nvPr/>
        </p:nvSpPr>
        <p:spPr>
          <a:xfrm>
            <a:off x="9546194" y="3673488"/>
            <a:ext cx="589278" cy="2214232"/>
          </a:xfrm>
          <a:custGeom>
            <a:avLst/>
            <a:gdLst>
              <a:gd name="connsiteX0" fmla="*/ 883920 w 883920"/>
              <a:gd name="connsiteY0" fmla="*/ 2174240 h 2174240"/>
              <a:gd name="connsiteX1" fmla="*/ 0 w 883920"/>
              <a:gd name="connsiteY1" fmla="*/ 2174240 h 2174240"/>
              <a:gd name="connsiteX2" fmla="*/ 0 w 883920"/>
              <a:gd name="connsiteY2" fmla="*/ 0 h 2174240"/>
              <a:gd name="connsiteX0" fmla="*/ 883920 w 883920"/>
              <a:gd name="connsiteY0" fmla="*/ 2174240 h 2174240"/>
              <a:gd name="connsiteX1" fmla="*/ 0 w 883920"/>
              <a:gd name="connsiteY1" fmla="*/ 2174240 h 2174240"/>
              <a:gd name="connsiteX2" fmla="*/ 3350 w 883920"/>
              <a:gd name="connsiteY2" fmla="*/ 214844 h 2174240"/>
              <a:gd name="connsiteX3" fmla="*/ 0 w 883920"/>
              <a:gd name="connsiteY3" fmla="*/ 0 h 2174240"/>
              <a:gd name="connsiteX0" fmla="*/ 1114509 w 1114509"/>
              <a:gd name="connsiteY0" fmla="*/ 2184262 h 2184262"/>
              <a:gd name="connsiteX1" fmla="*/ 230589 w 1114509"/>
              <a:gd name="connsiteY1" fmla="*/ 2184262 h 2184262"/>
              <a:gd name="connsiteX2" fmla="*/ 233939 w 1114509"/>
              <a:gd name="connsiteY2" fmla="*/ 224866 h 2184262"/>
              <a:gd name="connsiteX3" fmla="*/ 0 w 1114509"/>
              <a:gd name="connsiteY3" fmla="*/ 0 h 2184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14509" h="2184262">
                <a:moveTo>
                  <a:pt x="1114509" y="2184262"/>
                </a:moveTo>
                <a:lnTo>
                  <a:pt x="230589" y="2184262"/>
                </a:lnTo>
                <a:cubicBezTo>
                  <a:pt x="231706" y="1531130"/>
                  <a:pt x="232822" y="877998"/>
                  <a:pt x="233939" y="224866"/>
                </a:cubicBezTo>
                <a:cubicBezTo>
                  <a:pt x="232822" y="153251"/>
                  <a:pt x="1117" y="71615"/>
                  <a:pt x="0" y="0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9" name="TextBox 218"/>
              <p:cNvSpPr txBox="1"/>
              <p:nvPr/>
            </p:nvSpPr>
            <p:spPr>
              <a:xfrm>
                <a:off x="9762289" y="4832613"/>
                <a:ext cx="3213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sSub>
                        <m:sSubPr>
                          <m:ctrlPr>
                            <a:rPr lang="ru-R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 panose="02040503050406030204" pitchFamily="18" charset="0"/>
                            </a:rPr>
                            <m:t>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19" name="TextBox 2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2289" y="4832613"/>
                <a:ext cx="321319" cy="369332"/>
              </a:xfrm>
              <a:prstGeom prst="rect">
                <a:avLst/>
              </a:prstGeom>
              <a:blipFill>
                <a:blip r:embed="rId50"/>
                <a:stretch>
                  <a:fillRect l="-43396" r="-26415" b="-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0" name="Прямая со стрелкой 219"/>
          <p:cNvCxnSpPr/>
          <p:nvPr/>
        </p:nvCxnSpPr>
        <p:spPr>
          <a:xfrm>
            <a:off x="9555113" y="6015359"/>
            <a:ext cx="58955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1" name="TextBox 220"/>
              <p:cNvSpPr txBox="1"/>
              <p:nvPr/>
            </p:nvSpPr>
            <p:spPr>
              <a:xfrm>
                <a:off x="9742084" y="6015359"/>
                <a:ext cx="3205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λ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21" name="TextBox 2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2084" y="6015359"/>
                <a:ext cx="320539" cy="369332"/>
              </a:xfrm>
              <a:prstGeom prst="rect">
                <a:avLst/>
              </a:prstGeom>
              <a:blipFill>
                <a:blip r:embed="rId51"/>
                <a:stretch>
                  <a:fillRect l="-188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2" name="Прямая со стрелкой 221"/>
          <p:cNvCxnSpPr/>
          <p:nvPr/>
        </p:nvCxnSpPr>
        <p:spPr>
          <a:xfrm>
            <a:off x="9564002" y="4316720"/>
            <a:ext cx="58955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3" name="TextBox 222"/>
              <p:cNvSpPr txBox="1"/>
              <p:nvPr/>
            </p:nvSpPr>
            <p:spPr>
              <a:xfrm>
                <a:off x="9738413" y="3953956"/>
                <a:ext cx="3205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λ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23" name="TextBox 2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8413" y="3953956"/>
                <a:ext cx="320539" cy="369332"/>
              </a:xfrm>
              <a:prstGeom prst="rect">
                <a:avLst/>
              </a:prstGeom>
              <a:blipFill>
                <a:blip r:embed="rId52"/>
                <a:stretch>
                  <a:fillRect l="-384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4" name="Прямоугольник 223"/>
          <p:cNvSpPr/>
          <p:nvPr/>
        </p:nvSpPr>
        <p:spPr>
          <a:xfrm>
            <a:off x="10137149" y="4060852"/>
            <a:ext cx="765702" cy="4953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5" name="TextBox 224"/>
          <p:cNvSpPr txBox="1"/>
          <p:nvPr/>
        </p:nvSpPr>
        <p:spPr>
          <a:xfrm>
            <a:off x="10056987" y="4103360"/>
            <a:ext cx="91831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smtClean="0"/>
              <a:t>(m+n).2</a:t>
            </a:r>
            <a:endParaRPr lang="ru-RU" dirty="0"/>
          </a:p>
        </p:txBody>
      </p:sp>
      <p:sp>
        <p:nvSpPr>
          <p:cNvPr id="226" name="Прямоугольник 225"/>
          <p:cNvSpPr/>
          <p:nvPr/>
        </p:nvSpPr>
        <p:spPr>
          <a:xfrm>
            <a:off x="10137149" y="5639863"/>
            <a:ext cx="765702" cy="4953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7" name="TextBox 226"/>
          <p:cNvSpPr txBox="1"/>
          <p:nvPr/>
        </p:nvSpPr>
        <p:spPr>
          <a:xfrm>
            <a:off x="10056987" y="5682371"/>
            <a:ext cx="91831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smtClean="0"/>
              <a:t>(m+n).3</a:t>
            </a:r>
            <a:endParaRPr lang="ru-RU" dirty="0"/>
          </a:p>
        </p:txBody>
      </p:sp>
      <p:cxnSp>
        <p:nvCxnSpPr>
          <p:cNvPr id="230" name="Прямая со стрелкой 229"/>
          <p:cNvCxnSpPr/>
          <p:nvPr/>
        </p:nvCxnSpPr>
        <p:spPr>
          <a:xfrm>
            <a:off x="8179984" y="4316720"/>
            <a:ext cx="58955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1" name="TextBox 230"/>
              <p:cNvSpPr txBox="1"/>
              <p:nvPr/>
            </p:nvSpPr>
            <p:spPr>
              <a:xfrm>
                <a:off x="8354395" y="3953956"/>
                <a:ext cx="3205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λ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31" name="TextBox 2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4395" y="3953956"/>
                <a:ext cx="320539" cy="369332"/>
              </a:xfrm>
              <a:prstGeom prst="rect">
                <a:avLst/>
              </a:prstGeom>
              <a:blipFill>
                <a:blip r:embed="rId53"/>
                <a:stretch>
                  <a:fillRect l="-188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3" name="Прямая со стрелкой 232"/>
          <p:cNvCxnSpPr/>
          <p:nvPr/>
        </p:nvCxnSpPr>
        <p:spPr>
          <a:xfrm>
            <a:off x="8200945" y="6015359"/>
            <a:ext cx="58955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4" name="TextBox 233"/>
              <p:cNvSpPr txBox="1"/>
              <p:nvPr/>
            </p:nvSpPr>
            <p:spPr>
              <a:xfrm>
                <a:off x="8387916" y="6015359"/>
                <a:ext cx="3205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λ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34" name="TextBox 2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7916" y="6015359"/>
                <a:ext cx="320539" cy="369332"/>
              </a:xfrm>
              <a:prstGeom prst="rect">
                <a:avLst/>
              </a:prstGeom>
              <a:blipFill>
                <a:blip r:embed="rId54"/>
                <a:stretch>
                  <a:fillRect l="-188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5" name="TextBox 234"/>
              <p:cNvSpPr txBox="1"/>
              <p:nvPr/>
            </p:nvSpPr>
            <p:spPr>
              <a:xfrm>
                <a:off x="8909719" y="3203433"/>
                <a:ext cx="3213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35" name="TextBox 2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9719" y="3203433"/>
                <a:ext cx="321319" cy="369332"/>
              </a:xfrm>
              <a:prstGeom prst="rect">
                <a:avLst/>
              </a:prstGeom>
              <a:blipFill>
                <a:blip r:embed="rId5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6" name="TextBox 235"/>
              <p:cNvSpPr txBox="1"/>
              <p:nvPr/>
            </p:nvSpPr>
            <p:spPr>
              <a:xfrm>
                <a:off x="8909719" y="4076451"/>
                <a:ext cx="3213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36" name="TextBox 2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9719" y="4076451"/>
                <a:ext cx="321319" cy="369332"/>
              </a:xfrm>
              <a:prstGeom prst="rect">
                <a:avLst/>
              </a:prstGeom>
              <a:blipFill>
                <a:blip r:embed="rId5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7" name="TextBox 236"/>
              <p:cNvSpPr txBox="1"/>
              <p:nvPr/>
            </p:nvSpPr>
            <p:spPr>
              <a:xfrm>
                <a:off x="8909719" y="5753857"/>
                <a:ext cx="3213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37" name="TextBox 2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9719" y="5753857"/>
                <a:ext cx="321319" cy="369332"/>
              </a:xfrm>
              <a:prstGeom prst="rect">
                <a:avLst/>
              </a:prstGeom>
              <a:blipFill>
                <a:blip r:embed="rId5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4" name="Прямая со стрелкой 183"/>
          <p:cNvCxnSpPr/>
          <p:nvPr/>
        </p:nvCxnSpPr>
        <p:spPr>
          <a:xfrm>
            <a:off x="4288867" y="4316720"/>
            <a:ext cx="58955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5" name="TextBox 184"/>
              <p:cNvSpPr txBox="1"/>
              <p:nvPr/>
            </p:nvSpPr>
            <p:spPr>
              <a:xfrm>
                <a:off x="4463278" y="3953956"/>
                <a:ext cx="3205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λ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85" name="TextBox 1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3278" y="3953956"/>
                <a:ext cx="320539" cy="369332"/>
              </a:xfrm>
              <a:prstGeom prst="rect">
                <a:avLst/>
              </a:prstGeom>
              <a:blipFill>
                <a:blip r:embed="rId58"/>
                <a:stretch>
                  <a:fillRect l="-188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8" name="Прямая со стрелкой 187"/>
          <p:cNvCxnSpPr/>
          <p:nvPr/>
        </p:nvCxnSpPr>
        <p:spPr>
          <a:xfrm>
            <a:off x="4317872" y="6015359"/>
            <a:ext cx="58955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9" name="TextBox 188"/>
              <p:cNvSpPr txBox="1"/>
              <p:nvPr/>
            </p:nvSpPr>
            <p:spPr>
              <a:xfrm>
                <a:off x="4480459" y="6015359"/>
                <a:ext cx="3205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λ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89" name="TextBox 1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0459" y="6015359"/>
                <a:ext cx="320539" cy="369332"/>
              </a:xfrm>
              <a:prstGeom prst="rect">
                <a:avLst/>
              </a:prstGeom>
              <a:blipFill>
                <a:blip r:embed="rId59"/>
                <a:stretch>
                  <a:fillRect l="-188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3343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49710" y="-99449"/>
            <a:ext cx="10515600" cy="1325563"/>
          </a:xfrm>
        </p:spPr>
        <p:txBody>
          <a:bodyPr/>
          <a:lstStyle/>
          <a:p>
            <a:r>
              <a:rPr lang="ru-RU" dirty="0" smtClean="0"/>
              <a:t>Задача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315602"/>
            <a:ext cx="10515600" cy="4951259"/>
          </a:xfrm>
        </p:spPr>
        <p:txBody>
          <a:bodyPr>
            <a:normAutofit/>
          </a:bodyPr>
          <a:lstStyle/>
          <a:p>
            <a:r>
              <a:rPr lang="ru-RU" dirty="0" smtClean="0"/>
              <a:t>Установление зависимости между характеристиками потока заявок, числом и характеристиками каналов обслуживания, правилами работы системы с результативностью (эффективностью) работы этой системы.:</a:t>
            </a:r>
          </a:p>
          <a:p>
            <a:r>
              <a:rPr lang="ru-RU" dirty="0"/>
              <a:t>п</a:t>
            </a:r>
            <a:r>
              <a:rPr lang="ru-RU" dirty="0" smtClean="0"/>
              <a:t>ропускная способность (абсолютная и относительная);</a:t>
            </a:r>
          </a:p>
          <a:p>
            <a:r>
              <a:rPr lang="ru-RU" dirty="0" smtClean="0"/>
              <a:t>вероятность отказа в обслуживании;</a:t>
            </a:r>
          </a:p>
          <a:p>
            <a:r>
              <a:rPr lang="ru-RU" dirty="0" smtClean="0"/>
              <a:t>среднее время ожидания в очереди;</a:t>
            </a:r>
          </a:p>
          <a:p>
            <a:r>
              <a:rPr lang="ru-RU" dirty="0" smtClean="0"/>
              <a:t>средняя длина очереди;</a:t>
            </a:r>
          </a:p>
          <a:p>
            <a:r>
              <a:rPr lang="ru-RU" dirty="0" smtClean="0"/>
              <a:t>среднее количество занятых каналов;</a:t>
            </a:r>
          </a:p>
          <a:p>
            <a:r>
              <a:rPr lang="ru-RU" dirty="0" smtClean="0"/>
              <a:t>и др.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6BF1B1-4A85-43E6-A567-044AAC7071B1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6370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49710" y="-99449"/>
            <a:ext cx="10515600" cy="1325563"/>
          </a:xfrm>
        </p:spPr>
        <p:txBody>
          <a:bodyPr/>
          <a:lstStyle/>
          <a:p>
            <a:r>
              <a:rPr lang="ru-RU" dirty="0" smtClean="0"/>
              <a:t>Моделирование СМО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315602"/>
            <a:ext cx="10515600" cy="4951259"/>
          </a:xfrm>
        </p:spPr>
        <p:txBody>
          <a:bodyPr>
            <a:normAutofit/>
          </a:bodyPr>
          <a:lstStyle/>
          <a:p>
            <a:r>
              <a:rPr lang="ru-RU" dirty="0" smtClean="0"/>
              <a:t>Системы массового обслуживания (СМО) моделируются с помощью </a:t>
            </a:r>
            <a:r>
              <a:rPr lang="ru-RU" dirty="0" err="1" smtClean="0"/>
              <a:t>марковских</a:t>
            </a:r>
            <a:r>
              <a:rPr lang="ru-RU" dirty="0" smtClean="0"/>
              <a:t> процессов с непрерывным временем.</a:t>
            </a:r>
          </a:p>
          <a:p>
            <a:r>
              <a:rPr lang="ru-RU" dirty="0" smtClean="0"/>
              <a:t>Для этого надо задать:</a:t>
            </a:r>
          </a:p>
          <a:p>
            <a:pPr marL="457200" lvl="1" indent="0">
              <a:buNone/>
            </a:pPr>
            <a:r>
              <a:rPr lang="ru-RU" dirty="0" smtClean="0"/>
              <a:t>что </a:t>
            </a:r>
            <a:r>
              <a:rPr lang="ru-RU" sz="2800" dirty="0" smtClean="0"/>
              <a:t>является состояниями системы;</a:t>
            </a:r>
          </a:p>
          <a:p>
            <a:pPr marL="457200" lvl="1" indent="0">
              <a:buNone/>
            </a:pPr>
            <a:r>
              <a:rPr lang="ru-RU" sz="2800" dirty="0" smtClean="0"/>
              <a:t>что обозначают переходы между состояниями;</a:t>
            </a:r>
          </a:p>
          <a:p>
            <a:pPr marL="457200" lvl="1" indent="0">
              <a:buNone/>
            </a:pPr>
            <a:r>
              <a:rPr lang="ru-RU" sz="2800" dirty="0" smtClean="0"/>
              <a:t>составить граф состояний марковского процесса;</a:t>
            </a:r>
          </a:p>
          <a:p>
            <a:pPr marL="457200" lvl="1" indent="0">
              <a:buNone/>
            </a:pPr>
            <a:r>
              <a:rPr lang="ru-RU" sz="2800" dirty="0" smtClean="0"/>
              <a:t>правильно расставить интенсивности переходов между состояниями;</a:t>
            </a:r>
          </a:p>
          <a:p>
            <a:pPr marL="457200" lvl="1" indent="0">
              <a:buNone/>
            </a:pPr>
            <a:r>
              <a:rPr lang="ru-RU" sz="2800" dirty="0" smtClean="0"/>
              <a:t>найти установившиеся вероятности;</a:t>
            </a:r>
          </a:p>
          <a:p>
            <a:pPr marL="457200" lvl="1" indent="0">
              <a:buNone/>
            </a:pPr>
            <a:r>
              <a:rPr lang="ru-RU" sz="2800" dirty="0" smtClean="0"/>
              <a:t>рассчитать необходимые характеристики.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6BF1B1-4A85-43E6-A567-044AAC7071B1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00184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2342" y="-99449"/>
            <a:ext cx="11960942" cy="1325563"/>
          </a:xfrm>
        </p:spPr>
        <p:txBody>
          <a:bodyPr>
            <a:normAutofit/>
          </a:bodyPr>
          <a:lstStyle/>
          <a:p>
            <a:r>
              <a:rPr lang="ru-RU" sz="4000" dirty="0" smtClean="0"/>
              <a:t>1. Многоканальная СМО с ограниченной очередью</a:t>
            </a:r>
            <a:endParaRPr lang="ru-RU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15603"/>
                <a:ext cx="10515600" cy="4023314"/>
              </a:xfrm>
            </p:spPr>
            <p:txBody>
              <a:bodyPr>
                <a:normAutofit/>
              </a:bodyPr>
              <a:lstStyle/>
              <a:p>
                <a:r>
                  <a:rPr lang="ru-RU" dirty="0" smtClean="0"/>
                  <a:t>Состояние системы – количество требований в системе</a:t>
                </a:r>
                <a:r>
                  <a:rPr lang="ru-RU" sz="2800" dirty="0" smtClean="0"/>
                  <a:t>.</a:t>
                </a:r>
                <a:endParaRPr lang="en-US" sz="2800" dirty="0" smtClean="0"/>
              </a:p>
              <a:p>
                <a:r>
                  <a:rPr lang="ru-RU" dirty="0" smtClean="0"/>
                  <a:t>Изменение состояния – поступление или обслуживание требования.</a:t>
                </a:r>
              </a:p>
              <a:p>
                <a:r>
                  <a:rPr lang="ru-RU" sz="2800" dirty="0" smtClean="0"/>
                  <a:t>Все потоки пуассоновские.</a:t>
                </a:r>
              </a:p>
              <a:p>
                <a:r>
                  <a:rPr lang="ru-RU" dirty="0" smtClean="0"/>
                  <a:t>Интенсивность поступления требований -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</a:rPr>
                      <m:t>λ</m:t>
                    </m:r>
                  </m:oMath>
                </a14:m>
                <a:endParaRPr lang="ru-RU" dirty="0"/>
              </a:p>
              <a:p>
                <a:r>
                  <a:rPr lang="ru-RU" sz="2800" dirty="0" smtClean="0"/>
                  <a:t>Интенсивность обслуживания требований одним каналом -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</a:rPr>
                      <m:t>μ</m:t>
                    </m:r>
                  </m:oMath>
                </a14:m>
                <a:endParaRPr lang="ru-RU" dirty="0"/>
              </a:p>
              <a:p>
                <a:r>
                  <a:rPr lang="ru-RU" sz="2800" dirty="0" smtClean="0"/>
                  <a:t>Количество каналов - </a:t>
                </a:r>
                <a:r>
                  <a:rPr lang="en-US" dirty="0"/>
                  <a:t>m</a:t>
                </a:r>
                <a:endParaRPr lang="ru-RU" dirty="0"/>
              </a:p>
              <a:p>
                <a:r>
                  <a:rPr lang="ru-RU" sz="2800" dirty="0" smtClean="0"/>
                  <a:t>Количество мест в очереди - </a:t>
                </a:r>
                <a:r>
                  <a:rPr lang="en-US" dirty="0" smtClean="0"/>
                  <a:t>n</a:t>
                </a:r>
                <a:endParaRPr lang="ru-RU" sz="2800" dirty="0" smtClean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15603"/>
                <a:ext cx="10515600" cy="4023314"/>
              </a:xfrm>
              <a:blipFill>
                <a:blip r:embed="rId2"/>
                <a:stretch>
                  <a:fillRect l="-1043" t="-2576" b="-197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6BF1B1-4A85-43E6-A567-044AAC7071B1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677581" y="5771561"/>
            <a:ext cx="495300" cy="4953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677581" y="5819156"/>
            <a:ext cx="4953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ru-RU" sz="2000" dirty="0" smtClean="0"/>
              <a:t>0</a:t>
            </a:r>
            <a:endParaRPr lang="ru-RU" sz="2000" dirty="0"/>
          </a:p>
        </p:txBody>
      </p:sp>
      <p:cxnSp>
        <p:nvCxnSpPr>
          <p:cNvPr id="8" name="Прямая со стрелкой 7"/>
          <p:cNvCxnSpPr/>
          <p:nvPr/>
        </p:nvCxnSpPr>
        <p:spPr>
          <a:xfrm>
            <a:off x="1172881" y="5936765"/>
            <a:ext cx="58955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/>
          <p:nvPr/>
        </p:nvCxnSpPr>
        <p:spPr>
          <a:xfrm flipH="1">
            <a:off x="1172882" y="6091099"/>
            <a:ext cx="589550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347292" y="5567433"/>
                <a:ext cx="3205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λ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7292" y="5567433"/>
                <a:ext cx="320539" cy="369332"/>
              </a:xfrm>
              <a:prstGeom prst="rect">
                <a:avLst/>
              </a:prstGeom>
              <a:blipFill>
                <a:blip r:embed="rId3"/>
                <a:stretch>
                  <a:fillRect l="-188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349128" y="6045094"/>
                <a:ext cx="3213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μ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9128" y="6045094"/>
                <a:ext cx="321319" cy="369332"/>
              </a:xfrm>
              <a:prstGeom prst="rect">
                <a:avLst/>
              </a:prstGeom>
              <a:blipFill>
                <a:blip r:embed="rId4"/>
                <a:stretch>
                  <a:fillRect l="-3774" b="-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Прямоугольник 14"/>
          <p:cNvSpPr/>
          <p:nvPr/>
        </p:nvSpPr>
        <p:spPr>
          <a:xfrm>
            <a:off x="1776224" y="5771561"/>
            <a:ext cx="495300" cy="4953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TextBox 15"/>
          <p:cNvSpPr txBox="1"/>
          <p:nvPr/>
        </p:nvSpPr>
        <p:spPr>
          <a:xfrm>
            <a:off x="1776224" y="5819156"/>
            <a:ext cx="4953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ru-RU" sz="2000" dirty="0" smtClean="0"/>
              <a:t>1</a:t>
            </a:r>
            <a:endParaRPr lang="ru-RU" sz="2000" dirty="0"/>
          </a:p>
        </p:txBody>
      </p:sp>
      <p:cxnSp>
        <p:nvCxnSpPr>
          <p:cNvPr id="17" name="Прямая со стрелкой 16"/>
          <p:cNvCxnSpPr/>
          <p:nvPr/>
        </p:nvCxnSpPr>
        <p:spPr>
          <a:xfrm>
            <a:off x="2271524" y="5936765"/>
            <a:ext cx="58955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/>
          <p:nvPr/>
        </p:nvCxnSpPr>
        <p:spPr>
          <a:xfrm flipH="1">
            <a:off x="2271525" y="6091099"/>
            <a:ext cx="589550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2445935" y="5567433"/>
                <a:ext cx="3205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λ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5935" y="5567433"/>
                <a:ext cx="320539" cy="369332"/>
              </a:xfrm>
              <a:prstGeom prst="rect">
                <a:avLst/>
              </a:prstGeom>
              <a:blipFill>
                <a:blip r:embed="rId5"/>
                <a:stretch>
                  <a:fillRect l="-188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2285316" y="6045094"/>
                <a:ext cx="4837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μ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5316" y="6045094"/>
                <a:ext cx="483775" cy="369332"/>
              </a:xfrm>
              <a:prstGeom prst="rect">
                <a:avLst/>
              </a:prstGeom>
              <a:blipFill>
                <a:blip r:embed="rId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Прямоугольник 20"/>
          <p:cNvSpPr/>
          <p:nvPr/>
        </p:nvSpPr>
        <p:spPr>
          <a:xfrm>
            <a:off x="2861075" y="5771561"/>
            <a:ext cx="495300" cy="4953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TextBox 21"/>
          <p:cNvSpPr txBox="1"/>
          <p:nvPr/>
        </p:nvSpPr>
        <p:spPr>
          <a:xfrm>
            <a:off x="2861075" y="5819156"/>
            <a:ext cx="4953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ru-RU" sz="2000" dirty="0" smtClean="0"/>
              <a:t>2</a:t>
            </a:r>
            <a:endParaRPr lang="ru-RU" sz="2000" dirty="0"/>
          </a:p>
        </p:txBody>
      </p:sp>
      <p:cxnSp>
        <p:nvCxnSpPr>
          <p:cNvPr id="23" name="Прямая со стрелкой 22"/>
          <p:cNvCxnSpPr/>
          <p:nvPr/>
        </p:nvCxnSpPr>
        <p:spPr>
          <a:xfrm>
            <a:off x="3356375" y="5936765"/>
            <a:ext cx="58955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/>
          <p:nvPr/>
        </p:nvCxnSpPr>
        <p:spPr>
          <a:xfrm flipH="1">
            <a:off x="3356376" y="6091099"/>
            <a:ext cx="589550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3530786" y="5567433"/>
                <a:ext cx="3205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λ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0786" y="5567433"/>
                <a:ext cx="320539" cy="369332"/>
              </a:xfrm>
              <a:prstGeom prst="rect">
                <a:avLst/>
              </a:prstGeom>
              <a:blipFill>
                <a:blip r:embed="rId7"/>
                <a:stretch>
                  <a:fillRect l="-188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3532622" y="6045094"/>
                <a:ext cx="3213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μ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2622" y="6045094"/>
                <a:ext cx="321319" cy="369332"/>
              </a:xfrm>
              <a:prstGeom prst="rect">
                <a:avLst/>
              </a:prstGeom>
              <a:blipFill>
                <a:blip r:embed="rId8"/>
                <a:stretch>
                  <a:fillRect l="-22642" r="-9434" b="-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Прямоугольник 26"/>
          <p:cNvSpPr/>
          <p:nvPr/>
        </p:nvSpPr>
        <p:spPr>
          <a:xfrm>
            <a:off x="3945926" y="5771561"/>
            <a:ext cx="495300" cy="4953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TextBox 27"/>
          <p:cNvSpPr txBox="1"/>
          <p:nvPr/>
        </p:nvSpPr>
        <p:spPr>
          <a:xfrm>
            <a:off x="3945926" y="5819156"/>
            <a:ext cx="4953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ru-RU" sz="2000" dirty="0" smtClean="0"/>
              <a:t>3</a:t>
            </a:r>
            <a:endParaRPr lang="ru-RU" sz="2000" dirty="0"/>
          </a:p>
        </p:txBody>
      </p:sp>
      <p:cxnSp>
        <p:nvCxnSpPr>
          <p:cNvPr id="29" name="Прямая со стрелкой 28"/>
          <p:cNvCxnSpPr/>
          <p:nvPr/>
        </p:nvCxnSpPr>
        <p:spPr>
          <a:xfrm>
            <a:off x="4441226" y="5936765"/>
            <a:ext cx="58955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/>
          <p:nvPr/>
        </p:nvCxnSpPr>
        <p:spPr>
          <a:xfrm flipH="1">
            <a:off x="4441227" y="6091099"/>
            <a:ext cx="589550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4615637" y="5567433"/>
                <a:ext cx="3205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λ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5637" y="5567433"/>
                <a:ext cx="320539" cy="369332"/>
              </a:xfrm>
              <a:prstGeom prst="rect">
                <a:avLst/>
              </a:prstGeom>
              <a:blipFill>
                <a:blip r:embed="rId9"/>
                <a:stretch>
                  <a:fillRect l="-188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4617473" y="6045094"/>
                <a:ext cx="3213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μ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7473" y="6045094"/>
                <a:ext cx="321319" cy="369332"/>
              </a:xfrm>
              <a:prstGeom prst="rect">
                <a:avLst/>
              </a:prstGeom>
              <a:blipFill>
                <a:blip r:embed="rId10"/>
                <a:stretch>
                  <a:fillRect l="-22642" r="-9434" b="-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Прямоугольник 32"/>
          <p:cNvSpPr/>
          <p:nvPr/>
        </p:nvSpPr>
        <p:spPr>
          <a:xfrm>
            <a:off x="6115704" y="5771561"/>
            <a:ext cx="495300" cy="4953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TextBox 33"/>
          <p:cNvSpPr txBox="1"/>
          <p:nvPr/>
        </p:nvSpPr>
        <p:spPr>
          <a:xfrm>
            <a:off x="6115704" y="5819156"/>
            <a:ext cx="4953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dirty="0"/>
              <a:t>m</a:t>
            </a:r>
            <a:endParaRPr lang="ru-RU" sz="2000" dirty="0"/>
          </a:p>
        </p:txBody>
      </p:sp>
      <p:cxnSp>
        <p:nvCxnSpPr>
          <p:cNvPr id="35" name="Прямая со стрелкой 34"/>
          <p:cNvCxnSpPr/>
          <p:nvPr/>
        </p:nvCxnSpPr>
        <p:spPr>
          <a:xfrm>
            <a:off x="6611004" y="5936765"/>
            <a:ext cx="58955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Прямая со стрелкой 35"/>
          <p:cNvCxnSpPr/>
          <p:nvPr/>
        </p:nvCxnSpPr>
        <p:spPr>
          <a:xfrm flipH="1">
            <a:off x="6611005" y="6091099"/>
            <a:ext cx="589550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6785415" y="5567433"/>
                <a:ext cx="3205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λ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5415" y="5567433"/>
                <a:ext cx="320539" cy="369332"/>
              </a:xfrm>
              <a:prstGeom prst="rect">
                <a:avLst/>
              </a:prstGeom>
              <a:blipFill>
                <a:blip r:embed="rId11"/>
                <a:stretch>
                  <a:fillRect l="-188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6787251" y="6045094"/>
                <a:ext cx="3213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μ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7251" y="6045094"/>
                <a:ext cx="321319" cy="369332"/>
              </a:xfrm>
              <a:prstGeom prst="rect">
                <a:avLst/>
              </a:prstGeom>
              <a:blipFill>
                <a:blip r:embed="rId12"/>
                <a:stretch>
                  <a:fillRect l="-26415" r="-18868" b="-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Прямая со стрелкой 38"/>
          <p:cNvCxnSpPr/>
          <p:nvPr/>
        </p:nvCxnSpPr>
        <p:spPr>
          <a:xfrm>
            <a:off x="5524613" y="5936765"/>
            <a:ext cx="58955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Прямая со стрелкой 39"/>
          <p:cNvCxnSpPr/>
          <p:nvPr/>
        </p:nvCxnSpPr>
        <p:spPr>
          <a:xfrm flipH="1">
            <a:off x="5524614" y="6091099"/>
            <a:ext cx="589550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5699024" y="5567433"/>
                <a:ext cx="3205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λ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9024" y="5567433"/>
                <a:ext cx="320539" cy="369332"/>
              </a:xfrm>
              <a:prstGeom prst="rect">
                <a:avLst/>
              </a:prstGeom>
              <a:blipFill>
                <a:blip r:embed="rId13"/>
                <a:stretch>
                  <a:fillRect l="-192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5700860" y="6045094"/>
                <a:ext cx="3213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μ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0860" y="6045094"/>
                <a:ext cx="321319" cy="369332"/>
              </a:xfrm>
              <a:prstGeom prst="rect">
                <a:avLst/>
              </a:prstGeom>
              <a:blipFill>
                <a:blip r:embed="rId14"/>
                <a:stretch>
                  <a:fillRect l="-26415" r="-18868" b="-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5122838" y="5786646"/>
                <a:ext cx="3213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2838" y="5786646"/>
                <a:ext cx="321319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Прямоугольник 53"/>
          <p:cNvSpPr/>
          <p:nvPr/>
        </p:nvSpPr>
        <p:spPr>
          <a:xfrm>
            <a:off x="7200555" y="5771561"/>
            <a:ext cx="495300" cy="4953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TextBox 54"/>
          <p:cNvSpPr txBox="1"/>
          <p:nvPr/>
        </p:nvSpPr>
        <p:spPr>
          <a:xfrm>
            <a:off x="7120394" y="5814069"/>
            <a:ext cx="66971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smtClean="0"/>
              <a:t>m+1</a:t>
            </a:r>
            <a:endParaRPr lang="ru-RU" dirty="0"/>
          </a:p>
        </p:txBody>
      </p:sp>
      <p:cxnSp>
        <p:nvCxnSpPr>
          <p:cNvPr id="56" name="Прямая со стрелкой 55"/>
          <p:cNvCxnSpPr/>
          <p:nvPr/>
        </p:nvCxnSpPr>
        <p:spPr>
          <a:xfrm>
            <a:off x="7695855" y="5936765"/>
            <a:ext cx="58955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Прямая со стрелкой 56"/>
          <p:cNvCxnSpPr/>
          <p:nvPr/>
        </p:nvCxnSpPr>
        <p:spPr>
          <a:xfrm flipH="1">
            <a:off x="7695856" y="6091099"/>
            <a:ext cx="589550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7870266" y="5567433"/>
                <a:ext cx="3205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λ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0266" y="5567433"/>
                <a:ext cx="320539" cy="369332"/>
              </a:xfrm>
              <a:prstGeom prst="rect">
                <a:avLst/>
              </a:prstGeom>
              <a:blipFill>
                <a:blip r:embed="rId16"/>
                <a:stretch>
                  <a:fillRect l="-188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7872102" y="6045094"/>
                <a:ext cx="3213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μ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2102" y="6045094"/>
                <a:ext cx="321319" cy="369332"/>
              </a:xfrm>
              <a:prstGeom prst="rect">
                <a:avLst/>
              </a:prstGeom>
              <a:blipFill>
                <a:blip r:embed="rId17"/>
                <a:stretch>
                  <a:fillRect l="-26415" r="-18868" b="-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Прямоугольник 59"/>
          <p:cNvSpPr/>
          <p:nvPr/>
        </p:nvSpPr>
        <p:spPr>
          <a:xfrm>
            <a:off x="8270965" y="5771561"/>
            <a:ext cx="495300" cy="4953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8223597" y="5814069"/>
            <a:ext cx="62247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smtClean="0"/>
              <a:t>m+2</a:t>
            </a:r>
            <a:endParaRPr lang="ru-RU" dirty="0"/>
          </a:p>
        </p:txBody>
      </p:sp>
      <p:cxnSp>
        <p:nvCxnSpPr>
          <p:cNvPr id="62" name="Прямая со стрелкой 61"/>
          <p:cNvCxnSpPr/>
          <p:nvPr/>
        </p:nvCxnSpPr>
        <p:spPr>
          <a:xfrm>
            <a:off x="8766265" y="5936765"/>
            <a:ext cx="58955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Прямая со стрелкой 62"/>
          <p:cNvCxnSpPr/>
          <p:nvPr/>
        </p:nvCxnSpPr>
        <p:spPr>
          <a:xfrm flipH="1">
            <a:off x="8766266" y="6091099"/>
            <a:ext cx="589550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8940676" y="5567433"/>
                <a:ext cx="3205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λ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0676" y="5567433"/>
                <a:ext cx="320539" cy="369332"/>
              </a:xfrm>
              <a:prstGeom prst="rect">
                <a:avLst/>
              </a:prstGeom>
              <a:blipFill>
                <a:blip r:embed="rId18"/>
                <a:stretch>
                  <a:fillRect l="-384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8942512" y="6045094"/>
                <a:ext cx="3213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μ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2512" y="6045094"/>
                <a:ext cx="321319" cy="369332"/>
              </a:xfrm>
              <a:prstGeom prst="rect">
                <a:avLst/>
              </a:prstGeom>
              <a:blipFill>
                <a:blip r:embed="rId19"/>
                <a:stretch>
                  <a:fillRect l="-26415" r="-18868" b="-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9388609" y="5786646"/>
                <a:ext cx="3213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8609" y="5786646"/>
                <a:ext cx="321319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Прямая со стрелкой 72"/>
          <p:cNvCxnSpPr/>
          <p:nvPr/>
        </p:nvCxnSpPr>
        <p:spPr>
          <a:xfrm>
            <a:off x="9716218" y="5936765"/>
            <a:ext cx="58955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Прямая со стрелкой 73"/>
          <p:cNvCxnSpPr/>
          <p:nvPr/>
        </p:nvCxnSpPr>
        <p:spPr>
          <a:xfrm flipH="1">
            <a:off x="9716219" y="6091099"/>
            <a:ext cx="589550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9890629" y="5567433"/>
                <a:ext cx="3205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λ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0629" y="5567433"/>
                <a:ext cx="320539" cy="369332"/>
              </a:xfrm>
              <a:prstGeom prst="rect">
                <a:avLst/>
              </a:prstGeom>
              <a:blipFill>
                <a:blip r:embed="rId21"/>
                <a:stretch>
                  <a:fillRect l="-188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9892465" y="6045094"/>
                <a:ext cx="3213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μ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2465" y="6045094"/>
                <a:ext cx="321319" cy="369332"/>
              </a:xfrm>
              <a:prstGeom prst="rect">
                <a:avLst/>
              </a:prstGeom>
              <a:blipFill>
                <a:blip r:embed="rId22"/>
                <a:stretch>
                  <a:fillRect l="-26923" r="-21154" b="-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Прямоугольник 76"/>
          <p:cNvSpPr/>
          <p:nvPr/>
        </p:nvSpPr>
        <p:spPr>
          <a:xfrm>
            <a:off x="10291328" y="5771561"/>
            <a:ext cx="495300" cy="4953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8" name="TextBox 77"/>
          <p:cNvSpPr txBox="1"/>
          <p:nvPr/>
        </p:nvSpPr>
        <p:spPr>
          <a:xfrm>
            <a:off x="10198766" y="5814069"/>
            <a:ext cx="66767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smtClean="0"/>
              <a:t>m+n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73385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2342" y="-99449"/>
            <a:ext cx="11960942" cy="1325563"/>
          </a:xfrm>
        </p:spPr>
        <p:txBody>
          <a:bodyPr/>
          <a:lstStyle/>
          <a:p>
            <a:r>
              <a:rPr lang="ru-RU" sz="4000" dirty="0" smtClean="0"/>
              <a:t>1. Многоканальная</a:t>
            </a:r>
            <a:r>
              <a:rPr lang="ru-RU" dirty="0" smtClean="0"/>
              <a:t> СМО с ограниченной очередью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226114"/>
            <a:ext cx="10515600" cy="5130235"/>
          </a:xfrm>
        </p:spPr>
        <p:txBody>
          <a:bodyPr>
            <a:normAutofit/>
          </a:bodyPr>
          <a:lstStyle/>
          <a:p>
            <a:r>
              <a:rPr lang="ru-RU" dirty="0" smtClean="0"/>
              <a:t>Схема гибели и размножения.</a:t>
            </a:r>
          </a:p>
          <a:p>
            <a:endParaRPr lang="ru-RU" dirty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Состояние 0 – нет требований, система свободна (простаивает).</a:t>
            </a:r>
          </a:p>
          <a:p>
            <a:r>
              <a:rPr lang="ru-RU" sz="2800" dirty="0" smtClean="0"/>
              <a:t>До состояния </a:t>
            </a:r>
            <a:r>
              <a:rPr lang="en-US" dirty="0" smtClean="0"/>
              <a:t>m</a:t>
            </a:r>
            <a:r>
              <a:rPr lang="ru-RU" dirty="0" smtClean="0"/>
              <a:t> увеличивается суммарная интенсивность обслуживания. </a:t>
            </a:r>
          </a:p>
          <a:p>
            <a:r>
              <a:rPr lang="ru-RU" dirty="0" smtClean="0"/>
              <a:t>С состояния </a:t>
            </a:r>
            <a:r>
              <a:rPr lang="en-US" dirty="0" smtClean="0"/>
              <a:t>m+1</a:t>
            </a:r>
            <a:r>
              <a:rPr lang="ru-RU" dirty="0" smtClean="0"/>
              <a:t> начинается очередь.</a:t>
            </a:r>
            <a:endParaRPr lang="ru-RU" dirty="0"/>
          </a:p>
          <a:p>
            <a:endParaRPr lang="ru-RU" dirty="0"/>
          </a:p>
          <a:p>
            <a:endParaRPr lang="ru-RU" sz="2800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6BF1B1-4A85-43E6-A567-044AAC7071B1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38200" y="2056377"/>
            <a:ext cx="495300" cy="4953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838200" y="2103972"/>
            <a:ext cx="4953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ru-RU" sz="2000" dirty="0" smtClean="0"/>
              <a:t>0</a:t>
            </a:r>
            <a:endParaRPr lang="ru-RU" sz="2000" dirty="0"/>
          </a:p>
        </p:txBody>
      </p:sp>
      <p:cxnSp>
        <p:nvCxnSpPr>
          <p:cNvPr id="8" name="Прямая со стрелкой 7"/>
          <p:cNvCxnSpPr/>
          <p:nvPr/>
        </p:nvCxnSpPr>
        <p:spPr>
          <a:xfrm>
            <a:off x="1333500" y="2221581"/>
            <a:ext cx="58955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/>
          <p:nvPr/>
        </p:nvCxnSpPr>
        <p:spPr>
          <a:xfrm flipH="1">
            <a:off x="1333501" y="2375915"/>
            <a:ext cx="589550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507911" y="1852249"/>
                <a:ext cx="3205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λ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7911" y="1852249"/>
                <a:ext cx="320539" cy="369332"/>
              </a:xfrm>
              <a:prstGeom prst="rect">
                <a:avLst/>
              </a:prstGeom>
              <a:blipFill>
                <a:blip r:embed="rId2"/>
                <a:stretch>
                  <a:fillRect l="-188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509747" y="2329910"/>
                <a:ext cx="3213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μ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9747" y="2329910"/>
                <a:ext cx="321319" cy="369332"/>
              </a:xfrm>
              <a:prstGeom prst="rect">
                <a:avLst/>
              </a:prstGeom>
              <a:blipFill>
                <a:blip r:embed="rId3"/>
                <a:stretch>
                  <a:fillRect l="-5769" b="-655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Прямоугольник 14"/>
          <p:cNvSpPr/>
          <p:nvPr/>
        </p:nvSpPr>
        <p:spPr>
          <a:xfrm>
            <a:off x="1936843" y="2056377"/>
            <a:ext cx="495300" cy="4953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TextBox 15"/>
          <p:cNvSpPr txBox="1"/>
          <p:nvPr/>
        </p:nvSpPr>
        <p:spPr>
          <a:xfrm>
            <a:off x="1936843" y="2103972"/>
            <a:ext cx="4953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ru-RU" sz="2000" dirty="0" smtClean="0"/>
              <a:t>1</a:t>
            </a:r>
            <a:endParaRPr lang="ru-RU" sz="2000" dirty="0"/>
          </a:p>
        </p:txBody>
      </p:sp>
      <p:cxnSp>
        <p:nvCxnSpPr>
          <p:cNvPr id="17" name="Прямая со стрелкой 16"/>
          <p:cNvCxnSpPr/>
          <p:nvPr/>
        </p:nvCxnSpPr>
        <p:spPr>
          <a:xfrm>
            <a:off x="2432143" y="2221581"/>
            <a:ext cx="58955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/>
          <p:nvPr/>
        </p:nvCxnSpPr>
        <p:spPr>
          <a:xfrm flipH="1">
            <a:off x="2432144" y="2375915"/>
            <a:ext cx="589550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2606554" y="1852249"/>
                <a:ext cx="3205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λ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6554" y="1852249"/>
                <a:ext cx="320539" cy="369332"/>
              </a:xfrm>
              <a:prstGeom prst="rect">
                <a:avLst/>
              </a:prstGeom>
              <a:blipFill>
                <a:blip r:embed="rId4"/>
                <a:stretch>
                  <a:fillRect l="-384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2445935" y="2329910"/>
                <a:ext cx="4837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μ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5935" y="2329910"/>
                <a:ext cx="483775" cy="369332"/>
              </a:xfrm>
              <a:prstGeom prst="rect">
                <a:avLst/>
              </a:prstGeom>
              <a:blipFill>
                <a:blip r:embed="rId5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Прямоугольник 20"/>
          <p:cNvSpPr/>
          <p:nvPr/>
        </p:nvSpPr>
        <p:spPr>
          <a:xfrm>
            <a:off x="3021694" y="2056377"/>
            <a:ext cx="495300" cy="4953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TextBox 21"/>
          <p:cNvSpPr txBox="1"/>
          <p:nvPr/>
        </p:nvSpPr>
        <p:spPr>
          <a:xfrm>
            <a:off x="3021694" y="2103972"/>
            <a:ext cx="4953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ru-RU" sz="2000" dirty="0" smtClean="0"/>
              <a:t>2</a:t>
            </a:r>
            <a:endParaRPr lang="ru-RU" sz="2000" dirty="0"/>
          </a:p>
        </p:txBody>
      </p:sp>
      <p:cxnSp>
        <p:nvCxnSpPr>
          <p:cNvPr id="23" name="Прямая со стрелкой 22"/>
          <p:cNvCxnSpPr/>
          <p:nvPr/>
        </p:nvCxnSpPr>
        <p:spPr>
          <a:xfrm>
            <a:off x="3516994" y="2221581"/>
            <a:ext cx="58955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/>
          <p:nvPr/>
        </p:nvCxnSpPr>
        <p:spPr>
          <a:xfrm flipH="1">
            <a:off x="3516995" y="2375915"/>
            <a:ext cx="589550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3691405" y="1852249"/>
                <a:ext cx="3205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λ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1405" y="1852249"/>
                <a:ext cx="320539" cy="369332"/>
              </a:xfrm>
              <a:prstGeom prst="rect">
                <a:avLst/>
              </a:prstGeom>
              <a:blipFill>
                <a:blip r:embed="rId6"/>
                <a:stretch>
                  <a:fillRect l="-384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3693241" y="2329910"/>
                <a:ext cx="3213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μ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3241" y="2329910"/>
                <a:ext cx="321319" cy="369332"/>
              </a:xfrm>
              <a:prstGeom prst="rect">
                <a:avLst/>
              </a:prstGeom>
              <a:blipFill>
                <a:blip r:embed="rId7"/>
                <a:stretch>
                  <a:fillRect l="-22642" r="-7547" b="-655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Прямоугольник 26"/>
          <p:cNvSpPr/>
          <p:nvPr/>
        </p:nvSpPr>
        <p:spPr>
          <a:xfrm>
            <a:off x="4106545" y="2056377"/>
            <a:ext cx="495300" cy="4953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TextBox 27"/>
          <p:cNvSpPr txBox="1"/>
          <p:nvPr/>
        </p:nvSpPr>
        <p:spPr>
          <a:xfrm>
            <a:off x="4106545" y="2103972"/>
            <a:ext cx="4953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ru-RU" sz="2000" dirty="0" smtClean="0"/>
              <a:t>3</a:t>
            </a:r>
            <a:endParaRPr lang="ru-RU" sz="2000" dirty="0"/>
          </a:p>
        </p:txBody>
      </p:sp>
      <p:cxnSp>
        <p:nvCxnSpPr>
          <p:cNvPr id="29" name="Прямая со стрелкой 28"/>
          <p:cNvCxnSpPr/>
          <p:nvPr/>
        </p:nvCxnSpPr>
        <p:spPr>
          <a:xfrm>
            <a:off x="4601845" y="2221581"/>
            <a:ext cx="58955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/>
          <p:nvPr/>
        </p:nvCxnSpPr>
        <p:spPr>
          <a:xfrm flipH="1">
            <a:off x="4601846" y="2375915"/>
            <a:ext cx="589550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4776256" y="1852249"/>
                <a:ext cx="3205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λ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6256" y="1852249"/>
                <a:ext cx="320539" cy="369332"/>
              </a:xfrm>
              <a:prstGeom prst="rect">
                <a:avLst/>
              </a:prstGeom>
              <a:blipFill>
                <a:blip r:embed="rId8"/>
                <a:stretch>
                  <a:fillRect l="-384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4778092" y="2329910"/>
                <a:ext cx="3213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μ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8092" y="2329910"/>
                <a:ext cx="321319" cy="369332"/>
              </a:xfrm>
              <a:prstGeom prst="rect">
                <a:avLst/>
              </a:prstGeom>
              <a:blipFill>
                <a:blip r:embed="rId9"/>
                <a:stretch>
                  <a:fillRect l="-22642" r="-7547" b="-655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Прямоугольник 32"/>
          <p:cNvSpPr/>
          <p:nvPr/>
        </p:nvSpPr>
        <p:spPr>
          <a:xfrm>
            <a:off x="6276323" y="2056377"/>
            <a:ext cx="495300" cy="4953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TextBox 33"/>
          <p:cNvSpPr txBox="1"/>
          <p:nvPr/>
        </p:nvSpPr>
        <p:spPr>
          <a:xfrm>
            <a:off x="6276323" y="2103972"/>
            <a:ext cx="4953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dirty="0"/>
              <a:t>m</a:t>
            </a:r>
            <a:endParaRPr lang="ru-RU" sz="2000" dirty="0"/>
          </a:p>
        </p:txBody>
      </p:sp>
      <p:cxnSp>
        <p:nvCxnSpPr>
          <p:cNvPr id="35" name="Прямая со стрелкой 34"/>
          <p:cNvCxnSpPr/>
          <p:nvPr/>
        </p:nvCxnSpPr>
        <p:spPr>
          <a:xfrm>
            <a:off x="6771623" y="2221581"/>
            <a:ext cx="58955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Прямая со стрелкой 35"/>
          <p:cNvCxnSpPr/>
          <p:nvPr/>
        </p:nvCxnSpPr>
        <p:spPr>
          <a:xfrm flipH="1">
            <a:off x="6771624" y="2375915"/>
            <a:ext cx="589550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6946034" y="1852249"/>
                <a:ext cx="3205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λ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6034" y="1852249"/>
                <a:ext cx="320539" cy="369332"/>
              </a:xfrm>
              <a:prstGeom prst="rect">
                <a:avLst/>
              </a:prstGeom>
              <a:blipFill>
                <a:blip r:embed="rId10"/>
                <a:stretch>
                  <a:fillRect l="-188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6947870" y="2329910"/>
                <a:ext cx="3213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μ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7870" y="2329910"/>
                <a:ext cx="321319" cy="369332"/>
              </a:xfrm>
              <a:prstGeom prst="rect">
                <a:avLst/>
              </a:prstGeom>
              <a:blipFill>
                <a:blip r:embed="rId11"/>
                <a:stretch>
                  <a:fillRect l="-26923" r="-21154" b="-655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Прямая со стрелкой 38"/>
          <p:cNvCxnSpPr/>
          <p:nvPr/>
        </p:nvCxnSpPr>
        <p:spPr>
          <a:xfrm>
            <a:off x="5685232" y="2221581"/>
            <a:ext cx="58955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Прямая со стрелкой 39"/>
          <p:cNvCxnSpPr/>
          <p:nvPr/>
        </p:nvCxnSpPr>
        <p:spPr>
          <a:xfrm flipH="1">
            <a:off x="5685233" y="2375915"/>
            <a:ext cx="589550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5859643" y="1852249"/>
                <a:ext cx="3205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λ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9643" y="1852249"/>
                <a:ext cx="320539" cy="369332"/>
              </a:xfrm>
              <a:prstGeom prst="rect">
                <a:avLst/>
              </a:prstGeom>
              <a:blipFill>
                <a:blip r:embed="rId12"/>
                <a:stretch>
                  <a:fillRect l="-188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5861479" y="2329910"/>
                <a:ext cx="3213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μ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1479" y="2329910"/>
                <a:ext cx="321319" cy="369332"/>
              </a:xfrm>
              <a:prstGeom prst="rect">
                <a:avLst/>
              </a:prstGeom>
              <a:blipFill>
                <a:blip r:embed="rId13"/>
                <a:stretch>
                  <a:fillRect l="-26923" r="-21154" b="-655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5283457" y="2071462"/>
                <a:ext cx="3213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3457" y="2071462"/>
                <a:ext cx="321319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Прямоугольник 53"/>
          <p:cNvSpPr/>
          <p:nvPr/>
        </p:nvSpPr>
        <p:spPr>
          <a:xfrm>
            <a:off x="7361174" y="2056377"/>
            <a:ext cx="495300" cy="4953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TextBox 54"/>
          <p:cNvSpPr txBox="1"/>
          <p:nvPr/>
        </p:nvSpPr>
        <p:spPr>
          <a:xfrm>
            <a:off x="7281013" y="2098885"/>
            <a:ext cx="66971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smtClean="0"/>
              <a:t>m+1</a:t>
            </a:r>
            <a:endParaRPr lang="ru-RU" dirty="0"/>
          </a:p>
        </p:txBody>
      </p:sp>
      <p:cxnSp>
        <p:nvCxnSpPr>
          <p:cNvPr id="56" name="Прямая со стрелкой 55"/>
          <p:cNvCxnSpPr/>
          <p:nvPr/>
        </p:nvCxnSpPr>
        <p:spPr>
          <a:xfrm>
            <a:off x="7856474" y="2221581"/>
            <a:ext cx="58955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Прямая со стрелкой 56"/>
          <p:cNvCxnSpPr/>
          <p:nvPr/>
        </p:nvCxnSpPr>
        <p:spPr>
          <a:xfrm flipH="1">
            <a:off x="7856475" y="2375915"/>
            <a:ext cx="589550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8030885" y="1852249"/>
                <a:ext cx="3205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λ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0885" y="1852249"/>
                <a:ext cx="320539" cy="369332"/>
              </a:xfrm>
              <a:prstGeom prst="rect">
                <a:avLst/>
              </a:prstGeom>
              <a:blipFill>
                <a:blip r:embed="rId15"/>
                <a:stretch>
                  <a:fillRect l="-188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8032721" y="2329910"/>
                <a:ext cx="3213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μ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2721" y="2329910"/>
                <a:ext cx="321319" cy="369332"/>
              </a:xfrm>
              <a:prstGeom prst="rect">
                <a:avLst/>
              </a:prstGeom>
              <a:blipFill>
                <a:blip r:embed="rId16"/>
                <a:stretch>
                  <a:fillRect l="-26923" r="-21154" b="-655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Прямоугольник 59"/>
          <p:cNvSpPr/>
          <p:nvPr/>
        </p:nvSpPr>
        <p:spPr>
          <a:xfrm>
            <a:off x="8431584" y="2056377"/>
            <a:ext cx="495300" cy="4953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8384216" y="2098885"/>
            <a:ext cx="62247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smtClean="0"/>
              <a:t>m+2</a:t>
            </a:r>
            <a:endParaRPr lang="ru-RU" dirty="0"/>
          </a:p>
        </p:txBody>
      </p:sp>
      <p:cxnSp>
        <p:nvCxnSpPr>
          <p:cNvPr id="62" name="Прямая со стрелкой 61"/>
          <p:cNvCxnSpPr/>
          <p:nvPr/>
        </p:nvCxnSpPr>
        <p:spPr>
          <a:xfrm>
            <a:off x="8926884" y="2221581"/>
            <a:ext cx="58955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Прямая со стрелкой 62"/>
          <p:cNvCxnSpPr/>
          <p:nvPr/>
        </p:nvCxnSpPr>
        <p:spPr>
          <a:xfrm flipH="1">
            <a:off x="8926885" y="2375915"/>
            <a:ext cx="589550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9101295" y="1852249"/>
                <a:ext cx="3205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λ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1295" y="1852249"/>
                <a:ext cx="320539" cy="369332"/>
              </a:xfrm>
              <a:prstGeom prst="rect">
                <a:avLst/>
              </a:prstGeom>
              <a:blipFill>
                <a:blip r:embed="rId17"/>
                <a:stretch>
                  <a:fillRect l="-188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9103131" y="2329910"/>
                <a:ext cx="3213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μ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3131" y="2329910"/>
                <a:ext cx="321319" cy="369332"/>
              </a:xfrm>
              <a:prstGeom prst="rect">
                <a:avLst/>
              </a:prstGeom>
              <a:blipFill>
                <a:blip r:embed="rId18"/>
                <a:stretch>
                  <a:fillRect l="-26415" r="-18868" b="-655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9549228" y="2071462"/>
                <a:ext cx="3213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9228" y="2071462"/>
                <a:ext cx="321319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Прямая со стрелкой 72"/>
          <p:cNvCxnSpPr/>
          <p:nvPr/>
        </p:nvCxnSpPr>
        <p:spPr>
          <a:xfrm>
            <a:off x="9876837" y="2221581"/>
            <a:ext cx="58955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Прямая со стрелкой 73"/>
          <p:cNvCxnSpPr/>
          <p:nvPr/>
        </p:nvCxnSpPr>
        <p:spPr>
          <a:xfrm flipH="1">
            <a:off x="9876838" y="2375915"/>
            <a:ext cx="589550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10051248" y="1852249"/>
                <a:ext cx="3205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λ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1248" y="1852249"/>
                <a:ext cx="320539" cy="369332"/>
              </a:xfrm>
              <a:prstGeom prst="rect">
                <a:avLst/>
              </a:prstGeom>
              <a:blipFill>
                <a:blip r:embed="rId20"/>
                <a:stretch>
                  <a:fillRect l="-192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10053084" y="2329910"/>
                <a:ext cx="3213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μ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3084" y="2329910"/>
                <a:ext cx="321319" cy="369332"/>
              </a:xfrm>
              <a:prstGeom prst="rect">
                <a:avLst/>
              </a:prstGeom>
              <a:blipFill>
                <a:blip r:embed="rId21"/>
                <a:stretch>
                  <a:fillRect l="-26415" r="-18868" b="-655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Прямоугольник 76"/>
          <p:cNvSpPr/>
          <p:nvPr/>
        </p:nvSpPr>
        <p:spPr>
          <a:xfrm>
            <a:off x="10451947" y="2056377"/>
            <a:ext cx="495300" cy="4953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8" name="TextBox 77"/>
          <p:cNvSpPr txBox="1"/>
          <p:nvPr/>
        </p:nvSpPr>
        <p:spPr>
          <a:xfrm>
            <a:off x="10359385" y="2098885"/>
            <a:ext cx="66767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smtClean="0"/>
              <a:t>m+n</a:t>
            </a:r>
            <a:endParaRPr lang="ru-RU" dirty="0"/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1507911" y="1778284"/>
            <a:ext cx="0" cy="103128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единительная линия 66"/>
          <p:cNvCxnSpPr/>
          <p:nvPr/>
        </p:nvCxnSpPr>
        <p:spPr>
          <a:xfrm>
            <a:off x="6898445" y="1778284"/>
            <a:ext cx="0" cy="103128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159635" y="3093442"/>
            <a:ext cx="2696551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ru-RU" sz="2000" dirty="0" smtClean="0"/>
              <a:t>Система простаивает </a:t>
            </a:r>
            <a:endParaRPr lang="ru-RU" sz="2000" dirty="0"/>
          </a:p>
        </p:txBody>
      </p:sp>
      <p:cxnSp>
        <p:nvCxnSpPr>
          <p:cNvPr id="69" name="Прямая соединительная линия 68"/>
          <p:cNvCxnSpPr/>
          <p:nvPr/>
        </p:nvCxnSpPr>
        <p:spPr>
          <a:xfrm>
            <a:off x="1096800" y="2699242"/>
            <a:ext cx="134690" cy="353569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3051750" y="3168168"/>
            <a:ext cx="339994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ru-RU" sz="2000" dirty="0" smtClean="0"/>
              <a:t>Каналы обслуживают заявки</a:t>
            </a:r>
            <a:endParaRPr lang="ru-RU" sz="2000" dirty="0"/>
          </a:p>
        </p:txBody>
      </p:sp>
      <p:sp>
        <p:nvSpPr>
          <p:cNvPr id="71" name="TextBox 70"/>
          <p:cNvSpPr txBox="1"/>
          <p:nvPr/>
        </p:nvSpPr>
        <p:spPr>
          <a:xfrm>
            <a:off x="7456855" y="3263629"/>
            <a:ext cx="2696551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ru-RU" sz="2000" dirty="0" smtClean="0"/>
              <a:t>Заявки ждут в очереди</a:t>
            </a:r>
            <a:endParaRPr lang="ru-RU" sz="2000" dirty="0"/>
          </a:p>
        </p:txBody>
      </p:sp>
      <p:sp>
        <p:nvSpPr>
          <p:cNvPr id="14" name="Левая фигурная скобка 13"/>
          <p:cNvSpPr/>
          <p:nvPr/>
        </p:nvSpPr>
        <p:spPr>
          <a:xfrm rot="16200000">
            <a:off x="6006353" y="-1677269"/>
            <a:ext cx="548054" cy="9333739"/>
          </a:xfrm>
          <a:prstGeom prst="leftBrace">
            <a:avLst>
              <a:gd name="adj1" fmla="val 72733"/>
              <a:gd name="adj2" fmla="val 50000"/>
            </a:avLst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2" name="Левая фигурная скобка 71"/>
          <p:cNvSpPr/>
          <p:nvPr/>
        </p:nvSpPr>
        <p:spPr>
          <a:xfrm rot="16200000">
            <a:off x="8772802" y="813723"/>
            <a:ext cx="337236" cy="3993108"/>
          </a:xfrm>
          <a:prstGeom prst="leftBrace">
            <a:avLst>
              <a:gd name="adj1" fmla="val 72733"/>
              <a:gd name="adj2" fmla="val 50000"/>
            </a:avLst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6953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2342" y="-99449"/>
            <a:ext cx="11960942" cy="1325563"/>
          </a:xfrm>
        </p:spPr>
        <p:txBody>
          <a:bodyPr>
            <a:normAutofit/>
          </a:bodyPr>
          <a:lstStyle/>
          <a:p>
            <a:r>
              <a:rPr lang="ru-RU" sz="4000" dirty="0" smtClean="0"/>
              <a:t>1. Многоканальная СМО с ограниченной очередью</a:t>
            </a:r>
            <a:endParaRPr lang="ru-RU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722207" y="1226115"/>
                <a:ext cx="10515600" cy="5130235"/>
              </a:xfrm>
            </p:spPr>
            <p:txBody>
              <a:bodyPr>
                <a:normAutofit/>
              </a:bodyPr>
              <a:lstStyle/>
              <a:p>
                <a:endParaRPr lang="ru-RU" dirty="0" smtClean="0"/>
              </a:p>
              <a:p>
                <a:endParaRPr lang="ru-RU" dirty="0"/>
              </a:p>
              <a:p>
                <a:r>
                  <a:rPr lang="ru-RU" dirty="0" smtClean="0"/>
                  <a:t>Находятся все установившиеся вероятности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ru-RU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вероятность простоя системы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отказа</m:t>
                        </m:r>
                      </m:sub>
                    </m:sSub>
                    <m:r>
                      <a:rPr lang="ru-RU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ru-RU" dirty="0" smtClean="0"/>
                  <a:t> - вероятность отказа в обслуживании (новая заявка вынуждена будет покинуть систему необслуженной)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>
                        <a:latin typeface="Cambria Math" panose="02040503050406030204" pitchFamily="18" charset="0"/>
                      </a:rPr>
                      <m:t>q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1−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b="0" i="1" dirty="0" smtClean="0">
                    <a:latin typeface="Cambria Math" panose="02040503050406030204" pitchFamily="18" charset="0"/>
                  </a:rPr>
                  <a:t> </a:t>
                </a:r>
                <a:r>
                  <a:rPr lang="ru-RU" b="0" i="1" dirty="0" smtClean="0"/>
                  <a:t>- </a:t>
                </a:r>
                <a:r>
                  <a:rPr lang="ru-RU" b="0" dirty="0" smtClean="0"/>
                  <a:t>относительная пропускная способность (доля от всех поступающих заявок)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lang="ru-RU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</a:rPr>
                      <m:t>λ</m:t>
                    </m:r>
                  </m:oMath>
                </a14:m>
                <a:r>
                  <a:rPr lang="ru-RU" dirty="0" smtClean="0"/>
                  <a:t> – абсолютная пропускная способность</a:t>
                </a:r>
                <a:endParaRPr lang="ru-RU" dirty="0"/>
              </a:p>
              <a:p>
                <a:endParaRPr lang="ru-RU" dirty="0" smtClean="0"/>
              </a:p>
              <a:p>
                <a:endParaRPr lang="ru-RU" dirty="0"/>
              </a:p>
              <a:p>
                <a:endParaRPr lang="ru-RU" sz="2800" dirty="0" smtClean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22207" y="1226115"/>
                <a:ext cx="10515600" cy="5130235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6BF1B1-4A85-43E6-A567-044AAC7071B1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30705" y="1183606"/>
            <a:ext cx="495300" cy="4953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830705" y="1231201"/>
            <a:ext cx="4953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ru-RU" sz="2000" dirty="0" smtClean="0"/>
              <a:t>0</a:t>
            </a:r>
            <a:endParaRPr lang="ru-RU" sz="2000" dirty="0"/>
          </a:p>
        </p:txBody>
      </p:sp>
      <p:cxnSp>
        <p:nvCxnSpPr>
          <p:cNvPr id="8" name="Прямая со стрелкой 7"/>
          <p:cNvCxnSpPr/>
          <p:nvPr/>
        </p:nvCxnSpPr>
        <p:spPr>
          <a:xfrm>
            <a:off x="1326005" y="1348810"/>
            <a:ext cx="58955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/>
          <p:nvPr/>
        </p:nvCxnSpPr>
        <p:spPr>
          <a:xfrm flipH="1">
            <a:off x="1326006" y="1503144"/>
            <a:ext cx="589550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500416" y="979478"/>
                <a:ext cx="3205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λ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0416" y="979478"/>
                <a:ext cx="320539" cy="369332"/>
              </a:xfrm>
              <a:prstGeom prst="rect">
                <a:avLst/>
              </a:prstGeom>
              <a:blipFill>
                <a:blip r:embed="rId3"/>
                <a:stretch>
                  <a:fillRect l="-188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502252" y="1457139"/>
                <a:ext cx="3213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μ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2252" y="1457139"/>
                <a:ext cx="321319" cy="369332"/>
              </a:xfrm>
              <a:prstGeom prst="rect">
                <a:avLst/>
              </a:prstGeom>
              <a:blipFill>
                <a:blip r:embed="rId4"/>
                <a:stretch>
                  <a:fillRect l="-3774" b="-655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Прямоугольник 14"/>
          <p:cNvSpPr/>
          <p:nvPr/>
        </p:nvSpPr>
        <p:spPr>
          <a:xfrm>
            <a:off x="1929348" y="1183606"/>
            <a:ext cx="495300" cy="4953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TextBox 15"/>
          <p:cNvSpPr txBox="1"/>
          <p:nvPr/>
        </p:nvSpPr>
        <p:spPr>
          <a:xfrm>
            <a:off x="1929348" y="1231201"/>
            <a:ext cx="4953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ru-RU" sz="2000" dirty="0" smtClean="0"/>
              <a:t>1</a:t>
            </a:r>
            <a:endParaRPr lang="ru-RU" sz="2000" dirty="0"/>
          </a:p>
        </p:txBody>
      </p:sp>
      <p:cxnSp>
        <p:nvCxnSpPr>
          <p:cNvPr id="17" name="Прямая со стрелкой 16"/>
          <p:cNvCxnSpPr/>
          <p:nvPr/>
        </p:nvCxnSpPr>
        <p:spPr>
          <a:xfrm>
            <a:off x="2424648" y="1348810"/>
            <a:ext cx="58955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/>
          <p:nvPr/>
        </p:nvCxnSpPr>
        <p:spPr>
          <a:xfrm flipH="1">
            <a:off x="2424649" y="1503144"/>
            <a:ext cx="589550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2599059" y="979478"/>
                <a:ext cx="3205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λ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9059" y="979478"/>
                <a:ext cx="320539" cy="369332"/>
              </a:xfrm>
              <a:prstGeom prst="rect">
                <a:avLst/>
              </a:prstGeom>
              <a:blipFill>
                <a:blip r:embed="rId5"/>
                <a:stretch>
                  <a:fillRect l="-188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2438440" y="1457139"/>
                <a:ext cx="4837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μ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40" y="1457139"/>
                <a:ext cx="483775" cy="369332"/>
              </a:xfrm>
              <a:prstGeom prst="rect">
                <a:avLst/>
              </a:prstGeom>
              <a:blipFill>
                <a:blip r:embed="rId6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Прямоугольник 20"/>
          <p:cNvSpPr/>
          <p:nvPr/>
        </p:nvSpPr>
        <p:spPr>
          <a:xfrm>
            <a:off x="3014199" y="1183606"/>
            <a:ext cx="495300" cy="4953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TextBox 21"/>
          <p:cNvSpPr txBox="1"/>
          <p:nvPr/>
        </p:nvSpPr>
        <p:spPr>
          <a:xfrm>
            <a:off x="3014199" y="1231201"/>
            <a:ext cx="4953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ru-RU" sz="2000" dirty="0" smtClean="0"/>
              <a:t>2</a:t>
            </a:r>
            <a:endParaRPr lang="ru-RU" sz="2000" dirty="0"/>
          </a:p>
        </p:txBody>
      </p:sp>
      <p:cxnSp>
        <p:nvCxnSpPr>
          <p:cNvPr id="23" name="Прямая со стрелкой 22"/>
          <p:cNvCxnSpPr/>
          <p:nvPr/>
        </p:nvCxnSpPr>
        <p:spPr>
          <a:xfrm>
            <a:off x="3509499" y="1348810"/>
            <a:ext cx="58955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/>
          <p:nvPr/>
        </p:nvCxnSpPr>
        <p:spPr>
          <a:xfrm flipH="1">
            <a:off x="3509500" y="1503144"/>
            <a:ext cx="589550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3683910" y="979478"/>
                <a:ext cx="3205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λ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3910" y="979478"/>
                <a:ext cx="320539" cy="369332"/>
              </a:xfrm>
              <a:prstGeom prst="rect">
                <a:avLst/>
              </a:prstGeom>
              <a:blipFill>
                <a:blip r:embed="rId7"/>
                <a:stretch>
                  <a:fillRect l="-188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3685746" y="1457139"/>
                <a:ext cx="3213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μ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5746" y="1457139"/>
                <a:ext cx="321319" cy="369332"/>
              </a:xfrm>
              <a:prstGeom prst="rect">
                <a:avLst/>
              </a:prstGeom>
              <a:blipFill>
                <a:blip r:embed="rId8"/>
                <a:stretch>
                  <a:fillRect l="-25000" r="-9615" b="-655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Прямоугольник 26"/>
          <p:cNvSpPr/>
          <p:nvPr/>
        </p:nvSpPr>
        <p:spPr>
          <a:xfrm>
            <a:off x="4099050" y="1183606"/>
            <a:ext cx="495300" cy="4953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TextBox 27"/>
          <p:cNvSpPr txBox="1"/>
          <p:nvPr/>
        </p:nvSpPr>
        <p:spPr>
          <a:xfrm>
            <a:off x="4099050" y="1231201"/>
            <a:ext cx="4953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ru-RU" sz="2000" dirty="0" smtClean="0"/>
              <a:t>3</a:t>
            </a:r>
            <a:endParaRPr lang="ru-RU" sz="2000" dirty="0"/>
          </a:p>
        </p:txBody>
      </p:sp>
      <p:cxnSp>
        <p:nvCxnSpPr>
          <p:cNvPr id="29" name="Прямая со стрелкой 28"/>
          <p:cNvCxnSpPr/>
          <p:nvPr/>
        </p:nvCxnSpPr>
        <p:spPr>
          <a:xfrm>
            <a:off x="4594350" y="1348810"/>
            <a:ext cx="58955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/>
          <p:nvPr/>
        </p:nvCxnSpPr>
        <p:spPr>
          <a:xfrm flipH="1">
            <a:off x="4594351" y="1503144"/>
            <a:ext cx="589550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4768761" y="979478"/>
                <a:ext cx="3205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λ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8761" y="979478"/>
                <a:ext cx="320539" cy="369332"/>
              </a:xfrm>
              <a:prstGeom prst="rect">
                <a:avLst/>
              </a:prstGeom>
              <a:blipFill>
                <a:blip r:embed="rId9"/>
                <a:stretch>
                  <a:fillRect l="-188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4770597" y="1457139"/>
                <a:ext cx="3213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μ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0597" y="1457139"/>
                <a:ext cx="321319" cy="369332"/>
              </a:xfrm>
              <a:prstGeom prst="rect">
                <a:avLst/>
              </a:prstGeom>
              <a:blipFill>
                <a:blip r:embed="rId10"/>
                <a:stretch>
                  <a:fillRect l="-25000" r="-9615" b="-655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Прямоугольник 32"/>
          <p:cNvSpPr/>
          <p:nvPr/>
        </p:nvSpPr>
        <p:spPr>
          <a:xfrm>
            <a:off x="6268828" y="1183606"/>
            <a:ext cx="495300" cy="4953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TextBox 33"/>
          <p:cNvSpPr txBox="1"/>
          <p:nvPr/>
        </p:nvSpPr>
        <p:spPr>
          <a:xfrm>
            <a:off x="6268828" y="1231201"/>
            <a:ext cx="4953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dirty="0"/>
              <a:t>m</a:t>
            </a:r>
            <a:endParaRPr lang="ru-RU" sz="2000" dirty="0"/>
          </a:p>
        </p:txBody>
      </p:sp>
      <p:cxnSp>
        <p:nvCxnSpPr>
          <p:cNvPr id="35" name="Прямая со стрелкой 34"/>
          <p:cNvCxnSpPr/>
          <p:nvPr/>
        </p:nvCxnSpPr>
        <p:spPr>
          <a:xfrm>
            <a:off x="6764128" y="1348810"/>
            <a:ext cx="58955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Прямая со стрелкой 35"/>
          <p:cNvCxnSpPr/>
          <p:nvPr/>
        </p:nvCxnSpPr>
        <p:spPr>
          <a:xfrm flipH="1">
            <a:off x="6764129" y="1503144"/>
            <a:ext cx="589550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6938539" y="979478"/>
                <a:ext cx="3205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λ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8539" y="979478"/>
                <a:ext cx="320539" cy="369332"/>
              </a:xfrm>
              <a:prstGeom prst="rect">
                <a:avLst/>
              </a:prstGeom>
              <a:blipFill>
                <a:blip r:embed="rId11"/>
                <a:stretch>
                  <a:fillRect l="-188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6940375" y="1457139"/>
                <a:ext cx="3213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μ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0375" y="1457139"/>
                <a:ext cx="321319" cy="369332"/>
              </a:xfrm>
              <a:prstGeom prst="rect">
                <a:avLst/>
              </a:prstGeom>
              <a:blipFill>
                <a:blip r:embed="rId12"/>
                <a:stretch>
                  <a:fillRect l="-26923" r="-21154" b="-655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Прямая со стрелкой 38"/>
          <p:cNvCxnSpPr/>
          <p:nvPr/>
        </p:nvCxnSpPr>
        <p:spPr>
          <a:xfrm>
            <a:off x="5677737" y="1348810"/>
            <a:ext cx="58955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Прямая со стрелкой 39"/>
          <p:cNvCxnSpPr/>
          <p:nvPr/>
        </p:nvCxnSpPr>
        <p:spPr>
          <a:xfrm flipH="1">
            <a:off x="5677738" y="1503144"/>
            <a:ext cx="589550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5852148" y="979478"/>
                <a:ext cx="3205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λ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2148" y="979478"/>
                <a:ext cx="320539" cy="369332"/>
              </a:xfrm>
              <a:prstGeom prst="rect">
                <a:avLst/>
              </a:prstGeom>
              <a:blipFill>
                <a:blip r:embed="rId13"/>
                <a:stretch>
                  <a:fillRect l="-188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5853984" y="1457139"/>
                <a:ext cx="3213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μ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3984" y="1457139"/>
                <a:ext cx="321319" cy="369332"/>
              </a:xfrm>
              <a:prstGeom prst="rect">
                <a:avLst/>
              </a:prstGeom>
              <a:blipFill>
                <a:blip r:embed="rId14"/>
                <a:stretch>
                  <a:fillRect l="-26415" r="-18868" b="-655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5275962" y="1198691"/>
                <a:ext cx="3213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5962" y="1198691"/>
                <a:ext cx="321319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Прямоугольник 53"/>
          <p:cNvSpPr/>
          <p:nvPr/>
        </p:nvSpPr>
        <p:spPr>
          <a:xfrm>
            <a:off x="7353679" y="1183606"/>
            <a:ext cx="495300" cy="4953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TextBox 54"/>
          <p:cNvSpPr txBox="1"/>
          <p:nvPr/>
        </p:nvSpPr>
        <p:spPr>
          <a:xfrm>
            <a:off x="7273518" y="1226114"/>
            <a:ext cx="66971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smtClean="0"/>
              <a:t>m+1</a:t>
            </a:r>
            <a:endParaRPr lang="ru-RU" dirty="0"/>
          </a:p>
        </p:txBody>
      </p:sp>
      <p:cxnSp>
        <p:nvCxnSpPr>
          <p:cNvPr id="56" name="Прямая со стрелкой 55"/>
          <p:cNvCxnSpPr/>
          <p:nvPr/>
        </p:nvCxnSpPr>
        <p:spPr>
          <a:xfrm>
            <a:off x="7848979" y="1348810"/>
            <a:ext cx="58955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Прямая со стрелкой 56"/>
          <p:cNvCxnSpPr/>
          <p:nvPr/>
        </p:nvCxnSpPr>
        <p:spPr>
          <a:xfrm flipH="1">
            <a:off x="7848980" y="1503144"/>
            <a:ext cx="589550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8023390" y="979478"/>
                <a:ext cx="3205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λ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3390" y="979478"/>
                <a:ext cx="320539" cy="369332"/>
              </a:xfrm>
              <a:prstGeom prst="rect">
                <a:avLst/>
              </a:prstGeom>
              <a:blipFill>
                <a:blip r:embed="rId16"/>
                <a:stretch>
                  <a:fillRect l="-188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8025226" y="1457139"/>
                <a:ext cx="3213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μ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5226" y="1457139"/>
                <a:ext cx="321319" cy="369332"/>
              </a:xfrm>
              <a:prstGeom prst="rect">
                <a:avLst/>
              </a:prstGeom>
              <a:blipFill>
                <a:blip r:embed="rId17"/>
                <a:stretch>
                  <a:fillRect l="-26415" r="-18868" b="-655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Прямоугольник 59"/>
          <p:cNvSpPr/>
          <p:nvPr/>
        </p:nvSpPr>
        <p:spPr>
          <a:xfrm>
            <a:off x="8424089" y="1183606"/>
            <a:ext cx="495300" cy="4953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8376721" y="1226114"/>
            <a:ext cx="62247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smtClean="0"/>
              <a:t>m+2</a:t>
            </a:r>
            <a:endParaRPr lang="ru-RU" dirty="0"/>
          </a:p>
        </p:txBody>
      </p:sp>
      <p:cxnSp>
        <p:nvCxnSpPr>
          <p:cNvPr id="62" name="Прямая со стрелкой 61"/>
          <p:cNvCxnSpPr/>
          <p:nvPr/>
        </p:nvCxnSpPr>
        <p:spPr>
          <a:xfrm>
            <a:off x="8919389" y="1348810"/>
            <a:ext cx="58955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Прямая со стрелкой 62"/>
          <p:cNvCxnSpPr/>
          <p:nvPr/>
        </p:nvCxnSpPr>
        <p:spPr>
          <a:xfrm flipH="1">
            <a:off x="8919390" y="1503144"/>
            <a:ext cx="589550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9093800" y="979478"/>
                <a:ext cx="3205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λ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3800" y="979478"/>
                <a:ext cx="320539" cy="369332"/>
              </a:xfrm>
              <a:prstGeom prst="rect">
                <a:avLst/>
              </a:prstGeom>
              <a:blipFill>
                <a:blip r:embed="rId18"/>
                <a:stretch>
                  <a:fillRect l="-192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9095636" y="1457139"/>
                <a:ext cx="3213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μ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5636" y="1457139"/>
                <a:ext cx="321319" cy="369332"/>
              </a:xfrm>
              <a:prstGeom prst="rect">
                <a:avLst/>
              </a:prstGeom>
              <a:blipFill>
                <a:blip r:embed="rId19"/>
                <a:stretch>
                  <a:fillRect l="-26415" r="-18868" b="-655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9541733" y="1198691"/>
                <a:ext cx="3213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1733" y="1198691"/>
                <a:ext cx="321319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Прямая со стрелкой 72"/>
          <p:cNvCxnSpPr/>
          <p:nvPr/>
        </p:nvCxnSpPr>
        <p:spPr>
          <a:xfrm>
            <a:off x="9869342" y="1348810"/>
            <a:ext cx="58955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Прямая со стрелкой 73"/>
          <p:cNvCxnSpPr/>
          <p:nvPr/>
        </p:nvCxnSpPr>
        <p:spPr>
          <a:xfrm flipH="1">
            <a:off x="9869343" y="1503144"/>
            <a:ext cx="589550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10043753" y="979478"/>
                <a:ext cx="3205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λ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3753" y="979478"/>
                <a:ext cx="320539" cy="369332"/>
              </a:xfrm>
              <a:prstGeom prst="rect">
                <a:avLst/>
              </a:prstGeom>
              <a:blipFill>
                <a:blip r:embed="rId21"/>
                <a:stretch>
                  <a:fillRect l="-384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10045589" y="1457139"/>
                <a:ext cx="3213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μ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5589" y="1457139"/>
                <a:ext cx="321319" cy="369332"/>
              </a:xfrm>
              <a:prstGeom prst="rect">
                <a:avLst/>
              </a:prstGeom>
              <a:blipFill>
                <a:blip r:embed="rId22"/>
                <a:stretch>
                  <a:fillRect l="-26415" r="-18868" b="-655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Прямоугольник 76"/>
          <p:cNvSpPr/>
          <p:nvPr/>
        </p:nvSpPr>
        <p:spPr>
          <a:xfrm>
            <a:off x="10444452" y="1183606"/>
            <a:ext cx="495300" cy="4953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8" name="TextBox 77"/>
          <p:cNvSpPr txBox="1"/>
          <p:nvPr/>
        </p:nvSpPr>
        <p:spPr>
          <a:xfrm>
            <a:off x="10351890" y="1226114"/>
            <a:ext cx="66767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smtClean="0"/>
              <a:t>m+n</a:t>
            </a:r>
            <a:endParaRPr lang="ru-RU" dirty="0"/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1500416" y="905513"/>
            <a:ext cx="0" cy="103128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единительная линия 66"/>
          <p:cNvCxnSpPr/>
          <p:nvPr/>
        </p:nvCxnSpPr>
        <p:spPr>
          <a:xfrm>
            <a:off x="6890950" y="905513"/>
            <a:ext cx="0" cy="103128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0444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2342" y="-99449"/>
            <a:ext cx="11960942" cy="1325563"/>
          </a:xfrm>
        </p:spPr>
        <p:txBody>
          <a:bodyPr>
            <a:normAutofit/>
          </a:bodyPr>
          <a:lstStyle/>
          <a:p>
            <a:r>
              <a:rPr lang="ru-RU" sz="4000" dirty="0" smtClean="0"/>
              <a:t>1. Многоканальная СМО с ограниченной очередью</a:t>
            </a:r>
            <a:endParaRPr lang="ru-RU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722207" y="1226115"/>
                <a:ext cx="10515600" cy="5130235"/>
              </a:xfrm>
            </p:spPr>
            <p:txBody>
              <a:bodyPr>
                <a:normAutofit/>
              </a:bodyPr>
              <a:lstStyle/>
              <a:p>
                <a:endParaRPr lang="ru-RU" dirty="0" smtClean="0"/>
              </a:p>
              <a:p>
                <a:endParaRPr lang="ru-RU" dirty="0"/>
              </a:p>
              <a:p>
                <a:pPr lvl="0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ru-RU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оч</m:t>
                        </m:r>
                      </m:sub>
                    </m:sSub>
                    <m:r>
                      <a:rPr lang="ru-RU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ru-RU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ru-RU" dirty="0">
                    <a:solidFill>
                      <a:prstClr val="black"/>
                    </a:solidFill>
                  </a:rPr>
                  <a:t> - средняя длина очереди </a:t>
                </a:r>
              </a:p>
              <a:p>
                <a:pPr lvl="0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Т</m:t>
                        </m:r>
                      </m:e>
                      <m:sub>
                        <m:r>
                          <a:rPr lang="ru-RU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оч</m:t>
                        </m:r>
                      </m:sub>
                    </m:sSub>
                    <m:r>
                      <a:rPr lang="ru-RU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ru-RU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f>
                          <m:fPr>
                            <m:ctrlPr>
                              <a:rPr lang="ru-RU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num>
                          <m:den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m:rPr>
                                <m:sty m:val="p"/>
                              </m:rPr>
                              <a:rPr lang="el-GR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μ</m:t>
                            </m:r>
                            <m:r>
                              <m:rPr>
                                <m:nor/>
                              </m:rPr>
                              <a:rPr lang="ru-RU" dirty="0">
                                <a:solidFill>
                                  <a:prstClr val="black"/>
                                </a:solidFill>
                              </a:rPr>
                              <m:t> </m:t>
                            </m:r>
                          </m:den>
                        </m:f>
                        <m:sSub>
                          <m:sSub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 - </a:t>
                </a:r>
                <a:r>
                  <a:rPr lang="ru-RU" dirty="0">
                    <a:solidFill>
                      <a:prstClr val="black"/>
                    </a:solidFill>
                  </a:rPr>
                  <a:t>среднее время в очереди (застигнув систему в состоянии </a:t>
                </a:r>
                <a:r>
                  <a:rPr lang="en-US" dirty="0">
                    <a:solidFill>
                      <a:prstClr val="black"/>
                    </a:solidFill>
                  </a:rPr>
                  <a:t>m</a:t>
                </a:r>
                <a:r>
                  <a:rPr lang="ru-RU" dirty="0">
                    <a:solidFill>
                      <a:prstClr val="black"/>
                    </a:solidFill>
                  </a:rPr>
                  <a:t>, мы вынуждены встать в очередь, в которой ждем в среднем 1/интенсивность)</a:t>
                </a:r>
              </a:p>
              <a:p>
                <a:endParaRPr lang="ru-RU" b="0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каналов</m:t>
                        </m:r>
                      </m:sub>
                    </m:sSub>
                    <m:r>
                      <a:rPr lang="ru-RU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ru-RU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ru-RU" dirty="0" smtClean="0"/>
                  <a:t> - среднее количество занятых каналов</a:t>
                </a:r>
                <a:r>
                  <a:rPr lang="en-US" dirty="0"/>
                  <a:t>.</a:t>
                </a:r>
                <a:endParaRPr lang="ru-RU" dirty="0" smtClean="0"/>
              </a:p>
              <a:p>
                <a:endParaRPr lang="ru-RU" dirty="0"/>
              </a:p>
              <a:p>
                <a:endParaRPr lang="ru-RU" sz="2800" dirty="0" smtClean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22207" y="1226115"/>
                <a:ext cx="10515600" cy="513023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6BF1B1-4A85-43E6-A567-044AAC7071B1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30705" y="1183606"/>
            <a:ext cx="495300" cy="4953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830705" y="1231201"/>
            <a:ext cx="4953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ru-RU" sz="2000" dirty="0" smtClean="0"/>
              <a:t>0</a:t>
            </a:r>
            <a:endParaRPr lang="ru-RU" sz="2000" dirty="0"/>
          </a:p>
        </p:txBody>
      </p:sp>
      <p:cxnSp>
        <p:nvCxnSpPr>
          <p:cNvPr id="8" name="Прямая со стрелкой 7"/>
          <p:cNvCxnSpPr/>
          <p:nvPr/>
        </p:nvCxnSpPr>
        <p:spPr>
          <a:xfrm>
            <a:off x="1326005" y="1348810"/>
            <a:ext cx="58955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/>
          <p:nvPr/>
        </p:nvCxnSpPr>
        <p:spPr>
          <a:xfrm flipH="1">
            <a:off x="1326006" y="1503144"/>
            <a:ext cx="589550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500416" y="979478"/>
                <a:ext cx="3205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λ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0416" y="979478"/>
                <a:ext cx="320539" cy="369332"/>
              </a:xfrm>
              <a:prstGeom prst="rect">
                <a:avLst/>
              </a:prstGeom>
              <a:blipFill>
                <a:blip r:embed="rId3"/>
                <a:stretch>
                  <a:fillRect l="-188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502252" y="1457139"/>
                <a:ext cx="3213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μ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2252" y="1457139"/>
                <a:ext cx="321319" cy="369332"/>
              </a:xfrm>
              <a:prstGeom prst="rect">
                <a:avLst/>
              </a:prstGeom>
              <a:blipFill>
                <a:blip r:embed="rId4"/>
                <a:stretch>
                  <a:fillRect l="-3774" b="-655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Прямоугольник 14"/>
          <p:cNvSpPr/>
          <p:nvPr/>
        </p:nvSpPr>
        <p:spPr>
          <a:xfrm>
            <a:off x="1929348" y="1183606"/>
            <a:ext cx="495300" cy="4953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TextBox 15"/>
          <p:cNvSpPr txBox="1"/>
          <p:nvPr/>
        </p:nvSpPr>
        <p:spPr>
          <a:xfrm>
            <a:off x="1929348" y="1231201"/>
            <a:ext cx="4953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ru-RU" sz="2000" dirty="0" smtClean="0"/>
              <a:t>1</a:t>
            </a:r>
            <a:endParaRPr lang="ru-RU" sz="2000" dirty="0"/>
          </a:p>
        </p:txBody>
      </p:sp>
      <p:cxnSp>
        <p:nvCxnSpPr>
          <p:cNvPr id="17" name="Прямая со стрелкой 16"/>
          <p:cNvCxnSpPr/>
          <p:nvPr/>
        </p:nvCxnSpPr>
        <p:spPr>
          <a:xfrm>
            <a:off x="2424648" y="1348810"/>
            <a:ext cx="58955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/>
          <p:nvPr/>
        </p:nvCxnSpPr>
        <p:spPr>
          <a:xfrm flipH="1">
            <a:off x="2424649" y="1503144"/>
            <a:ext cx="589550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2599059" y="979478"/>
                <a:ext cx="3205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λ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9059" y="979478"/>
                <a:ext cx="320539" cy="369332"/>
              </a:xfrm>
              <a:prstGeom prst="rect">
                <a:avLst/>
              </a:prstGeom>
              <a:blipFill>
                <a:blip r:embed="rId5"/>
                <a:stretch>
                  <a:fillRect l="-188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2438440" y="1457139"/>
                <a:ext cx="4837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μ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40" y="1457139"/>
                <a:ext cx="483775" cy="369332"/>
              </a:xfrm>
              <a:prstGeom prst="rect">
                <a:avLst/>
              </a:prstGeom>
              <a:blipFill>
                <a:blip r:embed="rId6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Прямоугольник 20"/>
          <p:cNvSpPr/>
          <p:nvPr/>
        </p:nvSpPr>
        <p:spPr>
          <a:xfrm>
            <a:off x="3014199" y="1183606"/>
            <a:ext cx="495300" cy="4953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TextBox 21"/>
          <p:cNvSpPr txBox="1"/>
          <p:nvPr/>
        </p:nvSpPr>
        <p:spPr>
          <a:xfrm>
            <a:off x="3014199" y="1231201"/>
            <a:ext cx="4953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ru-RU" sz="2000" dirty="0" smtClean="0"/>
              <a:t>2</a:t>
            </a:r>
            <a:endParaRPr lang="ru-RU" sz="2000" dirty="0"/>
          </a:p>
        </p:txBody>
      </p:sp>
      <p:cxnSp>
        <p:nvCxnSpPr>
          <p:cNvPr id="23" name="Прямая со стрелкой 22"/>
          <p:cNvCxnSpPr/>
          <p:nvPr/>
        </p:nvCxnSpPr>
        <p:spPr>
          <a:xfrm>
            <a:off x="3509499" y="1348810"/>
            <a:ext cx="58955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/>
          <p:nvPr/>
        </p:nvCxnSpPr>
        <p:spPr>
          <a:xfrm flipH="1">
            <a:off x="3509500" y="1503144"/>
            <a:ext cx="589550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3683910" y="979478"/>
                <a:ext cx="3205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λ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3910" y="979478"/>
                <a:ext cx="320539" cy="369332"/>
              </a:xfrm>
              <a:prstGeom prst="rect">
                <a:avLst/>
              </a:prstGeom>
              <a:blipFill>
                <a:blip r:embed="rId7"/>
                <a:stretch>
                  <a:fillRect l="-188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3685746" y="1457139"/>
                <a:ext cx="3213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μ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5746" y="1457139"/>
                <a:ext cx="321319" cy="369332"/>
              </a:xfrm>
              <a:prstGeom prst="rect">
                <a:avLst/>
              </a:prstGeom>
              <a:blipFill>
                <a:blip r:embed="rId8"/>
                <a:stretch>
                  <a:fillRect l="-25000" r="-9615" b="-655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Прямоугольник 26"/>
          <p:cNvSpPr/>
          <p:nvPr/>
        </p:nvSpPr>
        <p:spPr>
          <a:xfrm>
            <a:off x="4099050" y="1183606"/>
            <a:ext cx="495300" cy="4953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TextBox 27"/>
          <p:cNvSpPr txBox="1"/>
          <p:nvPr/>
        </p:nvSpPr>
        <p:spPr>
          <a:xfrm>
            <a:off x="4099050" y="1231201"/>
            <a:ext cx="4953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ru-RU" sz="2000" dirty="0" smtClean="0"/>
              <a:t>3</a:t>
            </a:r>
            <a:endParaRPr lang="ru-RU" sz="2000" dirty="0"/>
          </a:p>
        </p:txBody>
      </p:sp>
      <p:cxnSp>
        <p:nvCxnSpPr>
          <p:cNvPr id="29" name="Прямая со стрелкой 28"/>
          <p:cNvCxnSpPr/>
          <p:nvPr/>
        </p:nvCxnSpPr>
        <p:spPr>
          <a:xfrm>
            <a:off x="4594350" y="1348810"/>
            <a:ext cx="58955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/>
          <p:nvPr/>
        </p:nvCxnSpPr>
        <p:spPr>
          <a:xfrm flipH="1">
            <a:off x="4594351" y="1503144"/>
            <a:ext cx="589550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4768761" y="979478"/>
                <a:ext cx="3205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λ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8761" y="979478"/>
                <a:ext cx="320539" cy="369332"/>
              </a:xfrm>
              <a:prstGeom prst="rect">
                <a:avLst/>
              </a:prstGeom>
              <a:blipFill>
                <a:blip r:embed="rId9"/>
                <a:stretch>
                  <a:fillRect l="-188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4770597" y="1457139"/>
                <a:ext cx="3213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μ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0597" y="1457139"/>
                <a:ext cx="321319" cy="369332"/>
              </a:xfrm>
              <a:prstGeom prst="rect">
                <a:avLst/>
              </a:prstGeom>
              <a:blipFill>
                <a:blip r:embed="rId10"/>
                <a:stretch>
                  <a:fillRect l="-25000" r="-9615" b="-655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Прямоугольник 32"/>
          <p:cNvSpPr/>
          <p:nvPr/>
        </p:nvSpPr>
        <p:spPr>
          <a:xfrm>
            <a:off x="6268828" y="1183606"/>
            <a:ext cx="495300" cy="4953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TextBox 33"/>
          <p:cNvSpPr txBox="1"/>
          <p:nvPr/>
        </p:nvSpPr>
        <p:spPr>
          <a:xfrm>
            <a:off x="6268828" y="1231201"/>
            <a:ext cx="4953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dirty="0"/>
              <a:t>m</a:t>
            </a:r>
            <a:endParaRPr lang="ru-RU" sz="2000" dirty="0"/>
          </a:p>
        </p:txBody>
      </p:sp>
      <p:cxnSp>
        <p:nvCxnSpPr>
          <p:cNvPr id="35" name="Прямая со стрелкой 34"/>
          <p:cNvCxnSpPr/>
          <p:nvPr/>
        </p:nvCxnSpPr>
        <p:spPr>
          <a:xfrm>
            <a:off x="6764128" y="1348810"/>
            <a:ext cx="58955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Прямая со стрелкой 35"/>
          <p:cNvCxnSpPr/>
          <p:nvPr/>
        </p:nvCxnSpPr>
        <p:spPr>
          <a:xfrm flipH="1">
            <a:off x="6764129" y="1503144"/>
            <a:ext cx="589550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6938539" y="979478"/>
                <a:ext cx="3205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λ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8539" y="979478"/>
                <a:ext cx="320539" cy="369332"/>
              </a:xfrm>
              <a:prstGeom prst="rect">
                <a:avLst/>
              </a:prstGeom>
              <a:blipFill>
                <a:blip r:embed="rId11"/>
                <a:stretch>
                  <a:fillRect l="-188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6940375" y="1457139"/>
                <a:ext cx="3213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μ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0375" y="1457139"/>
                <a:ext cx="321319" cy="369332"/>
              </a:xfrm>
              <a:prstGeom prst="rect">
                <a:avLst/>
              </a:prstGeom>
              <a:blipFill>
                <a:blip r:embed="rId12"/>
                <a:stretch>
                  <a:fillRect l="-26923" r="-21154" b="-655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Прямая со стрелкой 38"/>
          <p:cNvCxnSpPr/>
          <p:nvPr/>
        </p:nvCxnSpPr>
        <p:spPr>
          <a:xfrm>
            <a:off x="5677737" y="1348810"/>
            <a:ext cx="58955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Прямая со стрелкой 39"/>
          <p:cNvCxnSpPr/>
          <p:nvPr/>
        </p:nvCxnSpPr>
        <p:spPr>
          <a:xfrm flipH="1">
            <a:off x="5677738" y="1503144"/>
            <a:ext cx="589550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5852148" y="979478"/>
                <a:ext cx="3205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λ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2148" y="979478"/>
                <a:ext cx="320539" cy="369332"/>
              </a:xfrm>
              <a:prstGeom prst="rect">
                <a:avLst/>
              </a:prstGeom>
              <a:blipFill>
                <a:blip r:embed="rId13"/>
                <a:stretch>
                  <a:fillRect l="-188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5853984" y="1457139"/>
                <a:ext cx="3213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μ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3984" y="1457139"/>
                <a:ext cx="321319" cy="369332"/>
              </a:xfrm>
              <a:prstGeom prst="rect">
                <a:avLst/>
              </a:prstGeom>
              <a:blipFill>
                <a:blip r:embed="rId14"/>
                <a:stretch>
                  <a:fillRect l="-26415" r="-18868" b="-655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5275962" y="1198691"/>
                <a:ext cx="3213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5962" y="1198691"/>
                <a:ext cx="321319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Прямоугольник 53"/>
          <p:cNvSpPr/>
          <p:nvPr/>
        </p:nvSpPr>
        <p:spPr>
          <a:xfrm>
            <a:off x="7353679" y="1183606"/>
            <a:ext cx="495300" cy="4953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TextBox 54"/>
          <p:cNvSpPr txBox="1"/>
          <p:nvPr/>
        </p:nvSpPr>
        <p:spPr>
          <a:xfrm>
            <a:off x="7273518" y="1226114"/>
            <a:ext cx="66971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smtClean="0"/>
              <a:t>m+1</a:t>
            </a:r>
            <a:endParaRPr lang="ru-RU" dirty="0"/>
          </a:p>
        </p:txBody>
      </p:sp>
      <p:cxnSp>
        <p:nvCxnSpPr>
          <p:cNvPr id="56" name="Прямая со стрелкой 55"/>
          <p:cNvCxnSpPr/>
          <p:nvPr/>
        </p:nvCxnSpPr>
        <p:spPr>
          <a:xfrm>
            <a:off x="7848979" y="1348810"/>
            <a:ext cx="58955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Прямая со стрелкой 56"/>
          <p:cNvCxnSpPr/>
          <p:nvPr/>
        </p:nvCxnSpPr>
        <p:spPr>
          <a:xfrm flipH="1">
            <a:off x="7848980" y="1503144"/>
            <a:ext cx="589550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8023390" y="979478"/>
                <a:ext cx="3205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λ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3390" y="979478"/>
                <a:ext cx="320539" cy="369332"/>
              </a:xfrm>
              <a:prstGeom prst="rect">
                <a:avLst/>
              </a:prstGeom>
              <a:blipFill>
                <a:blip r:embed="rId16"/>
                <a:stretch>
                  <a:fillRect l="-188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8025226" y="1457139"/>
                <a:ext cx="3213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μ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5226" y="1457139"/>
                <a:ext cx="321319" cy="369332"/>
              </a:xfrm>
              <a:prstGeom prst="rect">
                <a:avLst/>
              </a:prstGeom>
              <a:blipFill>
                <a:blip r:embed="rId17"/>
                <a:stretch>
                  <a:fillRect l="-26415" r="-18868" b="-655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Прямоугольник 59"/>
          <p:cNvSpPr/>
          <p:nvPr/>
        </p:nvSpPr>
        <p:spPr>
          <a:xfrm>
            <a:off x="8424089" y="1183606"/>
            <a:ext cx="495300" cy="4953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8376721" y="1226114"/>
            <a:ext cx="62247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smtClean="0"/>
              <a:t>m+2</a:t>
            </a:r>
            <a:endParaRPr lang="ru-RU" dirty="0"/>
          </a:p>
        </p:txBody>
      </p:sp>
      <p:cxnSp>
        <p:nvCxnSpPr>
          <p:cNvPr id="62" name="Прямая со стрелкой 61"/>
          <p:cNvCxnSpPr/>
          <p:nvPr/>
        </p:nvCxnSpPr>
        <p:spPr>
          <a:xfrm>
            <a:off x="8919389" y="1348810"/>
            <a:ext cx="58955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Прямая со стрелкой 62"/>
          <p:cNvCxnSpPr/>
          <p:nvPr/>
        </p:nvCxnSpPr>
        <p:spPr>
          <a:xfrm flipH="1">
            <a:off x="8919390" y="1503144"/>
            <a:ext cx="589550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9093800" y="979478"/>
                <a:ext cx="3205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λ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3800" y="979478"/>
                <a:ext cx="320539" cy="369332"/>
              </a:xfrm>
              <a:prstGeom prst="rect">
                <a:avLst/>
              </a:prstGeom>
              <a:blipFill>
                <a:blip r:embed="rId18"/>
                <a:stretch>
                  <a:fillRect l="-192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9095636" y="1457139"/>
                <a:ext cx="3213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μ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5636" y="1457139"/>
                <a:ext cx="321319" cy="369332"/>
              </a:xfrm>
              <a:prstGeom prst="rect">
                <a:avLst/>
              </a:prstGeom>
              <a:blipFill>
                <a:blip r:embed="rId19"/>
                <a:stretch>
                  <a:fillRect l="-26415" r="-18868" b="-655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9541733" y="1198691"/>
                <a:ext cx="3213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1733" y="1198691"/>
                <a:ext cx="321319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Прямая со стрелкой 72"/>
          <p:cNvCxnSpPr/>
          <p:nvPr/>
        </p:nvCxnSpPr>
        <p:spPr>
          <a:xfrm>
            <a:off x="9869342" y="1348810"/>
            <a:ext cx="58955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Прямая со стрелкой 73"/>
          <p:cNvCxnSpPr/>
          <p:nvPr/>
        </p:nvCxnSpPr>
        <p:spPr>
          <a:xfrm flipH="1">
            <a:off x="9869343" y="1503144"/>
            <a:ext cx="589550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10043753" y="979478"/>
                <a:ext cx="3205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λ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3753" y="979478"/>
                <a:ext cx="320539" cy="369332"/>
              </a:xfrm>
              <a:prstGeom prst="rect">
                <a:avLst/>
              </a:prstGeom>
              <a:blipFill>
                <a:blip r:embed="rId21"/>
                <a:stretch>
                  <a:fillRect l="-384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10045589" y="1457139"/>
                <a:ext cx="3213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μ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5589" y="1457139"/>
                <a:ext cx="321319" cy="369332"/>
              </a:xfrm>
              <a:prstGeom prst="rect">
                <a:avLst/>
              </a:prstGeom>
              <a:blipFill>
                <a:blip r:embed="rId22"/>
                <a:stretch>
                  <a:fillRect l="-26415" r="-18868" b="-655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Прямоугольник 76"/>
          <p:cNvSpPr/>
          <p:nvPr/>
        </p:nvSpPr>
        <p:spPr>
          <a:xfrm>
            <a:off x="10444452" y="1183606"/>
            <a:ext cx="495300" cy="4953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8" name="TextBox 77"/>
          <p:cNvSpPr txBox="1"/>
          <p:nvPr/>
        </p:nvSpPr>
        <p:spPr>
          <a:xfrm>
            <a:off x="10351890" y="1226114"/>
            <a:ext cx="66767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smtClean="0"/>
              <a:t>m+n</a:t>
            </a:r>
            <a:endParaRPr lang="ru-RU" dirty="0"/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1500416" y="905513"/>
            <a:ext cx="0" cy="103128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единительная линия 66"/>
          <p:cNvCxnSpPr/>
          <p:nvPr/>
        </p:nvCxnSpPr>
        <p:spPr>
          <a:xfrm>
            <a:off x="6890950" y="905513"/>
            <a:ext cx="0" cy="103128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2396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2342" y="-99449"/>
            <a:ext cx="11960942" cy="1325563"/>
          </a:xfrm>
        </p:spPr>
        <p:txBody>
          <a:bodyPr>
            <a:normAutofit/>
          </a:bodyPr>
          <a:lstStyle/>
          <a:p>
            <a:r>
              <a:rPr lang="ru-RU" sz="4000" dirty="0" smtClean="0"/>
              <a:t>1. Многоканальная СМО с ограниченной очередью</a:t>
            </a:r>
            <a:endParaRPr lang="ru-RU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722207" y="1226115"/>
                <a:ext cx="10515600" cy="5130235"/>
              </a:xfrm>
            </p:spPr>
            <p:txBody>
              <a:bodyPr>
                <a:normAutofit/>
              </a:bodyPr>
              <a:lstStyle/>
              <a:p>
                <a:endParaRPr lang="ru-RU" dirty="0" smtClean="0"/>
              </a:p>
              <a:p>
                <a:endParaRPr lang="ru-RU" dirty="0"/>
              </a:p>
              <a:p>
                <a:r>
                  <a:rPr lang="ru-RU" dirty="0" smtClean="0"/>
                  <a:t>По формулам для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dirty="0" smtClean="0"/>
                  <a:t> 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bar>
                          <m:barPr>
                            <m:pos m:val="top"/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bar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sub>
                    </m:sSub>
                  </m:oMath>
                </a14:m>
                <a:r>
                  <a:rPr lang="ru-RU" dirty="0" smtClean="0"/>
                  <a:t> можно найти время однократного пребывания системы в одном из состояний и в одном из подмножеств состояний (в зависимости от начальных условий).</a:t>
                </a:r>
              </a:p>
              <a:p>
                <a:r>
                  <a:rPr lang="ru-RU" dirty="0" smtClean="0"/>
                  <a:t>Не стоит путать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bar>
                          <m:barPr>
                            <m:pos m:val="top"/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bar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sub>
                    </m:sSub>
                  </m:oMath>
                </a14:m>
                <a:r>
                  <a:rPr lang="ru-RU" dirty="0" smtClean="0"/>
                  <a:t>, где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ru-RU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+1,</m:t>
                    </m:r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+2,…,</m:t>
                    </m:r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со средним временем нахождения заявки в очереди, это будет среднее однократное время, необходимое для «рассасывания» очереди.</a:t>
                </a:r>
              </a:p>
              <a:p>
                <a:endParaRPr lang="ru-RU" dirty="0"/>
              </a:p>
              <a:p>
                <a:endParaRPr lang="ru-RU" sz="2800" dirty="0" smtClean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22207" y="1226115"/>
                <a:ext cx="10515600" cy="5130235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6BF1B1-4A85-43E6-A567-044AAC7071B1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30705" y="1183606"/>
            <a:ext cx="495300" cy="4953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830705" y="1231201"/>
            <a:ext cx="4953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ru-RU" sz="2000" dirty="0" smtClean="0"/>
              <a:t>0</a:t>
            </a:r>
            <a:endParaRPr lang="ru-RU" sz="2000" dirty="0"/>
          </a:p>
        </p:txBody>
      </p:sp>
      <p:cxnSp>
        <p:nvCxnSpPr>
          <p:cNvPr id="8" name="Прямая со стрелкой 7"/>
          <p:cNvCxnSpPr/>
          <p:nvPr/>
        </p:nvCxnSpPr>
        <p:spPr>
          <a:xfrm>
            <a:off x="1326005" y="1348810"/>
            <a:ext cx="58955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/>
          <p:nvPr/>
        </p:nvCxnSpPr>
        <p:spPr>
          <a:xfrm flipH="1">
            <a:off x="1326006" y="1503144"/>
            <a:ext cx="589550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500416" y="979478"/>
                <a:ext cx="3205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λ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0416" y="979478"/>
                <a:ext cx="320539" cy="369332"/>
              </a:xfrm>
              <a:prstGeom prst="rect">
                <a:avLst/>
              </a:prstGeom>
              <a:blipFill>
                <a:blip r:embed="rId3"/>
                <a:stretch>
                  <a:fillRect l="-188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502252" y="1457139"/>
                <a:ext cx="3213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μ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2252" y="1457139"/>
                <a:ext cx="321319" cy="369332"/>
              </a:xfrm>
              <a:prstGeom prst="rect">
                <a:avLst/>
              </a:prstGeom>
              <a:blipFill>
                <a:blip r:embed="rId4"/>
                <a:stretch>
                  <a:fillRect l="-3774" b="-655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Прямоугольник 14"/>
          <p:cNvSpPr/>
          <p:nvPr/>
        </p:nvSpPr>
        <p:spPr>
          <a:xfrm>
            <a:off x="1929348" y="1183606"/>
            <a:ext cx="495300" cy="4953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TextBox 15"/>
          <p:cNvSpPr txBox="1"/>
          <p:nvPr/>
        </p:nvSpPr>
        <p:spPr>
          <a:xfrm>
            <a:off x="1929348" y="1231201"/>
            <a:ext cx="4953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ru-RU" sz="2000" dirty="0" smtClean="0"/>
              <a:t>1</a:t>
            </a:r>
            <a:endParaRPr lang="ru-RU" sz="2000" dirty="0"/>
          </a:p>
        </p:txBody>
      </p:sp>
      <p:cxnSp>
        <p:nvCxnSpPr>
          <p:cNvPr id="17" name="Прямая со стрелкой 16"/>
          <p:cNvCxnSpPr/>
          <p:nvPr/>
        </p:nvCxnSpPr>
        <p:spPr>
          <a:xfrm>
            <a:off x="2424648" y="1348810"/>
            <a:ext cx="58955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/>
          <p:nvPr/>
        </p:nvCxnSpPr>
        <p:spPr>
          <a:xfrm flipH="1">
            <a:off x="2424649" y="1503144"/>
            <a:ext cx="589550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2599059" y="979478"/>
                <a:ext cx="3205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λ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9059" y="979478"/>
                <a:ext cx="320539" cy="369332"/>
              </a:xfrm>
              <a:prstGeom prst="rect">
                <a:avLst/>
              </a:prstGeom>
              <a:blipFill>
                <a:blip r:embed="rId5"/>
                <a:stretch>
                  <a:fillRect l="-188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2438440" y="1457139"/>
                <a:ext cx="4837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μ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40" y="1457139"/>
                <a:ext cx="483775" cy="369332"/>
              </a:xfrm>
              <a:prstGeom prst="rect">
                <a:avLst/>
              </a:prstGeom>
              <a:blipFill>
                <a:blip r:embed="rId6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Прямоугольник 20"/>
          <p:cNvSpPr/>
          <p:nvPr/>
        </p:nvSpPr>
        <p:spPr>
          <a:xfrm>
            <a:off x="3014199" y="1183606"/>
            <a:ext cx="495300" cy="4953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TextBox 21"/>
          <p:cNvSpPr txBox="1"/>
          <p:nvPr/>
        </p:nvSpPr>
        <p:spPr>
          <a:xfrm>
            <a:off x="3014199" y="1231201"/>
            <a:ext cx="4953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ru-RU" sz="2000" dirty="0" smtClean="0"/>
              <a:t>2</a:t>
            </a:r>
            <a:endParaRPr lang="ru-RU" sz="2000" dirty="0"/>
          </a:p>
        </p:txBody>
      </p:sp>
      <p:cxnSp>
        <p:nvCxnSpPr>
          <p:cNvPr id="23" name="Прямая со стрелкой 22"/>
          <p:cNvCxnSpPr/>
          <p:nvPr/>
        </p:nvCxnSpPr>
        <p:spPr>
          <a:xfrm>
            <a:off x="3509499" y="1348810"/>
            <a:ext cx="58955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/>
          <p:nvPr/>
        </p:nvCxnSpPr>
        <p:spPr>
          <a:xfrm flipH="1">
            <a:off x="3509500" y="1503144"/>
            <a:ext cx="589550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3683910" y="979478"/>
                <a:ext cx="3205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λ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3910" y="979478"/>
                <a:ext cx="320539" cy="369332"/>
              </a:xfrm>
              <a:prstGeom prst="rect">
                <a:avLst/>
              </a:prstGeom>
              <a:blipFill>
                <a:blip r:embed="rId7"/>
                <a:stretch>
                  <a:fillRect l="-188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3685746" y="1457139"/>
                <a:ext cx="3213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μ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5746" y="1457139"/>
                <a:ext cx="321319" cy="369332"/>
              </a:xfrm>
              <a:prstGeom prst="rect">
                <a:avLst/>
              </a:prstGeom>
              <a:blipFill>
                <a:blip r:embed="rId8"/>
                <a:stretch>
                  <a:fillRect l="-25000" r="-9615" b="-655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Прямоугольник 26"/>
          <p:cNvSpPr/>
          <p:nvPr/>
        </p:nvSpPr>
        <p:spPr>
          <a:xfrm>
            <a:off x="4099050" y="1183606"/>
            <a:ext cx="495300" cy="4953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TextBox 27"/>
          <p:cNvSpPr txBox="1"/>
          <p:nvPr/>
        </p:nvSpPr>
        <p:spPr>
          <a:xfrm>
            <a:off x="4099050" y="1231201"/>
            <a:ext cx="4953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ru-RU" sz="2000" dirty="0" smtClean="0"/>
              <a:t>3</a:t>
            </a:r>
            <a:endParaRPr lang="ru-RU" sz="2000" dirty="0"/>
          </a:p>
        </p:txBody>
      </p:sp>
      <p:cxnSp>
        <p:nvCxnSpPr>
          <p:cNvPr id="29" name="Прямая со стрелкой 28"/>
          <p:cNvCxnSpPr/>
          <p:nvPr/>
        </p:nvCxnSpPr>
        <p:spPr>
          <a:xfrm>
            <a:off x="4594350" y="1348810"/>
            <a:ext cx="58955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/>
          <p:nvPr/>
        </p:nvCxnSpPr>
        <p:spPr>
          <a:xfrm flipH="1">
            <a:off x="4594351" y="1503144"/>
            <a:ext cx="589550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4768761" y="979478"/>
                <a:ext cx="3205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λ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8761" y="979478"/>
                <a:ext cx="320539" cy="369332"/>
              </a:xfrm>
              <a:prstGeom prst="rect">
                <a:avLst/>
              </a:prstGeom>
              <a:blipFill>
                <a:blip r:embed="rId9"/>
                <a:stretch>
                  <a:fillRect l="-188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4770597" y="1457139"/>
                <a:ext cx="3213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μ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0597" y="1457139"/>
                <a:ext cx="321319" cy="369332"/>
              </a:xfrm>
              <a:prstGeom prst="rect">
                <a:avLst/>
              </a:prstGeom>
              <a:blipFill>
                <a:blip r:embed="rId10"/>
                <a:stretch>
                  <a:fillRect l="-25000" r="-9615" b="-655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Прямоугольник 32"/>
          <p:cNvSpPr/>
          <p:nvPr/>
        </p:nvSpPr>
        <p:spPr>
          <a:xfrm>
            <a:off x="6268828" y="1183606"/>
            <a:ext cx="495300" cy="4953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TextBox 33"/>
          <p:cNvSpPr txBox="1"/>
          <p:nvPr/>
        </p:nvSpPr>
        <p:spPr>
          <a:xfrm>
            <a:off x="6268828" y="1231201"/>
            <a:ext cx="4953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dirty="0"/>
              <a:t>m</a:t>
            </a:r>
            <a:endParaRPr lang="ru-RU" sz="2000" dirty="0"/>
          </a:p>
        </p:txBody>
      </p:sp>
      <p:cxnSp>
        <p:nvCxnSpPr>
          <p:cNvPr id="35" name="Прямая со стрелкой 34"/>
          <p:cNvCxnSpPr/>
          <p:nvPr/>
        </p:nvCxnSpPr>
        <p:spPr>
          <a:xfrm>
            <a:off x="6764128" y="1348810"/>
            <a:ext cx="58955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Прямая со стрелкой 35"/>
          <p:cNvCxnSpPr/>
          <p:nvPr/>
        </p:nvCxnSpPr>
        <p:spPr>
          <a:xfrm flipH="1">
            <a:off x="6764129" y="1503144"/>
            <a:ext cx="589550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6938539" y="979478"/>
                <a:ext cx="3205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λ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8539" y="979478"/>
                <a:ext cx="320539" cy="369332"/>
              </a:xfrm>
              <a:prstGeom prst="rect">
                <a:avLst/>
              </a:prstGeom>
              <a:blipFill>
                <a:blip r:embed="rId11"/>
                <a:stretch>
                  <a:fillRect l="-188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6940375" y="1457139"/>
                <a:ext cx="3213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μ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0375" y="1457139"/>
                <a:ext cx="321319" cy="369332"/>
              </a:xfrm>
              <a:prstGeom prst="rect">
                <a:avLst/>
              </a:prstGeom>
              <a:blipFill>
                <a:blip r:embed="rId12"/>
                <a:stretch>
                  <a:fillRect l="-26923" r="-21154" b="-655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Прямая со стрелкой 38"/>
          <p:cNvCxnSpPr/>
          <p:nvPr/>
        </p:nvCxnSpPr>
        <p:spPr>
          <a:xfrm>
            <a:off x="5677737" y="1348810"/>
            <a:ext cx="58955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Прямая со стрелкой 39"/>
          <p:cNvCxnSpPr/>
          <p:nvPr/>
        </p:nvCxnSpPr>
        <p:spPr>
          <a:xfrm flipH="1">
            <a:off x="5677738" y="1503144"/>
            <a:ext cx="589550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5852148" y="979478"/>
                <a:ext cx="3205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λ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2148" y="979478"/>
                <a:ext cx="320539" cy="369332"/>
              </a:xfrm>
              <a:prstGeom prst="rect">
                <a:avLst/>
              </a:prstGeom>
              <a:blipFill>
                <a:blip r:embed="rId13"/>
                <a:stretch>
                  <a:fillRect l="-188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5853984" y="1457139"/>
                <a:ext cx="3213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μ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3984" y="1457139"/>
                <a:ext cx="321319" cy="369332"/>
              </a:xfrm>
              <a:prstGeom prst="rect">
                <a:avLst/>
              </a:prstGeom>
              <a:blipFill>
                <a:blip r:embed="rId14"/>
                <a:stretch>
                  <a:fillRect l="-26415" r="-18868" b="-655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5275962" y="1198691"/>
                <a:ext cx="3213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5962" y="1198691"/>
                <a:ext cx="321319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Прямоугольник 53"/>
          <p:cNvSpPr/>
          <p:nvPr/>
        </p:nvSpPr>
        <p:spPr>
          <a:xfrm>
            <a:off x="7353679" y="1183606"/>
            <a:ext cx="495300" cy="4953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TextBox 54"/>
          <p:cNvSpPr txBox="1"/>
          <p:nvPr/>
        </p:nvSpPr>
        <p:spPr>
          <a:xfrm>
            <a:off x="7273518" y="1226114"/>
            <a:ext cx="66971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smtClean="0"/>
              <a:t>m+1</a:t>
            </a:r>
            <a:endParaRPr lang="ru-RU" dirty="0"/>
          </a:p>
        </p:txBody>
      </p:sp>
      <p:cxnSp>
        <p:nvCxnSpPr>
          <p:cNvPr id="56" name="Прямая со стрелкой 55"/>
          <p:cNvCxnSpPr/>
          <p:nvPr/>
        </p:nvCxnSpPr>
        <p:spPr>
          <a:xfrm>
            <a:off x="7848979" y="1348810"/>
            <a:ext cx="58955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Прямая со стрелкой 56"/>
          <p:cNvCxnSpPr/>
          <p:nvPr/>
        </p:nvCxnSpPr>
        <p:spPr>
          <a:xfrm flipH="1">
            <a:off x="7848980" y="1503144"/>
            <a:ext cx="589550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8023390" y="979478"/>
                <a:ext cx="3205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λ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3390" y="979478"/>
                <a:ext cx="320539" cy="369332"/>
              </a:xfrm>
              <a:prstGeom prst="rect">
                <a:avLst/>
              </a:prstGeom>
              <a:blipFill>
                <a:blip r:embed="rId16"/>
                <a:stretch>
                  <a:fillRect l="-188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8025226" y="1457139"/>
                <a:ext cx="3213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μ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5226" y="1457139"/>
                <a:ext cx="321319" cy="369332"/>
              </a:xfrm>
              <a:prstGeom prst="rect">
                <a:avLst/>
              </a:prstGeom>
              <a:blipFill>
                <a:blip r:embed="rId17"/>
                <a:stretch>
                  <a:fillRect l="-26415" r="-18868" b="-655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Прямоугольник 59"/>
          <p:cNvSpPr/>
          <p:nvPr/>
        </p:nvSpPr>
        <p:spPr>
          <a:xfrm>
            <a:off x="8424089" y="1183606"/>
            <a:ext cx="495300" cy="4953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8376721" y="1226114"/>
            <a:ext cx="62247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smtClean="0"/>
              <a:t>m+2</a:t>
            </a:r>
            <a:endParaRPr lang="ru-RU" dirty="0"/>
          </a:p>
        </p:txBody>
      </p:sp>
      <p:cxnSp>
        <p:nvCxnSpPr>
          <p:cNvPr id="62" name="Прямая со стрелкой 61"/>
          <p:cNvCxnSpPr/>
          <p:nvPr/>
        </p:nvCxnSpPr>
        <p:spPr>
          <a:xfrm>
            <a:off x="8919389" y="1348810"/>
            <a:ext cx="58955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Прямая со стрелкой 62"/>
          <p:cNvCxnSpPr/>
          <p:nvPr/>
        </p:nvCxnSpPr>
        <p:spPr>
          <a:xfrm flipH="1">
            <a:off x="8919390" y="1503144"/>
            <a:ext cx="589550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9093800" y="979478"/>
                <a:ext cx="3205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λ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3800" y="979478"/>
                <a:ext cx="320539" cy="369332"/>
              </a:xfrm>
              <a:prstGeom prst="rect">
                <a:avLst/>
              </a:prstGeom>
              <a:blipFill>
                <a:blip r:embed="rId18"/>
                <a:stretch>
                  <a:fillRect l="-192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9095636" y="1457139"/>
                <a:ext cx="3213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μ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5636" y="1457139"/>
                <a:ext cx="321319" cy="369332"/>
              </a:xfrm>
              <a:prstGeom prst="rect">
                <a:avLst/>
              </a:prstGeom>
              <a:blipFill>
                <a:blip r:embed="rId19"/>
                <a:stretch>
                  <a:fillRect l="-26415" r="-18868" b="-655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9541733" y="1198691"/>
                <a:ext cx="3213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1733" y="1198691"/>
                <a:ext cx="321319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Прямая со стрелкой 72"/>
          <p:cNvCxnSpPr/>
          <p:nvPr/>
        </p:nvCxnSpPr>
        <p:spPr>
          <a:xfrm>
            <a:off x="9869342" y="1348810"/>
            <a:ext cx="58955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Прямая со стрелкой 73"/>
          <p:cNvCxnSpPr/>
          <p:nvPr/>
        </p:nvCxnSpPr>
        <p:spPr>
          <a:xfrm flipH="1">
            <a:off x="9869343" y="1503144"/>
            <a:ext cx="589550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10043753" y="979478"/>
                <a:ext cx="3205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λ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3753" y="979478"/>
                <a:ext cx="320539" cy="369332"/>
              </a:xfrm>
              <a:prstGeom prst="rect">
                <a:avLst/>
              </a:prstGeom>
              <a:blipFill>
                <a:blip r:embed="rId21"/>
                <a:stretch>
                  <a:fillRect l="-384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10045589" y="1457139"/>
                <a:ext cx="3213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μ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5589" y="1457139"/>
                <a:ext cx="321319" cy="369332"/>
              </a:xfrm>
              <a:prstGeom prst="rect">
                <a:avLst/>
              </a:prstGeom>
              <a:blipFill>
                <a:blip r:embed="rId22"/>
                <a:stretch>
                  <a:fillRect l="-26415" r="-18868" b="-655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Прямоугольник 76"/>
          <p:cNvSpPr/>
          <p:nvPr/>
        </p:nvSpPr>
        <p:spPr>
          <a:xfrm>
            <a:off x="10444452" y="1183606"/>
            <a:ext cx="495300" cy="4953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8" name="TextBox 77"/>
          <p:cNvSpPr txBox="1"/>
          <p:nvPr/>
        </p:nvSpPr>
        <p:spPr>
          <a:xfrm>
            <a:off x="10351890" y="1226114"/>
            <a:ext cx="66767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smtClean="0"/>
              <a:t>m+n</a:t>
            </a:r>
            <a:endParaRPr lang="ru-RU" dirty="0"/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1500416" y="905513"/>
            <a:ext cx="0" cy="103128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единительная линия 66"/>
          <p:cNvCxnSpPr/>
          <p:nvPr/>
        </p:nvCxnSpPr>
        <p:spPr>
          <a:xfrm>
            <a:off x="6890950" y="905513"/>
            <a:ext cx="0" cy="103128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4602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511</TotalTime>
  <Words>1552</Words>
  <Application>Microsoft Office PowerPoint</Application>
  <PresentationFormat>Широкоэкранный</PresentationFormat>
  <Paragraphs>618</Paragraphs>
  <Slides>20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Тема Office</vt:lpstr>
      <vt:lpstr>1_Тема Office</vt:lpstr>
      <vt:lpstr>Математическое и имитационное моделирование</vt:lpstr>
      <vt:lpstr>Системы массового обслуживания</vt:lpstr>
      <vt:lpstr>Задача</vt:lpstr>
      <vt:lpstr>Моделирование СМО</vt:lpstr>
      <vt:lpstr>1. Многоканальная СМО с ограниченной очередью</vt:lpstr>
      <vt:lpstr>1. Многоканальная СМО с ограниченной очередью</vt:lpstr>
      <vt:lpstr>1. Многоканальная СМО с ограниченной очередью</vt:lpstr>
      <vt:lpstr>1. Многоканальная СМО с ограниченной очередью</vt:lpstr>
      <vt:lpstr>1. Многоканальная СМО с ограниченной очередью</vt:lpstr>
      <vt:lpstr>2. СМО с ограниченным временем ожидания</vt:lpstr>
      <vt:lpstr>3.     Замкнутые СМО</vt:lpstr>
      <vt:lpstr>3.  Замкнутые СМО, расчет характеристик</vt:lpstr>
      <vt:lpstr>3.  Замкнутые СМО, расчет характеристик</vt:lpstr>
      <vt:lpstr>4.  СМО с ошибками в обслуживании</vt:lpstr>
      <vt:lpstr>5.   СМО с взаимопомощью</vt:lpstr>
      <vt:lpstr>5.   СМО с взаимопомощью</vt:lpstr>
      <vt:lpstr>6. СМО с не-пуассоновскими потоками событий</vt:lpstr>
      <vt:lpstr>6. СМО с не-пуассоновскими потоками событий</vt:lpstr>
      <vt:lpstr>6. СМО с не-пуассоновскими потоками событий</vt:lpstr>
      <vt:lpstr>6. СМО с не-пуассоновскими потоками событий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Математическое и имитационное моделирование</dc:title>
  <dc:creator>Пользователь Windows</dc:creator>
  <cp:lastModifiedBy>Кораблев Юрий Александрович</cp:lastModifiedBy>
  <cp:revision>50</cp:revision>
  <dcterms:created xsi:type="dcterms:W3CDTF">2020-01-22T16:01:41Z</dcterms:created>
  <dcterms:modified xsi:type="dcterms:W3CDTF">2020-03-13T10:20:44Z</dcterms:modified>
</cp:coreProperties>
</file>