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8" r:id="rId4"/>
    <p:sldId id="269" r:id="rId5"/>
    <p:sldId id="265" r:id="rId6"/>
    <p:sldId id="266" r:id="rId7"/>
    <p:sldId id="258" r:id="rId8"/>
    <p:sldId id="260" r:id="rId9"/>
    <p:sldId id="261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62" b="0" i="0" u="none" strike="noStrike" baseline="0" dirty="0"/>
              <a:t>Годичный объем лизинговых операций в 2019 году (млрд. США) </a:t>
            </a:r>
            <a:endParaRPr lang="ru-RU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3020102020204"/>
            </a:endParaRPr>
          </a:p>
        </c:rich>
      </c:tx>
      <c:layout>
        <c:manualLayout>
          <c:xMode val="edge"/>
          <c:yMode val="edge"/>
          <c:x val="0.125472298324754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США</c:v>
                </c:pt>
                <c:pt idx="1">
                  <c:v>Китай</c:v>
                </c:pt>
                <c:pt idx="2">
                  <c:v>Великобритания</c:v>
                </c:pt>
                <c:pt idx="3">
                  <c:v>Германия</c:v>
                </c:pt>
                <c:pt idx="4">
                  <c:v>Япония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385</c:v>
                </c:pt>
                <c:pt idx="1">
                  <c:v>137</c:v>
                </c:pt>
                <c:pt idx="2">
                  <c:v>87</c:v>
                </c:pt>
                <c:pt idx="3">
                  <c:v>63</c:v>
                </c:pt>
                <c:pt idx="4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7-40DA-8E4A-2BE4E148DF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"/>
        <c:axId val="1611052383"/>
        <c:axId val="1615168255"/>
      </c:barChart>
      <c:catAx>
        <c:axId val="161105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168255"/>
        <c:crosses val="autoZero"/>
        <c:auto val="1"/>
        <c:lblAlgn val="ctr"/>
        <c:lblOffset val="100"/>
        <c:noMultiLvlLbl val="0"/>
      </c:catAx>
      <c:valAx>
        <c:axId val="16151682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11052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Коэффициент проникновения на
рынок 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99-4667-B0C6-6C8606EF52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99-4667-B0C6-6C8606EF52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799-4667-B0C6-6C8606EF52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799-4667-B0C6-6C8606EF52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799-4667-B0C6-6C8606EF526E}"/>
              </c:ext>
            </c:extLst>
          </c:dPt>
          <c:cat>
            <c:strRef>
              <c:f>Лист1!$A$2:$A$6</c:f>
              <c:strCache>
                <c:ptCount val="5"/>
                <c:pt idx="0">
                  <c:v>США</c:v>
                </c:pt>
                <c:pt idx="1">
                  <c:v>Китай</c:v>
                </c:pt>
                <c:pt idx="2">
                  <c:v>Великобритания</c:v>
                </c:pt>
                <c:pt idx="3">
                  <c:v>Германия</c:v>
                </c:pt>
                <c:pt idx="4">
                  <c:v>Япония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22</c:v>
                </c:pt>
                <c:pt idx="1">
                  <c:v>4</c:v>
                </c:pt>
                <c:pt idx="2">
                  <c:v>31</c:v>
                </c:pt>
                <c:pt idx="3">
                  <c:v>16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99-4667-B0C6-6C8606EF5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BD1B5-B85F-4900-B27B-A06E6559E7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600A54-D23B-436A-9F5E-68F1CC5C32F9}">
      <dgm:prSet/>
      <dgm:spPr/>
      <dgm:t>
        <a:bodyPr/>
        <a:lstStyle/>
        <a:p>
          <a:r>
            <a:rPr lang="ru-RU"/>
            <a:t>Сложности с получением кредита</a:t>
          </a:r>
          <a:endParaRPr lang="en-US"/>
        </a:p>
      </dgm:t>
    </dgm:pt>
    <dgm:pt modelId="{7DB438A4-9839-4DB3-992E-E256A35BDB90}" type="parTrans" cxnId="{006598ED-43EB-45DE-8F75-2463B08FE021}">
      <dgm:prSet/>
      <dgm:spPr/>
      <dgm:t>
        <a:bodyPr/>
        <a:lstStyle/>
        <a:p>
          <a:endParaRPr lang="en-US"/>
        </a:p>
      </dgm:t>
    </dgm:pt>
    <dgm:pt modelId="{F0D8C8C6-0B27-48D1-BF99-0FAF3BF16137}" type="sibTrans" cxnId="{006598ED-43EB-45DE-8F75-2463B08FE021}">
      <dgm:prSet/>
      <dgm:spPr/>
      <dgm:t>
        <a:bodyPr/>
        <a:lstStyle/>
        <a:p>
          <a:endParaRPr lang="en-US"/>
        </a:p>
      </dgm:t>
    </dgm:pt>
    <dgm:pt modelId="{BFD570A1-C401-41DC-8307-7DBEE42A8D5D}">
      <dgm:prSet/>
      <dgm:spPr/>
      <dgm:t>
        <a:bodyPr/>
        <a:lstStyle/>
        <a:p>
          <a:r>
            <a:rPr lang="ru-RU"/>
            <a:t>Для организаций</a:t>
          </a:r>
          <a:endParaRPr lang="en-US"/>
        </a:p>
      </dgm:t>
    </dgm:pt>
    <dgm:pt modelId="{5B8890DF-44EE-45DA-929C-73F415DC77C8}" type="parTrans" cxnId="{24143042-6D43-44CE-BE50-321D03E821ED}">
      <dgm:prSet/>
      <dgm:spPr/>
      <dgm:t>
        <a:bodyPr/>
        <a:lstStyle/>
        <a:p>
          <a:endParaRPr lang="en-US"/>
        </a:p>
      </dgm:t>
    </dgm:pt>
    <dgm:pt modelId="{2B628912-BA24-448A-AF6C-5BDCF1797A06}" type="sibTrans" cxnId="{24143042-6D43-44CE-BE50-321D03E821ED}">
      <dgm:prSet/>
      <dgm:spPr/>
      <dgm:t>
        <a:bodyPr/>
        <a:lstStyle/>
        <a:p>
          <a:endParaRPr lang="en-US"/>
        </a:p>
      </dgm:t>
    </dgm:pt>
    <dgm:pt modelId="{095AFDA5-EB5D-4962-94D9-674EA8331BFB}">
      <dgm:prSet/>
      <dgm:spPr/>
      <dgm:t>
        <a:bodyPr/>
        <a:lstStyle/>
        <a:p>
          <a:r>
            <a:rPr lang="ru-RU"/>
            <a:t>Невозможность владеть определенным имуществом</a:t>
          </a:r>
          <a:endParaRPr lang="en-US"/>
        </a:p>
      </dgm:t>
    </dgm:pt>
    <dgm:pt modelId="{88B1FACC-445C-4356-BD32-F75FF1ACBA65}" type="parTrans" cxnId="{7F0BFFF2-32B8-4983-A34F-20C3FA47EA9C}">
      <dgm:prSet/>
      <dgm:spPr/>
      <dgm:t>
        <a:bodyPr/>
        <a:lstStyle/>
        <a:p>
          <a:endParaRPr lang="en-US"/>
        </a:p>
      </dgm:t>
    </dgm:pt>
    <dgm:pt modelId="{8A3D17F2-8ADE-4A3C-A625-C1EF076CC829}" type="sibTrans" cxnId="{7F0BFFF2-32B8-4983-A34F-20C3FA47EA9C}">
      <dgm:prSet/>
      <dgm:spPr/>
      <dgm:t>
        <a:bodyPr/>
        <a:lstStyle/>
        <a:p>
          <a:endParaRPr lang="en-US"/>
        </a:p>
      </dgm:t>
    </dgm:pt>
    <dgm:pt modelId="{477F90CA-2CCE-4AA7-A7DB-343050C2A315}" type="pres">
      <dgm:prSet presAssocID="{7A9BD1B5-B85F-4900-B27B-A06E6559E74B}" presName="root" presStyleCnt="0">
        <dgm:presLayoutVars>
          <dgm:dir/>
          <dgm:resizeHandles val="exact"/>
        </dgm:presLayoutVars>
      </dgm:prSet>
      <dgm:spPr/>
    </dgm:pt>
    <dgm:pt modelId="{D15C06D7-F5E1-4472-A283-C842D903C9FD}" type="pres">
      <dgm:prSet presAssocID="{1E600A54-D23B-436A-9F5E-68F1CC5C32F9}" presName="compNode" presStyleCnt="0"/>
      <dgm:spPr/>
    </dgm:pt>
    <dgm:pt modelId="{42A97F12-DC2C-4D4A-A79D-0B32040E4175}" type="pres">
      <dgm:prSet presAssocID="{1E600A54-D23B-436A-9F5E-68F1CC5C32F9}" presName="bgRect" presStyleLbl="bgShp" presStyleIdx="0" presStyleCnt="3"/>
      <dgm:spPr/>
    </dgm:pt>
    <dgm:pt modelId="{5AC9A0C8-767B-481B-974F-41B2129E496D}" type="pres">
      <dgm:prSet presAssocID="{1E600A54-D23B-436A-9F5E-68F1CC5C32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37128EA-7C0D-4C7A-BAFC-BC8C77926E3F}" type="pres">
      <dgm:prSet presAssocID="{1E600A54-D23B-436A-9F5E-68F1CC5C32F9}" presName="spaceRect" presStyleCnt="0"/>
      <dgm:spPr/>
    </dgm:pt>
    <dgm:pt modelId="{FE127DB2-06AC-4C98-A282-85E588B452A5}" type="pres">
      <dgm:prSet presAssocID="{1E600A54-D23B-436A-9F5E-68F1CC5C32F9}" presName="parTx" presStyleLbl="revTx" presStyleIdx="0" presStyleCnt="3">
        <dgm:presLayoutVars>
          <dgm:chMax val="0"/>
          <dgm:chPref val="0"/>
        </dgm:presLayoutVars>
      </dgm:prSet>
      <dgm:spPr/>
    </dgm:pt>
    <dgm:pt modelId="{A3D4ED16-10EC-43C5-B69D-34393B560E08}" type="pres">
      <dgm:prSet presAssocID="{F0D8C8C6-0B27-48D1-BF99-0FAF3BF16137}" presName="sibTrans" presStyleCnt="0"/>
      <dgm:spPr/>
    </dgm:pt>
    <dgm:pt modelId="{6E89DBB3-6A7C-4828-AFCD-08BFE59654A9}" type="pres">
      <dgm:prSet presAssocID="{BFD570A1-C401-41DC-8307-7DBEE42A8D5D}" presName="compNode" presStyleCnt="0"/>
      <dgm:spPr/>
    </dgm:pt>
    <dgm:pt modelId="{9CB3DF4D-3896-4D51-BE97-47F5C7336524}" type="pres">
      <dgm:prSet presAssocID="{BFD570A1-C401-41DC-8307-7DBEE42A8D5D}" presName="bgRect" presStyleLbl="bgShp" presStyleIdx="1" presStyleCnt="3"/>
      <dgm:spPr/>
    </dgm:pt>
    <dgm:pt modelId="{79A20C7F-FFEE-400B-AC83-34E033F7C311}" type="pres">
      <dgm:prSet presAssocID="{BFD570A1-C401-41DC-8307-7DBEE42A8D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CE60260-B76C-452C-8DFE-5F63F8074CC3}" type="pres">
      <dgm:prSet presAssocID="{BFD570A1-C401-41DC-8307-7DBEE42A8D5D}" presName="spaceRect" presStyleCnt="0"/>
      <dgm:spPr/>
    </dgm:pt>
    <dgm:pt modelId="{BB2E03FC-1409-4ED1-8BD4-F1E43000075D}" type="pres">
      <dgm:prSet presAssocID="{BFD570A1-C401-41DC-8307-7DBEE42A8D5D}" presName="parTx" presStyleLbl="revTx" presStyleIdx="1" presStyleCnt="3">
        <dgm:presLayoutVars>
          <dgm:chMax val="0"/>
          <dgm:chPref val="0"/>
        </dgm:presLayoutVars>
      </dgm:prSet>
      <dgm:spPr/>
    </dgm:pt>
    <dgm:pt modelId="{B6E3E6B7-24D2-4F69-AC79-4F5ED78A00A1}" type="pres">
      <dgm:prSet presAssocID="{2B628912-BA24-448A-AF6C-5BDCF1797A06}" presName="sibTrans" presStyleCnt="0"/>
      <dgm:spPr/>
    </dgm:pt>
    <dgm:pt modelId="{1A5C6AE9-A919-4BE6-884F-61040CD3F55A}" type="pres">
      <dgm:prSet presAssocID="{095AFDA5-EB5D-4962-94D9-674EA8331BFB}" presName="compNode" presStyleCnt="0"/>
      <dgm:spPr/>
    </dgm:pt>
    <dgm:pt modelId="{0BF7721B-0D36-4A39-B277-F15D7DD11173}" type="pres">
      <dgm:prSet presAssocID="{095AFDA5-EB5D-4962-94D9-674EA8331BFB}" presName="bgRect" presStyleLbl="bgShp" presStyleIdx="2" presStyleCnt="3"/>
      <dgm:spPr/>
    </dgm:pt>
    <dgm:pt modelId="{24526727-B618-428F-83AF-B301A3C5B0DB}" type="pres">
      <dgm:prSet presAssocID="{095AFDA5-EB5D-4962-94D9-674EA8331B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369511-2485-4BCC-A886-BD460FCCBE78}" type="pres">
      <dgm:prSet presAssocID="{095AFDA5-EB5D-4962-94D9-674EA8331BFB}" presName="spaceRect" presStyleCnt="0"/>
      <dgm:spPr/>
    </dgm:pt>
    <dgm:pt modelId="{C2C1CBB6-537F-4605-894F-DCB55C98AD70}" type="pres">
      <dgm:prSet presAssocID="{095AFDA5-EB5D-4962-94D9-674EA8331B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6C503B-C1C3-4903-BCBE-EA22FB96D7DF}" type="presOf" srcId="{7A9BD1B5-B85F-4900-B27B-A06E6559E74B}" destId="{477F90CA-2CCE-4AA7-A7DB-343050C2A315}" srcOrd="0" destOrd="0" presId="urn:microsoft.com/office/officeart/2018/2/layout/IconVerticalSolidList"/>
    <dgm:cxn modelId="{24143042-6D43-44CE-BE50-321D03E821ED}" srcId="{7A9BD1B5-B85F-4900-B27B-A06E6559E74B}" destId="{BFD570A1-C401-41DC-8307-7DBEE42A8D5D}" srcOrd="1" destOrd="0" parTransId="{5B8890DF-44EE-45DA-929C-73F415DC77C8}" sibTransId="{2B628912-BA24-448A-AF6C-5BDCF1797A06}"/>
    <dgm:cxn modelId="{F22DDA69-5DCD-4DBC-8D6A-536955A276F0}" type="presOf" srcId="{095AFDA5-EB5D-4962-94D9-674EA8331BFB}" destId="{C2C1CBB6-537F-4605-894F-DCB55C98AD70}" srcOrd="0" destOrd="0" presId="urn:microsoft.com/office/officeart/2018/2/layout/IconVerticalSolidList"/>
    <dgm:cxn modelId="{E988A084-44FA-4E67-AC29-212D559F9DEE}" type="presOf" srcId="{1E600A54-D23B-436A-9F5E-68F1CC5C32F9}" destId="{FE127DB2-06AC-4C98-A282-85E588B452A5}" srcOrd="0" destOrd="0" presId="urn:microsoft.com/office/officeart/2018/2/layout/IconVerticalSolidList"/>
    <dgm:cxn modelId="{006598ED-43EB-45DE-8F75-2463B08FE021}" srcId="{7A9BD1B5-B85F-4900-B27B-A06E6559E74B}" destId="{1E600A54-D23B-436A-9F5E-68F1CC5C32F9}" srcOrd="0" destOrd="0" parTransId="{7DB438A4-9839-4DB3-992E-E256A35BDB90}" sibTransId="{F0D8C8C6-0B27-48D1-BF99-0FAF3BF16137}"/>
    <dgm:cxn modelId="{7F0BFFF2-32B8-4983-A34F-20C3FA47EA9C}" srcId="{7A9BD1B5-B85F-4900-B27B-A06E6559E74B}" destId="{095AFDA5-EB5D-4962-94D9-674EA8331BFB}" srcOrd="2" destOrd="0" parTransId="{88B1FACC-445C-4356-BD32-F75FF1ACBA65}" sibTransId="{8A3D17F2-8ADE-4A3C-A625-C1EF076CC829}"/>
    <dgm:cxn modelId="{D64765FF-621B-4564-9BB7-21FEF2A36653}" type="presOf" srcId="{BFD570A1-C401-41DC-8307-7DBEE42A8D5D}" destId="{BB2E03FC-1409-4ED1-8BD4-F1E43000075D}" srcOrd="0" destOrd="0" presId="urn:microsoft.com/office/officeart/2018/2/layout/IconVerticalSolidList"/>
    <dgm:cxn modelId="{45C710FB-41D6-4190-9496-6C7E14F1AF86}" type="presParOf" srcId="{477F90CA-2CCE-4AA7-A7DB-343050C2A315}" destId="{D15C06D7-F5E1-4472-A283-C842D903C9FD}" srcOrd="0" destOrd="0" presId="urn:microsoft.com/office/officeart/2018/2/layout/IconVerticalSolidList"/>
    <dgm:cxn modelId="{D9C37DE0-95A8-4210-9B53-EFE8D577E610}" type="presParOf" srcId="{D15C06D7-F5E1-4472-A283-C842D903C9FD}" destId="{42A97F12-DC2C-4D4A-A79D-0B32040E4175}" srcOrd="0" destOrd="0" presId="urn:microsoft.com/office/officeart/2018/2/layout/IconVerticalSolidList"/>
    <dgm:cxn modelId="{9FDC84D1-0CFD-4D3E-B306-A4DE03AA984D}" type="presParOf" srcId="{D15C06D7-F5E1-4472-A283-C842D903C9FD}" destId="{5AC9A0C8-767B-481B-974F-41B2129E496D}" srcOrd="1" destOrd="0" presId="urn:microsoft.com/office/officeart/2018/2/layout/IconVerticalSolidList"/>
    <dgm:cxn modelId="{6A026EDD-520F-4104-B377-9D00D57ACC33}" type="presParOf" srcId="{D15C06D7-F5E1-4472-A283-C842D903C9FD}" destId="{137128EA-7C0D-4C7A-BAFC-BC8C77926E3F}" srcOrd="2" destOrd="0" presId="urn:microsoft.com/office/officeart/2018/2/layout/IconVerticalSolidList"/>
    <dgm:cxn modelId="{9AA45F5C-9021-446A-97AA-57A020FD297A}" type="presParOf" srcId="{D15C06D7-F5E1-4472-A283-C842D903C9FD}" destId="{FE127DB2-06AC-4C98-A282-85E588B452A5}" srcOrd="3" destOrd="0" presId="urn:microsoft.com/office/officeart/2018/2/layout/IconVerticalSolidList"/>
    <dgm:cxn modelId="{1FCCF978-2315-4019-8EC7-0C2FD26159E3}" type="presParOf" srcId="{477F90CA-2CCE-4AA7-A7DB-343050C2A315}" destId="{A3D4ED16-10EC-43C5-B69D-34393B560E08}" srcOrd="1" destOrd="0" presId="urn:microsoft.com/office/officeart/2018/2/layout/IconVerticalSolidList"/>
    <dgm:cxn modelId="{C2DE8870-5173-48C3-A144-E23339FB91C8}" type="presParOf" srcId="{477F90CA-2CCE-4AA7-A7DB-343050C2A315}" destId="{6E89DBB3-6A7C-4828-AFCD-08BFE59654A9}" srcOrd="2" destOrd="0" presId="urn:microsoft.com/office/officeart/2018/2/layout/IconVerticalSolidList"/>
    <dgm:cxn modelId="{0DA7968A-FDDA-4465-B98B-B621E7CA7DAB}" type="presParOf" srcId="{6E89DBB3-6A7C-4828-AFCD-08BFE59654A9}" destId="{9CB3DF4D-3896-4D51-BE97-47F5C7336524}" srcOrd="0" destOrd="0" presId="urn:microsoft.com/office/officeart/2018/2/layout/IconVerticalSolidList"/>
    <dgm:cxn modelId="{D97AFFCD-B5C1-4A50-A75F-91F4002CDF49}" type="presParOf" srcId="{6E89DBB3-6A7C-4828-AFCD-08BFE59654A9}" destId="{79A20C7F-FFEE-400B-AC83-34E033F7C311}" srcOrd="1" destOrd="0" presId="urn:microsoft.com/office/officeart/2018/2/layout/IconVerticalSolidList"/>
    <dgm:cxn modelId="{405A4841-55BB-4575-8921-E91BEC4EBB9E}" type="presParOf" srcId="{6E89DBB3-6A7C-4828-AFCD-08BFE59654A9}" destId="{4CE60260-B76C-452C-8DFE-5F63F8074CC3}" srcOrd="2" destOrd="0" presId="urn:microsoft.com/office/officeart/2018/2/layout/IconVerticalSolidList"/>
    <dgm:cxn modelId="{3353CABF-209A-4BE9-9074-A945BF3BF3F9}" type="presParOf" srcId="{6E89DBB3-6A7C-4828-AFCD-08BFE59654A9}" destId="{BB2E03FC-1409-4ED1-8BD4-F1E43000075D}" srcOrd="3" destOrd="0" presId="urn:microsoft.com/office/officeart/2018/2/layout/IconVerticalSolidList"/>
    <dgm:cxn modelId="{B1D9FC1F-7509-4ECC-B7E3-40977E58FCEE}" type="presParOf" srcId="{477F90CA-2CCE-4AA7-A7DB-343050C2A315}" destId="{B6E3E6B7-24D2-4F69-AC79-4F5ED78A00A1}" srcOrd="3" destOrd="0" presId="urn:microsoft.com/office/officeart/2018/2/layout/IconVerticalSolidList"/>
    <dgm:cxn modelId="{31909930-7857-413C-94D4-282A4D88AB7B}" type="presParOf" srcId="{477F90CA-2CCE-4AA7-A7DB-343050C2A315}" destId="{1A5C6AE9-A919-4BE6-884F-61040CD3F55A}" srcOrd="4" destOrd="0" presId="urn:microsoft.com/office/officeart/2018/2/layout/IconVerticalSolidList"/>
    <dgm:cxn modelId="{EA451F1D-8BAE-4304-A76E-9B0A9875371A}" type="presParOf" srcId="{1A5C6AE9-A919-4BE6-884F-61040CD3F55A}" destId="{0BF7721B-0D36-4A39-B277-F15D7DD11173}" srcOrd="0" destOrd="0" presId="urn:microsoft.com/office/officeart/2018/2/layout/IconVerticalSolidList"/>
    <dgm:cxn modelId="{2366F52A-3D11-4573-B6F6-55CCFC446982}" type="presParOf" srcId="{1A5C6AE9-A919-4BE6-884F-61040CD3F55A}" destId="{24526727-B618-428F-83AF-B301A3C5B0DB}" srcOrd="1" destOrd="0" presId="urn:microsoft.com/office/officeart/2018/2/layout/IconVerticalSolidList"/>
    <dgm:cxn modelId="{D4F45164-17D8-4C0E-983B-2F9DA385DF20}" type="presParOf" srcId="{1A5C6AE9-A919-4BE6-884F-61040CD3F55A}" destId="{F5369511-2485-4BCC-A886-BD460FCCBE78}" srcOrd="2" destOrd="0" presId="urn:microsoft.com/office/officeart/2018/2/layout/IconVerticalSolidList"/>
    <dgm:cxn modelId="{51D6F5D2-064F-4D54-B529-BC621BB80A08}" type="presParOf" srcId="{1A5C6AE9-A919-4BE6-884F-61040CD3F55A}" destId="{C2C1CBB6-537F-4605-894F-DCB55C98AD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97F12-DC2C-4D4A-A79D-0B32040E417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A0C8-767B-481B-974F-41B2129E496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27DB2-06AC-4C98-A282-85E588B452A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Сложности с получением кредита</a:t>
          </a:r>
          <a:endParaRPr lang="en-US" sz="2500" kern="1200"/>
        </a:p>
      </dsp:txBody>
      <dsp:txXfrm>
        <a:off x="1941716" y="718"/>
        <a:ext cx="4571887" cy="1681139"/>
      </dsp:txXfrm>
    </dsp:sp>
    <dsp:sp modelId="{9CB3DF4D-3896-4D51-BE97-47F5C733652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20C7F-FFEE-400B-AC83-34E033F7C311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E03FC-1409-4ED1-8BD4-F1E43000075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Для организаций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BF7721B-0D36-4A39-B277-F15D7DD1117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26727-B618-428F-83AF-B301A3C5B0D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1CBB6-537F-4605-894F-DCB55C98AD7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Невозможность владеть определенным имуществом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A908-1C12-4F9A-BE52-E2B856D0AA9B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30AA7-52F4-4FF9-B98A-CDFA6247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68B3E-BC82-466C-B749-379A415957F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31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68B3E-BC82-466C-B749-379A415957F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4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2B07-DF9B-48E5-A5B1-401A29CC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C3D71-E59B-4F06-8CD5-B6BEC5ED0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A6AD-25AD-48C4-B0DE-B5FD374A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5B79-276E-4316-8921-806C91C8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2EF3-9C8F-4E9D-94FD-3916D16B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F295-0C31-44A2-B3A7-CAA3AE92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7A9CD-151E-40A3-81CA-374620BDB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97A9-8AAC-42D7-970A-E5E793A3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8A25-FB65-4D9C-84FE-38C04475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1B86-8850-409F-8158-CDD5C577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E1032-5B29-4D47-9C15-80071D2AA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59DA5-F9D1-49BD-AA0A-7C4C6679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479F-B413-4FD0-9D04-CB86E545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1BCC-88CC-4E0A-82EE-B03B5F45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6FC2-5C66-4023-9F7B-28A5E7C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2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6AF07-6312-EB4D-BD24-C1AEE683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CFF78D-CDE6-134E-BABF-51D2DF80F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7A02F-0233-5144-90EE-CECD730D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57C4B5-8F74-F34E-A290-EC71788D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C1EE9A-0BA0-0A47-A810-56979DA5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588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74B43-7CB5-724C-9F6C-D2401E67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5CDC6-C26B-0E4E-965A-A58CCE9B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41368-DC26-8A43-BDF9-BDB1B194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4CA9F-8A2C-E84C-A389-306EEC28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1BED9-E0F1-4A48-BF28-8A43C5E1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57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61575-DF3C-8A47-BA4B-C37C0566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44349-EC69-C04D-AA52-3140BA6E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DF044F-E7CF-CF40-8B26-60424409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9AF67-BD07-814E-A9A3-37FCBA2D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CCE44-0043-8B41-BB92-E4EDB25C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75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99A34-F5D9-1042-B9DA-9746236D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C0603-342D-154F-B451-F6A8AF7F2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FB4D5F-227D-AE47-9CF2-A7990A5C2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4AA3A-E987-6944-8A1F-996B7F59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C2BC2F-3E67-7C47-9D0D-953EF3BB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DB73C9-A925-CA42-8CF0-2366B2CA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173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70F4D-D3E7-E14C-AAD9-809EBEAB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086C0C-B796-0A4D-AC29-CF1607DDD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899B2D-C5D1-C141-B107-2979C698C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A4CB78-914F-004E-83F4-0DBEBBEE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3E5EBB-FAD1-3741-AB51-A61407621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F42D3D-626D-534A-B22A-72093F7F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914A33-E736-1042-BCB3-658C5EFE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913A7E-1143-A742-A32D-9733A3D9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4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6CC4C-6BA9-BF49-95A7-79265C51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6E6654-CFD3-0D40-94BE-8CE30579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5F812C-B607-0D4B-80A6-435EE063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2E8C8F-DFD1-B34D-B6F2-A59041A3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161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A5F96C-62AE-B342-9760-022381D9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421C66-4D1F-8347-A893-E6A39F45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1CCE7-AE6B-E44F-A9AF-2F01A124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326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628F8-B074-7342-8D7C-F9C7FC29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11504-5C15-A946-984B-2EB05F6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BEE2E-255C-6240-95EB-47291325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CF8DD2-374D-9D4A-9D9D-701F7AEC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D66849-599D-0149-B116-D13534ED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A2BB98-59E1-6D48-A62F-AAC36B09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7A5-ED92-4B0B-9D6D-EB4EE725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8446-23F8-43FB-AE38-2A43823A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C67A-F1A4-4E8B-B97D-A72DD7B0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839C-872A-46D2-9B5A-C4971B82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1B99-631F-48F8-8ECB-FFA82380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1C30C-39DF-594A-9CC4-4CFCC4D1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643B15-4478-EC49-AB52-E42BCC372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170A2-B3FD-5E44-B8CA-5DC327FB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8EF2D5-1479-DB4F-B282-E295925C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1042B1-D1EE-6545-A8BE-58D4A2A5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C11835-1E32-DE42-AFEF-3A98B16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982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8F4EF-91A4-E442-AEA1-323151CB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33B6E6-F9AB-ED44-AF03-2254F27C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3FD28-A56B-B74E-8B1E-BD3CD74B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B14000-0A2B-2145-BF3F-A9957A1F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2D00A8-874E-324B-B8E4-9D0A97B4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23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3B5726-3FDF-BF4E-93E9-841F6A587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498F0C-D83E-3645-A775-242259F7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A9D30-A6AC-C14C-A7B3-2C356AD7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28599-3C55-8243-9D29-257F476A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7F954B-C93B-5E4B-BAED-366A4D5A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6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AD68-5292-4B9F-83B9-A49BD5C1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826E-FE82-4602-BD22-43560213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6FBD-A3ED-4285-B616-435E73F1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6F5C-7FA6-43D7-B18D-0CA10DE6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9ACC-05A5-414F-8B79-91A3C0EB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1BFA-4466-4B5D-8A53-99369D9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D7BE-1410-48E7-A2D8-611983F6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4F85-558E-4ACD-B413-5F3155AD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EA3E-C534-4A9B-8717-A7836657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56FA-34AA-4BEE-A4C4-E2BE6BD9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12ED-C2D1-4FE7-AB58-50F076F2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00F0-2F21-42DA-9B08-7EE17163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EBFEE-1DEF-4A44-8A72-6180D0EB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67D9-8F4F-441F-9995-05C6E007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6DA04-5300-434B-899E-CA170EDBD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7C898-F97E-4057-B1C4-8DE2F9E22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FA824-F332-40DD-B292-56CD2F2E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3C7D-F57F-403C-A341-B4CEB852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40F6F-38E5-432F-B0A2-36FCC2F3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B507-3E8E-4F4F-A418-2DDAE2E9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74E31-4D79-4FB8-BA8A-4C3C98C2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9D398-73E7-40A8-87EE-75A9A46A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3D07-A759-47B3-B8AE-B829E07D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C591C-D37B-4273-9E94-73068E98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D460C-F368-445E-B515-5605B65B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7A98-F752-4673-AFE5-A6715C01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7FE0-4F73-45BA-965C-5CB87DDB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E70B-22A6-4156-BAE3-F6FB1BAA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619C4-08ED-4AC0-9667-6C97CCBC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D571-1D7B-4069-B057-B672CA45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C0C2B-B02D-4B49-B5BC-4B4ADDEC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A401A-0DBB-4D32-918C-693C7EE0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755D-A8BA-470A-90DB-E4C0E4BC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A8AFA-629B-49A9-AE1A-62C121901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1659-7A36-41D1-B5B6-F5B90B91C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A25EF-CBA6-44BC-9F06-8A70D8A1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CA3AF-07B9-48F3-844A-3A3F6D03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D1CE2-2742-4062-8816-A27E64E7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B04AB-E47E-4797-ADEF-4D1E49F4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43B35-6B30-4E5D-8873-9CB6FA92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3A82-9CEB-4293-8AD2-AF30C4E98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818A-C29F-4602-BDF9-6D0B0248A7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71BF-353B-4E7E-A647-7158B12A9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FD45-A0E0-4A59-BB8B-525547022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697E-484F-4A4F-B899-8E3E5B581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1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CC6D8-527B-1D43-84A1-E1DDCB72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2390CB-C1C0-7E4E-B0EF-40ADB3F2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AB626-AD64-5D49-ACE6-1A074EAAD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C0EC-8BF4-C944-BDA3-FAC162ACF118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72DA3-C5AD-D146-8ED1-3805B1974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AE6CD-33DE-9247-BF2A-74D39D631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A771-E9DC-394A-B980-EF3A76BF1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40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8C772-81DE-46A8-8B3A-C5A5D94EE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pPr algn="l"/>
            <a:r>
              <a:rPr lang="ru-RU" sz="7200" dirty="0"/>
              <a:t>Лизинг в современной России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27037-22DE-4375-BB4A-903A2DA89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pPr algn="l"/>
            <a:r>
              <a:rPr lang="ru-RU" sz="2800"/>
              <a:t>Будник Н.</a:t>
            </a:r>
          </a:p>
          <a:p>
            <a:pPr algn="l"/>
            <a:r>
              <a:rPr lang="ru-RU" sz="2800"/>
              <a:t>Заваруев И.</a:t>
            </a:r>
          </a:p>
          <a:p>
            <a:pPr algn="l"/>
            <a:r>
              <a:rPr lang="ru-RU" sz="2800"/>
              <a:t>Цветкова А.</a:t>
            </a:r>
          </a:p>
          <a:p>
            <a:pPr algn="l"/>
            <a:r>
              <a:rPr lang="ru-RU" sz="2800"/>
              <a:t>Ширяева Ю.</a:t>
            </a:r>
            <a:endParaRPr lang="en-US" sz="28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5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D5E6-EDBB-45C8-902D-9FD91D0A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64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D48D9584-D2FD-48CE-9E17-4E250B743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918A544-12A4-4D7B-85E4-883DC88C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7" b="1"/>
          <a:stretch/>
        </p:blipFill>
        <p:spPr bwMode="auto">
          <a:xfrm>
            <a:off x="357721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OI002414673f">
            <a:extLst>
              <a:ext uri="{FF2B5EF4-FFF2-40B4-BE49-F238E27FC236}">
                <a16:creationId xmlns:a16="http://schemas.microsoft.com/office/drawing/2014/main" id="{4C7E3CD8-0C43-4DC8-BFA3-96C1910F4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4" r="3" b="4097"/>
          <a:stretch/>
        </p:blipFill>
        <p:spPr bwMode="auto">
          <a:xfrm>
            <a:off x="7822523" y="3456433"/>
            <a:ext cx="4369477" cy="3401568"/>
          </a:xfrm>
          <a:custGeom>
            <a:avLst/>
            <a:gdLst/>
            <a:ahLst/>
            <a:cxnLst/>
            <a:rect l="l" t="t" r="r" b="b"/>
            <a:pathLst>
              <a:path w="4369477" h="3401568">
                <a:moveTo>
                  <a:pt x="781270" y="0"/>
                </a:moveTo>
                <a:lnTo>
                  <a:pt x="4369477" y="0"/>
                </a:lnTo>
                <a:lnTo>
                  <a:pt x="4369477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ell. История первого телефонного оператора в мире">
            <a:extLst>
              <a:ext uri="{FF2B5EF4-FFF2-40B4-BE49-F238E27FC236}">
                <a16:creationId xmlns:a16="http://schemas.microsoft.com/office/drawing/2014/main" id="{5B25F633-1B73-40DF-A17B-6885CE045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0" r="-1" b="-1"/>
          <a:stretch/>
        </p:blipFill>
        <p:spPr bwMode="auto">
          <a:xfrm>
            <a:off x="3630260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5" name="Freeform: Shape 154">
            <a:extLst>
              <a:ext uri="{FF2B5EF4-FFF2-40B4-BE49-F238E27FC236}">
                <a16:creationId xmlns:a16="http://schemas.microsoft.com/office/drawing/2014/main" id="{CA17DEF4-6C5D-41C6-8D93-5C7CFD7AD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7" name="Freeform: Shape 156">
            <a:extLst>
              <a:ext uri="{FF2B5EF4-FFF2-40B4-BE49-F238E27FC236}">
                <a16:creationId xmlns:a16="http://schemas.microsoft.com/office/drawing/2014/main" id="{22BBC5A3-5C8C-4FB9-AEFF-8778D2C98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E29BC-695A-484E-9711-43DBC19C0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67" y="1007707"/>
            <a:ext cx="3755945" cy="4273420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возникновения и развития лизинга </a:t>
            </a:r>
            <a:br>
              <a:rPr 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BB917E8-D696-4787-96D6-521A9C42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4" descr="BELL2">
            <a:extLst>
              <a:ext uri="{FF2B5EF4-FFF2-40B4-BE49-F238E27FC236}">
                <a16:creationId xmlns:a16="http://schemas.microsoft.com/office/drawing/2014/main" id="{125C1D5E-95BA-4CF6-A8FB-FD020C55C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5648" b="-1"/>
          <a:stretch/>
        </p:blipFill>
        <p:spPr bwMode="auto">
          <a:xfrm>
            <a:off x="7845207" y="10"/>
            <a:ext cx="4346795" cy="3401558"/>
          </a:xfrm>
          <a:custGeom>
            <a:avLst/>
            <a:gdLst/>
            <a:ahLst/>
            <a:cxnLst/>
            <a:rect l="l" t="t" r="r" b="b"/>
            <a:pathLst>
              <a:path w="4346795" h="3401568">
                <a:moveTo>
                  <a:pt x="0" y="0"/>
                </a:moveTo>
                <a:lnTo>
                  <a:pt x="4346795" y="0"/>
                </a:lnTo>
                <a:lnTo>
                  <a:pt x="4346795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39F4C545-E278-42ED-9B78-2EBA46444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80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D5431-3E53-4DDB-87B9-3BD6C481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знаете ли Вы, что...</a:t>
            </a:r>
            <a:endParaRPr lang="en-US" sz="3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3F8C61-7DD3-497C-98A3-093A3A0DB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2" r="17822" b="1"/>
          <a:stretch/>
        </p:blipFill>
        <p:spPr bwMode="auto">
          <a:xfrm>
            <a:off x="393308" y="352931"/>
            <a:ext cx="4141103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6DD86B4-B8F4-4E96-A38E-7DAB52A02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" r="4370" b="-1"/>
          <a:stretch/>
        </p:blipFill>
        <p:spPr bwMode="auto">
          <a:xfrm>
            <a:off x="4945336" y="357013"/>
            <a:ext cx="68533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E993BE4-CBC7-428A-9EDC-312D6BBB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4615840"/>
            <a:ext cx="6609921" cy="1690460"/>
          </a:xfrm>
        </p:spPr>
        <p:txBody>
          <a:bodyPr anchor="ctr"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еще Аристотель отметил, что богатство это не владение имуществом на основе права собственности, а его (имущества) использование</a:t>
            </a: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1952 году была основана компания “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Unіted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Leasіng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.”, которая была первой лизинговой компанией в США. Созданная она была специально для выполнения одного лизингового договора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AutoShape 4" descr="American Leasing Corporation">
            <a:extLst>
              <a:ext uri="{FF2B5EF4-FFF2-40B4-BE49-F238E27FC236}">
                <a16:creationId xmlns:a16="http://schemas.microsoft.com/office/drawing/2014/main" id="{A1519932-E462-4837-BEEE-2D37583D8D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68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E8DC56B-013E-4DC6-B70F-059095FCD9A2}"/>
              </a:ext>
            </a:extLst>
          </p:cNvPr>
          <p:cNvGraphicFramePr/>
          <p:nvPr/>
        </p:nvGraphicFramePr>
        <p:xfrm>
          <a:off x="807058" y="1202725"/>
          <a:ext cx="6442697" cy="3970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5E8F40E-ED26-42E1-87D3-9560497E2E52}"/>
              </a:ext>
            </a:extLst>
          </p:cNvPr>
          <p:cNvGraphicFramePr/>
          <p:nvPr/>
        </p:nvGraphicFramePr>
        <p:xfrm>
          <a:off x="7786540" y="1202725"/>
          <a:ext cx="4070284" cy="3754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71D142-5225-4EC8-BA40-FBA990D23917}"/>
              </a:ext>
            </a:extLst>
          </p:cNvPr>
          <p:cNvSpPr txBox="1"/>
          <p:nvPr/>
        </p:nvSpPr>
        <p:spPr>
          <a:xfrm>
            <a:off x="2924141" y="5504446"/>
            <a:ext cx="580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Практика лизинга в развитых странах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0C358-0635-4AB7-A079-5DF5CEF2605A}"/>
              </a:ext>
            </a:extLst>
          </p:cNvPr>
          <p:cNvSpPr txBox="1"/>
          <p:nvPr/>
        </p:nvSpPr>
        <p:spPr>
          <a:xfrm>
            <a:off x="2384086" y="5542812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Практика лизинга в развитых странах</a:t>
            </a:r>
          </a:p>
        </p:txBody>
      </p:sp>
    </p:spTree>
    <p:extLst>
      <p:ext uri="{BB962C8B-B14F-4D97-AF65-F5344CB8AC3E}">
        <p14:creationId xmlns:p14="http://schemas.microsoft.com/office/powerpoint/2010/main" val="403258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E0210A-71C1-EE41-91C2-36E0AAC87E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E0AAB-A982-B046-8109-6110413F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78"/>
            <a:ext cx="9144000" cy="109122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Лизинг в России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7CF13-1A8C-BE48-9A2C-1FFA174AB426}"/>
              </a:ext>
            </a:extLst>
          </p:cNvPr>
          <p:cNvSpPr txBox="1"/>
          <p:nvPr/>
        </p:nvSpPr>
        <p:spPr>
          <a:xfrm>
            <a:off x="1109134" y="1774014"/>
            <a:ext cx="63013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Развивается с каждым годом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(прирост лизингового рынка в 2019 году - +15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по сравнению с 2018 годом)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Основные направления: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каршеринг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такси, имущество (+6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 показателям 2018 года)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 особо распространен, надежен и сильно ограничен среди физических лиц (только 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граждан пользуются данной услугой)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Выгоден для юридических лиц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(есть госкомпании, занимающиеся отраслевым лизингом: сельское хозяйство, авиационная техника)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5287E5-7793-114F-87B4-034B90E5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84" y="2194763"/>
            <a:ext cx="3890434" cy="2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3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52A47B-2DAD-411E-B277-1D4DA76F109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t="1873" r="28303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9CD961-CD9C-4BB7-9FE7-A7AD995B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Nissan Qashqai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59943-E1DE-498A-989B-250FF6CA9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1 973 000 р.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Rectangle 11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3FCF1-FA18-4723-A7B7-F3DD6E730045}"/>
              </a:ext>
            </a:extLst>
          </p:cNvPr>
          <p:cNvSpPr txBox="1"/>
          <p:nvPr/>
        </p:nvSpPr>
        <p:spPr>
          <a:xfrm>
            <a:off x="404553" y="350392"/>
            <a:ext cx="6136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9600" dirty="0">
                <a:latin typeface="+mj-lt"/>
              </a:rPr>
              <a:t>Лизинг ли?</a:t>
            </a:r>
            <a:endParaRPr 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4347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C0C0DB-5AD2-44A4-9262-F9F05E1A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ru-RU" sz="3200"/>
              <a:t>Затраты за три года</a:t>
            </a:r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9" name="Content Placeholder 1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E5B99CC-102B-480D-82BE-01214C6F6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1" y="587375"/>
            <a:ext cx="3272301" cy="1644650"/>
          </a:xfrm>
        </p:spPr>
      </p:pic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9AE30B49-83F7-4813-BED9-C111B32F8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802494"/>
              </p:ext>
            </p:extLst>
          </p:nvPr>
        </p:nvGraphicFramePr>
        <p:xfrm>
          <a:off x="557784" y="2977469"/>
          <a:ext cx="11164826" cy="299704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048907">
                  <a:extLst>
                    <a:ext uri="{9D8B030D-6E8A-4147-A177-3AD203B41FA5}">
                      <a16:colId xmlns:a16="http://schemas.microsoft.com/office/drawing/2014/main" val="136866140"/>
                    </a:ext>
                  </a:extLst>
                </a:gridCol>
                <a:gridCol w="2648375">
                  <a:extLst>
                    <a:ext uri="{9D8B030D-6E8A-4147-A177-3AD203B41FA5}">
                      <a16:colId xmlns:a16="http://schemas.microsoft.com/office/drawing/2014/main" val="81258774"/>
                    </a:ext>
                  </a:extLst>
                </a:gridCol>
                <a:gridCol w="2155848">
                  <a:extLst>
                    <a:ext uri="{9D8B030D-6E8A-4147-A177-3AD203B41FA5}">
                      <a16:colId xmlns:a16="http://schemas.microsoft.com/office/drawing/2014/main" val="2126587329"/>
                    </a:ext>
                  </a:extLst>
                </a:gridCol>
                <a:gridCol w="2155848">
                  <a:extLst>
                    <a:ext uri="{9D8B030D-6E8A-4147-A177-3AD203B41FA5}">
                      <a16:colId xmlns:a16="http://schemas.microsoft.com/office/drawing/2014/main" val="3476479481"/>
                    </a:ext>
                  </a:extLst>
                </a:gridCol>
                <a:gridCol w="2155848">
                  <a:extLst>
                    <a:ext uri="{9D8B030D-6E8A-4147-A177-3AD203B41FA5}">
                      <a16:colId xmlns:a16="http://schemas.microsoft.com/office/drawing/2014/main" val="1496668342"/>
                    </a:ext>
                  </a:extLst>
                </a:gridCol>
              </a:tblGrid>
              <a:tr h="1015823">
                <a:tc>
                  <a:txBody>
                    <a:bodyPr/>
                    <a:lstStyle/>
                    <a:p>
                      <a:endParaRPr lang="en-US" sz="2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62099" marT="162099" marB="162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Одномоментная покупка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62099" marT="162099" marB="162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Невыкупной</a:t>
                      </a:r>
                      <a:r>
                        <a:rPr lang="ru-RU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лизинг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62099" marT="162099" marB="162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Выкупной лизинг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62099" marT="162099" marB="162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Кредит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62099" marT="162099" marB="162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532868"/>
                  </a:ext>
                </a:extLst>
              </a:tr>
              <a:tr h="576354">
                <a:tc>
                  <a:txBody>
                    <a:bodyPr/>
                    <a:lstStyle/>
                    <a:p>
                      <a:r>
                        <a:rPr lang="ru-RU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Первый взнос</a:t>
                      </a: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1 973 000 р.</a:t>
                      </a:r>
                    </a:p>
                  </a:txBody>
                  <a:tcPr marL="270166" marR="140486" marT="140486" marB="140486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355 140 р. (20%)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355 140 р. (20%)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355 140 р. (20%)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876902"/>
                  </a:ext>
                </a:extLst>
              </a:tr>
              <a:tr h="828509">
                <a:tc>
                  <a:txBody>
                    <a:bodyPr/>
                    <a:lstStyle/>
                    <a:p>
                      <a:r>
                        <a:rPr lang="ru-RU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Ежемесячный платеж</a:t>
                      </a: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р.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28 034 </a:t>
                      </a:r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р.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52 214 р.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50 014 р.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6696"/>
                  </a:ext>
                </a:extLst>
              </a:tr>
              <a:tr h="576354">
                <a:tc>
                  <a:txBody>
                    <a:bodyPr/>
                    <a:lstStyle/>
                    <a:p>
                      <a:r>
                        <a:rPr lang="ru-RU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Итого</a:t>
                      </a: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1 973 000 р.</a:t>
                      </a:r>
                    </a:p>
                  </a:txBody>
                  <a:tcPr marL="270166" marR="140486" marT="140486" marB="140486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1 364 370 р.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2 234 845 р.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2 124 904 р.</a:t>
                      </a:r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166" marR="140486" marT="140486" marB="140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4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7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9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9330-67FD-4CF1-B955-AA97BF1C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не так с лизингом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E1BEB-3ACB-4DB8-A699-FDAAC9E0B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Вообще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7BB0-393F-4E10-8DC8-F6B626C91E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Владелец – лизингодатель</a:t>
            </a:r>
          </a:p>
          <a:p>
            <a:r>
              <a:rPr lang="ru-RU" dirty="0"/>
              <a:t>Эксплуатационные ограничения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023BC8-2898-4B77-9F3E-7EB96E6E0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В России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B9E021-2931-40BF-B342-2E58C6F65D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Законы и экономика</a:t>
            </a:r>
          </a:p>
          <a:p>
            <a:r>
              <a:rPr lang="ru-RU" dirty="0"/>
              <a:t>Уровень сервиса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15833-7F46-46C8-BEDE-179DD1AF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Когда лизинг подходит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04D6466-AAE1-41CE-B1A3-2830A1F4E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320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22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317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Times New Roman</vt:lpstr>
      <vt:lpstr>Office Theme</vt:lpstr>
      <vt:lpstr>Тема Office</vt:lpstr>
      <vt:lpstr>Лизинг в современной России</vt:lpstr>
      <vt:lpstr>История возникновения и развития лизинга         </vt:lpstr>
      <vt:lpstr>А знаете ли Вы, что...</vt:lpstr>
      <vt:lpstr>PowerPoint Presentation</vt:lpstr>
      <vt:lpstr>Лизинг в России</vt:lpstr>
      <vt:lpstr>Nissan Qashqai</vt:lpstr>
      <vt:lpstr>Затраты за три года</vt:lpstr>
      <vt:lpstr>Что же не так с лизингом</vt:lpstr>
      <vt:lpstr>Когда лизинг подходит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Лизинг в современной России</dc:title>
  <dc:creator>Заваруев Иван Сергеевич</dc:creator>
  <cp:lastModifiedBy>Заваруев Иван Сергеевич</cp:lastModifiedBy>
  <cp:revision>2</cp:revision>
  <dcterms:created xsi:type="dcterms:W3CDTF">2020-06-11T15:53:47Z</dcterms:created>
  <dcterms:modified xsi:type="dcterms:W3CDTF">2020-06-11T15:58:15Z</dcterms:modified>
</cp:coreProperties>
</file>