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c986257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c986257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c986257e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c986257e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c986257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c986257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c9cff72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c9cff72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c9cff72b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c9cff72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9cff72b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c9cff72b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9cff72b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c9cff72b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c9cff72b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c9cff72b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c9cff72b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c9cff72b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c9cff72b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c9cff72b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c98624706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c98624706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c9cff72b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c9cff72b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c9cff72b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c9cff72b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c9cff72b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c9cff72b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c9cff72b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c9cff72b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c98624706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c98624706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c98624706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c98624706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98624706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98624706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98624706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c98624706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c98624706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c98624706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c98624706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c98624706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986257e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c986257e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 распределенных вычислений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Алгоритмы планирования ресурсов в распределенных вычислительных средах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 алгоритмов планирования ресурсов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 sz="2100"/>
              <a:t>архитектура компонентов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 sz="2100"/>
              <a:t>используемые политики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 sz="2100"/>
              <a:t>целевые функции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 sz="2100"/>
              <a:t>модели приложений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 sz="2100"/>
              <a:t>ограничения качества обслуживания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 sz="2100"/>
              <a:t>стратегии динамических ресурсов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 sz="2100"/>
              <a:t>...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Иерархическая классификация алгоритмов планирования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550"/>
            <a:ext cx="8839198" cy="4194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644675" y="2233950"/>
            <a:ext cx="4166400" cy="23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000"/>
              <a:t> У задач есть приоритеты, задача не может запуститься до того, как были выполнены все ее родителя.</a:t>
            </a:r>
            <a:endParaRPr sz="2000"/>
          </a:p>
        </p:txBody>
      </p:sp>
      <p:sp>
        <p:nvSpPr>
          <p:cNvPr id="146" name="Google Shape;146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 на основе зависимости задач в задании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 зависимых и независимых задач в алгоритмах планирования ресурсами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62832" cy="4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Статическое: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Minimum Execution Time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Minimum Completion Time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Min-Min и Max-min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Suffrage</a:t>
            </a:r>
            <a:endParaRPr sz="2000"/>
          </a:p>
        </p:txBody>
      </p:sp>
      <p:sp>
        <p:nvSpPr>
          <p:cNvPr id="158" name="Google Shape;158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Планирование независимых задач</a:t>
            </a:r>
            <a:endParaRPr/>
          </a:p>
        </p:txBody>
      </p:sp>
      <p:sp>
        <p:nvSpPr>
          <p:cNvPr id="159" name="Google Shape;159;p27"/>
          <p:cNvSpPr txBox="1"/>
          <p:nvPr>
            <p:ph idx="2" type="body"/>
          </p:nvPr>
        </p:nvSpPr>
        <p:spPr>
          <a:xfrm>
            <a:off x="4832425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Динамическое: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Muthuvelu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Планирование зависимых задач</a:t>
            </a:r>
            <a:endParaRPr/>
          </a:p>
        </p:txBody>
      </p:sp>
      <p:sp>
        <p:nvSpPr>
          <p:cNvPr id="165" name="Google Shape;165;p28"/>
          <p:cNvSpPr txBox="1"/>
          <p:nvPr>
            <p:ph idx="2" type="body"/>
          </p:nvPr>
        </p:nvSpPr>
        <p:spPr>
          <a:xfrm>
            <a:off x="311725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Ориентированный граф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Параллелизм против задержек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Три типа алгоритмов: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эвристики списка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дублирования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кластеризации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Планирование списком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Heterogeneous Earliest-Finish-Time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Fast Critical Path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Sakellariou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DCP</a:t>
            </a:r>
            <a:endParaRPr sz="1800"/>
          </a:p>
        </p:txBody>
      </p:sp>
      <p:sp>
        <p:nvSpPr>
          <p:cNvPr id="172" name="Google Shape;172;p29"/>
          <p:cNvSpPr txBox="1"/>
          <p:nvPr/>
        </p:nvSpPr>
        <p:spPr>
          <a:xfrm>
            <a:off x="4263325" y="1422750"/>
            <a:ext cx="43320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Сначала осуществляется привязка к ресурсам задач с высоким приоритетом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Проблема - вычисление ранга узла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Алгоритмы, базирующиеся на дублировании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25430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Task Duplication-based Scheduling Algorithm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Task duplication-based scheduling Algorithm for Network of Heterogeneous systems</a:t>
            </a:r>
            <a:endParaRPr sz="1600"/>
          </a:p>
        </p:txBody>
      </p:sp>
      <p:sp>
        <p:nvSpPr>
          <p:cNvPr id="179" name="Google Shape;179;p30"/>
          <p:cNvSpPr txBox="1"/>
          <p:nvPr/>
        </p:nvSpPr>
        <p:spPr>
          <a:xfrm>
            <a:off x="4282025" y="1392750"/>
            <a:ext cx="4454100" cy="23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Планирование использует время простоя ресурсов для копирования предшествующей задачи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Решается проблема максимина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Только независимые задания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Алгоритмы кластеризации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Dominant Sequence Cl</a:t>
            </a:r>
            <a:r>
              <a:rPr lang="ru" sz="2000"/>
              <a:t>u</a:t>
            </a:r>
            <a:r>
              <a:rPr lang="ru" sz="2000"/>
              <a:t>stering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KB/L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Алгоритм Саркара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POS</a:t>
            </a:r>
            <a:endParaRPr sz="2000"/>
          </a:p>
        </p:txBody>
      </p:sp>
      <p:sp>
        <p:nvSpPr>
          <p:cNvPr id="186" name="Google Shape;186;p31"/>
          <p:cNvSpPr txBox="1"/>
          <p:nvPr/>
        </p:nvSpPr>
        <p:spPr>
          <a:xfrm>
            <a:off x="4343700" y="1365150"/>
            <a:ext cx="4357500" cy="24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Уменьшение коммуникационной задержки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Объединение задач в группы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Присваивание их группам ресурсов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Грид-вычисления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677850" y="1857900"/>
            <a:ext cx="7938000" cy="1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Тип параллельных и распределенных систем, которые обеспечивают совместное использование, выбор и динамическую агрегацию географически-распределенных автономных и гетерогенных ресурсов в зависимости от их доступности, характеристик, производительности, стоимости и требований качества обслуживания, предъявляемых пользователями.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846225" y="3931075"/>
            <a:ext cx="3986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Baker, M. Grids and Grid Technologies for Wide-area Distributed Computing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268725" y="500925"/>
            <a:ext cx="86397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Алгоритм линейной кластеризации Кима и Брауна</a:t>
            </a:r>
            <a:endParaRPr sz="2400"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02" y="1305950"/>
            <a:ext cx="3103900" cy="38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110" y="1305950"/>
            <a:ext cx="2966477" cy="383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4162" y="1494775"/>
            <a:ext cx="4935675" cy="2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 txBox="1"/>
          <p:nvPr/>
        </p:nvSpPr>
        <p:spPr>
          <a:xfrm>
            <a:off x="3382339" y="3037825"/>
            <a:ext cx="2379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Сложность: O = (v(v + e))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268725" y="500925"/>
            <a:ext cx="86397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А</a:t>
            </a:r>
            <a:r>
              <a:rPr lang="ru" sz="2400"/>
              <a:t>лгоритм Саркара</a:t>
            </a:r>
            <a:endParaRPr sz="2400"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02" y="1305950"/>
            <a:ext cx="3103900" cy="38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775" y="1305950"/>
            <a:ext cx="3054587" cy="38375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3"/>
          <p:cNvSpPr txBox="1"/>
          <p:nvPr/>
        </p:nvSpPr>
        <p:spPr>
          <a:xfrm>
            <a:off x="2206325" y="1688350"/>
            <a:ext cx="45093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Сложность: O = (е(v + e))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268725" y="500925"/>
            <a:ext cx="86397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Алгоритм </a:t>
            </a:r>
            <a:r>
              <a:rPr lang="ru" sz="2400"/>
              <a:t>Dominant Sequence Clustering</a:t>
            </a:r>
            <a:endParaRPr sz="2400"/>
          </a:p>
        </p:txBody>
      </p:sp>
      <p:sp>
        <p:nvSpPr>
          <p:cNvPr id="209" name="Google Shape;209;p34"/>
          <p:cNvSpPr txBox="1"/>
          <p:nvPr/>
        </p:nvSpPr>
        <p:spPr>
          <a:xfrm>
            <a:off x="7736225" y="110325"/>
            <a:ext cx="910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Сложность: O = (е(v + e))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4600"/>
            <a:ext cx="6825824" cy="308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6059" y="1353225"/>
            <a:ext cx="2287941" cy="310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4"/>
          <p:cNvSpPr txBox="1"/>
          <p:nvPr/>
        </p:nvSpPr>
        <p:spPr>
          <a:xfrm>
            <a:off x="2999179" y="4385075"/>
            <a:ext cx="31788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Сложность: O = ((v + e) log v)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971550" y="1949400"/>
            <a:ext cx="1200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грид-систем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341225" y="1901100"/>
            <a:ext cx="44709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ru" sz="2400">
                <a:latin typeface="Roboto"/>
                <a:ea typeface="Roboto"/>
                <a:cs typeface="Roboto"/>
                <a:sym typeface="Roboto"/>
              </a:rPr>
              <a:t>Добровольные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ru" sz="2400">
                <a:latin typeface="Roboto"/>
                <a:ea typeface="Roboto"/>
                <a:cs typeface="Roboto"/>
                <a:sym typeface="Roboto"/>
              </a:rPr>
              <a:t>Научные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ru" sz="2400">
                <a:latin typeface="Roboto"/>
                <a:ea typeface="Roboto"/>
                <a:cs typeface="Roboto"/>
                <a:sym typeface="Roboto"/>
              </a:rPr>
              <a:t>Коммерческие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Логическая архитектура системы планирования в грид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575" y="0"/>
            <a:ext cx="6848625" cy="435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Облачные вычисления 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677850" y="1857900"/>
            <a:ext cx="7938000" cy="1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Модель обеспечения удобного повсеместного сетевого доступа по требованию к совместно используемому пулу конфигурируемых вычислительных ресурсов, которые можно быстро предоставить и внедрить с минимумом административных усилий или взаимодействия с сервис-провайдером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846225" y="3440700"/>
            <a:ext cx="3986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The National Institute of Standards and Technology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Обязательные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характеристики облачных вычислений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Самообслуживание по требованию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Универсальный доступ по сети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Объединение ресурсов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Эластичность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Учет потребления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Модели обслуживания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100950" y="1505700"/>
            <a:ext cx="4557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Основные: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❏"/>
            </a:pPr>
            <a:r>
              <a:rPr lang="ru" sz="2000"/>
              <a:t>SaaS — Software-as-a-Service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❏"/>
            </a:pPr>
            <a:r>
              <a:rPr lang="ru" sz="2000"/>
              <a:t>PaaS — Platform-as-a-Service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❏"/>
            </a:pPr>
            <a:r>
              <a:rPr lang="ru" sz="2000"/>
              <a:t>IaaS — Infrastructure-as-a-Service</a:t>
            </a:r>
            <a:endParaRPr sz="2000"/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572000" y="1505700"/>
            <a:ext cx="4260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Дополнительные: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❏"/>
            </a:pPr>
            <a:r>
              <a:rPr lang="ru" sz="2000"/>
              <a:t>HaaS — Hardware as a Service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ru" sz="2000"/>
              <a:t>SECaaS — Security as a Service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ru" sz="2000"/>
              <a:t>DaaS — Data as a Service</a:t>
            </a:r>
            <a:endParaRPr sz="20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925" y="2489275"/>
            <a:ext cx="537275" cy="5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312" y="2489273"/>
            <a:ext cx="537275" cy="5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8950" y="3569199"/>
            <a:ext cx="1230000" cy="3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6303" y="3471500"/>
            <a:ext cx="800523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71262" y="4467400"/>
            <a:ext cx="645356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83874" y="4456550"/>
            <a:ext cx="645375" cy="6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25" y="173075"/>
            <a:ext cx="85206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Эталонная архитектура облачных вычислений NIST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Пять главных действующих субъектов: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ru" sz="2400"/>
              <a:t>Cloud Consumer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/>
              <a:t>Cloud Provider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/>
              <a:t>Cloud Auditor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/>
              <a:t>Cloud Broker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/>
              <a:t>Cloud Carrier</a:t>
            </a:r>
            <a:endParaRPr sz="2400"/>
          </a:p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Три концептуальных уровня: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ru" sz="2400"/>
              <a:t>Service Layer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/>
              <a:t>Resource Abstraction and Control Level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/>
              <a:t>Physical Resource Level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Концептуальная диаграмма эталонной архитектуры облачных вычислений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648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