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7AB"/>
    <a:srgbClr val="E686D1"/>
    <a:srgbClr val="CFF2B0"/>
    <a:srgbClr val="EAD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3" autoAdjust="0"/>
    <p:restoredTop sz="94360" autoAdjust="0"/>
  </p:normalViewPr>
  <p:slideViewPr>
    <p:cSldViewPr snapToGrid="0">
      <p:cViewPr>
        <p:scale>
          <a:sx n="26" d="100"/>
          <a:sy n="26" d="100"/>
        </p:scale>
        <p:origin x="21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BC44-84CA-4D07-9B78-07A460E72028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EFF05-F8E3-4C20-9EC4-35DA8775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FF05-F8E3-4C20-9EC4-35DA8775FB1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FF05-F8E3-4C20-9EC4-35DA8775FB1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9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FF05-F8E3-4C20-9EC4-35DA8775FB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FF05-F8E3-4C20-9EC4-35DA8775FB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37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FF05-F8E3-4C20-9EC4-35DA8775FB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3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3815C-3CF5-43B6-944B-91A94D1C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D1B73-3834-4F06-85D7-15821C71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98A46-0CBC-4902-9B49-8B5CCACB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8C05E-428B-4FEB-A1CA-C4EDA679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3F70B-AC2F-41C1-9972-6ED9B169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0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DC821-FA60-4FC7-BD8A-ADB22C2A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4DB1D6-1164-4ADB-BBA0-A0A95CB4B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C788B-73ED-40CD-843E-B50F925D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2EEDE-9035-4EBD-9167-0A1CEFFA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63ADB-9BA2-4B47-8AAD-F12FFAC9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4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900663-942D-43BF-B646-E37E0C9A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E7A7F5-62F7-4F17-9D74-1121922F5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27EE51-549C-40AE-87A9-5F59A1F3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438F32-7F50-4182-861C-23756E2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213F2-39C8-4CA4-B765-B5DD33BE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C9CD-9324-497F-AD6E-40DE7DD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EC6B7-8600-4AD2-9459-DA319858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6E64F7-584C-476B-83D5-C0372539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4F9C12-5F9A-4721-A28C-6605DAF6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174A8-30F6-4F85-A613-0B7B044E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045B8-95F6-4109-B59D-ABA08934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020A0-F4A0-4A3A-870F-02B01201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AD2A4-1865-4017-A649-2104B524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1FB559-68BE-4251-8348-3B22505F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8DBF8-0070-40BF-849C-7DB57C54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3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E2E3E-7B47-4365-97E6-4F459F03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CA385-BBD1-4A58-A7A6-A69CDC901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174F9C-735F-4C13-AD3D-4BF13F6B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2DF98E-36A7-4472-AF6A-47B37CDB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BC8B63-6942-4E03-8D6A-BBD1C604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D4E278-24CE-4EA2-AC7D-A16B3EEF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72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45025-7B73-4808-BB64-6B1A1E17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AAFB78-A5CE-47CE-A0B0-C1356987E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831532-E0FF-4420-A6BD-5F4AE61E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4D5D8C-6AAB-40A6-A669-D0BE71262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6C309-C781-4DC3-AE08-C3EA399D3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E8EE01-F1CD-4070-BD81-49846119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64A238-5BFE-43ED-BD45-89CCF6FE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E2C57C-0801-492D-92C9-1F9955FA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3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C2BAA-CB27-419A-B037-3C5BD713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4D7E8F-E731-4DFA-B286-9D3A9370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109D65-1A0E-4257-8075-2E6E3116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30B489-C3B8-4990-96AD-B0FCD867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50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67FD86-730E-4195-B74A-5B95A0E1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75A76C-BFD7-4536-82A5-0B54CC69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7FC359-D713-485D-B61F-705C1C8B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1AD05-15F4-4B05-846E-2D48FE01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5F5B1-9EF8-43C9-BB15-ACCAEEC0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E47CFA-73E4-4A37-82E2-538F02D6C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B6566F-048B-4397-9807-62B2D265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FEB2FF-E30A-4E8F-A862-AD0785A6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4FB7D-0318-4B18-A2C2-448A3CE5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4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30C09-C35D-4B8C-A97D-91DC8980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D73B41-4AF9-4391-AA09-E6C7FADB2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E52037-C055-4709-A3C0-A7F90CC87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1D6BE2-9BF3-4345-B008-86DB662A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F71535-7EB6-401A-8228-235B3F72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92BDAD-53C1-4208-B685-05C417D7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F8CB5-1F6B-446C-8F74-149A1C1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A29DC-4243-4DF9-AF2A-6F9311672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A2D78-25F5-4A19-A971-A898B4F6F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8E39-A819-44C2-AA07-B09C2DC25F1E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DCF4F-B244-4B5E-8312-5ADB9E0BF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317431-2954-41E9-8667-EB43CB9F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19CA-8B0B-4417-AC60-C51403475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7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5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AF23A0-5734-4FA4-BB92-9B6DBDFD9A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1923C6D-3ACE-4042-AB58-8382A1DBB478}"/>
              </a:ext>
            </a:extLst>
          </p:cNvPr>
          <p:cNvSpPr/>
          <p:nvPr/>
        </p:nvSpPr>
        <p:spPr>
          <a:xfrm rot="17018011" flipV="1">
            <a:off x="6000205" y="3334271"/>
            <a:ext cx="191591" cy="191590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00B0F0">
                  <a:alpha val="5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2BCD02C-DDA3-484B-A4A0-E0BEA8BF0FB0}"/>
              </a:ext>
            </a:extLst>
          </p:cNvPr>
          <p:cNvSpPr/>
          <p:nvPr/>
        </p:nvSpPr>
        <p:spPr>
          <a:xfrm rot="3421274" flipV="1">
            <a:off x="6000205" y="3333424"/>
            <a:ext cx="191591" cy="191590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A16DB80-A7FE-4928-945D-6369F995853C}"/>
              </a:ext>
            </a:extLst>
          </p:cNvPr>
          <p:cNvSpPr/>
          <p:nvPr/>
        </p:nvSpPr>
        <p:spPr>
          <a:xfrm rot="3421274" flipV="1">
            <a:off x="6000205" y="3334271"/>
            <a:ext cx="191591" cy="191590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CFF2B0">
                  <a:alpha val="7098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291ED7-979A-4A8B-8DFD-4F3231499932}"/>
              </a:ext>
            </a:extLst>
          </p:cNvPr>
          <p:cNvSpPr/>
          <p:nvPr/>
        </p:nvSpPr>
        <p:spPr>
          <a:xfrm rot="4204497" flipV="1">
            <a:off x="6000205" y="3332138"/>
            <a:ext cx="191591" cy="191590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46AFA3F-D6BB-440B-9403-2EE41A7B98A6}"/>
              </a:ext>
            </a:extLst>
          </p:cNvPr>
          <p:cNvSpPr/>
          <p:nvPr/>
        </p:nvSpPr>
        <p:spPr>
          <a:xfrm flipV="1">
            <a:off x="6010913" y="3344978"/>
            <a:ext cx="170174" cy="170175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D91B5-5BB8-4B9F-B0C2-A5B279359F4A}"/>
              </a:ext>
            </a:extLst>
          </p:cNvPr>
          <p:cNvSpPr txBox="1"/>
          <p:nvPr/>
        </p:nvSpPr>
        <p:spPr>
          <a:xfrm>
            <a:off x="0" y="87630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krobat black" panose="00000A00000000000000" pitchFamily="50" charset="-52"/>
              </a:rPr>
              <a:t>Языки и средства создания </a:t>
            </a:r>
            <a:r>
              <a:rPr lang="en-US" sz="3200" dirty="0">
                <a:solidFill>
                  <a:schemeClr val="bg1"/>
                </a:solidFill>
                <a:latin typeface="Akrobat black" panose="00000A00000000000000" pitchFamily="50" charset="-52"/>
              </a:rPr>
              <a:t>WEB - </a:t>
            </a:r>
            <a:r>
              <a:rPr lang="ru-RU" sz="3200" dirty="0">
                <a:solidFill>
                  <a:schemeClr val="bg1"/>
                </a:solidFill>
                <a:latin typeface="Akrobat black" panose="00000A00000000000000" pitchFamily="50" charset="-52"/>
              </a:rPr>
              <a:t>приложений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D02E4-1C37-4692-8419-238944992BD8}"/>
              </a:ext>
            </a:extLst>
          </p:cNvPr>
          <p:cNvSpPr txBox="1"/>
          <p:nvPr/>
        </p:nvSpPr>
        <p:spPr>
          <a:xfrm>
            <a:off x="5343594" y="4503934"/>
            <a:ext cx="245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Подготовили</a:t>
            </a:r>
            <a:r>
              <a:rPr lang="en-US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:</a:t>
            </a:r>
          </a:p>
          <a:p>
            <a:r>
              <a:rPr lang="ru-RU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Ким Евгений</a:t>
            </a:r>
          </a:p>
          <a:p>
            <a:r>
              <a:rPr lang="ru-RU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Афанасьева Анна</a:t>
            </a:r>
          </a:p>
          <a:p>
            <a:r>
              <a:rPr lang="ru-RU" sz="2400" dirty="0" err="1">
                <a:solidFill>
                  <a:schemeClr val="bg1"/>
                </a:solidFill>
                <a:latin typeface="Akrobat light" panose="00000500000000000000" pitchFamily="50" charset="-52"/>
              </a:rPr>
              <a:t>Заваруев</a:t>
            </a:r>
            <a:r>
              <a:rPr lang="ru-RU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 Иван.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9F5A0C2-862E-4C8F-A91F-A11CCA370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r="23877"/>
          <a:stretch/>
        </p:blipFill>
        <p:spPr bwMode="auto">
          <a:xfrm>
            <a:off x="13847738" y="1150696"/>
            <a:ext cx="4822055" cy="48220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54A692-3818-44C7-B2CB-D3E3D3189A8E}"/>
              </a:ext>
            </a:extLst>
          </p:cNvPr>
          <p:cNvSpPr txBox="1"/>
          <p:nvPr/>
        </p:nvSpPr>
        <p:spPr>
          <a:xfrm>
            <a:off x="569794" y="-4072849"/>
            <a:ext cx="9547600" cy="735747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Что такое </a:t>
            </a:r>
            <a:r>
              <a:rPr lang="en-US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WEB – </a:t>
            </a:r>
            <a:r>
              <a:rPr lang="ru-RU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приложение</a:t>
            </a:r>
            <a:r>
              <a:rPr lang="en-US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?</a:t>
            </a:r>
            <a:endParaRPr lang="ru-RU" sz="2800" dirty="0">
              <a:solidFill>
                <a:schemeClr val="bg1"/>
              </a:solidFill>
              <a:latin typeface="Akrobat black" panose="00000A00000000000000" pitchFamily="50" charset="-52"/>
            </a:endParaRP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9C5D5AF-05F5-4194-9410-D41AB73D1181}"/>
              </a:ext>
            </a:extLst>
          </p:cNvPr>
          <p:cNvGrpSpPr/>
          <p:nvPr/>
        </p:nvGrpSpPr>
        <p:grpSpPr>
          <a:xfrm>
            <a:off x="669929" y="10517569"/>
            <a:ext cx="5235155" cy="3419963"/>
            <a:chOff x="669929" y="1963504"/>
            <a:chExt cx="5235155" cy="3419963"/>
          </a:xfrm>
        </p:grpSpPr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4708938E-B7C3-443D-93AF-8C1679CA3376}"/>
                </a:ext>
              </a:extLst>
            </p:cNvPr>
            <p:cNvGrpSpPr/>
            <p:nvPr/>
          </p:nvGrpSpPr>
          <p:grpSpPr>
            <a:xfrm>
              <a:off x="669929" y="1963504"/>
              <a:ext cx="5235155" cy="2089211"/>
              <a:chOff x="669929" y="1963504"/>
              <a:chExt cx="5235155" cy="2089211"/>
            </a:xfrm>
          </p:grpSpPr>
          <p:grpSp>
            <p:nvGrpSpPr>
              <p:cNvPr id="36" name="Группа 35">
                <a:extLst>
                  <a:ext uri="{FF2B5EF4-FFF2-40B4-BE49-F238E27FC236}">
                    <a16:creationId xmlns:a16="http://schemas.microsoft.com/office/drawing/2014/main" id="{7ACFF58B-4646-40A1-86D8-83AB51F91138}"/>
                  </a:ext>
                </a:extLst>
              </p:cNvPr>
              <p:cNvGrpSpPr/>
              <p:nvPr/>
            </p:nvGrpSpPr>
            <p:grpSpPr>
              <a:xfrm>
                <a:off x="735984" y="1963504"/>
                <a:ext cx="4959965" cy="841782"/>
                <a:chOff x="735984" y="1963504"/>
                <a:chExt cx="4959965" cy="841782"/>
              </a:xfrm>
            </p:grpSpPr>
            <p:pic>
              <p:nvPicPr>
                <p:cNvPr id="40" name="Рисунок 39">
                  <a:extLst>
                    <a:ext uri="{FF2B5EF4-FFF2-40B4-BE49-F238E27FC236}">
                      <a16:creationId xmlns:a16="http://schemas.microsoft.com/office/drawing/2014/main" id="{A7434F49-5D8E-4DF0-9C94-0BC6665DE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984" y="1963504"/>
                  <a:ext cx="841782" cy="841782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4E8C3BD-96C4-4DA9-B5B5-A46C8C73108C}"/>
                    </a:ext>
                  </a:extLst>
                </p:cNvPr>
                <p:cNvSpPr txBox="1"/>
                <p:nvPr/>
              </p:nvSpPr>
              <p:spPr>
                <a:xfrm>
                  <a:off x="1789580" y="2051020"/>
                  <a:ext cx="39063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chemeClr val="bg1"/>
                      </a:solidFill>
                      <a:latin typeface="Akrobat bold" panose="00000800000000000000" pitchFamily="50" charset="-52"/>
                    </a:rPr>
                    <a:t>Любой сайт с элементами интерактива. </a:t>
                  </a:r>
                </a:p>
              </p:txBody>
            </p:sp>
          </p:grpSp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0A269901-56D7-4B70-8535-4E170A698CAA}"/>
                  </a:ext>
                </a:extLst>
              </p:cNvPr>
              <p:cNvGrpSpPr/>
              <p:nvPr/>
            </p:nvGrpSpPr>
            <p:grpSpPr>
              <a:xfrm>
                <a:off x="669929" y="3210933"/>
                <a:ext cx="5235155" cy="841782"/>
                <a:chOff x="669929" y="3210933"/>
                <a:chExt cx="5235155" cy="841782"/>
              </a:xfrm>
            </p:grpSpPr>
            <p:pic>
              <p:nvPicPr>
                <p:cNvPr id="38" name="Рисунок 37">
                  <a:extLst>
                    <a:ext uri="{FF2B5EF4-FFF2-40B4-BE49-F238E27FC236}">
                      <a16:creationId xmlns:a16="http://schemas.microsoft.com/office/drawing/2014/main" id="{4708AAC5-C4E5-4121-9B02-914194252F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929" y="3210933"/>
                  <a:ext cx="841782" cy="841782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7426BA5-5F58-4667-9567-4DF4C34599B2}"/>
                    </a:ext>
                  </a:extLst>
                </p:cNvPr>
                <p:cNvSpPr txBox="1"/>
                <p:nvPr/>
              </p:nvSpPr>
              <p:spPr>
                <a:xfrm>
                  <a:off x="1782284" y="3327994"/>
                  <a:ext cx="4122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chemeClr val="bg1"/>
                      </a:solidFill>
                      <a:latin typeface="Akrobat bold" panose="00000800000000000000" pitchFamily="50" charset="-52"/>
                    </a:rPr>
                    <a:t>интернет-приложение с архитектурой «клиент-сервер»</a:t>
                  </a:r>
                </a:p>
              </p:txBody>
            </p:sp>
          </p:grpSp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F7E0F49B-1374-4B5F-B740-21B7448B20F3}"/>
                </a:ext>
              </a:extLst>
            </p:cNvPr>
            <p:cNvGrpSpPr/>
            <p:nvPr/>
          </p:nvGrpSpPr>
          <p:grpSpPr>
            <a:xfrm>
              <a:off x="669929" y="4544236"/>
              <a:ext cx="5192614" cy="839231"/>
              <a:chOff x="669929" y="4544236"/>
              <a:chExt cx="5192614" cy="839231"/>
            </a:xfrm>
          </p:grpSpPr>
          <p:pic>
            <p:nvPicPr>
              <p:cNvPr id="34" name="Рисунок 33">
                <a:extLst>
                  <a:ext uri="{FF2B5EF4-FFF2-40B4-BE49-F238E27FC236}">
                    <a16:creationId xmlns:a16="http://schemas.microsoft.com/office/drawing/2014/main" id="{11E04DC7-9B92-43A9-945E-4418DA274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929" y="4544236"/>
                <a:ext cx="839231" cy="839231"/>
              </a:xfrm>
              <a:prstGeom prst="rect">
                <a:avLst/>
              </a:prstGeom>
            </p:spPr>
          </p:pic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90A4A571-05CB-44D0-9548-E327CF16A323}"/>
                  </a:ext>
                </a:extLst>
              </p:cNvPr>
              <p:cNvSpPr/>
              <p:nvPr/>
            </p:nvSpPr>
            <p:spPr>
              <a:xfrm>
                <a:off x="1770777" y="4590570"/>
                <a:ext cx="40917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  <a:latin typeface="Akrobat bold" panose="000008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Клиентом служит браузер, сервером — веб-сервер</a:t>
                </a:r>
                <a:endParaRPr lang="ru-RU" dirty="0">
                  <a:solidFill>
                    <a:schemeClr val="bg1"/>
                  </a:solidFill>
                  <a:latin typeface="Akrobat bold" panose="00000800000000000000" pitchFamily="50" charset="-5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2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AF23A0-5734-4FA4-BB92-9B6DBDFD9A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1923C6D-3ACE-4042-AB58-8382A1DBB478}"/>
              </a:ext>
            </a:extLst>
          </p:cNvPr>
          <p:cNvSpPr/>
          <p:nvPr/>
        </p:nvSpPr>
        <p:spPr>
          <a:xfrm rot="17018011" flipV="1">
            <a:off x="6167302" y="-860087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00B0F0">
                  <a:alpha val="5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2BCD02C-DDA3-484B-A4A0-E0BEA8BF0FB0}"/>
              </a:ext>
            </a:extLst>
          </p:cNvPr>
          <p:cNvSpPr/>
          <p:nvPr/>
        </p:nvSpPr>
        <p:spPr>
          <a:xfrm rot="3421274" flipV="1">
            <a:off x="5801650" y="3774860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A16DB80-A7FE-4928-945D-6369F995853C}"/>
              </a:ext>
            </a:extLst>
          </p:cNvPr>
          <p:cNvSpPr/>
          <p:nvPr/>
        </p:nvSpPr>
        <p:spPr>
          <a:xfrm rot="3421274" flipV="1">
            <a:off x="8882487" y="2637392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CFF2B0">
                  <a:alpha val="7098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291ED7-979A-4A8B-8DFD-4F3231499932}"/>
              </a:ext>
            </a:extLst>
          </p:cNvPr>
          <p:cNvSpPr/>
          <p:nvPr/>
        </p:nvSpPr>
        <p:spPr>
          <a:xfrm rot="4204497" flipV="1">
            <a:off x="7786222" y="-1595525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46AFA3F-D6BB-440B-9403-2EE41A7B98A6}"/>
              </a:ext>
            </a:extLst>
          </p:cNvPr>
          <p:cNvSpPr/>
          <p:nvPr/>
        </p:nvSpPr>
        <p:spPr>
          <a:xfrm flipV="1">
            <a:off x="6906648" y="786315"/>
            <a:ext cx="5285352" cy="5285369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0518A-CE02-443C-8C5A-9F389AC60F2B}"/>
              </a:ext>
            </a:extLst>
          </p:cNvPr>
          <p:cNvSpPr txBox="1"/>
          <p:nvPr/>
        </p:nvSpPr>
        <p:spPr>
          <a:xfrm>
            <a:off x="-10305384" y="87630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krobat black" panose="00000A00000000000000" pitchFamily="50" charset="-52"/>
              </a:rPr>
              <a:t>Языки и средства создания </a:t>
            </a:r>
            <a:r>
              <a:rPr lang="en-US" sz="3200" dirty="0">
                <a:solidFill>
                  <a:schemeClr val="bg1"/>
                </a:solidFill>
                <a:latin typeface="Akrobat black" panose="00000A00000000000000" pitchFamily="50" charset="-52"/>
              </a:rPr>
              <a:t>WEB - </a:t>
            </a:r>
            <a:r>
              <a:rPr lang="ru-RU" sz="3200" dirty="0">
                <a:solidFill>
                  <a:schemeClr val="bg1"/>
                </a:solidFill>
                <a:latin typeface="Akrobat black" panose="00000A00000000000000" pitchFamily="50" charset="-52"/>
              </a:rPr>
              <a:t>приложений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2C56E-6294-4B76-8C0A-913B0BBB7241}"/>
              </a:ext>
            </a:extLst>
          </p:cNvPr>
          <p:cNvSpPr txBox="1"/>
          <p:nvPr/>
        </p:nvSpPr>
        <p:spPr>
          <a:xfrm>
            <a:off x="-12352158" y="4503934"/>
            <a:ext cx="245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Подготовили</a:t>
            </a:r>
            <a:r>
              <a:rPr lang="en-US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:</a:t>
            </a:r>
          </a:p>
          <a:p>
            <a:r>
              <a:rPr lang="ru-RU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Ким Евгений</a:t>
            </a:r>
          </a:p>
          <a:p>
            <a:r>
              <a:rPr lang="ru-RU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Афанасьева Анна</a:t>
            </a:r>
          </a:p>
          <a:p>
            <a:r>
              <a:rPr lang="ru-RU" sz="2400" dirty="0" err="1">
                <a:solidFill>
                  <a:schemeClr val="bg1"/>
                </a:solidFill>
                <a:latin typeface="Akrobat light" panose="00000500000000000000" pitchFamily="50" charset="-52"/>
              </a:rPr>
              <a:t>Заваруев</a:t>
            </a:r>
            <a:r>
              <a:rPr lang="ru-RU" sz="2400" dirty="0">
                <a:solidFill>
                  <a:schemeClr val="bg1"/>
                </a:solidFill>
                <a:latin typeface="Akrobat light" panose="00000500000000000000" pitchFamily="50" charset="-52"/>
              </a:rPr>
              <a:t> Иван.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9D9296-2478-453B-9DB5-F299FD627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r="23877"/>
          <a:stretch/>
        </p:blipFill>
        <p:spPr bwMode="auto">
          <a:xfrm>
            <a:off x="7096496" y="930759"/>
            <a:ext cx="4919390" cy="49193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F25841-F927-4D02-9F3E-342E94A786C9}"/>
              </a:ext>
            </a:extLst>
          </p:cNvPr>
          <p:cNvSpPr txBox="1"/>
          <p:nvPr/>
        </p:nvSpPr>
        <p:spPr>
          <a:xfrm>
            <a:off x="-161273" y="736236"/>
            <a:ext cx="8416606" cy="735747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Что такое </a:t>
            </a:r>
            <a:r>
              <a:rPr lang="en-US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WEB – </a:t>
            </a:r>
            <a:r>
              <a:rPr lang="ru-RU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приложение</a:t>
            </a:r>
            <a:r>
              <a:rPr lang="en-US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?</a:t>
            </a:r>
            <a:endParaRPr lang="ru-RU" sz="2800" dirty="0">
              <a:solidFill>
                <a:schemeClr val="bg1"/>
              </a:solidFill>
              <a:latin typeface="Akrobat black" panose="00000A00000000000000" pitchFamily="50" charset="-52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5189F6-272F-493A-97C3-BDD04A6A93A6}"/>
              </a:ext>
            </a:extLst>
          </p:cNvPr>
          <p:cNvGrpSpPr/>
          <p:nvPr/>
        </p:nvGrpSpPr>
        <p:grpSpPr>
          <a:xfrm>
            <a:off x="669928" y="2353990"/>
            <a:ext cx="5235155" cy="3419963"/>
            <a:chOff x="669929" y="1963504"/>
            <a:chExt cx="5235155" cy="3419963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DDE3958A-F7C8-4A96-BBCC-0CA9418C284E}"/>
                </a:ext>
              </a:extLst>
            </p:cNvPr>
            <p:cNvGrpSpPr/>
            <p:nvPr/>
          </p:nvGrpSpPr>
          <p:grpSpPr>
            <a:xfrm>
              <a:off x="669929" y="1963504"/>
              <a:ext cx="5235155" cy="2089211"/>
              <a:chOff x="669929" y="1963504"/>
              <a:chExt cx="5235155" cy="2089211"/>
            </a:xfrm>
          </p:grpSpPr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5A9BF9A0-29C3-46D9-A17C-02D29314DC37}"/>
                  </a:ext>
                </a:extLst>
              </p:cNvPr>
              <p:cNvGrpSpPr/>
              <p:nvPr/>
            </p:nvGrpSpPr>
            <p:grpSpPr>
              <a:xfrm>
                <a:off x="735984" y="1963504"/>
                <a:ext cx="4959965" cy="841782"/>
                <a:chOff x="735984" y="1963504"/>
                <a:chExt cx="4959965" cy="841782"/>
              </a:xfrm>
            </p:grpSpPr>
            <p:pic>
              <p:nvPicPr>
                <p:cNvPr id="4" name="Рисунок 3">
                  <a:extLst>
                    <a:ext uri="{FF2B5EF4-FFF2-40B4-BE49-F238E27FC236}">
                      <a16:creationId xmlns:a16="http://schemas.microsoft.com/office/drawing/2014/main" id="{87005751-1C42-4FEE-9460-56071BB40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984" y="1963504"/>
                  <a:ext cx="841782" cy="841782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22A09C-49BC-4D68-AFC0-11DF38EDE915}"/>
                    </a:ext>
                  </a:extLst>
                </p:cNvPr>
                <p:cNvSpPr txBox="1"/>
                <p:nvPr/>
              </p:nvSpPr>
              <p:spPr>
                <a:xfrm>
                  <a:off x="1789580" y="2051020"/>
                  <a:ext cx="39063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chemeClr val="bg1"/>
                      </a:solidFill>
                      <a:latin typeface="Akrobat bold" panose="00000800000000000000" pitchFamily="50" charset="-52"/>
                    </a:rPr>
                    <a:t>Любой сайт с элементами интерактива. </a:t>
                  </a:r>
                </a:p>
              </p:txBody>
            </p: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FFE393B9-9AAA-4BA1-B12D-93FDCEBAD0A3}"/>
                  </a:ext>
                </a:extLst>
              </p:cNvPr>
              <p:cNvGrpSpPr/>
              <p:nvPr/>
            </p:nvGrpSpPr>
            <p:grpSpPr>
              <a:xfrm>
                <a:off x="669929" y="3210933"/>
                <a:ext cx="5235155" cy="841782"/>
                <a:chOff x="669929" y="3210933"/>
                <a:chExt cx="5235155" cy="841782"/>
              </a:xfrm>
            </p:grpSpPr>
            <p:pic>
              <p:nvPicPr>
                <p:cNvPr id="17" name="Рисунок 16">
                  <a:extLst>
                    <a:ext uri="{FF2B5EF4-FFF2-40B4-BE49-F238E27FC236}">
                      <a16:creationId xmlns:a16="http://schemas.microsoft.com/office/drawing/2014/main" id="{80DA9FE8-84B2-4A47-856F-68103F3F6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929" y="3210933"/>
                  <a:ext cx="841782" cy="841782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929270-0702-4333-9CCC-142EF83C5D22}"/>
                    </a:ext>
                  </a:extLst>
                </p:cNvPr>
                <p:cNvSpPr txBox="1"/>
                <p:nvPr/>
              </p:nvSpPr>
              <p:spPr>
                <a:xfrm>
                  <a:off x="1782284" y="3327994"/>
                  <a:ext cx="4122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chemeClr val="bg1"/>
                      </a:solidFill>
                      <a:latin typeface="Akrobat bold" panose="00000800000000000000" pitchFamily="50" charset="-52"/>
                    </a:rPr>
                    <a:t>интернет-приложение с архитектурой «клиент-сервер»</a:t>
                  </a:r>
                </a:p>
              </p:txBody>
            </p:sp>
          </p:grp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016B6704-7692-4BBA-8826-55970C85B4D4}"/>
                </a:ext>
              </a:extLst>
            </p:cNvPr>
            <p:cNvGrpSpPr/>
            <p:nvPr/>
          </p:nvGrpSpPr>
          <p:grpSpPr>
            <a:xfrm>
              <a:off x="669929" y="4544236"/>
              <a:ext cx="5192614" cy="839231"/>
              <a:chOff x="669929" y="4544236"/>
              <a:chExt cx="5192614" cy="839231"/>
            </a:xfrm>
          </p:grpSpPr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F297E1EA-F778-453E-86D2-38EE817E0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929" y="4544236"/>
                <a:ext cx="839231" cy="839231"/>
              </a:xfrm>
              <a:prstGeom prst="rect">
                <a:avLst/>
              </a:prstGeom>
            </p:spPr>
          </p:pic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4838A37-FC3B-458A-A436-02BDCA529114}"/>
                  </a:ext>
                </a:extLst>
              </p:cNvPr>
              <p:cNvSpPr/>
              <p:nvPr/>
            </p:nvSpPr>
            <p:spPr>
              <a:xfrm>
                <a:off x="1770777" y="4590570"/>
                <a:ext cx="40917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  <a:latin typeface="Akrobat bold" panose="000008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Клиентом служит браузер, сервером — веб-сервер</a:t>
                </a:r>
                <a:endParaRPr lang="ru-RU" dirty="0">
                  <a:solidFill>
                    <a:schemeClr val="bg1"/>
                  </a:solidFill>
                  <a:latin typeface="Akrobat bold" panose="00000800000000000000" pitchFamily="50" charset="-52"/>
                </a:endParaRPr>
              </a:p>
            </p:txBody>
          </p:sp>
        </p:grpSp>
      </p:grpSp>
      <p:pic>
        <p:nvPicPr>
          <p:cNvPr id="29" name="Picture 2">
            <a:extLst>
              <a:ext uri="{FF2B5EF4-FFF2-40B4-BE49-F238E27FC236}">
                <a16:creationId xmlns:a16="http://schemas.microsoft.com/office/drawing/2014/main" id="{8F5AAB49-84CC-4B5E-BE74-74CE77F54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29375"/>
          <a:stretch/>
        </p:blipFill>
        <p:spPr bwMode="auto">
          <a:xfrm>
            <a:off x="7114835" y="-8907353"/>
            <a:ext cx="4878572" cy="48785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3D1FFE-DCFF-41FB-B539-DA01AB6CE8A2}"/>
              </a:ext>
            </a:extLst>
          </p:cNvPr>
          <p:cNvSpPr txBox="1"/>
          <p:nvPr/>
        </p:nvSpPr>
        <p:spPr>
          <a:xfrm>
            <a:off x="590550" y="-4307859"/>
            <a:ext cx="510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Серверная часть 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WEB –</a:t>
            </a:r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приложения (</a:t>
            </a:r>
            <a:r>
              <a:rPr lang="en-US" sz="2400" dirty="0" err="1">
                <a:solidFill>
                  <a:schemeClr val="bg1"/>
                </a:solidFill>
                <a:latin typeface="Akrobat black" panose="00000A00000000000000" pitchFamily="50" charset="-52"/>
              </a:rPr>
              <a:t>a.k.a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Backend)</a:t>
            </a:r>
            <a:endParaRPr lang="ru-RU" sz="2400" dirty="0">
              <a:solidFill>
                <a:schemeClr val="bg1"/>
              </a:solidFill>
              <a:latin typeface="Akrobat black" panose="00000A00000000000000" pitchFamily="50" charset="-52"/>
            </a:endParaRPr>
          </a:p>
        </p:txBody>
      </p:sp>
      <p:pic>
        <p:nvPicPr>
          <p:cNvPr id="39" name="Picture 10" descr="Php free icon">
            <a:extLst>
              <a:ext uri="{FF2B5EF4-FFF2-40B4-BE49-F238E27FC236}">
                <a16:creationId xmlns:a16="http://schemas.microsoft.com/office/drawing/2014/main" id="{FEFFC0D6-4E64-4411-B2EF-7E40930C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4640" y="1851969"/>
            <a:ext cx="1343803" cy="134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>
            <a:extLst>
              <a:ext uri="{FF2B5EF4-FFF2-40B4-BE49-F238E27FC236}">
                <a16:creationId xmlns:a16="http://schemas.microsoft.com/office/drawing/2014/main" id="{5CE0BB2B-F035-47D3-A667-97AF388B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6263" y="-1477561"/>
            <a:ext cx="1415269" cy="141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30AA2D8-8312-4AF7-8694-D0DE1340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7" y="14179543"/>
            <a:ext cx="2328487" cy="18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6">
            <a:extLst>
              <a:ext uri="{FF2B5EF4-FFF2-40B4-BE49-F238E27FC236}">
                <a16:creationId xmlns:a16="http://schemas.microsoft.com/office/drawing/2014/main" id="{F7995BE1-A1C3-4465-90E0-DB1F84F8B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21" y="12383088"/>
            <a:ext cx="1807182" cy="14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8">
            <a:extLst>
              <a:ext uri="{FF2B5EF4-FFF2-40B4-BE49-F238E27FC236}">
                <a16:creationId xmlns:a16="http://schemas.microsoft.com/office/drawing/2014/main" id="{3AD448A6-A1F8-4AF2-86EF-FF17A3AE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885" y="-3602429"/>
            <a:ext cx="2459611" cy="15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0">
            <a:extLst>
              <a:ext uri="{FF2B5EF4-FFF2-40B4-BE49-F238E27FC236}">
                <a16:creationId xmlns:a16="http://schemas.microsoft.com/office/drawing/2014/main" id="{4918C691-E46F-42FB-81C1-127415C4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076" y="-1876365"/>
            <a:ext cx="2384482" cy="10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4">
            <a:extLst>
              <a:ext uri="{FF2B5EF4-FFF2-40B4-BE49-F238E27FC236}">
                <a16:creationId xmlns:a16="http://schemas.microsoft.com/office/drawing/2014/main" id="{DD807CE3-B9AD-470F-9395-D55F359F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20219" y="12372361"/>
            <a:ext cx="1807182" cy="18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6">
            <a:extLst>
              <a:ext uri="{FF2B5EF4-FFF2-40B4-BE49-F238E27FC236}">
                <a16:creationId xmlns:a16="http://schemas.microsoft.com/office/drawing/2014/main" id="{70138BF3-8176-4F91-B004-5DD7244C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7372" y="9848503"/>
            <a:ext cx="1971330" cy="20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44AB4F4B-961F-4991-97E4-43C8EA75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93" y="-2346294"/>
            <a:ext cx="3033101" cy="15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88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AF23A0-5734-4FA4-BB92-9B6DBDFD9A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1923C6D-3ACE-4042-AB58-8382A1DBB478}"/>
              </a:ext>
            </a:extLst>
          </p:cNvPr>
          <p:cNvSpPr/>
          <p:nvPr/>
        </p:nvSpPr>
        <p:spPr>
          <a:xfrm rot="17018011" flipV="1">
            <a:off x="6639683" y="-1363423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00B0F0">
                  <a:alpha val="5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2BCD02C-DDA3-484B-A4A0-E0BEA8BF0FB0}"/>
              </a:ext>
            </a:extLst>
          </p:cNvPr>
          <p:cNvSpPr/>
          <p:nvPr/>
        </p:nvSpPr>
        <p:spPr>
          <a:xfrm rot="3421274" flipV="1">
            <a:off x="5898017" y="3700847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A16DB80-A7FE-4928-945D-6369F995853C}"/>
              </a:ext>
            </a:extLst>
          </p:cNvPr>
          <p:cNvSpPr/>
          <p:nvPr/>
        </p:nvSpPr>
        <p:spPr>
          <a:xfrm rot="3421274" flipV="1">
            <a:off x="9064022" y="-441991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CFF2B0">
                  <a:alpha val="7098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291ED7-979A-4A8B-8DFD-4F3231499932}"/>
              </a:ext>
            </a:extLst>
          </p:cNvPr>
          <p:cNvSpPr/>
          <p:nvPr/>
        </p:nvSpPr>
        <p:spPr>
          <a:xfrm rot="4204497" flipV="1">
            <a:off x="8904937" y="3950189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46AFA3F-D6BB-440B-9403-2EE41A7B98A6}"/>
              </a:ext>
            </a:extLst>
          </p:cNvPr>
          <p:cNvSpPr/>
          <p:nvPr/>
        </p:nvSpPr>
        <p:spPr>
          <a:xfrm flipV="1">
            <a:off x="6906648" y="786315"/>
            <a:ext cx="5285352" cy="5285369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9D9296-2478-453B-9DB5-F299FD627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r="23877"/>
          <a:stretch/>
        </p:blipFill>
        <p:spPr bwMode="auto">
          <a:xfrm>
            <a:off x="15137384" y="1017972"/>
            <a:ext cx="4822055" cy="48220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F25841-F927-4D02-9F3E-342E94A786C9}"/>
              </a:ext>
            </a:extLst>
          </p:cNvPr>
          <p:cNvSpPr txBox="1"/>
          <p:nvPr/>
        </p:nvSpPr>
        <p:spPr>
          <a:xfrm>
            <a:off x="-161273" y="12920900"/>
            <a:ext cx="8416606" cy="735747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Что такое </a:t>
            </a:r>
            <a:r>
              <a:rPr lang="en-US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WEB – </a:t>
            </a:r>
            <a:r>
              <a:rPr lang="ru-RU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приложение</a:t>
            </a:r>
            <a:r>
              <a:rPr lang="en-US" sz="2800" dirty="0">
                <a:solidFill>
                  <a:schemeClr val="bg1"/>
                </a:solidFill>
                <a:latin typeface="Akrobat black" panose="00000A00000000000000" pitchFamily="50" charset="-52"/>
              </a:rPr>
              <a:t>?</a:t>
            </a:r>
            <a:endParaRPr lang="ru-RU" sz="2800" dirty="0">
              <a:solidFill>
                <a:schemeClr val="bg1"/>
              </a:solidFill>
              <a:latin typeface="Akrobat black" panose="00000A00000000000000" pitchFamily="50" charset="-52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5189F6-272F-493A-97C3-BDD04A6A93A6}"/>
              </a:ext>
            </a:extLst>
          </p:cNvPr>
          <p:cNvGrpSpPr/>
          <p:nvPr/>
        </p:nvGrpSpPr>
        <p:grpSpPr>
          <a:xfrm>
            <a:off x="669928" y="14538654"/>
            <a:ext cx="5235155" cy="3419963"/>
            <a:chOff x="669929" y="1963504"/>
            <a:chExt cx="5235155" cy="3419963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DDE3958A-F7C8-4A96-BBCC-0CA9418C284E}"/>
                </a:ext>
              </a:extLst>
            </p:cNvPr>
            <p:cNvGrpSpPr/>
            <p:nvPr/>
          </p:nvGrpSpPr>
          <p:grpSpPr>
            <a:xfrm>
              <a:off x="669929" y="1963504"/>
              <a:ext cx="5235155" cy="2089211"/>
              <a:chOff x="669929" y="1963504"/>
              <a:chExt cx="5235155" cy="2089211"/>
            </a:xfrm>
          </p:grpSpPr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5A9BF9A0-29C3-46D9-A17C-02D29314DC37}"/>
                  </a:ext>
                </a:extLst>
              </p:cNvPr>
              <p:cNvGrpSpPr/>
              <p:nvPr/>
            </p:nvGrpSpPr>
            <p:grpSpPr>
              <a:xfrm>
                <a:off x="735984" y="1963504"/>
                <a:ext cx="4959965" cy="841782"/>
                <a:chOff x="735984" y="1963504"/>
                <a:chExt cx="4959965" cy="841782"/>
              </a:xfrm>
            </p:grpSpPr>
            <p:pic>
              <p:nvPicPr>
                <p:cNvPr id="4" name="Рисунок 3">
                  <a:extLst>
                    <a:ext uri="{FF2B5EF4-FFF2-40B4-BE49-F238E27FC236}">
                      <a16:creationId xmlns:a16="http://schemas.microsoft.com/office/drawing/2014/main" id="{87005751-1C42-4FEE-9460-56071BB40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984" y="1963504"/>
                  <a:ext cx="841782" cy="841782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22A09C-49BC-4D68-AFC0-11DF38EDE915}"/>
                    </a:ext>
                  </a:extLst>
                </p:cNvPr>
                <p:cNvSpPr txBox="1"/>
                <p:nvPr/>
              </p:nvSpPr>
              <p:spPr>
                <a:xfrm>
                  <a:off x="1789580" y="2051020"/>
                  <a:ext cx="39063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chemeClr val="bg1"/>
                      </a:solidFill>
                      <a:latin typeface="Akrobat bold" panose="00000800000000000000" pitchFamily="50" charset="-52"/>
                    </a:rPr>
                    <a:t>Любой сайт с элементами интерактива. </a:t>
                  </a:r>
                </a:p>
              </p:txBody>
            </p: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FFE393B9-9AAA-4BA1-B12D-93FDCEBAD0A3}"/>
                  </a:ext>
                </a:extLst>
              </p:cNvPr>
              <p:cNvGrpSpPr/>
              <p:nvPr/>
            </p:nvGrpSpPr>
            <p:grpSpPr>
              <a:xfrm>
                <a:off x="669929" y="3210933"/>
                <a:ext cx="5235155" cy="841782"/>
                <a:chOff x="669929" y="3210933"/>
                <a:chExt cx="5235155" cy="841782"/>
              </a:xfrm>
            </p:grpSpPr>
            <p:pic>
              <p:nvPicPr>
                <p:cNvPr id="17" name="Рисунок 16">
                  <a:extLst>
                    <a:ext uri="{FF2B5EF4-FFF2-40B4-BE49-F238E27FC236}">
                      <a16:creationId xmlns:a16="http://schemas.microsoft.com/office/drawing/2014/main" id="{80DA9FE8-84B2-4A47-856F-68103F3F6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929" y="3210933"/>
                  <a:ext cx="841782" cy="841782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929270-0702-4333-9CCC-142EF83C5D22}"/>
                    </a:ext>
                  </a:extLst>
                </p:cNvPr>
                <p:cNvSpPr txBox="1"/>
                <p:nvPr/>
              </p:nvSpPr>
              <p:spPr>
                <a:xfrm>
                  <a:off x="1782284" y="3327994"/>
                  <a:ext cx="4122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chemeClr val="bg1"/>
                      </a:solidFill>
                      <a:latin typeface="Akrobat bold" panose="00000800000000000000" pitchFamily="50" charset="-52"/>
                    </a:rPr>
                    <a:t>интернет-приложение с архитектурой «клиент-сервер»</a:t>
                  </a:r>
                </a:p>
              </p:txBody>
            </p:sp>
          </p:grp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016B6704-7692-4BBA-8826-55970C85B4D4}"/>
                </a:ext>
              </a:extLst>
            </p:cNvPr>
            <p:cNvGrpSpPr/>
            <p:nvPr/>
          </p:nvGrpSpPr>
          <p:grpSpPr>
            <a:xfrm>
              <a:off x="669929" y="4544236"/>
              <a:ext cx="5192614" cy="839231"/>
              <a:chOff x="669929" y="4544236"/>
              <a:chExt cx="5192614" cy="839231"/>
            </a:xfrm>
          </p:grpSpPr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F297E1EA-F778-453E-86D2-38EE817E0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929" y="4544236"/>
                <a:ext cx="839231" cy="839231"/>
              </a:xfrm>
              <a:prstGeom prst="rect">
                <a:avLst/>
              </a:prstGeom>
            </p:spPr>
          </p:pic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4838A37-FC3B-458A-A436-02BDCA529114}"/>
                  </a:ext>
                </a:extLst>
              </p:cNvPr>
              <p:cNvSpPr/>
              <p:nvPr/>
            </p:nvSpPr>
            <p:spPr>
              <a:xfrm>
                <a:off x="1770777" y="4590570"/>
                <a:ext cx="40917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  <a:latin typeface="Akrobat bold" panose="000008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Клиентом служит браузер, сервером — веб-сервер</a:t>
                </a:r>
                <a:endParaRPr lang="ru-RU" dirty="0">
                  <a:solidFill>
                    <a:schemeClr val="bg1"/>
                  </a:solidFill>
                  <a:latin typeface="Akrobat bold" panose="00000800000000000000" pitchFamily="50" charset="-52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DEAAC6-651E-45D3-9EB6-C53E9DF6D3FF}"/>
              </a:ext>
            </a:extLst>
          </p:cNvPr>
          <p:cNvSpPr txBox="1"/>
          <p:nvPr/>
        </p:nvSpPr>
        <p:spPr>
          <a:xfrm>
            <a:off x="590550" y="579313"/>
            <a:ext cx="510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Серверная часть 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WEB –</a:t>
            </a:r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приложения (</a:t>
            </a:r>
            <a:r>
              <a:rPr lang="en-US" sz="2400" dirty="0" err="1">
                <a:solidFill>
                  <a:schemeClr val="bg1"/>
                </a:solidFill>
                <a:latin typeface="Akrobat black" panose="00000A00000000000000" pitchFamily="50" charset="-52"/>
              </a:rPr>
              <a:t>a.k.a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Backend)</a:t>
            </a:r>
            <a:endParaRPr lang="ru-RU" sz="2400" dirty="0">
              <a:solidFill>
                <a:schemeClr val="bg1"/>
              </a:solidFill>
              <a:latin typeface="Akrobat black" panose="00000A00000000000000" pitchFamily="50" charset="-5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65CCDC-EF1D-48EC-8BE3-BFD8E45F6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29375"/>
          <a:stretch/>
        </p:blipFill>
        <p:spPr bwMode="auto">
          <a:xfrm>
            <a:off x="7114835" y="961455"/>
            <a:ext cx="4878572" cy="48785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p free icon">
            <a:extLst>
              <a:ext uri="{FF2B5EF4-FFF2-40B4-BE49-F238E27FC236}">
                <a16:creationId xmlns:a16="http://schemas.microsoft.com/office/drawing/2014/main" id="{F0A374CD-71CB-45E6-9047-0D514E8E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68" y="1547253"/>
            <a:ext cx="1343803" cy="134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63FDB564-9335-4765-BD88-18413E25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9" y="3114344"/>
            <a:ext cx="1415269" cy="141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6C7218D8-526B-43A3-B9C4-A83EF808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90" y="2770677"/>
            <a:ext cx="2328487" cy="18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BD24D6C7-407D-4088-AA92-3158E1B1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01" y="5271103"/>
            <a:ext cx="1807182" cy="133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06AED7A8-CAE2-476B-978A-610FD7FB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33" y="1013898"/>
            <a:ext cx="2459611" cy="15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EAC116B0-9DC5-4858-AA3F-7826900F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73" y="3297178"/>
            <a:ext cx="2384482" cy="10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56FB3705-1849-44CB-83A8-ACDEEAF7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98" y="4083733"/>
            <a:ext cx="1807182" cy="18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A56757AD-3464-4DA2-B95D-C17DA482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3" y="4531654"/>
            <a:ext cx="1971330" cy="20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945E764F-F094-426B-80A2-F1F199C33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27" y="1943218"/>
            <a:ext cx="2598917" cy="12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D90E205-5C34-440A-96F4-1FF5351A5F2F}"/>
              </a:ext>
            </a:extLst>
          </p:cNvPr>
          <p:cNvSpPr txBox="1"/>
          <p:nvPr/>
        </p:nvSpPr>
        <p:spPr>
          <a:xfrm>
            <a:off x="812734" y="-8553155"/>
            <a:ext cx="510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Клиентская часть 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WEB –</a:t>
            </a:r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приложения (</a:t>
            </a:r>
            <a:r>
              <a:rPr lang="en-US" sz="2400" dirty="0" err="1">
                <a:solidFill>
                  <a:schemeClr val="bg1"/>
                </a:solidFill>
                <a:latin typeface="Akrobat black" panose="00000A00000000000000" pitchFamily="50" charset="-52"/>
              </a:rPr>
              <a:t>a.k.a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Frontend)</a:t>
            </a:r>
            <a:endParaRPr lang="ru-RU" sz="2400" dirty="0">
              <a:solidFill>
                <a:schemeClr val="bg1"/>
              </a:solidFill>
              <a:latin typeface="Akrobat black" panose="00000A00000000000000" pitchFamily="50" charset="-52"/>
            </a:endParaRPr>
          </a:p>
        </p:txBody>
      </p:sp>
      <p:pic>
        <p:nvPicPr>
          <p:cNvPr id="47" name="Picture 4" descr="Html5 free icon">
            <a:extLst>
              <a:ext uri="{FF2B5EF4-FFF2-40B4-BE49-F238E27FC236}">
                <a16:creationId xmlns:a16="http://schemas.microsoft.com/office/drawing/2014/main" id="{5629DF5D-B49B-4038-BF16-85035235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4" y="-7189972"/>
            <a:ext cx="1089345" cy="108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ss 3 free icon">
            <a:extLst>
              <a:ext uri="{FF2B5EF4-FFF2-40B4-BE49-F238E27FC236}">
                <a16:creationId xmlns:a16="http://schemas.microsoft.com/office/drawing/2014/main" id="{A4B89E0E-DE66-49A7-89C1-B5029BBC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87" y="-3945770"/>
            <a:ext cx="1069948" cy="106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C20B69F-4C18-43C1-8BC6-FEEF76AE6687}"/>
              </a:ext>
            </a:extLst>
          </p:cNvPr>
          <p:cNvSpPr/>
          <p:nvPr/>
        </p:nvSpPr>
        <p:spPr>
          <a:xfrm>
            <a:off x="1026884" y="-5604655"/>
            <a:ext cx="5365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Akrobat bold" panose="00000800000000000000" pitchFamily="50" charset="-52"/>
              </a:rPr>
              <a:t>HTML5 и CSS3 - это фундаментальные технологии, без знания которых не обойтись любому веб-разработчику. </a:t>
            </a:r>
            <a:endParaRPr lang="ru-RU" dirty="0">
              <a:solidFill>
                <a:schemeClr val="bg1"/>
              </a:solidFill>
              <a:latin typeface="Akrobat bold" panose="00000800000000000000" pitchFamily="50" charset="-52"/>
            </a:endParaRPr>
          </a:p>
        </p:txBody>
      </p:sp>
      <p:pic>
        <p:nvPicPr>
          <p:cNvPr id="50" name="Picture 8">
            <a:extLst>
              <a:ext uri="{FF2B5EF4-FFF2-40B4-BE49-F238E27FC236}">
                <a16:creationId xmlns:a16="http://schemas.microsoft.com/office/drawing/2014/main" id="{66BEFA94-2637-44C9-AF7D-2D4FB99BF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7182451" y="-8116496"/>
            <a:ext cx="4757905" cy="47579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ml5 free icon">
            <a:extLst>
              <a:ext uri="{FF2B5EF4-FFF2-40B4-BE49-F238E27FC236}">
                <a16:creationId xmlns:a16="http://schemas.microsoft.com/office/drawing/2014/main" id="{50B69399-D61E-4217-857E-055F8635F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83" y="-1804095"/>
            <a:ext cx="1447217" cy="14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ss 3 free icon">
            <a:extLst>
              <a:ext uri="{FF2B5EF4-FFF2-40B4-BE49-F238E27FC236}">
                <a16:creationId xmlns:a16="http://schemas.microsoft.com/office/drawing/2014/main" id="{8EA74BF0-94A3-41A7-ACEF-E5A4901F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93077" y="6118530"/>
            <a:ext cx="1613809" cy="161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Картинки по запросу react logo">
            <a:extLst>
              <a:ext uri="{FF2B5EF4-FFF2-40B4-BE49-F238E27FC236}">
                <a16:creationId xmlns:a16="http://schemas.microsoft.com/office/drawing/2014/main" id="{8305645E-925D-42BA-B079-4B82B413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8994" y="-1663254"/>
            <a:ext cx="2477969" cy="8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Картинки по запросу bootstrap logo">
            <a:extLst>
              <a:ext uri="{FF2B5EF4-FFF2-40B4-BE49-F238E27FC236}">
                <a16:creationId xmlns:a16="http://schemas.microsoft.com/office/drawing/2014/main" id="{625E0434-F345-4ACC-A676-CB7AF85B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8306" y="-4239209"/>
            <a:ext cx="1363387" cy="13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Картинки по запросу js logo">
            <a:extLst>
              <a:ext uri="{FF2B5EF4-FFF2-40B4-BE49-F238E27FC236}">
                <a16:creationId xmlns:a16="http://schemas.microsoft.com/office/drawing/2014/main" id="{00783FB1-327E-42EB-B93C-F4AC5440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16" y="-3599419"/>
            <a:ext cx="1613808" cy="161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0" descr="Картинки по запросу angular logo">
            <a:extLst>
              <a:ext uri="{FF2B5EF4-FFF2-40B4-BE49-F238E27FC236}">
                <a16:creationId xmlns:a16="http://schemas.microsoft.com/office/drawing/2014/main" id="{8E1C6E4E-B72C-4A8A-BAC6-1892DAFF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2275" y="-5630529"/>
            <a:ext cx="2265117" cy="22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Картинки по запросу vue logo=">
            <a:extLst>
              <a:ext uri="{FF2B5EF4-FFF2-40B4-BE49-F238E27FC236}">
                <a16:creationId xmlns:a16="http://schemas.microsoft.com/office/drawing/2014/main" id="{4D1EFAB1-B1D9-4FB6-A19F-4EB326A4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9233" y="-291863"/>
            <a:ext cx="1504480" cy="13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25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AF23A0-5734-4FA4-BB92-9B6DBDFD9A54}"/>
              </a:ext>
            </a:extLst>
          </p:cNvPr>
          <p:cNvSpPr/>
          <p:nvPr/>
        </p:nvSpPr>
        <p:spPr>
          <a:xfrm>
            <a:off x="0" y="1201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1923C6D-3ACE-4042-AB58-8382A1DBB478}"/>
              </a:ext>
            </a:extLst>
          </p:cNvPr>
          <p:cNvSpPr/>
          <p:nvPr/>
        </p:nvSpPr>
        <p:spPr>
          <a:xfrm rot="12520484" flipV="1">
            <a:off x="10057319" y="-694708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00B0F0">
                  <a:alpha val="5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2BCD02C-DDA3-484B-A4A0-E0BEA8BF0FB0}"/>
              </a:ext>
            </a:extLst>
          </p:cNvPr>
          <p:cNvSpPr/>
          <p:nvPr/>
        </p:nvSpPr>
        <p:spPr>
          <a:xfrm rot="7969790" flipV="1">
            <a:off x="8965100" y="1280260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A16DB80-A7FE-4928-945D-6369F995853C}"/>
              </a:ext>
            </a:extLst>
          </p:cNvPr>
          <p:cNvSpPr/>
          <p:nvPr/>
        </p:nvSpPr>
        <p:spPr>
          <a:xfrm rot="3421274" flipV="1">
            <a:off x="7058243" y="3257354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CFF2B0">
                  <a:alpha val="7098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291ED7-979A-4A8B-8DFD-4F3231499932}"/>
              </a:ext>
            </a:extLst>
          </p:cNvPr>
          <p:cNvSpPr/>
          <p:nvPr/>
        </p:nvSpPr>
        <p:spPr>
          <a:xfrm rot="4204497" flipV="1">
            <a:off x="5958565" y="-2082547"/>
            <a:ext cx="5950512" cy="595049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46AFA3F-D6BB-440B-9403-2EE41A7B98A6}"/>
              </a:ext>
            </a:extLst>
          </p:cNvPr>
          <p:cNvSpPr/>
          <p:nvPr/>
        </p:nvSpPr>
        <p:spPr>
          <a:xfrm flipV="1">
            <a:off x="6906648" y="786315"/>
            <a:ext cx="5285352" cy="5285369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EAAC6-651E-45D3-9EB6-C53E9DF6D3FF}"/>
              </a:ext>
            </a:extLst>
          </p:cNvPr>
          <p:cNvSpPr txBox="1"/>
          <p:nvPr/>
        </p:nvSpPr>
        <p:spPr>
          <a:xfrm>
            <a:off x="-7756821" y="579313"/>
            <a:ext cx="510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Серверная часть 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WEB –</a:t>
            </a:r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приложения (</a:t>
            </a:r>
            <a:r>
              <a:rPr lang="en-US" sz="2400" dirty="0" err="1">
                <a:solidFill>
                  <a:schemeClr val="bg1"/>
                </a:solidFill>
                <a:latin typeface="Akrobat black" panose="00000A00000000000000" pitchFamily="50" charset="-52"/>
              </a:rPr>
              <a:t>a.k.a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Backend)</a:t>
            </a:r>
            <a:endParaRPr lang="ru-RU" sz="2400" dirty="0">
              <a:solidFill>
                <a:schemeClr val="bg1"/>
              </a:solidFill>
              <a:latin typeface="Akrobat black" panose="00000A00000000000000" pitchFamily="50" charset="-52"/>
            </a:endParaRPr>
          </a:p>
        </p:txBody>
      </p:sp>
      <p:pic>
        <p:nvPicPr>
          <p:cNvPr id="2058" name="Picture 10" descr="Php free icon">
            <a:extLst>
              <a:ext uri="{FF2B5EF4-FFF2-40B4-BE49-F238E27FC236}">
                <a16:creationId xmlns:a16="http://schemas.microsoft.com/office/drawing/2014/main" id="{F0A374CD-71CB-45E6-9047-0D514E8E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35" y="10178799"/>
            <a:ext cx="1343803" cy="134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63FDB564-9335-4765-BD88-18413E25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158" y="10286342"/>
            <a:ext cx="1415269" cy="141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6C7218D8-526B-43A3-B9C4-A83EF808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654" y="11589866"/>
            <a:ext cx="2328487" cy="18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BD24D6C7-407D-4088-AA92-3158E1B1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788" y="12874343"/>
            <a:ext cx="1807182" cy="133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06AED7A8-CAE2-476B-978A-610FD7FB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58" y="11339506"/>
            <a:ext cx="2459611" cy="15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EAC116B0-9DC5-4858-AA3F-7826900F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47" y="11941877"/>
            <a:ext cx="2384482" cy="10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56FB3705-1849-44CB-83A8-ACDEEAF7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6" y="12444078"/>
            <a:ext cx="1807182" cy="18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A56757AD-3464-4DA2-B95D-C17DA482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70" y="12150677"/>
            <a:ext cx="1971330" cy="20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5035575-A8EC-4F8E-936D-35B03006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36" y="9168681"/>
            <a:ext cx="3033101" cy="15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A7354E4-0067-40F1-8903-8F15553CB006}"/>
              </a:ext>
            </a:extLst>
          </p:cNvPr>
          <p:cNvSpPr txBox="1"/>
          <p:nvPr/>
        </p:nvSpPr>
        <p:spPr>
          <a:xfrm>
            <a:off x="812734" y="625399"/>
            <a:ext cx="510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Клиентская часть 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WEB –</a:t>
            </a:r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приложения (</a:t>
            </a:r>
            <a:r>
              <a:rPr lang="en-US" sz="2400" dirty="0" err="1">
                <a:solidFill>
                  <a:schemeClr val="bg1"/>
                </a:solidFill>
                <a:latin typeface="Akrobat black" panose="00000A00000000000000" pitchFamily="50" charset="-52"/>
              </a:rPr>
              <a:t>a.k.a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Frontend)</a:t>
            </a:r>
            <a:endParaRPr lang="ru-RU" sz="2400" dirty="0">
              <a:solidFill>
                <a:schemeClr val="bg1"/>
              </a:solidFill>
              <a:latin typeface="Akrobat black" panose="00000A00000000000000" pitchFamily="50" charset="-52"/>
            </a:endParaRPr>
          </a:p>
        </p:txBody>
      </p:sp>
      <p:pic>
        <p:nvPicPr>
          <p:cNvPr id="4100" name="Picture 4" descr="Html5 free icon">
            <a:extLst>
              <a:ext uri="{FF2B5EF4-FFF2-40B4-BE49-F238E27FC236}">
                <a16:creationId xmlns:a16="http://schemas.microsoft.com/office/drawing/2014/main" id="{9C265A80-2CD1-4C53-B0A9-8CC9C315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66" y="4538269"/>
            <a:ext cx="1447217" cy="14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ss 3 free icon">
            <a:extLst>
              <a:ext uri="{FF2B5EF4-FFF2-40B4-BE49-F238E27FC236}">
                <a16:creationId xmlns:a16="http://schemas.microsoft.com/office/drawing/2014/main" id="{87DB8502-2295-4688-A704-EC0AC6AC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4" y="4579321"/>
            <a:ext cx="1613809" cy="161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A1F993A-BD18-4EA6-B5C5-06D3BF6EA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7182451" y="1062058"/>
            <a:ext cx="4757905" cy="47579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3356CCC-9CF9-46FF-9F5A-3A2E52A9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29375"/>
          <a:stretch/>
        </p:blipFill>
        <p:spPr bwMode="auto">
          <a:xfrm>
            <a:off x="12192000" y="10004792"/>
            <a:ext cx="4878572" cy="48785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0" descr="Картинки по запросу css 3">
            <a:extLst>
              <a:ext uri="{FF2B5EF4-FFF2-40B4-BE49-F238E27FC236}">
                <a16:creationId xmlns:a16="http://schemas.microsoft.com/office/drawing/2014/main" id="{DDBCF5A8-3EA7-4F30-A3D5-B3180872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213183" y="380905"/>
            <a:ext cx="3644049" cy="364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Картинки по запросу react logo">
            <a:extLst>
              <a:ext uri="{FF2B5EF4-FFF2-40B4-BE49-F238E27FC236}">
                <a16:creationId xmlns:a16="http://schemas.microsoft.com/office/drawing/2014/main" id="{99B9D323-B47F-4673-BF84-702BF845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87" y="2758245"/>
            <a:ext cx="2477969" cy="8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ртинки по запросу bootstrap logo">
            <a:extLst>
              <a:ext uri="{FF2B5EF4-FFF2-40B4-BE49-F238E27FC236}">
                <a16:creationId xmlns:a16="http://schemas.microsoft.com/office/drawing/2014/main" id="{539E72FE-D52D-45AE-B753-3A12497D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601" y="2899706"/>
            <a:ext cx="1363387" cy="13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6" descr="Картинки по запросу js logo">
            <a:extLst>
              <a:ext uri="{FF2B5EF4-FFF2-40B4-BE49-F238E27FC236}">
                <a16:creationId xmlns:a16="http://schemas.microsoft.com/office/drawing/2014/main" id="{4D15FFCF-C43B-4A1E-BCD0-D8A9C0A534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0" name="Picture 26" descr="Картинки по запросу js logo">
            <a:extLst>
              <a:ext uri="{FF2B5EF4-FFF2-40B4-BE49-F238E27FC236}">
                <a16:creationId xmlns:a16="http://schemas.microsoft.com/office/drawing/2014/main" id="{D415B2F5-982C-4015-AA75-B7A9FF08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77" y="4124515"/>
            <a:ext cx="1613808" cy="161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Картинки по запросу angular logo">
            <a:extLst>
              <a:ext uri="{FF2B5EF4-FFF2-40B4-BE49-F238E27FC236}">
                <a16:creationId xmlns:a16="http://schemas.microsoft.com/office/drawing/2014/main" id="{72C8A0AA-8C8B-4F02-9676-F3D987FE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22" y="815726"/>
            <a:ext cx="2265117" cy="22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Картинки по запросу vue logo=">
            <a:extLst>
              <a:ext uri="{FF2B5EF4-FFF2-40B4-BE49-F238E27FC236}">
                <a16:creationId xmlns:a16="http://schemas.microsoft.com/office/drawing/2014/main" id="{3B3DF27D-722B-43F5-AFF0-D3A7A89E1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5" y="2594477"/>
            <a:ext cx="1504480" cy="13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4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AF23A0-5734-4FA4-BB92-9B6DBDFD9A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1923C6D-3ACE-4042-AB58-8382A1DBB478}"/>
              </a:ext>
            </a:extLst>
          </p:cNvPr>
          <p:cNvSpPr/>
          <p:nvPr/>
        </p:nvSpPr>
        <p:spPr>
          <a:xfrm rot="13454352" flipV="1">
            <a:off x="-3717632" y="-5006208"/>
            <a:ext cx="10431195" cy="10431162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00B0F0">
                  <a:alpha val="5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2BCD02C-DDA3-484B-A4A0-E0BEA8BF0FB0}"/>
              </a:ext>
            </a:extLst>
          </p:cNvPr>
          <p:cNvSpPr/>
          <p:nvPr/>
        </p:nvSpPr>
        <p:spPr>
          <a:xfrm rot="3421274" flipV="1">
            <a:off x="3425990" y="-1542054"/>
            <a:ext cx="12935742" cy="12935701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A16DB80-A7FE-4928-945D-6369F995853C}"/>
              </a:ext>
            </a:extLst>
          </p:cNvPr>
          <p:cNvSpPr/>
          <p:nvPr/>
        </p:nvSpPr>
        <p:spPr>
          <a:xfrm rot="3421274" flipV="1">
            <a:off x="6654962" y="-5755870"/>
            <a:ext cx="13593577" cy="13593534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CFF2B0">
                  <a:alpha val="7098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291ED7-979A-4A8B-8DFD-4F3231499932}"/>
              </a:ext>
            </a:extLst>
          </p:cNvPr>
          <p:cNvSpPr/>
          <p:nvPr/>
        </p:nvSpPr>
        <p:spPr>
          <a:xfrm rot="4204497" flipV="1">
            <a:off x="-4244831" y="-1035117"/>
            <a:ext cx="12535843" cy="12535803"/>
          </a:xfrm>
          <a:prstGeom prst="ellipse">
            <a:avLst/>
          </a:prstGeom>
          <a:gradFill flip="none" rotWithShape="1">
            <a:gsLst>
              <a:gs pos="0">
                <a:srgbClr val="E686D1">
                  <a:alpha val="30000"/>
                </a:srgb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46AFA3F-D6BB-440B-9403-2EE41A7B98A6}"/>
              </a:ext>
            </a:extLst>
          </p:cNvPr>
          <p:cNvSpPr/>
          <p:nvPr/>
        </p:nvSpPr>
        <p:spPr>
          <a:xfrm flipV="1">
            <a:off x="575342" y="-9391679"/>
            <a:ext cx="13870681" cy="13870726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rgbClr val="EAD19E">
                  <a:alpha val="71000"/>
                </a:srgb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7354E4-0067-40F1-8903-8F15553CB006}"/>
              </a:ext>
            </a:extLst>
          </p:cNvPr>
          <p:cNvSpPr txBox="1"/>
          <p:nvPr/>
        </p:nvSpPr>
        <p:spPr>
          <a:xfrm>
            <a:off x="-16522766" y="625399"/>
            <a:ext cx="510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Клиентская часть 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WEB –</a:t>
            </a:r>
            <a:r>
              <a:rPr lang="ru-RU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приложения (</a:t>
            </a:r>
            <a:r>
              <a:rPr lang="en-US" sz="2400" dirty="0" err="1">
                <a:solidFill>
                  <a:schemeClr val="bg1"/>
                </a:solidFill>
                <a:latin typeface="Akrobat black" panose="00000A00000000000000" pitchFamily="50" charset="-52"/>
              </a:rPr>
              <a:t>a.k.a</a:t>
            </a:r>
            <a:r>
              <a:rPr lang="en-US" sz="2400" dirty="0">
                <a:solidFill>
                  <a:schemeClr val="bg1"/>
                </a:solidFill>
                <a:latin typeface="Akrobat black" panose="00000A00000000000000" pitchFamily="50" charset="-52"/>
              </a:rPr>
              <a:t> Frontend)</a:t>
            </a:r>
            <a:endParaRPr lang="ru-RU" sz="2400" dirty="0">
              <a:solidFill>
                <a:schemeClr val="bg1"/>
              </a:solidFill>
              <a:latin typeface="Akrobat black" panose="00000A00000000000000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D61876-0C6D-4E07-AD38-722D144ADF4D}"/>
              </a:ext>
            </a:extLst>
          </p:cNvPr>
          <p:cNvSpPr/>
          <p:nvPr/>
        </p:nvSpPr>
        <p:spPr>
          <a:xfrm>
            <a:off x="-16308616" y="3573899"/>
            <a:ext cx="5365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Akrobat bold" panose="00000800000000000000" pitchFamily="50" charset="-52"/>
              </a:rPr>
              <a:t>HTML5 и CSS3 - это фундаментальные технологии, без знания которых не обойтись любому веб-разработчику. </a:t>
            </a:r>
            <a:endParaRPr lang="ru-RU" dirty="0">
              <a:solidFill>
                <a:schemeClr val="bg1"/>
              </a:solidFill>
              <a:latin typeface="Akrobat bold" panose="00000800000000000000" pitchFamily="50" charset="-52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6A1F993A-BD18-4EA6-B5C5-06D3BF6EA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20756505" y="2100095"/>
            <a:ext cx="4757905" cy="47579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0B48EC-DC26-4F2B-9DF8-F1BBC3F1B284}"/>
              </a:ext>
            </a:extLst>
          </p:cNvPr>
          <p:cNvSpPr txBox="1"/>
          <p:nvPr/>
        </p:nvSpPr>
        <p:spPr>
          <a:xfrm>
            <a:off x="-86761" y="295545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Akrobat black" panose="00000A00000000000000" pitchFamily="50" charset="-52"/>
              </a:rPr>
              <a:t>Спасибо за внимание</a:t>
            </a:r>
          </a:p>
        </p:txBody>
      </p:sp>
      <p:pic>
        <p:nvPicPr>
          <p:cNvPr id="23" name="Picture 4" descr="Html5 free icon">
            <a:extLst>
              <a:ext uri="{FF2B5EF4-FFF2-40B4-BE49-F238E27FC236}">
                <a16:creationId xmlns:a16="http://schemas.microsoft.com/office/drawing/2014/main" id="{628EC2E2-1B3C-4761-BA44-939ABABF7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7646" y="-2991874"/>
            <a:ext cx="1447217" cy="14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ss 3 free icon">
            <a:extLst>
              <a:ext uri="{FF2B5EF4-FFF2-40B4-BE49-F238E27FC236}">
                <a16:creationId xmlns:a16="http://schemas.microsoft.com/office/drawing/2014/main" id="{C02F6C9A-DF35-448C-91C8-C42B91F6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4308" y="8828398"/>
            <a:ext cx="1613809" cy="161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Картинки по запросу react logo">
            <a:extLst>
              <a:ext uri="{FF2B5EF4-FFF2-40B4-BE49-F238E27FC236}">
                <a16:creationId xmlns:a16="http://schemas.microsoft.com/office/drawing/2014/main" id="{E16845C9-E0BA-4305-A929-67281E78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724" y="4643225"/>
            <a:ext cx="2477969" cy="8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Картинки по запросу bootstrap logo">
            <a:extLst>
              <a:ext uri="{FF2B5EF4-FFF2-40B4-BE49-F238E27FC236}">
                <a16:creationId xmlns:a16="http://schemas.microsoft.com/office/drawing/2014/main" id="{C06E6B40-C4ED-465D-AD3D-82E0A8111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3409" y="6614732"/>
            <a:ext cx="1363387" cy="13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Картинки по запросу js logo">
            <a:extLst>
              <a:ext uri="{FF2B5EF4-FFF2-40B4-BE49-F238E27FC236}">
                <a16:creationId xmlns:a16="http://schemas.microsoft.com/office/drawing/2014/main" id="{B99BCAFB-B5E3-4FDE-B59D-D4C9A392E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9862" y="7584680"/>
            <a:ext cx="1613808" cy="161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0" descr="Картинки по запросу angular logo">
            <a:extLst>
              <a:ext uri="{FF2B5EF4-FFF2-40B4-BE49-F238E27FC236}">
                <a16:creationId xmlns:a16="http://schemas.microsoft.com/office/drawing/2014/main" id="{BB461E9E-8BE6-419C-9F3D-72FAF1AC9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74895" y="-1639718"/>
            <a:ext cx="2265117" cy="22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2" descr="Картинки по запросу vue logo=">
            <a:extLst>
              <a:ext uri="{FF2B5EF4-FFF2-40B4-BE49-F238E27FC236}">
                <a16:creationId xmlns:a16="http://schemas.microsoft.com/office/drawing/2014/main" id="{843A2EE0-F1D1-4F42-BEC2-7F183EE6E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2902" y="1979435"/>
            <a:ext cx="1504480" cy="13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225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Akrobat black</vt:lpstr>
      <vt:lpstr>Akrobat bold</vt:lpstr>
      <vt:lpstr>Akrobat light</vt:lpstr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Ujine Kim</dc:creator>
  <cp:lastModifiedBy>Заваруев Иван Сергеевич</cp:lastModifiedBy>
  <cp:revision>11</cp:revision>
  <dcterms:created xsi:type="dcterms:W3CDTF">2019-12-16T21:22:49Z</dcterms:created>
  <dcterms:modified xsi:type="dcterms:W3CDTF">2019-12-17T17:13:29Z</dcterms:modified>
</cp:coreProperties>
</file>