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327" r:id="rId3"/>
    <p:sldId id="289" r:id="rId4"/>
    <p:sldId id="290" r:id="rId5"/>
    <p:sldId id="291" r:id="rId6"/>
    <p:sldId id="292" r:id="rId7"/>
    <p:sldId id="293" r:id="rId8"/>
    <p:sldId id="312" r:id="rId9"/>
    <p:sldId id="301" r:id="rId10"/>
    <p:sldId id="294" r:id="rId11"/>
    <p:sldId id="308" r:id="rId12"/>
    <p:sldId id="309" r:id="rId13"/>
    <p:sldId id="310" r:id="rId14"/>
    <p:sldId id="311" r:id="rId15"/>
    <p:sldId id="343" r:id="rId16"/>
    <p:sldId id="344" r:id="rId17"/>
    <p:sldId id="345" r:id="rId18"/>
    <p:sldId id="346" r:id="rId19"/>
    <p:sldId id="347" r:id="rId20"/>
    <p:sldId id="348" r:id="rId21"/>
    <p:sldId id="352" r:id="rId22"/>
    <p:sldId id="353" r:id="rId23"/>
    <p:sldId id="354" r:id="rId24"/>
    <p:sldId id="351" r:id="rId25"/>
    <p:sldId id="355" r:id="rId26"/>
    <p:sldId id="356" r:id="rId27"/>
    <p:sldId id="357" r:id="rId28"/>
    <p:sldId id="358" r:id="rId29"/>
    <p:sldId id="359" r:id="rId30"/>
    <p:sldId id="360" r:id="rId31"/>
    <p:sldId id="361" r:id="rId32"/>
    <p:sldId id="362" r:id="rId33"/>
    <p:sldId id="363" r:id="rId34"/>
    <p:sldId id="364" r:id="rId35"/>
    <p:sldId id="365" r:id="rId36"/>
    <p:sldId id="369" r:id="rId37"/>
    <p:sldId id="370" r:id="rId38"/>
    <p:sldId id="367" r:id="rId39"/>
    <p:sldId id="372" r:id="rId40"/>
    <p:sldId id="371" r:id="rId41"/>
    <p:sldId id="373" r:id="rId42"/>
    <p:sldId id="374" r:id="rId43"/>
    <p:sldId id="375" r:id="rId44"/>
    <p:sldId id="379" r:id="rId45"/>
    <p:sldId id="376" r:id="rId46"/>
    <p:sldId id="307" r:id="rId47"/>
    <p:sldId id="342" r:id="rId48"/>
    <p:sldId id="295" r:id="rId49"/>
    <p:sldId id="297" r:id="rId50"/>
    <p:sldId id="298" r:id="rId51"/>
    <p:sldId id="299" r:id="rId52"/>
    <p:sldId id="300" r:id="rId53"/>
    <p:sldId id="377" r:id="rId54"/>
    <p:sldId id="380" r:id="rId55"/>
    <p:sldId id="302" r:id="rId56"/>
    <p:sldId id="381" r:id="rId57"/>
    <p:sldId id="382" r:id="rId58"/>
    <p:sldId id="383" r:id="rId59"/>
    <p:sldId id="384" r:id="rId60"/>
    <p:sldId id="385" r:id="rId61"/>
    <p:sldId id="386" r:id="rId62"/>
    <p:sldId id="387" r:id="rId63"/>
    <p:sldId id="389" r:id="rId64"/>
    <p:sldId id="390" r:id="rId65"/>
    <p:sldId id="391" r:id="rId66"/>
    <p:sldId id="392" r:id="rId67"/>
    <p:sldId id="393" r:id="rId68"/>
    <p:sldId id="388" r:id="rId69"/>
    <p:sldId id="394" r:id="rId70"/>
    <p:sldId id="395" r:id="rId71"/>
    <p:sldId id="304" r:id="rId72"/>
    <p:sldId id="305" r:id="rId73"/>
    <p:sldId id="306" r:id="rId74"/>
    <p:sldId id="315" r:id="rId75"/>
    <p:sldId id="316" r:id="rId76"/>
    <p:sldId id="317" r:id="rId77"/>
    <p:sldId id="318" r:id="rId78"/>
    <p:sldId id="319" r:id="rId79"/>
    <p:sldId id="303" r:id="rId80"/>
    <p:sldId id="314" r:id="rId81"/>
    <p:sldId id="398" r:id="rId82"/>
    <p:sldId id="338" r:id="rId83"/>
    <p:sldId id="399" r:id="rId84"/>
    <p:sldId id="400" r:id="rId85"/>
    <p:sldId id="337" r:id="rId86"/>
    <p:sldId id="397" r:id="rId87"/>
    <p:sldId id="339" r:id="rId88"/>
    <p:sldId id="340" r:id="rId89"/>
    <p:sldId id="323" r:id="rId90"/>
    <p:sldId id="324" r:id="rId91"/>
    <p:sldId id="325" r:id="rId92"/>
    <p:sldId id="326" r:id="rId93"/>
    <p:sldId id="329" r:id="rId94"/>
    <p:sldId id="330" r:id="rId95"/>
    <p:sldId id="331" r:id="rId96"/>
    <p:sldId id="332" r:id="rId97"/>
    <p:sldId id="335" r:id="rId98"/>
    <p:sldId id="333" r:id="rId99"/>
    <p:sldId id="334" r:id="rId100"/>
    <p:sldId id="336" r:id="rId101"/>
    <p:sldId id="396" r:id="rId102"/>
    <p:sldId id="321" r:id="rId103"/>
    <p:sldId id="322" r:id="rId104"/>
    <p:sldId id="401" r:id="rId105"/>
    <p:sldId id="402" r:id="rId10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569"/>
    <a:srgbClr val="C00000"/>
    <a:srgbClr val="0F3A3D"/>
    <a:srgbClr val="225D60"/>
    <a:srgbClr val="2A7478"/>
    <a:srgbClr val="595959"/>
    <a:srgbClr val="59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Стиль из темы 2 - акцент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oleObject" Target="file:///D:\&#1092;&#1083;&#1101;&#1096;&#1082;&#1072;\&#1053;&#1055;&#1040;%20&#1057;&#1058;&#1040;&#1058;%20&#1048;&#1053;&#1060;&#1054;&#1056;&#1052;\&#1088;&#1072;&#1089;&#1095;&#1077;&#1090;&#1099;%20Excel\&#1052;&#1053;&#1057;&#1050;%20201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2.6309890163568359E-2"/>
          <c:y val="4.2336014614258906E-2"/>
          <c:w val="0.96953591665271033"/>
          <c:h val="0.88496083918648183"/>
        </c:manualLayout>
      </c:layout>
      <c:lineChart>
        <c:grouping val="stacked"/>
        <c:varyColors val="0"/>
        <c:ser>
          <c:idx val="0"/>
          <c:order val="0"/>
          <c:spPr>
            <a:ln w="38100" cap="rnd">
              <a:solidFill>
                <a:schemeClr val="dk1">
                  <a:tint val="88500"/>
                </a:schemeClr>
              </a:solidFill>
              <a:round/>
            </a:ln>
            <a:effectLst/>
          </c:spPr>
          <c:marker>
            <c:symbol val="circle"/>
            <c:size val="17"/>
            <c:spPr>
              <a:solidFill>
                <a:schemeClr val="tx1"/>
              </a:solidFill>
              <a:ln w="38100">
                <a:noFill/>
              </a:ln>
              <a:effectLst/>
            </c:spPr>
          </c:marker>
          <c:dPt>
            <c:idx val="1"/>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1-9A32-4B43-A233-3A7C480A5856}"/>
              </c:ext>
            </c:extLst>
          </c:dPt>
          <c:dPt>
            <c:idx val="2"/>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3-9A32-4B43-A233-3A7C480A5856}"/>
              </c:ext>
            </c:extLst>
          </c:dPt>
          <c:dPt>
            <c:idx val="3"/>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5-9A32-4B43-A233-3A7C480A5856}"/>
              </c:ext>
            </c:extLst>
          </c:dPt>
          <c:dPt>
            <c:idx val="4"/>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7-9A32-4B43-A233-3A7C480A5856}"/>
              </c:ext>
            </c:extLst>
          </c:dPt>
          <c:dPt>
            <c:idx val="5"/>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9-9A32-4B43-A233-3A7C480A5856}"/>
              </c:ext>
            </c:extLst>
          </c:dPt>
          <c:dPt>
            <c:idx val="6"/>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B-9A32-4B43-A233-3A7C480A5856}"/>
              </c:ext>
            </c:extLst>
          </c:dPt>
          <c:dPt>
            <c:idx val="7"/>
            <c:marker>
              <c:symbol val="circle"/>
              <c:size val="17"/>
              <c:spPr>
                <a:solidFill>
                  <a:schemeClr val="tx1"/>
                </a:solidFill>
                <a:ln w="38100">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D-9A32-4B43-A233-3A7C480A5856}"/>
              </c:ext>
            </c:extLst>
          </c:dPt>
          <c:dLbls>
            <c:spPr>
              <a:solidFill>
                <a:schemeClr val="lt1"/>
              </a:solidFill>
              <a:ln w="15875" cap="flat" cmpd="sng" algn="ctr">
                <a:solidFill>
                  <a:schemeClr val="dk1">
                    <a:shade val="75000"/>
                    <a:satMod val="125000"/>
                    <a:lumMod val="75000"/>
                  </a:schemeClr>
                </a:solidFill>
                <a:prstDash val="solid"/>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dk1"/>
                    </a:solidFill>
                    <a:latin typeface="+mn-lt"/>
                    <a:ea typeface="+mn-ea"/>
                    <a:cs typeface="+mn-cs"/>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Лист9!$A$2:$A$9</c:f>
              <c:numCache>
                <c:formatCode>General</c:formatCode>
                <c:ptCount val="8"/>
                <c:pt idx="0">
                  <c:v>2010</c:v>
                </c:pt>
                <c:pt idx="1">
                  <c:v>2011</c:v>
                </c:pt>
                <c:pt idx="2">
                  <c:v>2012</c:v>
                </c:pt>
                <c:pt idx="3">
                  <c:v>2013</c:v>
                </c:pt>
                <c:pt idx="4">
                  <c:v>2014</c:v>
                </c:pt>
                <c:pt idx="5">
                  <c:v>2015</c:v>
                </c:pt>
                <c:pt idx="6">
                  <c:v>2016</c:v>
                </c:pt>
                <c:pt idx="7">
                  <c:v>2017</c:v>
                </c:pt>
              </c:numCache>
            </c:numRef>
          </c:cat>
          <c:val>
            <c:numRef>
              <c:f>Лист9!$B$2:$B$9</c:f>
              <c:numCache>
                <c:formatCode>General</c:formatCode>
                <c:ptCount val="8"/>
                <c:pt idx="0">
                  <c:v>138</c:v>
                </c:pt>
                <c:pt idx="1">
                  <c:v>130</c:v>
                </c:pt>
                <c:pt idx="2">
                  <c:v>127</c:v>
                </c:pt>
                <c:pt idx="3">
                  <c:v>123</c:v>
                </c:pt>
                <c:pt idx="4">
                  <c:v>126</c:v>
                </c:pt>
                <c:pt idx="5">
                  <c:v>129</c:v>
                </c:pt>
                <c:pt idx="6">
                  <c:v>126</c:v>
                </c:pt>
                <c:pt idx="7">
                  <c:v>124</c:v>
                </c:pt>
              </c:numCache>
            </c:numRef>
          </c:val>
          <c:smooth val="0"/>
          <c:extLst>
            <c:ext xmlns:c16="http://schemas.microsoft.com/office/drawing/2014/chart" uri="{C3380CC4-5D6E-409C-BE32-E72D297353CC}">
              <c16:uniqueId val="{0000000E-9A32-4B43-A233-3A7C480A5856}"/>
            </c:ext>
          </c:extLst>
        </c:ser>
        <c:dLbls>
          <c:dLblPos val="ctr"/>
          <c:showLegendKey val="0"/>
          <c:showVal val="1"/>
          <c:showCatName val="0"/>
          <c:showSerName val="0"/>
          <c:showPercent val="0"/>
          <c:showBubbleSize val="0"/>
        </c:dLbls>
        <c:marker val="1"/>
        <c:smooth val="0"/>
        <c:axId val="290593592"/>
        <c:axId val="290593984"/>
      </c:lineChart>
      <c:catAx>
        <c:axId val="29059359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tx1"/>
                </a:solidFill>
                <a:latin typeface="+mn-lt"/>
                <a:ea typeface="+mn-ea"/>
                <a:cs typeface="+mn-cs"/>
              </a:defRPr>
            </a:pPr>
            <a:endParaRPr lang="ru-RU"/>
          </a:p>
        </c:txPr>
        <c:crossAx val="290593984"/>
        <c:crosses val="autoZero"/>
        <c:auto val="1"/>
        <c:lblAlgn val="ctr"/>
        <c:lblOffset val="100"/>
        <c:noMultiLvlLbl val="0"/>
      </c:catAx>
      <c:valAx>
        <c:axId val="290593984"/>
        <c:scaling>
          <c:orientation val="minMax"/>
          <c:min val="122"/>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90593592"/>
        <c:crosses val="autoZero"/>
        <c:crossBetween val="between"/>
      </c:valAx>
      <c:spPr>
        <a:noFill/>
        <a:ln>
          <a:noFill/>
        </a:ln>
        <a:effectLst/>
      </c:spPr>
    </c:plotArea>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tif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if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gradFill flip="none" rotWithShape="1">
          <a:gsLst>
            <a:gs pos="1000">
              <a:srgbClr val="0F3A3D"/>
            </a:gs>
            <a:gs pos="50000">
              <a:srgbClr val="256569"/>
            </a:gs>
            <a:gs pos="98000">
              <a:srgbClr val="2A7478"/>
            </a:gs>
          </a:gsLst>
          <a:lin ang="13500000" scaled="1"/>
          <a:tileRect/>
        </a:gradFill>
        <a:effectLst/>
      </p:bgPr>
    </p:bg>
    <p:spTree>
      <p:nvGrpSpPr>
        <p:cNvPr id="1" name=""/>
        <p:cNvGrpSpPr/>
        <p:nvPr/>
      </p:nvGrpSpPr>
      <p:grpSpPr>
        <a:xfrm>
          <a:off x="0" y="0"/>
          <a:ext cx="0" cy="0"/>
          <a:chOff x="0" y="0"/>
          <a:chExt cx="0" cy="0"/>
        </a:xfrm>
      </p:grpSpPr>
      <p:pic>
        <p:nvPicPr>
          <p:cNvPr id="1028" name="Picture 4" descr="D:\Работа\100 лет\100лет копия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8335" y="699311"/>
            <a:ext cx="3810309" cy="1409000"/>
          </a:xfrm>
          <a:prstGeom prst="rect">
            <a:avLst/>
          </a:prstGeom>
          <a:noFill/>
          <a:effectLst>
            <a:outerShdw blurRad="304800" dist="38100" dir="600000" sx="94000" sy="94000" algn="ctr" rotWithShape="0">
              <a:schemeClr val="tx1">
                <a:alpha val="73000"/>
              </a:schemeClr>
            </a:outerShdw>
          </a:effectLst>
          <a:extLst>
            <a:ext uri="{909E8E84-426E-40DD-AFC4-6F175D3DCCD1}">
              <a14:hiddenFill xmlns:a14="http://schemas.microsoft.com/office/drawing/2010/main">
                <a:solidFill>
                  <a:srgbClr val="FFFFFF"/>
                </a:solidFill>
              </a14:hiddenFill>
            </a:ext>
          </a:extLst>
        </p:spPr>
      </p:pic>
      <p:sp>
        <p:nvSpPr>
          <p:cNvPr id="4" name="Дата 3"/>
          <p:cNvSpPr>
            <a:spLocks noGrp="1"/>
          </p:cNvSpPr>
          <p:nvPr>
            <p:ph type="dt" sz="half" idx="10"/>
          </p:nvPr>
        </p:nvSpPr>
        <p:spPr/>
        <p:txBody>
          <a:bodyPr/>
          <a:lstStyle/>
          <a:p>
            <a:fld id="{D02530AB-7E7F-42A0-9819-35D12B816B3C}" type="datetimeFigureOut">
              <a:rPr lang="ru-RU" smtClean="0"/>
              <a:t>20.11.2019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94912B7-E224-4081-8122-29E446CEC7A3}" type="slidenum">
              <a:rPr lang="ru-RU" smtClean="0"/>
              <a:t>‹#›</a:t>
            </a:fld>
            <a:endParaRPr lang="ru-RU"/>
          </a:p>
        </p:txBody>
      </p:sp>
      <p:pic>
        <p:nvPicPr>
          <p:cNvPr id="8" name="Рисунок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2595" y="0"/>
            <a:ext cx="6539405" cy="6858000"/>
          </a:xfrm>
          <a:prstGeom prst="rect">
            <a:avLst/>
          </a:prstGeom>
          <a:ln>
            <a:noFill/>
          </a:ln>
          <a:effectLst>
            <a:outerShdw blurRad="292100" dist="139700" dir="2700000" algn="tl" rotWithShape="0">
              <a:srgbClr val="333333">
                <a:alpha val="65000"/>
              </a:srgbClr>
            </a:outerShdw>
          </a:effectLst>
        </p:spPr>
      </p:pic>
      <p:sp>
        <p:nvSpPr>
          <p:cNvPr id="10" name="Заголовок 1"/>
          <p:cNvSpPr>
            <a:spLocks noGrp="1"/>
          </p:cNvSpPr>
          <p:nvPr>
            <p:ph type="title"/>
          </p:nvPr>
        </p:nvSpPr>
        <p:spPr>
          <a:xfrm>
            <a:off x="831850" y="2840303"/>
            <a:ext cx="10515600" cy="2129947"/>
          </a:xfrm>
          <a:prstGeom prst="rect">
            <a:avLst/>
          </a:prstGeom>
        </p:spPr>
        <p:txBody>
          <a:bodyPr anchor="b"/>
          <a:lstStyle>
            <a:lvl1pPr>
              <a:defRPr sz="6000" b="1">
                <a:solidFill>
                  <a:schemeClr val="bg1"/>
                </a:solidFill>
              </a:defRPr>
            </a:lvl1pPr>
          </a:lstStyle>
          <a:p>
            <a:r>
              <a:rPr lang="ru-RU" dirty="0" smtClean="0"/>
              <a:t>Образец заголовка</a:t>
            </a:r>
            <a:endParaRPr lang="ru-RU" dirty="0"/>
          </a:p>
        </p:txBody>
      </p:sp>
      <p:pic>
        <p:nvPicPr>
          <p:cNvPr id="11"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8335" y="2294427"/>
            <a:ext cx="4268532" cy="386495"/>
          </a:xfrm>
          <a:prstGeom prst="rect">
            <a:avLst/>
          </a:prstGeom>
          <a:noFill/>
          <a:effectLst>
            <a:outerShdw blurRad="304800" dist="38100" dir="600000" sx="94000" sy="94000" algn="ctr" rotWithShape="0">
              <a:srgbClr val="000000">
                <a:alpha val="7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559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Заголовок и вертикальный текст">
    <p:spTree>
      <p:nvGrpSpPr>
        <p:cNvPr id="1" name=""/>
        <p:cNvGrpSpPr/>
        <p:nvPr/>
      </p:nvGrpSpPr>
      <p:grpSpPr>
        <a:xfrm>
          <a:off x="0" y="0"/>
          <a:ext cx="0" cy="0"/>
          <a:chOff x="0" y="0"/>
          <a:chExt cx="0" cy="0"/>
        </a:xfrm>
      </p:grpSpPr>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02530AB-7E7F-42A0-9819-35D12B816B3C}" type="datetimeFigureOut">
              <a:rPr lang="ru-RU" smtClean="0"/>
              <a:t>20.11.2019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94912B7-E224-4081-8122-29E446CEC7A3}" type="slidenum">
              <a:rPr lang="ru-RU" smtClean="0"/>
              <a:t>‹#›</a:t>
            </a:fld>
            <a:endParaRPr lang="ru-RU"/>
          </a:p>
        </p:txBody>
      </p:sp>
      <p:pic>
        <p:nvPicPr>
          <p:cNvPr id="8" name="Рисунок 7"/>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9" name="Пятиугольник 8"/>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10"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2"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56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Вертикальный заголовок и текст">
    <p:spTree>
      <p:nvGrpSpPr>
        <p:cNvPr id="1" name=""/>
        <p:cNvGrpSpPr/>
        <p:nvPr/>
      </p:nvGrpSpPr>
      <p:grpSpPr>
        <a:xfrm>
          <a:off x="0" y="0"/>
          <a:ext cx="0" cy="0"/>
          <a:chOff x="0" y="0"/>
          <a:chExt cx="0" cy="0"/>
        </a:xfrm>
      </p:grpSpPr>
      <p:sp>
        <p:nvSpPr>
          <p:cNvPr id="3" name="Вертикальный текст 2"/>
          <p:cNvSpPr>
            <a:spLocks noGrp="1"/>
          </p:cNvSpPr>
          <p:nvPr>
            <p:ph type="body" orient="vert" idx="1"/>
          </p:nvPr>
        </p:nvSpPr>
        <p:spPr>
          <a:xfrm>
            <a:off x="838200" y="1246903"/>
            <a:ext cx="7734300" cy="493005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02530AB-7E7F-42A0-9819-35D12B816B3C}" type="datetimeFigureOut">
              <a:rPr lang="ru-RU" smtClean="0"/>
              <a:t>20.11.2019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94912B7-E224-4081-8122-29E446CEC7A3}" type="slidenum">
              <a:rPr lang="ru-RU" smtClean="0"/>
              <a:t>‹#›</a:t>
            </a:fld>
            <a:endParaRPr lang="ru-RU"/>
          </a:p>
        </p:txBody>
      </p:sp>
      <p:pic>
        <p:nvPicPr>
          <p:cNvPr id="8" name="Рисунок 7"/>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9" name="Пятиугольник 8"/>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11"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2"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24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2052" name="Picture 4" descr="D:\Работа\100 лет\100лет.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dirty="0"/>
          </a:p>
        </p:txBody>
      </p:sp>
      <p:sp>
        <p:nvSpPr>
          <p:cNvPr id="4" name="Дата 3"/>
          <p:cNvSpPr>
            <a:spLocks noGrp="1"/>
          </p:cNvSpPr>
          <p:nvPr>
            <p:ph type="dt" sz="half" idx="10"/>
          </p:nvPr>
        </p:nvSpPr>
        <p:spPr/>
        <p:txBody>
          <a:bodyPr/>
          <a:lstStyle/>
          <a:p>
            <a:fld id="{D02530AB-7E7F-42A0-9819-35D12B816B3C}" type="datetimeFigureOut">
              <a:rPr lang="ru-RU" smtClean="0"/>
              <a:t>20.11.2019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94912B7-E224-4081-8122-29E446CEC7A3}" type="slidenum">
              <a:rPr lang="ru-RU" smtClean="0"/>
              <a:t>‹#›</a:t>
            </a:fld>
            <a:endParaRPr lang="ru-RU"/>
          </a:p>
        </p:txBody>
      </p:sp>
      <p:pic>
        <p:nvPicPr>
          <p:cNvPr id="11" name="Рисунок 10"/>
          <p:cNvPicPr>
            <a:picLocks noChangeAspect="1"/>
          </p:cNvPicPr>
          <p:nvPr userDrawn="1"/>
        </p:nvPicPr>
        <p:blipFill>
          <a:blip r:embed="rId3"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12" name="Пятиугольник 11"/>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13"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5"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1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gradFill flip="none" rotWithShape="1">
          <a:gsLst>
            <a:gs pos="1000">
              <a:schemeClr val="bg1">
                <a:lumMod val="95000"/>
              </a:schemeClr>
            </a:gs>
            <a:gs pos="26000">
              <a:schemeClr val="bg1">
                <a:lumMod val="65000"/>
              </a:schemeClr>
            </a:gs>
            <a:gs pos="9000">
              <a:schemeClr val="bg1">
                <a:lumMod val="85000"/>
              </a:schemeClr>
            </a:gs>
            <a:gs pos="94000">
              <a:srgbClr val="256569"/>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075" name="Picture 3" descr="D:\Работа\100 лет\100лет копия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25947" y="339306"/>
            <a:ext cx="2249173" cy="831713"/>
          </a:xfrm>
          <a:prstGeom prst="rect">
            <a:avLst/>
          </a:prstGeom>
          <a:noFill/>
          <a:extLst>
            <a:ext uri="{909E8E84-426E-40DD-AFC4-6F175D3DCCD1}">
              <a14:hiddenFill xmlns:a14="http://schemas.microsoft.com/office/drawing/2010/main">
                <a:solidFill>
                  <a:srgbClr val="FFFFFF"/>
                </a:solidFill>
              </a14:hiddenFill>
            </a:ext>
          </a:extLst>
        </p:spPr>
      </p:pic>
      <p:sp>
        <p:nvSpPr>
          <p:cNvPr id="3" name="Текст 2"/>
          <p:cNvSpPr>
            <a:spLocks noGrp="1"/>
          </p:cNvSpPr>
          <p:nvPr>
            <p:ph type="body" idx="1"/>
          </p:nvPr>
        </p:nvSpPr>
        <p:spPr>
          <a:xfrm>
            <a:off x="831850" y="4589463"/>
            <a:ext cx="10515600" cy="1500187"/>
          </a:xfrm>
        </p:spPr>
        <p:txBody>
          <a:bodyPr/>
          <a:lstStyle>
            <a:lvl1pPr marL="0" indent="0">
              <a:buNone/>
              <a:defRPr sz="24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02530AB-7E7F-42A0-9819-35D12B816B3C}" type="datetimeFigureOut">
              <a:rPr lang="ru-RU" smtClean="0"/>
              <a:t>20.11.2019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94912B7-E224-4081-8122-29E446CEC7A3}" type="slidenum">
              <a:rPr lang="ru-RU" smtClean="0"/>
              <a:t>‹#›</a:t>
            </a:fld>
            <a:endParaRPr lang="ru-RU"/>
          </a:p>
        </p:txBody>
      </p:sp>
      <p:pic>
        <p:nvPicPr>
          <p:cNvPr id="11" name="Рисунок 10"/>
          <p:cNvPicPr>
            <a:picLocks noChangeAspect="1"/>
          </p:cNvPicPr>
          <p:nvPr userDrawn="1"/>
        </p:nvPicPr>
        <p:blipFill>
          <a:blip r:embed="rId3"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12" name="Пятиугольник 11"/>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2" name="Заголовок 1"/>
          <p:cNvSpPr>
            <a:spLocks noGrp="1"/>
          </p:cNvSpPr>
          <p:nvPr>
            <p:ph type="title"/>
          </p:nvPr>
        </p:nvSpPr>
        <p:spPr>
          <a:xfrm>
            <a:off x="319851" y="572013"/>
            <a:ext cx="10515600" cy="404133"/>
          </a:xfrm>
          <a:prstGeom prst="rect">
            <a:avLst/>
          </a:prstGeom>
        </p:spPr>
        <p:txBody>
          <a:bodyPr anchor="b"/>
          <a:lstStyle>
            <a:lvl1pPr>
              <a:defRPr sz="1800" b="1">
                <a:solidFill>
                  <a:schemeClr val="bg1"/>
                </a:solidFill>
              </a:defRPr>
            </a:lvl1pPr>
          </a:lstStyle>
          <a:p>
            <a:r>
              <a:rPr lang="ru-RU" smtClean="0"/>
              <a:t>Образец заголовка</a:t>
            </a:r>
            <a:endParaRPr lang="ru-RU" dirty="0"/>
          </a:p>
        </p:txBody>
      </p:sp>
      <p:pic>
        <p:nvPicPr>
          <p:cNvPr id="16"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3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02530AB-7E7F-42A0-9819-35D12B816B3C}" type="datetimeFigureOut">
              <a:rPr lang="ru-RU" smtClean="0"/>
              <a:t>20.11.2019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94912B7-E224-4081-8122-29E446CEC7A3}" type="slidenum">
              <a:rPr lang="ru-RU" smtClean="0"/>
              <a:t>‹#›</a:t>
            </a:fld>
            <a:endParaRPr lang="ru-RU"/>
          </a:p>
        </p:txBody>
      </p:sp>
      <p:sp>
        <p:nvSpPr>
          <p:cNvPr id="8" name="Пятиугольник 7"/>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pic>
        <p:nvPicPr>
          <p:cNvPr id="10" name="Рисунок 9"/>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11"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3"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885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02530AB-7E7F-42A0-9819-35D12B816B3C}" type="datetimeFigureOut">
              <a:rPr lang="ru-RU" smtClean="0"/>
              <a:t>20.11.2019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94912B7-E224-4081-8122-29E446CEC7A3}" type="slidenum">
              <a:rPr lang="ru-RU" smtClean="0"/>
              <a:t>‹#›</a:t>
            </a:fld>
            <a:endParaRPr lang="ru-RU"/>
          </a:p>
        </p:txBody>
      </p:sp>
      <p:pic>
        <p:nvPicPr>
          <p:cNvPr id="11" name="Рисунок 10"/>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12" name="Пятиугольник 11"/>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14"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5"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716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D02530AB-7E7F-42A0-9819-35D12B816B3C}" type="datetimeFigureOut">
              <a:rPr lang="ru-RU" smtClean="0"/>
              <a:t>20.11.2019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94912B7-E224-4081-8122-29E446CEC7A3}" type="slidenum">
              <a:rPr lang="ru-RU" smtClean="0"/>
              <a:t>‹#›</a:t>
            </a:fld>
            <a:endParaRPr lang="ru-RU"/>
          </a:p>
        </p:txBody>
      </p:sp>
      <p:pic>
        <p:nvPicPr>
          <p:cNvPr id="7" name="Рисунок 6"/>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8" name="Пятиугольник 7"/>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2"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0"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0884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2530AB-7E7F-42A0-9819-35D12B816B3C}" type="datetimeFigureOut">
              <a:rPr lang="ru-RU" smtClean="0"/>
              <a:t>20.11.2019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94912B7-E224-4081-8122-29E446CEC7A3}" type="slidenum">
              <a:rPr lang="ru-RU" smtClean="0"/>
              <a:t>‹#›</a:t>
            </a:fld>
            <a:endParaRPr lang="ru-RU"/>
          </a:p>
        </p:txBody>
      </p:sp>
      <p:pic>
        <p:nvPicPr>
          <p:cNvPr id="6" name="Рисунок 5"/>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sp>
        <p:nvSpPr>
          <p:cNvPr id="7" name="Пятиугольник 6"/>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8" name="Заголовок 1"/>
          <p:cNvSpPr>
            <a:spLocks noGrp="1"/>
          </p:cNvSpPr>
          <p:nvPr>
            <p:ph type="title"/>
          </p:nvPr>
        </p:nvSpPr>
        <p:spPr>
          <a:xfrm>
            <a:off x="269505" y="565413"/>
            <a:ext cx="10391775" cy="377403"/>
          </a:xfrm>
          <a:prstGeom prst="rect">
            <a:avLst/>
          </a:prstGeom>
        </p:spPr>
        <p:txBody>
          <a:bodyPr/>
          <a:lstStyle>
            <a:lvl1pPr>
              <a:defRPr sz="1800" b="1">
                <a:solidFill>
                  <a:schemeClr val="bg1"/>
                </a:solidFill>
              </a:defRPr>
            </a:lvl1pPr>
          </a:lstStyle>
          <a:p>
            <a:r>
              <a:rPr lang="ru-RU" smtClean="0"/>
              <a:t>Образец заголовка</a:t>
            </a:r>
            <a:endParaRPr lang="ru-RU" dirty="0"/>
          </a:p>
        </p:txBody>
      </p:sp>
      <p:pic>
        <p:nvPicPr>
          <p:cNvPr id="10"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5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4" name="Пятиугольник 13"/>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2" name="Заголовок 1"/>
          <p:cNvSpPr>
            <a:spLocks noGrp="1"/>
          </p:cNvSpPr>
          <p:nvPr>
            <p:ph type="title"/>
          </p:nvPr>
        </p:nvSpPr>
        <p:spPr>
          <a:xfrm>
            <a:off x="414339" y="642938"/>
            <a:ext cx="5729286" cy="344486"/>
          </a:xfrm>
          <a:prstGeom prst="rect">
            <a:avLst/>
          </a:prstGeom>
        </p:spPr>
        <p:txBody>
          <a:bodyPr anchor="b"/>
          <a:lstStyle>
            <a:lvl1pPr>
              <a:defRPr sz="1800" b="1">
                <a:solidFill>
                  <a:schemeClr val="bg1"/>
                </a:solidFill>
              </a:defRPr>
            </a:lvl1pPr>
          </a:lstStyle>
          <a:p>
            <a:r>
              <a:rPr lang="ru-RU" smtClean="0"/>
              <a:t>Образец заголовка</a:t>
            </a:r>
            <a:endParaRPr lang="ru-RU" dirty="0"/>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02530AB-7E7F-42A0-9819-35D12B816B3C}" type="datetimeFigureOut">
              <a:rPr lang="ru-RU" smtClean="0"/>
              <a:t>20.11.2019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94912B7-E224-4081-8122-29E446CEC7A3}" type="slidenum">
              <a:rPr lang="ru-RU" smtClean="0"/>
              <a:t>‹#›</a:t>
            </a:fld>
            <a:endParaRPr lang="ru-RU"/>
          </a:p>
        </p:txBody>
      </p:sp>
      <p:pic>
        <p:nvPicPr>
          <p:cNvPr id="9" name="Рисунок 8"/>
          <p:cNvPicPr>
            <a:picLocks noChangeAspect="1"/>
          </p:cNvPicPr>
          <p:nvPr userDrawn="1"/>
        </p:nvPicPr>
        <p:blipFill>
          <a:blip r:embed="rId2"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pic>
        <p:nvPicPr>
          <p:cNvPr id="12" name="Picture 4" descr="D:\Работа\100 лет\100лет.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Documents and Settings\AYVoronina\Рабочий стол\часы.tif"/>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71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4" name="Picture 5" descr="C:\Documents and Settings\AYVoronina\Рабочий стол\часы.t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451" y="69558"/>
            <a:ext cx="4268532" cy="386495"/>
          </a:xfrm>
          <a:prstGeom prst="rect">
            <a:avLst/>
          </a:prstGeom>
          <a:noFill/>
          <a:extLst>
            <a:ext uri="{909E8E84-426E-40DD-AFC4-6F175D3DCCD1}">
              <a14:hiddenFill xmlns:a14="http://schemas.microsoft.com/office/drawing/2010/main">
                <a:solidFill>
                  <a:srgbClr val="FFFFFF"/>
                </a:solidFill>
              </a14:hiddenFill>
            </a:ext>
          </a:extLst>
        </p:spPr>
      </p:pic>
      <p:sp>
        <p:nvSpPr>
          <p:cNvPr id="10" name="Пятиугольник 9"/>
          <p:cNvSpPr/>
          <p:nvPr userDrawn="1"/>
        </p:nvSpPr>
        <p:spPr>
          <a:xfrm>
            <a:off x="-1" y="484908"/>
            <a:ext cx="9569303" cy="578347"/>
          </a:xfrm>
          <a:prstGeom prst="homePlate">
            <a:avLst/>
          </a:prstGeom>
          <a:solidFill>
            <a:srgbClr val="25656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dirty="0">
              <a:solidFill>
                <a:prstClr val="white"/>
              </a:solidFill>
              <a:effectLst>
                <a:outerShdw blurRad="38100" dist="38100" dir="2700000" algn="tl">
                  <a:srgbClr val="000000">
                    <a:alpha val="43137"/>
                  </a:srgbClr>
                </a:outerShdw>
              </a:effectLst>
              <a:latin typeface="Book Antiqua" panose="02040602050305030304" pitchFamily="18" charset="0"/>
            </a:endParaRPr>
          </a:p>
        </p:txBody>
      </p:sp>
      <p:sp>
        <p:nvSpPr>
          <p:cNvPr id="2" name="Заголовок 1"/>
          <p:cNvSpPr>
            <a:spLocks noGrp="1"/>
          </p:cNvSpPr>
          <p:nvPr>
            <p:ph type="title"/>
          </p:nvPr>
        </p:nvSpPr>
        <p:spPr>
          <a:xfrm>
            <a:off x="389654" y="509428"/>
            <a:ext cx="8514860" cy="501651"/>
          </a:xfrm>
          <a:prstGeom prst="rect">
            <a:avLst/>
          </a:prstGeom>
        </p:spPr>
        <p:txBody>
          <a:bodyPr anchor="b"/>
          <a:lstStyle>
            <a:lvl1pPr>
              <a:defRPr sz="1800" b="1">
                <a:solidFill>
                  <a:schemeClr val="bg1"/>
                </a:solidFill>
              </a:defRPr>
            </a:lvl1pPr>
          </a:lstStyle>
          <a:p>
            <a:r>
              <a:rPr lang="ru-RU" smtClean="0"/>
              <a:t>Образец заголовка</a:t>
            </a:r>
            <a:endParaRPr lang="ru-RU" dirty="0"/>
          </a:p>
        </p:txBody>
      </p:sp>
      <p:sp>
        <p:nvSpPr>
          <p:cNvPr id="3" name="Рисунок 2"/>
          <p:cNvSpPr>
            <a:spLocks noGrp="1"/>
          </p:cNvSpPr>
          <p:nvPr>
            <p:ph type="pic" idx="1"/>
          </p:nvPr>
        </p:nvSpPr>
        <p:spPr>
          <a:xfrm>
            <a:off x="5161417" y="1246902"/>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852413" y="244713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02530AB-7E7F-42A0-9819-35D12B816B3C}" type="datetimeFigureOut">
              <a:rPr lang="ru-RU" smtClean="0"/>
              <a:t>20.11.2019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94912B7-E224-4081-8122-29E446CEC7A3}" type="slidenum">
              <a:rPr lang="ru-RU" smtClean="0"/>
              <a:t>‹#›</a:t>
            </a:fld>
            <a:endParaRPr lang="ru-RU"/>
          </a:p>
        </p:txBody>
      </p:sp>
      <p:pic>
        <p:nvPicPr>
          <p:cNvPr id="9" name="Рисунок 8"/>
          <p:cNvPicPr>
            <a:picLocks noChangeAspect="1"/>
          </p:cNvPicPr>
          <p:nvPr userDrawn="1"/>
        </p:nvPicPr>
        <p:blipFill>
          <a:blip r:embed="rId3" cstate="print">
            <a:duotone>
              <a:prstClr val="black"/>
              <a:schemeClr val="bg2">
                <a:lumMod val="75000"/>
                <a:tint val="45000"/>
                <a:satMod val="400000"/>
              </a:schemeClr>
            </a:duotone>
            <a:extLst>
              <a:ext uri="{28A0092B-C50C-407E-A947-70E740481C1C}">
                <a14:useLocalDpi xmlns:a14="http://schemas.microsoft.com/office/drawing/2010/main" val="0"/>
              </a:ext>
            </a:extLst>
          </a:blip>
          <a:stretch>
            <a:fillRect/>
          </a:stretch>
        </p:blipFill>
        <p:spPr>
          <a:xfrm>
            <a:off x="7414601" y="1847850"/>
            <a:ext cx="4777399" cy="5010150"/>
          </a:xfrm>
          <a:prstGeom prst="rect">
            <a:avLst/>
          </a:prstGeom>
          <a:ln>
            <a:noFill/>
          </a:ln>
          <a:effectLst>
            <a:outerShdw blurRad="292100" dist="139700" dir="2700000" algn="tl" rotWithShape="0">
              <a:srgbClr val="333333">
                <a:alpha val="65000"/>
              </a:srgbClr>
            </a:outerShdw>
          </a:effectLst>
        </p:spPr>
      </p:pic>
      <p:pic>
        <p:nvPicPr>
          <p:cNvPr id="12" name="Picture 4" descr="D:\Работа\100 лет\100лет.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644184" y="362355"/>
            <a:ext cx="2186341" cy="808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6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86000">
              <a:schemeClr val="bg1">
                <a:lumMod val="85000"/>
              </a:schemeClr>
            </a:gs>
            <a:gs pos="29000">
              <a:schemeClr val="bg1">
                <a:lumMod val="95000"/>
              </a:schemeClr>
            </a:gs>
            <a:gs pos="98000">
              <a:srgbClr val="256569"/>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530AB-7E7F-42A0-9819-35D12B816B3C}" type="datetimeFigureOut">
              <a:rPr lang="ru-RU" smtClean="0"/>
              <a:t>20.11.2019</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ook Antiqua" panose="02040602050305030304" pitchFamily="18" charset="0"/>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912B7-E224-4081-8122-29E446CEC7A3}" type="slidenum">
              <a:rPr lang="ru-RU" smtClean="0"/>
              <a:t>‹#›</a:t>
            </a:fld>
            <a:endParaRPr lang="ru-RU" dirty="0"/>
          </a:p>
        </p:txBody>
      </p:sp>
    </p:spTree>
    <p:extLst>
      <p:ext uri="{BB962C8B-B14F-4D97-AF65-F5344CB8AC3E}">
        <p14:creationId xmlns:p14="http://schemas.microsoft.com/office/powerpoint/2010/main" val="1008804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Book Antiqua" panose="02040602050305030304" pitchFamily="18" charset="0"/>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rgbClr val="595959"/>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Clr>
          <a:srgbClr val="C00000"/>
        </a:buClr>
        <a:buFont typeface="Wingdings" panose="05000000000000000000" pitchFamily="2" charset="2"/>
        <a:buChar char="ü"/>
        <a:defRPr sz="2400" kern="1200">
          <a:solidFill>
            <a:srgbClr val="595959"/>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ü"/>
        <a:defRPr sz="2000" kern="1200">
          <a:solidFill>
            <a:srgbClr val="595959"/>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Clr>
          <a:srgbClr val="C00000"/>
        </a:buClr>
        <a:buFont typeface="Wingdings" panose="05000000000000000000" pitchFamily="2" charset="2"/>
        <a:buChar char="ü"/>
        <a:defRPr sz="1800" kern="1200">
          <a:solidFill>
            <a:srgbClr val="595959"/>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Clr>
          <a:srgbClr val="C00000"/>
        </a:buClr>
        <a:buFont typeface="Wingdings" panose="05000000000000000000" pitchFamily="2" charset="2"/>
        <a:buChar char="ü"/>
        <a:defRPr sz="1800" kern="1200">
          <a:solidFill>
            <a:srgbClr val="595959"/>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1087;&#1088;&#1077;&#1079;&#1080;&#1076;&#1077;&#1085;&#1090;&#1089;&#1082;&#1080;&#1077;&#1075;&#1088;&#1072;&#1085;&#1090;&#1099;.&#1088;&#1092;/"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nber.org/papers/w10766.pdf" TargetMode="Externa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www.consultant.ru/document/cons_doc_LAW_28165/d29da7b903e5cc351ee08a2f10414ccee3c12bad/"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hyperlink" Target="https://www.e-disclosure.ru/" TargetMode="Externa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hyperlink" Target="https://www.hermitagendowment.ru/" TargetMode="Externa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7671" y="3166281"/>
            <a:ext cx="9553433" cy="1269241"/>
          </a:xfrm>
        </p:spPr>
        <p:txBody>
          <a:bodyPr/>
          <a:lstStyle/>
          <a:p>
            <a:pPr algn="ctr"/>
            <a:r>
              <a:rPr lang="ru-RU" sz="3600" b="0" i="1" dirty="0"/>
              <a:t>Тема </a:t>
            </a:r>
            <a:r>
              <a:rPr lang="ru-RU" sz="3600" b="0" i="1" dirty="0" smtClean="0"/>
              <a:t>2. </a:t>
            </a:r>
            <a:r>
              <a:rPr lang="ru-RU" sz="3600" b="0" dirty="0" smtClean="0"/>
              <a:t>Финансовая система, особенности её организации в Российской Федерации</a:t>
            </a:r>
            <a:endParaRPr lang="ru-RU" sz="4000" i="1" u="sng" dirty="0">
              <a:effectLst>
                <a:outerShdw blurRad="38100" dist="38100" dir="2700000" algn="tl">
                  <a:srgbClr val="000000">
                    <a:alpha val="43137"/>
                  </a:srgbClr>
                </a:outerShdw>
              </a:effectLst>
            </a:endParaRPr>
          </a:p>
        </p:txBody>
      </p:sp>
      <p:sp>
        <p:nvSpPr>
          <p:cNvPr id="3" name="Прямоугольник 2"/>
          <p:cNvSpPr/>
          <p:nvPr/>
        </p:nvSpPr>
        <p:spPr>
          <a:xfrm>
            <a:off x="4913194" y="635590"/>
            <a:ext cx="6687404" cy="1446550"/>
          </a:xfrm>
          <a:prstGeom prst="rect">
            <a:avLst/>
          </a:prstGeom>
        </p:spPr>
        <p:txBody>
          <a:bodyPr wrap="square">
            <a:spAutoFit/>
          </a:bodyPr>
          <a:lstStyle/>
          <a:p>
            <a:pPr algn="ctr"/>
            <a:r>
              <a:rPr lang="ru-RU" sz="4400" b="1" i="1" dirty="0" smtClean="0">
                <a:solidFill>
                  <a:schemeClr val="bg1"/>
                </a:solidFill>
              </a:rPr>
              <a:t>Финансы, деньги, кредит</a:t>
            </a:r>
          </a:p>
          <a:p>
            <a:pPr algn="ctr"/>
            <a:r>
              <a:rPr lang="ru-RU" sz="4400" b="1" i="1" dirty="0" smtClean="0">
                <a:solidFill>
                  <a:schemeClr val="bg1"/>
                </a:solidFill>
              </a:rPr>
              <a:t>Блок «Финансы»</a:t>
            </a:r>
            <a:endParaRPr lang="ru-RU" sz="4400" i="1" dirty="0">
              <a:solidFill>
                <a:schemeClr val="bg1"/>
              </a:solidFill>
            </a:endParaRPr>
          </a:p>
        </p:txBody>
      </p:sp>
      <p:sp>
        <p:nvSpPr>
          <p:cNvPr id="4" name="Прямоугольник 3"/>
          <p:cNvSpPr/>
          <p:nvPr/>
        </p:nvSpPr>
        <p:spPr>
          <a:xfrm>
            <a:off x="0" y="5240740"/>
            <a:ext cx="7779224" cy="923330"/>
          </a:xfrm>
          <a:prstGeom prst="rect">
            <a:avLst/>
          </a:prstGeom>
        </p:spPr>
        <p:txBody>
          <a:bodyPr wrap="square">
            <a:spAutoFit/>
          </a:bodyPr>
          <a:lstStyle/>
          <a:p>
            <a:pPr algn="r">
              <a:spcBef>
                <a:spcPct val="0"/>
              </a:spcBef>
            </a:pPr>
            <a:r>
              <a:rPr lang="ru-RU" altLang="ru-RU" i="1" dirty="0">
                <a:solidFill>
                  <a:schemeClr val="bg1"/>
                </a:solidFill>
                <a:latin typeface="Times New Roman" pitchFamily="18" charset="0"/>
                <a:cs typeface="Times New Roman" pitchFamily="18" charset="0"/>
              </a:rPr>
              <a:t>Автор: </a:t>
            </a:r>
            <a:r>
              <a:rPr lang="ru-RU" altLang="ru-RU" i="1" dirty="0" err="1">
                <a:solidFill>
                  <a:schemeClr val="bg1"/>
                </a:solidFill>
                <a:latin typeface="Times New Roman" pitchFamily="18" charset="0"/>
                <a:cs typeface="Times New Roman" pitchFamily="18" charset="0"/>
              </a:rPr>
              <a:t>Балынин</a:t>
            </a:r>
            <a:r>
              <a:rPr lang="ru-RU" altLang="ru-RU" i="1" dirty="0">
                <a:solidFill>
                  <a:schemeClr val="bg1"/>
                </a:solidFill>
                <a:latin typeface="Times New Roman" pitchFamily="18" charset="0"/>
                <a:cs typeface="Times New Roman" pitchFamily="18" charset="0"/>
              </a:rPr>
              <a:t> Игорь Викторович, </a:t>
            </a:r>
          </a:p>
          <a:p>
            <a:pPr algn="r">
              <a:spcBef>
                <a:spcPct val="0"/>
              </a:spcBef>
            </a:pPr>
            <a:r>
              <a:rPr lang="ru-RU" altLang="ru-RU" i="1" dirty="0">
                <a:solidFill>
                  <a:schemeClr val="bg1"/>
                </a:solidFill>
                <a:latin typeface="Times New Roman" pitchFamily="18" charset="0"/>
                <a:cs typeface="Times New Roman" pitchFamily="18" charset="0"/>
              </a:rPr>
              <a:t>старший преподаватель Департамента общественных </a:t>
            </a:r>
            <a:r>
              <a:rPr lang="ru-RU" altLang="ru-RU" i="1" dirty="0" smtClean="0">
                <a:solidFill>
                  <a:schemeClr val="bg1"/>
                </a:solidFill>
                <a:latin typeface="Times New Roman" pitchFamily="18" charset="0"/>
                <a:cs typeface="Times New Roman" pitchFamily="18" charset="0"/>
              </a:rPr>
              <a:t>финансов</a:t>
            </a:r>
          </a:p>
          <a:p>
            <a:pPr algn="r">
              <a:spcBef>
                <a:spcPct val="0"/>
              </a:spcBef>
            </a:pPr>
            <a:r>
              <a:rPr lang="en-US" altLang="ru-RU" i="1" dirty="0">
                <a:solidFill>
                  <a:schemeClr val="bg1"/>
                </a:solidFill>
                <a:latin typeface="Times New Roman" pitchFamily="18" charset="0"/>
                <a:cs typeface="Times New Roman" pitchFamily="18" charset="0"/>
              </a:rPr>
              <a:t>e-mail: </a:t>
            </a:r>
            <a:r>
              <a:rPr lang="en-US" altLang="ru-RU" i="1" dirty="0" smtClean="0">
                <a:solidFill>
                  <a:schemeClr val="bg1"/>
                </a:solidFill>
                <a:latin typeface="Times New Roman" pitchFamily="18" charset="0"/>
                <a:cs typeface="Times New Roman" pitchFamily="18" charset="0"/>
              </a:rPr>
              <a:t>igorbalynin@mail.ru</a:t>
            </a:r>
            <a:endParaRPr lang="en-US" altLang="ru-RU" i="1" dirty="0">
              <a:solidFill>
                <a:schemeClr val="bg1"/>
              </a:solidFill>
              <a:latin typeface="Times New Roman" pitchFamily="18" charset="0"/>
              <a:cs typeface="Times New Roman" pitchFamily="18" charset="0"/>
            </a:endParaRPr>
          </a:p>
        </p:txBody>
      </p:sp>
      <p:sp>
        <p:nvSpPr>
          <p:cNvPr id="5" name="TextBox 4"/>
          <p:cNvSpPr txBox="1"/>
          <p:nvPr/>
        </p:nvSpPr>
        <p:spPr>
          <a:xfrm>
            <a:off x="2565779" y="6164070"/>
            <a:ext cx="1705970" cy="369332"/>
          </a:xfrm>
          <a:prstGeom prst="rect">
            <a:avLst/>
          </a:prstGeom>
          <a:noFill/>
        </p:spPr>
        <p:txBody>
          <a:bodyPr wrap="square" rtlCol="0">
            <a:spAutoFit/>
          </a:bodyPr>
          <a:lstStyle/>
          <a:p>
            <a:pPr algn="ctr"/>
            <a:r>
              <a:rPr lang="ru-RU" dirty="0" smtClean="0">
                <a:solidFill>
                  <a:schemeClr val="bg1"/>
                </a:solidFill>
              </a:rPr>
              <a:t>2019</a:t>
            </a:r>
            <a:endParaRPr lang="ru-RU" dirty="0">
              <a:solidFill>
                <a:schemeClr val="bg1"/>
              </a:solidFill>
            </a:endParaRPr>
          </a:p>
        </p:txBody>
      </p:sp>
    </p:spTree>
    <p:extLst>
      <p:ext uri="{BB962C8B-B14F-4D97-AF65-F5344CB8AC3E}">
        <p14:creationId xmlns:p14="http://schemas.microsoft.com/office/powerpoint/2010/main" val="51472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Полное товарищество</a:t>
            </a:r>
            <a:endParaRPr lang="ru-RU" sz="2200" i="1" dirty="0"/>
          </a:p>
        </p:txBody>
      </p:sp>
      <p:sp>
        <p:nvSpPr>
          <p:cNvPr id="2" name="Прямоугольник 1"/>
          <p:cNvSpPr/>
          <p:nvPr/>
        </p:nvSpPr>
        <p:spPr>
          <a:xfrm>
            <a:off x="0" y="1405931"/>
            <a:ext cx="9935571" cy="5078313"/>
          </a:xfrm>
          <a:prstGeom prst="rect">
            <a:avLst/>
          </a:prstGeom>
        </p:spPr>
        <p:txBody>
          <a:bodyPr wrap="square">
            <a:spAutoFit/>
          </a:bodyPr>
          <a:lstStyle/>
          <a:p>
            <a:pPr marL="285750" indent="-285750" algn="just">
              <a:buFont typeface="Wingdings" panose="05000000000000000000" pitchFamily="2" charset="2"/>
              <a:buChar char="q"/>
            </a:pPr>
            <a:r>
              <a:rPr lang="ru-RU" dirty="0"/>
              <a:t>Полным признается товарищество, участники которого (полные товарищи) в соответствии с заключенным между ними договором занимаются предпринимательской деятельностью от имени товарищества и несут ответственность по его обязательствам принадлежащим им имуществом.</a:t>
            </a:r>
          </a:p>
          <a:p>
            <a:pPr algn="just"/>
            <a:endParaRPr lang="ru-RU" dirty="0"/>
          </a:p>
          <a:p>
            <a:pPr marL="285750" indent="-285750" algn="just">
              <a:buFont typeface="Wingdings" panose="05000000000000000000" pitchFamily="2" charset="2"/>
              <a:buChar char="q"/>
            </a:pPr>
            <a:r>
              <a:rPr lang="ru-RU" dirty="0"/>
              <a:t>Лицо может быть участником только одного полного товарищества.</a:t>
            </a:r>
          </a:p>
          <a:p>
            <a:pPr algn="just"/>
            <a:endParaRPr lang="ru-RU" dirty="0"/>
          </a:p>
          <a:p>
            <a:pPr marL="285750" indent="-285750" algn="just">
              <a:buFont typeface="Wingdings" panose="05000000000000000000" pitchFamily="2" charset="2"/>
              <a:buChar char="q"/>
            </a:pPr>
            <a:r>
              <a:rPr lang="ru-RU" dirty="0"/>
              <a:t>Фирменное наименование полного товарищества должно содержать либо имена (наименования) всех его участников и слова "полное товарищество", либо имя (наименование) одного или нескольких участников с добавлением слов "и компания" и слова "полное товарищество".</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Полное товарищество создается и действует на основании учредительного договора. Учредительный договор подписывается всеми его участниками.</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 Управление деятельностью полного товарищества осуществляется по общему согласию всех участников. Учредительным договором товарищества могут быть предусмотрены случаи, когда решение принимается большинством голосов участников.</a:t>
            </a:r>
          </a:p>
        </p:txBody>
      </p:sp>
    </p:spTree>
    <p:extLst>
      <p:ext uri="{BB962C8B-B14F-4D97-AF65-F5344CB8AC3E}">
        <p14:creationId xmlns:p14="http://schemas.microsoft.com/office/powerpoint/2010/main" val="180902314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№16</a:t>
            </a:r>
            <a:endParaRPr lang="ru-RU" dirty="0"/>
          </a:p>
        </p:txBody>
      </p:sp>
      <p:sp>
        <p:nvSpPr>
          <p:cNvPr id="3" name="Прямоугольник 2"/>
          <p:cNvSpPr/>
          <p:nvPr/>
        </p:nvSpPr>
        <p:spPr>
          <a:xfrm>
            <a:off x="323528" y="1226770"/>
            <a:ext cx="8424936" cy="5361468"/>
          </a:xfrm>
          <a:prstGeom prst="rect">
            <a:avLst/>
          </a:prstGeom>
        </p:spPr>
        <p:txBody>
          <a:bodyPr wrap="square">
            <a:spAutoFit/>
          </a:bodyPr>
          <a:lstStyle/>
          <a:p>
            <a:pPr lvl="0" algn="just">
              <a:lnSpc>
                <a:spcPct val="107000"/>
              </a:lnSpc>
              <a:spcAft>
                <a:spcPts val="0"/>
              </a:spcAft>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Доход </a:t>
            </a:r>
            <a:r>
              <a:rPr lang="ru-RU" sz="2000" dirty="0">
                <a:latin typeface="Times New Roman" panose="02020603050405020304" pitchFamily="18" charset="0"/>
                <a:ea typeface="Calibri" panose="020F0502020204030204" pitchFamily="34" charset="0"/>
                <a:cs typeface="Times New Roman" panose="02020603050405020304" pitchFamily="18" charset="0"/>
              </a:rPr>
              <a:t>индивидуального предпринимателя за 2017 год составляет 2 000 000 руб. У индивидуального предпринимателя работает 1 наемный работник  с ежемесячной заработной платой в  12  тыс. рублей. </a:t>
            </a:r>
          </a:p>
          <a:p>
            <a:pPr lvl="0" algn="just">
              <a:lnSpc>
                <a:spcPct val="107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Какую сумму страховых взносов за расчетный период должен уплатить индивидуальный предприниматель на обязательное пенсионное страхование/обязательное медицинское страхование? </a:t>
            </a:r>
          </a:p>
          <a:p>
            <a:pPr lvl="0" algn="just">
              <a:lnSpc>
                <a:spcPct val="107000"/>
              </a:lnSpc>
              <a:spcAft>
                <a:spcPts val="0"/>
              </a:spcAft>
            </a:pPr>
            <a:endParaRPr lang="ru-RU" sz="20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Важно</a:t>
            </a:r>
            <a:r>
              <a:rPr lang="ru-RU" sz="2000" dirty="0">
                <a:latin typeface="Times New Roman" panose="02020603050405020304" pitchFamily="18" charset="0"/>
                <a:ea typeface="Calibri" panose="020F0502020204030204" pitchFamily="34" charset="0"/>
                <a:cs typeface="Times New Roman" panose="02020603050405020304" pitchFamily="18" charset="0"/>
              </a:rPr>
              <a:t>!!! Напоминаю, что есть еще два вида обязательного социального страхования: </a:t>
            </a:r>
          </a:p>
          <a:p>
            <a:pPr lvl="0" algn="just">
              <a:lnSpc>
                <a:spcPct val="107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А) на случай временной нетрудоспособности и в связи с материнством</a:t>
            </a:r>
          </a:p>
          <a:p>
            <a:pPr lvl="0" algn="just">
              <a:lnSpc>
                <a:spcPct val="107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Б) от несчастных случаев на производстве и профессиональных заболеваний</a:t>
            </a:r>
          </a:p>
          <a:p>
            <a:pPr lvl="0" algn="just">
              <a:lnSpc>
                <a:spcPct val="107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НО! Для обязанности индивидуальных предпринимателей по уплате страховых взносов на эти два вида социального страхования нет!</a:t>
            </a:r>
          </a:p>
          <a:p>
            <a:pPr lvl="0" algn="just">
              <a:lnSpc>
                <a:spcPct val="107000"/>
              </a:lnSpc>
              <a:spcAft>
                <a:spcPts val="0"/>
              </a:spcAf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9043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№17</a:t>
            </a:r>
            <a:endParaRPr lang="ru-RU" dirty="0"/>
          </a:p>
        </p:txBody>
      </p:sp>
      <p:sp>
        <p:nvSpPr>
          <p:cNvPr id="2" name="Прямоугольник 1"/>
          <p:cNvSpPr/>
          <p:nvPr/>
        </p:nvSpPr>
        <p:spPr>
          <a:xfrm>
            <a:off x="269505" y="1460310"/>
            <a:ext cx="8639033" cy="4401205"/>
          </a:xfrm>
          <a:prstGeom prst="rect">
            <a:avLst/>
          </a:prstGeom>
        </p:spPr>
        <p:txBody>
          <a:bodyPr wrap="square">
            <a:spAutoFit/>
          </a:bodyPr>
          <a:lstStyle/>
          <a:p>
            <a:pPr algn="just">
              <a:spcAft>
                <a:spcPts val="0"/>
              </a:spcAft>
            </a:pPr>
            <a:r>
              <a:rPr lang="ru-RU" sz="2800" dirty="0">
                <a:latin typeface="Times New Roman" panose="02020603050405020304" pitchFamily="18" charset="0"/>
                <a:ea typeface="Times New Roman" panose="02020603050405020304" pitchFamily="18" charset="0"/>
              </a:rPr>
              <a:t>Рассчитайте объем предпринимательских доходов домашнего хозяйства в </a:t>
            </a:r>
            <a:r>
              <a:rPr lang="ru-RU" sz="2800" dirty="0" smtClean="0">
                <a:latin typeface="Times New Roman" panose="02020603050405020304" pitchFamily="18" charset="0"/>
                <a:ea typeface="Times New Roman" panose="02020603050405020304" pitchFamily="18" charset="0"/>
              </a:rPr>
              <a:t>апреле 2019 </a:t>
            </a:r>
            <a:r>
              <a:rPr lang="ru-RU" sz="2800" dirty="0">
                <a:latin typeface="Times New Roman" panose="02020603050405020304" pitchFamily="18" charset="0"/>
                <a:ea typeface="Times New Roman" panose="02020603050405020304" pitchFamily="18" charset="0"/>
              </a:rPr>
              <a:t>года, если известно, </a:t>
            </a:r>
            <a:r>
              <a:rPr lang="ru-RU" sz="2800" dirty="0" smtClean="0">
                <a:latin typeface="Times New Roman" panose="02020603050405020304" pitchFamily="18" charset="0"/>
                <a:ea typeface="Times New Roman" panose="02020603050405020304" pitchFamily="18" charset="0"/>
              </a:rPr>
              <a:t>что объем </a:t>
            </a:r>
            <a:r>
              <a:rPr lang="ru-RU" sz="2800" dirty="0">
                <a:latin typeface="Times New Roman" panose="02020603050405020304" pitchFamily="18" charset="0"/>
                <a:ea typeface="Times New Roman" panose="02020603050405020304" pitchFamily="18" charset="0"/>
              </a:rPr>
              <a:t>полученных доходов от реализации продукции составил 27 500 руб., дивидендов, полученных, одним из членов домашнего хозяйства составил 800 руб., заработной платы (суммарно по всем членам домашнего хозяйства) – 79 000 руб., уплаченных налога на имущество – 2300 руб., налога на доходы физических лиц – 7 315 руб., процентов по кредиту – 2 430 руб.</a:t>
            </a:r>
          </a:p>
        </p:txBody>
      </p:sp>
    </p:spTree>
    <p:extLst>
      <p:ext uri="{BB962C8B-B14F-4D97-AF65-F5344CB8AC3E}">
        <p14:creationId xmlns:p14="http://schemas.microsoft.com/office/powerpoint/2010/main" val="40865288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№18</a:t>
            </a:r>
            <a:endParaRPr lang="ru-RU" dirty="0"/>
          </a:p>
        </p:txBody>
      </p:sp>
      <p:sp>
        <p:nvSpPr>
          <p:cNvPr id="2" name="Прямоугольник 1"/>
          <p:cNvSpPr/>
          <p:nvPr/>
        </p:nvSpPr>
        <p:spPr>
          <a:xfrm>
            <a:off x="382137" y="1419367"/>
            <a:ext cx="8761863" cy="3319498"/>
          </a:xfrm>
          <a:prstGeom prst="rect">
            <a:avLst/>
          </a:prstGeom>
        </p:spPr>
        <p:txBody>
          <a:bodyPr wrap="square">
            <a:spAutoFit/>
          </a:bodyPr>
          <a:lstStyle/>
          <a:p>
            <a:pPr algn="just">
              <a:lnSpc>
                <a:spcPct val="107000"/>
              </a:lnSpc>
              <a:spcAft>
                <a:spcPts val="80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Определите сумму первичных доходов домохозяйства, если известно, что доходы от продажи продукции составили 33 540 руб., средства, полученные от друзей на годовщину свадьбы, – 11 930 руб., заработная плата – 22 880 руб., проценты по размещенным средствам на депозите – 1 707 руб., средства, полученные по завещанию в порядке наследования – 9 907 руб.</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46089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№19</a:t>
            </a:r>
            <a:endParaRPr lang="ru-RU" dirty="0"/>
          </a:p>
        </p:txBody>
      </p:sp>
      <p:sp>
        <p:nvSpPr>
          <p:cNvPr id="2" name="Прямоугольник 1"/>
          <p:cNvSpPr/>
          <p:nvPr/>
        </p:nvSpPr>
        <p:spPr>
          <a:xfrm>
            <a:off x="450376" y="1719618"/>
            <a:ext cx="8693624" cy="3296736"/>
          </a:xfrm>
          <a:prstGeom prst="rect">
            <a:avLst/>
          </a:prstGeom>
        </p:spPr>
        <p:txBody>
          <a:bodyPr wrap="square">
            <a:spAutoFit/>
          </a:bodyPr>
          <a:lstStyle/>
          <a:p>
            <a:pPr algn="just">
              <a:lnSpc>
                <a:spcPct val="107000"/>
              </a:lnSpc>
              <a:spcAft>
                <a:spcPts val="80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Определить размер располагаемых доходов, полученных домохозяйством из 2 человек (мужа и жены),  в июне 2017 года, если размер заработной платы мужа составила 11 730 руб., жены – 16 990 руб., дивидендов по акциям – 342 руб., процентов по депозиту мужа – 2 593 руб., жены – 4 745 руб. При этом, был оплачен кредит в размере </a:t>
            </a:r>
            <a:r>
              <a:rPr lang="en-US" sz="2800" dirty="0">
                <a:latin typeface="Times New Roman" panose="02020603050405020304" pitchFamily="18" charset="0"/>
                <a:ea typeface="Calibri" panose="020F0502020204030204" pitchFamily="34" charset="0"/>
                <a:cs typeface="Times New Roman" panose="02020603050405020304" pitchFamily="18" charset="0"/>
              </a:rPr>
              <a:t>9</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291</a:t>
            </a:r>
            <a:r>
              <a:rPr lang="ru-RU" sz="2800" dirty="0">
                <a:latin typeface="Times New Roman" panose="02020603050405020304" pitchFamily="18" charset="0"/>
                <a:ea typeface="Calibri" panose="020F0502020204030204" pitchFamily="34" charset="0"/>
                <a:cs typeface="Times New Roman" panose="02020603050405020304" pitchFamily="18" charset="0"/>
              </a:rPr>
              <a:t> руб.</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6045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№20</a:t>
            </a:r>
            <a:endParaRPr lang="ru-RU" dirty="0"/>
          </a:p>
        </p:txBody>
      </p:sp>
      <p:sp>
        <p:nvSpPr>
          <p:cNvPr id="2" name="Прямоугольник 1"/>
          <p:cNvSpPr/>
          <p:nvPr/>
        </p:nvSpPr>
        <p:spPr>
          <a:xfrm>
            <a:off x="269505" y="1091821"/>
            <a:ext cx="8693624" cy="6317050"/>
          </a:xfrm>
          <a:prstGeom prst="rect">
            <a:avLst/>
          </a:prstGeom>
        </p:spPr>
        <p:txBody>
          <a:bodyPr wrap="square">
            <a:spAutoFit/>
          </a:bodyPr>
          <a:lstStyle/>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На примере выбранного субъекта Российской Федерации проанализируйте структуры:</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1)	денежных доходов населения, ее изменение в 2013-2017 гг.;</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2)	использования денежных доходов населения, ее изменение в 2013-2017 гг.;</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3)	потребительских расходов населения, ее изменение в 2013-2017 гг.</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4)	вкладов физических лиц, изменение их объема в </a:t>
            </a:r>
            <a:r>
              <a:rPr lang="ru-RU" sz="2400" dirty="0" smtClean="0">
                <a:latin typeface="Times New Roman" panose="02020603050405020304" pitchFamily="18" charset="0"/>
                <a:ea typeface="Calibri" panose="020F0502020204030204" pitchFamily="34" charset="0"/>
                <a:cs typeface="Times New Roman" panose="02020603050405020304" pitchFamily="18" charset="0"/>
              </a:rPr>
              <a:t>2013-2018 </a:t>
            </a:r>
            <a:r>
              <a:rPr lang="ru-RU" sz="2400" dirty="0">
                <a:latin typeface="Times New Roman" panose="02020603050405020304" pitchFamily="18" charset="0"/>
                <a:ea typeface="Calibri" panose="020F0502020204030204" pitchFamily="34" charset="0"/>
                <a:cs typeface="Times New Roman" panose="02020603050405020304" pitchFamily="18" charset="0"/>
              </a:rPr>
              <a:t>гг.</a:t>
            </a:r>
          </a:p>
          <a:p>
            <a:pPr algn="just">
              <a:lnSpc>
                <a:spcPct val="107000"/>
              </a:lnSpc>
              <a:spcAft>
                <a:spcPts val="800"/>
              </a:spcAft>
            </a:pPr>
            <a:endParaRPr lang="ru-RU" sz="105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Вопрос. Как Вы считаете каким образом измениться структура и динамика по этим показателям в 2018 году?</a:t>
            </a:r>
          </a:p>
          <a:p>
            <a:pPr algn="just">
              <a:spcAft>
                <a:spcPts val="0"/>
              </a:spcAft>
            </a:pPr>
            <a:r>
              <a:rPr lang="ru-RU" sz="24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989967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№21</a:t>
            </a:r>
            <a:endParaRPr lang="ru-RU" dirty="0"/>
          </a:p>
        </p:txBody>
      </p:sp>
      <p:sp>
        <p:nvSpPr>
          <p:cNvPr id="2" name="Прямоугольник 1"/>
          <p:cNvSpPr/>
          <p:nvPr/>
        </p:nvSpPr>
        <p:spPr>
          <a:xfrm>
            <a:off x="269505" y="1419367"/>
            <a:ext cx="8693624" cy="5218929"/>
          </a:xfrm>
          <a:prstGeom prst="rect">
            <a:avLst/>
          </a:prstGeom>
        </p:spPr>
        <p:txBody>
          <a:bodyPr wrap="square">
            <a:spAutoFit/>
          </a:bodyPr>
          <a:lstStyle/>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Предположим,   что у    Вас     есть в    свободном распоряжении </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1 000 000 рублей, которые Вы решили использовать с целью получения дохода. Предложите  состав и структуру портфеля вложений, обоснуйте свой выбор (в </a:t>
            </a:r>
            <a:r>
              <a:rPr lang="ru-RU" sz="2400" dirty="0" err="1">
                <a:latin typeface="Times New Roman" panose="02020603050405020304" pitchFamily="18" charset="0"/>
                <a:ea typeface="Calibri" panose="020F0502020204030204" pitchFamily="34" charset="0"/>
                <a:cs typeface="Times New Roman" panose="02020603050405020304" pitchFamily="18" charset="0"/>
              </a:rPr>
              <a:t>т.ч</a:t>
            </a:r>
            <a:r>
              <a:rPr lang="ru-RU" sz="2400" dirty="0">
                <a:latin typeface="Times New Roman" panose="02020603050405020304" pitchFamily="18" charset="0"/>
                <a:ea typeface="Calibri" panose="020F0502020204030204" pitchFamily="34" charset="0"/>
                <a:cs typeface="Times New Roman" panose="02020603050405020304" pitchFamily="18" charset="0"/>
              </a:rPr>
              <a:t>. расчетами).  ОБЯЗАТЕЛЬНО НЕОБХОДИМО УКАЗАТЬ ОЖИДАЕМЫЕ ДОХОДНОСТИ И ДОХОД ПО КАЖДОМУ ЭЛЕМЕНТУ ПОРТФЕЛЯ (количество которых определяется Вами самостоятельно).</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Вопрос 1. Почему, на Ваш взгляд, в Российской Федерации управление личными финансами практически не развито? </a:t>
            </a:r>
          </a:p>
          <a:p>
            <a:pPr algn="just">
              <a:lnSpc>
                <a:spcPct val="107000"/>
              </a:lnSpc>
              <a:spcAft>
                <a:spcPts val="800"/>
              </a:spcAft>
            </a:pPr>
            <a:r>
              <a:rPr lang="ru-RU" sz="2400" dirty="0">
                <a:latin typeface="Times New Roman" panose="02020603050405020304" pitchFamily="18" charset="0"/>
                <a:ea typeface="Calibri" panose="020F0502020204030204" pitchFamily="34" charset="0"/>
                <a:cs typeface="Times New Roman" panose="02020603050405020304" pitchFamily="18" charset="0"/>
              </a:rPr>
              <a:t>Вопрос 2. Что необходимо сделать для изменения ситуации? </a:t>
            </a:r>
          </a:p>
          <a:p>
            <a:pPr algn="just">
              <a:spcAft>
                <a:spcPts val="0"/>
              </a:spcAft>
            </a:pPr>
            <a:r>
              <a:rPr lang="ru-RU" sz="2400"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52282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Полное товарищество</a:t>
            </a:r>
            <a:endParaRPr lang="ru-RU" sz="2200" i="1" dirty="0"/>
          </a:p>
        </p:txBody>
      </p:sp>
      <p:sp>
        <p:nvSpPr>
          <p:cNvPr id="4" name="Прямоугольник 3"/>
          <p:cNvSpPr/>
          <p:nvPr/>
        </p:nvSpPr>
        <p:spPr>
          <a:xfrm>
            <a:off x="179512" y="1196752"/>
            <a:ext cx="9332976" cy="4801314"/>
          </a:xfrm>
          <a:prstGeom prst="rect">
            <a:avLst/>
          </a:prstGeom>
        </p:spPr>
        <p:txBody>
          <a:bodyPr wrap="square">
            <a:spAutoFit/>
          </a:bodyPr>
          <a:lstStyle/>
          <a:p>
            <a:pPr marL="285750" indent="-285750" algn="just">
              <a:buFont typeface="Wingdings" panose="05000000000000000000" pitchFamily="2" charset="2"/>
              <a:buChar char="q"/>
            </a:pPr>
            <a:r>
              <a:rPr lang="ru-RU" dirty="0"/>
              <a:t>Каждый участник полного товарищества имеет один голос, если учредительным договором не предусмотрен иной порядок определения количества голосов его участников.</a:t>
            </a:r>
          </a:p>
          <a:p>
            <a:pPr marL="285750" indent="-285750" algn="just">
              <a:buFont typeface="Wingdings" panose="05000000000000000000" pitchFamily="2" charset="2"/>
              <a:buChar char="q"/>
            </a:pPr>
            <a:endParaRPr lang="ru-RU" dirty="0" smtClean="0"/>
          </a:p>
          <a:p>
            <a:pPr marL="285750" indent="-285750" algn="just">
              <a:buFont typeface="Wingdings" panose="05000000000000000000" pitchFamily="2" charset="2"/>
              <a:buChar char="q"/>
            </a:pPr>
            <a:r>
              <a:rPr lang="ru-RU" dirty="0"/>
              <a:t> Каждый участник товарищества независимо от того, уполномочен ли он вести дела товарищества, вправе получать всю информацию о деятельности товарищества и знакомиться со всей документацией по ведению дел. </a:t>
            </a:r>
            <a:endParaRPr lang="ru-RU" dirty="0" smtClean="0"/>
          </a:p>
          <a:p>
            <a:pPr algn="just"/>
            <a:endParaRPr lang="ru-RU" dirty="0" smtClean="0"/>
          </a:p>
          <a:p>
            <a:pPr marL="285750" indent="-285750" algn="just">
              <a:buFont typeface="Wingdings" panose="05000000000000000000" pitchFamily="2" charset="2"/>
              <a:buChar char="q"/>
            </a:pPr>
            <a:r>
              <a:rPr lang="ru-RU" dirty="0" smtClean="0"/>
              <a:t>Отказ </a:t>
            </a:r>
            <a:r>
              <a:rPr lang="ru-RU" dirty="0"/>
              <a:t>от этого права или его ограничение, в том числе по соглашению участников товарищества, ничтожны</a:t>
            </a:r>
            <a:r>
              <a:rPr lang="ru-RU" dirty="0" smtClean="0"/>
              <a:t>.</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Участник полного товарищества обязан внести не менее половины своего вклада в складочный капитал товарищества до его государственной регистрации. Остальная часть должна быть внесена участником в сроки, установленные учредительным договором. При невыполнении указанной обязанности участник обязан уплатить товариществу десять процентов годовых с невнесенной части вклада и возместить причиненные убытки, если иные последствия не установлены учредительным договором.</a:t>
            </a:r>
          </a:p>
        </p:txBody>
      </p:sp>
    </p:spTree>
    <p:extLst>
      <p:ext uri="{BB962C8B-B14F-4D97-AF65-F5344CB8AC3E}">
        <p14:creationId xmlns:p14="http://schemas.microsoft.com/office/powerpoint/2010/main" val="2070020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Полное товарищество</a:t>
            </a:r>
            <a:endParaRPr lang="ru-RU" sz="2200" i="1" dirty="0"/>
          </a:p>
        </p:txBody>
      </p:sp>
      <p:sp>
        <p:nvSpPr>
          <p:cNvPr id="4" name="Прямоугольник 3"/>
          <p:cNvSpPr/>
          <p:nvPr/>
        </p:nvSpPr>
        <p:spPr>
          <a:xfrm>
            <a:off x="179512" y="1578889"/>
            <a:ext cx="9332976" cy="4247317"/>
          </a:xfrm>
          <a:prstGeom prst="rect">
            <a:avLst/>
          </a:prstGeom>
        </p:spPr>
        <p:txBody>
          <a:bodyPr wrap="square">
            <a:spAutoFit/>
          </a:bodyPr>
          <a:lstStyle/>
          <a:p>
            <a:pPr marL="285750" indent="-285750" algn="just">
              <a:buFont typeface="Wingdings" panose="05000000000000000000" pitchFamily="2" charset="2"/>
              <a:buChar char="q"/>
            </a:pPr>
            <a:r>
              <a:rPr lang="ru-RU" dirty="0"/>
              <a:t>Участник полного товарищества не вправе без согласия остальных участников совершать от своего имени в своих интересах или в интересах третьих лиц сделки, однородные с теми, которые составляют предмет деятельности товарищества.</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Прибыль и убытки полного товарищества распределяются между его участниками пропорционально их долям в складочном капитале, если иное не предусмотрено учредительным договором или иным соглашением участников. </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Не допускается соглашение об устранении кого-либо из участников товарищества от участия в прибыли или в убытках.</a:t>
            </a:r>
          </a:p>
          <a:p>
            <a:pPr marL="285750" indent="-285750" algn="just">
              <a:buFont typeface="Wingdings" panose="05000000000000000000" pitchFamily="2" charset="2"/>
              <a:buChar char="q"/>
            </a:pPr>
            <a:endParaRPr lang="ru-RU" dirty="0"/>
          </a:p>
          <a:p>
            <a:pPr marL="285750" indent="-285750" algn="just">
              <a:buFont typeface="Wingdings" panose="05000000000000000000" pitchFamily="2" charset="2"/>
              <a:buChar char="q"/>
            </a:pPr>
            <a:r>
              <a:rPr lang="ru-RU" dirty="0"/>
              <a:t>Если вследствие понесенных товариществом убытков стоимость его чистых активов станет меньше размера его складочного капитала, полученная товариществом прибыль не распределяется между участниками до тех пор, пока стоимость чистых активов не превысит размер складочного капитала.</a:t>
            </a:r>
          </a:p>
        </p:txBody>
      </p:sp>
    </p:spTree>
    <p:extLst>
      <p:ext uri="{BB962C8B-B14F-4D97-AF65-F5344CB8AC3E}">
        <p14:creationId xmlns:p14="http://schemas.microsoft.com/office/powerpoint/2010/main" val="3697199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Полное товарищество</a:t>
            </a:r>
            <a:endParaRPr lang="ru-RU" sz="2200" i="1" dirty="0"/>
          </a:p>
        </p:txBody>
      </p:sp>
      <p:sp>
        <p:nvSpPr>
          <p:cNvPr id="2" name="Прямоугольник 1"/>
          <p:cNvSpPr/>
          <p:nvPr/>
        </p:nvSpPr>
        <p:spPr>
          <a:xfrm>
            <a:off x="136479" y="1214652"/>
            <a:ext cx="8898340" cy="5509200"/>
          </a:xfrm>
          <a:prstGeom prst="rect">
            <a:avLst/>
          </a:prstGeom>
        </p:spPr>
        <p:txBody>
          <a:bodyPr wrap="square">
            <a:spAutoFit/>
          </a:bodyPr>
          <a:lstStyle/>
          <a:p>
            <a:pPr marL="285750" indent="-285750" algn="just">
              <a:buFont typeface="Wingdings" panose="05000000000000000000" pitchFamily="2" charset="2"/>
              <a:buChar char="q"/>
            </a:pPr>
            <a:r>
              <a:rPr lang="ru-RU" sz="2200" dirty="0"/>
              <a:t>Участники полного товарищества солидарно несут субсидиарную ответственность своим имуществом по обязательствам товарищества.</a:t>
            </a:r>
          </a:p>
          <a:p>
            <a:pPr marL="285750" indent="-285750" algn="just">
              <a:buFont typeface="Wingdings" panose="05000000000000000000" pitchFamily="2" charset="2"/>
              <a:buChar char="q"/>
            </a:pPr>
            <a:endParaRPr lang="ru-RU" sz="2200" dirty="0"/>
          </a:p>
          <a:p>
            <a:pPr marL="285750" indent="-285750" algn="just">
              <a:buFont typeface="Wingdings" panose="05000000000000000000" pitchFamily="2" charset="2"/>
              <a:buChar char="q"/>
            </a:pPr>
            <a:r>
              <a:rPr lang="ru-RU" sz="2200" dirty="0"/>
              <a:t>Участник полного товарищества, не являющийся его учредителем, отвечает наравне с другими участниками по обязательствам, возникшим до его вступления в товарищество.</a:t>
            </a:r>
          </a:p>
          <a:p>
            <a:pPr marL="285750" indent="-285750" algn="just">
              <a:buFont typeface="Wingdings" panose="05000000000000000000" pitchFamily="2" charset="2"/>
              <a:buChar char="q"/>
            </a:pPr>
            <a:endParaRPr lang="ru-RU" sz="2200" dirty="0"/>
          </a:p>
          <a:p>
            <a:pPr marL="285750" indent="-285750" algn="just">
              <a:buFont typeface="Wingdings" panose="05000000000000000000" pitchFamily="2" charset="2"/>
              <a:buChar char="q"/>
            </a:pPr>
            <a:r>
              <a:rPr lang="ru-RU" sz="2200" dirty="0"/>
              <a:t>Участник, выбывший из товарищества, отвечает по обязательствам товарищества, возникшим до момента его выбытия, наравне с оставшимися участниками в течение двух лет со дня утверждения отчета о деятельности товарищества за год, в котором он выбыл из товарищества.</a:t>
            </a:r>
          </a:p>
          <a:p>
            <a:pPr marL="285750" indent="-285750" algn="just">
              <a:buFont typeface="Wingdings" panose="05000000000000000000" pitchFamily="2" charset="2"/>
              <a:buChar char="q"/>
            </a:pPr>
            <a:endParaRPr lang="ru-RU" sz="2200" dirty="0"/>
          </a:p>
          <a:p>
            <a:pPr marL="285750" indent="-285750" algn="just">
              <a:buFont typeface="Wingdings" panose="05000000000000000000" pitchFamily="2" charset="2"/>
              <a:buChar char="q"/>
            </a:pPr>
            <a:r>
              <a:rPr lang="ru-RU" sz="2200" dirty="0"/>
              <a:t>Соглашение участников товарищества об ограничении или устранении ответственности, предусмотренной в настоящей статье, ничтожно.</a:t>
            </a:r>
          </a:p>
        </p:txBody>
      </p:sp>
    </p:spTree>
    <p:extLst>
      <p:ext uri="{BB962C8B-B14F-4D97-AF65-F5344CB8AC3E}">
        <p14:creationId xmlns:p14="http://schemas.microsoft.com/office/powerpoint/2010/main" val="542307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Полное товарищество</a:t>
            </a:r>
            <a:endParaRPr lang="ru-RU" sz="2200" i="1" dirty="0"/>
          </a:p>
        </p:txBody>
      </p:sp>
      <p:sp>
        <p:nvSpPr>
          <p:cNvPr id="2" name="Прямоугольник 1"/>
          <p:cNvSpPr/>
          <p:nvPr/>
        </p:nvSpPr>
        <p:spPr>
          <a:xfrm>
            <a:off x="109181" y="1092538"/>
            <a:ext cx="9294124" cy="5570756"/>
          </a:xfrm>
          <a:prstGeom prst="rect">
            <a:avLst/>
          </a:prstGeom>
        </p:spPr>
        <p:txBody>
          <a:bodyPr wrap="square">
            <a:spAutoFit/>
          </a:bodyPr>
          <a:lstStyle/>
          <a:p>
            <a:pPr marL="285750" indent="-285750" algn="just">
              <a:buFont typeface="Wingdings" panose="05000000000000000000" pitchFamily="2" charset="2"/>
              <a:buChar char="q"/>
            </a:pPr>
            <a:r>
              <a:rPr lang="ru-RU" sz="2000" dirty="0"/>
              <a:t>Участники полного товарищества солидарно несут субсидиарную ответственность своим имуществом по обязательствам товарищества.</a:t>
            </a:r>
          </a:p>
          <a:p>
            <a:pPr algn="just"/>
            <a:endParaRPr lang="ru-RU" sz="1100" dirty="0"/>
          </a:p>
          <a:p>
            <a:pPr marL="285750" indent="-285750" algn="just">
              <a:buFont typeface="Wingdings" panose="05000000000000000000" pitchFamily="2" charset="2"/>
              <a:buChar char="q"/>
            </a:pPr>
            <a:r>
              <a:rPr lang="ru-RU" sz="2000" dirty="0"/>
              <a:t>Участник полного товарищества, не являющийся его учредителем, отвечает наравне с другими участниками по обязательствам, возникшим до его вступления в товарищество.</a:t>
            </a:r>
          </a:p>
          <a:p>
            <a:pPr marL="285750" indent="-285750" algn="just">
              <a:buFont typeface="Wingdings" panose="05000000000000000000" pitchFamily="2" charset="2"/>
              <a:buChar char="q"/>
            </a:pPr>
            <a:endParaRPr lang="ru-RU" sz="1000" dirty="0"/>
          </a:p>
          <a:p>
            <a:pPr marL="285750" indent="-285750" algn="just">
              <a:buFont typeface="Wingdings" panose="05000000000000000000" pitchFamily="2" charset="2"/>
              <a:buChar char="q"/>
            </a:pPr>
            <a:r>
              <a:rPr lang="ru-RU" sz="2000" dirty="0"/>
              <a:t>Участник, выбывший из товарищества, отвечает по обязательствам товарищества, возникшим до момента его выбытия, наравне с оставшимися участниками в течение двух лет со дня утверждения отчета о деятельности товарищества за год, в котором он выбыл из товарищества.</a:t>
            </a:r>
          </a:p>
          <a:p>
            <a:pPr marL="285750" indent="-285750" algn="just">
              <a:buFont typeface="Wingdings" panose="05000000000000000000" pitchFamily="2" charset="2"/>
              <a:buChar char="q"/>
            </a:pPr>
            <a:endParaRPr lang="ru-RU" sz="900" dirty="0"/>
          </a:p>
          <a:p>
            <a:pPr marL="285750" indent="-285750" algn="just">
              <a:buFont typeface="Wingdings" panose="05000000000000000000" pitchFamily="2" charset="2"/>
              <a:buChar char="q"/>
            </a:pPr>
            <a:r>
              <a:rPr lang="ru-RU" sz="2000" dirty="0"/>
              <a:t>Соглашение участников товарищества об ограничении или устранении ответственности, предусмотренной в настоящей статье, ничтожно.</a:t>
            </a:r>
          </a:p>
          <a:p>
            <a:pPr marL="285750" indent="-285750" algn="just">
              <a:buFont typeface="Wingdings" panose="05000000000000000000" pitchFamily="2" charset="2"/>
              <a:buChar char="q"/>
            </a:pPr>
            <a:endParaRPr lang="ru-RU" sz="1200" dirty="0"/>
          </a:p>
          <a:p>
            <a:pPr marL="285750" indent="-285750" algn="just">
              <a:buFont typeface="Wingdings" panose="05000000000000000000" pitchFamily="2" charset="2"/>
              <a:buChar char="q"/>
            </a:pPr>
            <a:r>
              <a:rPr lang="ru-RU" sz="2000" dirty="0"/>
              <a:t>Участник полного товарищества вправе выйти из него, заявив об отказе от участия в товариществе.</a:t>
            </a:r>
          </a:p>
          <a:p>
            <a:pPr marL="285750" indent="-285750" algn="just">
              <a:buFont typeface="Wingdings" panose="05000000000000000000" pitchFamily="2" charset="2"/>
              <a:buChar char="q"/>
            </a:pPr>
            <a:endParaRPr lang="ru-RU" sz="1100" dirty="0"/>
          </a:p>
          <a:p>
            <a:pPr marL="285750" indent="-285750" algn="just">
              <a:buFont typeface="Wingdings" panose="05000000000000000000" pitchFamily="2" charset="2"/>
              <a:buChar char="q"/>
            </a:pPr>
            <a:r>
              <a:rPr lang="ru-RU" sz="2000" dirty="0"/>
              <a:t>Соглашение между участниками товарищества об отказе от права выйти из товарищества ничтожно</a:t>
            </a:r>
            <a:r>
              <a:rPr lang="ru-RU" sz="2000" dirty="0" smtClean="0"/>
              <a:t>.</a:t>
            </a:r>
            <a:endParaRPr lang="ru-RU" sz="2000" dirty="0"/>
          </a:p>
        </p:txBody>
      </p:sp>
    </p:spTree>
    <p:extLst>
      <p:ext uri="{BB962C8B-B14F-4D97-AF65-F5344CB8AC3E}">
        <p14:creationId xmlns:p14="http://schemas.microsoft.com/office/powerpoint/2010/main" val="2296246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Товарищество на вере</a:t>
            </a:r>
          </a:p>
        </p:txBody>
      </p:sp>
      <p:sp>
        <p:nvSpPr>
          <p:cNvPr id="3" name="Прямоугольник 2"/>
          <p:cNvSpPr/>
          <p:nvPr/>
        </p:nvSpPr>
        <p:spPr>
          <a:xfrm>
            <a:off x="245660" y="1241947"/>
            <a:ext cx="9266828" cy="4832092"/>
          </a:xfrm>
          <a:prstGeom prst="rect">
            <a:avLst/>
          </a:prstGeom>
        </p:spPr>
        <p:txBody>
          <a:bodyPr wrap="square">
            <a:spAutoFit/>
          </a:bodyPr>
          <a:lstStyle/>
          <a:p>
            <a:pPr algn="just"/>
            <a:r>
              <a:rPr lang="ru-RU" sz="2800" b="1" i="1" u="sng" dirty="0"/>
              <a:t>Товариществом на вере (коммандитным товариществом) </a:t>
            </a:r>
            <a:r>
              <a:rPr lang="ru-RU" sz="2800" dirty="0"/>
              <a:t>признается товарищество, в котором наряду с участниками, осуществляющими от имени товарищества предпринимательскую деятельность </a:t>
            </a:r>
            <a:r>
              <a:rPr lang="ru-RU" sz="2800" b="1" u="sng" dirty="0"/>
              <a:t>и отвечающими по обязательствам товарищества своим имуществом</a:t>
            </a:r>
            <a:r>
              <a:rPr lang="ru-RU" sz="2800" dirty="0"/>
              <a:t> (полными товарищами), имеется один или несколько участников - вкладчиков (коммандитистов), которые несут риск убытков, связанных с деятельностью товарищества, </a:t>
            </a:r>
            <a:r>
              <a:rPr lang="ru-RU" sz="2800" b="1" u="sng" dirty="0"/>
              <a:t>в пределах сумм внесенных ими вкладов и не принимают участия в осуществлении товариществом предпринимательской деятельности.</a:t>
            </a:r>
          </a:p>
        </p:txBody>
      </p:sp>
    </p:spTree>
    <p:extLst>
      <p:ext uri="{BB962C8B-B14F-4D97-AF65-F5344CB8AC3E}">
        <p14:creationId xmlns:p14="http://schemas.microsoft.com/office/powerpoint/2010/main" val="629238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Товарищество на вере</a:t>
            </a:r>
          </a:p>
        </p:txBody>
      </p:sp>
      <p:sp>
        <p:nvSpPr>
          <p:cNvPr id="3" name="Прямоугольник 2"/>
          <p:cNvSpPr/>
          <p:nvPr/>
        </p:nvSpPr>
        <p:spPr>
          <a:xfrm>
            <a:off x="179512" y="1196752"/>
            <a:ext cx="8568952" cy="5501506"/>
          </a:xfrm>
          <a:prstGeom prst="rect">
            <a:avLst/>
          </a:prstGeom>
        </p:spPr>
        <p:txBody>
          <a:bodyPr wrap="square">
            <a:spAutoFit/>
          </a:bodyPr>
          <a:lstStyle/>
          <a:p>
            <a:pPr marL="457200" indent="-457200" algn="just">
              <a:buFont typeface="Wingdings" panose="05000000000000000000" pitchFamily="2" charset="2"/>
              <a:buChar char="q"/>
            </a:pPr>
            <a:r>
              <a:rPr lang="ru-RU" sz="2400" dirty="0"/>
              <a:t>Участник полного товарищества не может быть полным товарищем в товариществе на вере</a:t>
            </a:r>
            <a:r>
              <a:rPr lang="ru-RU" sz="2400" dirty="0" smtClean="0"/>
              <a:t>.</a:t>
            </a:r>
          </a:p>
          <a:p>
            <a:pPr marL="457200" indent="-457200" algn="just">
              <a:buFont typeface="Wingdings" panose="05000000000000000000" pitchFamily="2" charset="2"/>
              <a:buChar char="q"/>
            </a:pPr>
            <a:endParaRPr lang="ru-RU" sz="1100" dirty="0" smtClean="0"/>
          </a:p>
          <a:p>
            <a:pPr marL="457200" indent="-457200" algn="just">
              <a:buFont typeface="Wingdings" panose="05000000000000000000" pitchFamily="2" charset="2"/>
              <a:buChar char="q"/>
            </a:pPr>
            <a:r>
              <a:rPr lang="ru-RU" sz="2400" dirty="0" smtClean="0"/>
              <a:t>Лицо </a:t>
            </a:r>
            <a:r>
              <a:rPr lang="ru-RU" sz="2400" dirty="0"/>
              <a:t>может быть полным товарищем только в одном товариществе на вере</a:t>
            </a:r>
            <a:r>
              <a:rPr lang="ru-RU" sz="2400" dirty="0" smtClean="0"/>
              <a:t>.</a:t>
            </a:r>
          </a:p>
          <a:p>
            <a:pPr algn="just"/>
            <a:endParaRPr lang="ru-RU" sz="1050" dirty="0" smtClean="0"/>
          </a:p>
          <a:p>
            <a:pPr marL="457200" indent="-457200" algn="just">
              <a:buFont typeface="Wingdings" panose="05000000000000000000" pitchFamily="2" charset="2"/>
              <a:buChar char="q"/>
            </a:pPr>
            <a:r>
              <a:rPr lang="ru-RU" sz="2400" dirty="0"/>
              <a:t>Полный товарищ в товариществе на вере не может быть участником полного товарищества</a:t>
            </a:r>
            <a:r>
              <a:rPr lang="ru-RU" sz="2400" dirty="0" smtClean="0"/>
              <a:t>.</a:t>
            </a:r>
          </a:p>
          <a:p>
            <a:pPr algn="just"/>
            <a:endParaRPr lang="ru-RU" sz="1600" dirty="0" smtClean="0"/>
          </a:p>
          <a:p>
            <a:pPr marL="457200" indent="-457200" algn="just">
              <a:buFont typeface="Wingdings" panose="05000000000000000000" pitchFamily="2" charset="2"/>
              <a:buChar char="q"/>
            </a:pPr>
            <a:r>
              <a:rPr lang="ru-RU" sz="2400" dirty="0"/>
              <a:t>Число коммандитистов в товариществе на вере не должно превышать двадцать. </a:t>
            </a:r>
            <a:r>
              <a:rPr lang="ru-RU" sz="2400" dirty="0" smtClean="0"/>
              <a:t>В </a:t>
            </a:r>
            <a:r>
              <a:rPr lang="ru-RU" sz="2400" dirty="0"/>
              <a:t>противном случае оно подлежит преобразованию в хозяйственное общество в течение года, а по истечении этого срока - ликвидации в судебном порядке, если число его коммандитистов не уменьшится до указанного предела.</a:t>
            </a:r>
          </a:p>
        </p:txBody>
      </p:sp>
    </p:spTree>
    <p:extLst>
      <p:ext uri="{BB962C8B-B14F-4D97-AF65-F5344CB8AC3E}">
        <p14:creationId xmlns:p14="http://schemas.microsoft.com/office/powerpoint/2010/main" val="421769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Товарищество на вере</a:t>
            </a:r>
          </a:p>
        </p:txBody>
      </p:sp>
      <p:sp>
        <p:nvSpPr>
          <p:cNvPr id="3" name="Прямоугольник 2"/>
          <p:cNvSpPr/>
          <p:nvPr/>
        </p:nvSpPr>
        <p:spPr>
          <a:xfrm>
            <a:off x="179512" y="1196752"/>
            <a:ext cx="8568952" cy="5170646"/>
          </a:xfrm>
          <a:prstGeom prst="rect">
            <a:avLst/>
          </a:prstGeom>
        </p:spPr>
        <p:txBody>
          <a:bodyPr wrap="square">
            <a:spAutoFit/>
          </a:bodyPr>
          <a:lstStyle/>
          <a:p>
            <a:pPr marL="457200" indent="-457200" algn="just">
              <a:buFont typeface="Wingdings" panose="05000000000000000000" pitchFamily="2" charset="2"/>
              <a:buChar char="q"/>
            </a:pPr>
            <a:r>
              <a:rPr lang="ru-RU" sz="2200" dirty="0"/>
              <a:t>Фирменное наименование товарищества на вере должно содержать либо имена (наименования) всех полных товарищей и слова "товарищество на вере" или "коммандитное товарищество", либо имя (наименование) не менее чем одного полного товарища с добавлением слов "и компания" и слова "товарищество на вере" или "коммандитное товарищество</a:t>
            </a:r>
            <a:r>
              <a:rPr lang="ru-RU" sz="2200" dirty="0" smtClean="0"/>
              <a:t>".</a:t>
            </a:r>
          </a:p>
          <a:p>
            <a:pPr marL="457200" indent="-457200" algn="just">
              <a:buFont typeface="Wingdings" panose="05000000000000000000" pitchFamily="2" charset="2"/>
              <a:buChar char="q"/>
            </a:pPr>
            <a:endParaRPr lang="ru-RU" sz="2200" dirty="0"/>
          </a:p>
          <a:p>
            <a:pPr marL="457200" indent="-457200" algn="just">
              <a:buFont typeface="Wingdings" panose="05000000000000000000" pitchFamily="2" charset="2"/>
              <a:buChar char="q"/>
            </a:pPr>
            <a:r>
              <a:rPr lang="ru-RU" sz="2200" dirty="0"/>
              <a:t>Если в фирменное наименование товарищества на вере включено имя вкладчика, такой вкладчик становится полным товарищем</a:t>
            </a:r>
            <a:r>
              <a:rPr lang="ru-RU" sz="2200" dirty="0" smtClean="0"/>
              <a:t>.</a:t>
            </a:r>
          </a:p>
          <a:p>
            <a:pPr marL="457200" indent="-457200" algn="just">
              <a:buFont typeface="Wingdings" panose="05000000000000000000" pitchFamily="2" charset="2"/>
              <a:buChar char="q"/>
            </a:pPr>
            <a:endParaRPr lang="ru-RU" sz="2200" dirty="0"/>
          </a:p>
          <a:p>
            <a:pPr marL="457200" indent="-457200" algn="just">
              <a:buFont typeface="Wingdings" panose="05000000000000000000" pitchFamily="2" charset="2"/>
              <a:buChar char="q"/>
            </a:pPr>
            <a:r>
              <a:rPr lang="ru-RU" sz="2200" dirty="0"/>
              <a:t>Товарищество на вере создается и действует на основании учредительного договора. Учредительный договор подписывается всеми полными товарищами.</a:t>
            </a:r>
          </a:p>
        </p:txBody>
      </p:sp>
    </p:spTree>
    <p:extLst>
      <p:ext uri="{BB962C8B-B14F-4D97-AF65-F5344CB8AC3E}">
        <p14:creationId xmlns:p14="http://schemas.microsoft.com/office/powerpoint/2010/main" val="2626745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Товарищество на вере</a:t>
            </a:r>
          </a:p>
        </p:txBody>
      </p:sp>
      <p:sp>
        <p:nvSpPr>
          <p:cNvPr id="3" name="Прямоугольник 2"/>
          <p:cNvSpPr/>
          <p:nvPr/>
        </p:nvSpPr>
        <p:spPr>
          <a:xfrm>
            <a:off x="179512" y="1196752"/>
            <a:ext cx="8568952" cy="5509200"/>
          </a:xfrm>
          <a:prstGeom prst="rect">
            <a:avLst/>
          </a:prstGeom>
        </p:spPr>
        <p:txBody>
          <a:bodyPr wrap="square">
            <a:spAutoFit/>
          </a:bodyPr>
          <a:lstStyle/>
          <a:p>
            <a:pPr marL="457200" indent="-457200" algn="just">
              <a:buFont typeface="Wingdings" panose="05000000000000000000" pitchFamily="2" charset="2"/>
              <a:buChar char="q"/>
            </a:pPr>
            <a:r>
              <a:rPr lang="ru-RU" sz="2200" dirty="0"/>
              <a:t>Управление деятельностью товарищества на вере осуществляется полными товарищами. </a:t>
            </a:r>
            <a:endParaRPr lang="ru-RU" sz="2200" dirty="0" smtClean="0"/>
          </a:p>
          <a:p>
            <a:pPr marL="457200" indent="-457200" algn="just">
              <a:buFont typeface="Wingdings" panose="05000000000000000000" pitchFamily="2" charset="2"/>
              <a:buChar char="q"/>
            </a:pPr>
            <a:endParaRPr lang="ru-RU" sz="2200" dirty="0" smtClean="0"/>
          </a:p>
          <a:p>
            <a:pPr marL="457200" indent="-457200" algn="just">
              <a:buFont typeface="Wingdings" panose="05000000000000000000" pitchFamily="2" charset="2"/>
              <a:buChar char="q"/>
            </a:pPr>
            <a:r>
              <a:rPr lang="ru-RU" sz="2200" dirty="0"/>
              <a:t>Вкладчики не вправе участвовать в управлении и ведении дел товарищества на вере, выступать от его имени иначе, как по доверенности. </a:t>
            </a:r>
            <a:endParaRPr lang="ru-RU" sz="2200" dirty="0" smtClean="0"/>
          </a:p>
          <a:p>
            <a:pPr marL="457200" indent="-457200" algn="just">
              <a:buFont typeface="Wingdings" panose="05000000000000000000" pitchFamily="2" charset="2"/>
              <a:buChar char="q"/>
            </a:pPr>
            <a:endParaRPr lang="ru-RU" sz="2200" dirty="0" smtClean="0"/>
          </a:p>
          <a:p>
            <a:pPr marL="457200" indent="-457200" algn="just">
              <a:buFont typeface="Wingdings" panose="05000000000000000000" pitchFamily="2" charset="2"/>
              <a:buChar char="q"/>
            </a:pPr>
            <a:r>
              <a:rPr lang="ru-RU" sz="2200" dirty="0" smtClean="0"/>
              <a:t>Они </a:t>
            </a:r>
            <a:r>
              <a:rPr lang="ru-RU" sz="2200" dirty="0"/>
              <a:t>не вправе оспаривать действия полных товарищей по управлению и ведению дел товарищества</a:t>
            </a:r>
            <a:r>
              <a:rPr lang="ru-RU" sz="2200" dirty="0" smtClean="0"/>
              <a:t>.</a:t>
            </a:r>
          </a:p>
          <a:p>
            <a:pPr marL="457200" indent="-457200" algn="just">
              <a:buFont typeface="Wingdings" panose="05000000000000000000" pitchFamily="2" charset="2"/>
              <a:buChar char="q"/>
            </a:pPr>
            <a:endParaRPr lang="ru-RU" sz="2200" dirty="0"/>
          </a:p>
          <a:p>
            <a:pPr marL="457200" indent="-457200" algn="just">
              <a:buFont typeface="Wingdings" panose="05000000000000000000" pitchFamily="2" charset="2"/>
              <a:buChar char="q"/>
            </a:pPr>
            <a:r>
              <a:rPr lang="ru-RU" sz="2200" dirty="0"/>
              <a:t>Вкладчик товарищества на вере обязан внести вклад в складочный капитал. </a:t>
            </a:r>
            <a:endParaRPr lang="ru-RU" sz="2200" dirty="0" smtClean="0"/>
          </a:p>
          <a:p>
            <a:pPr marL="457200" indent="-457200" algn="just">
              <a:buFont typeface="Wingdings" panose="05000000000000000000" pitchFamily="2" charset="2"/>
              <a:buChar char="q"/>
            </a:pPr>
            <a:endParaRPr lang="ru-RU" sz="2200" dirty="0"/>
          </a:p>
          <a:p>
            <a:pPr marL="457200" indent="-457200" algn="just">
              <a:buFont typeface="Wingdings" panose="05000000000000000000" pitchFamily="2" charset="2"/>
              <a:buChar char="q"/>
            </a:pPr>
            <a:r>
              <a:rPr lang="ru-RU" sz="2200" dirty="0"/>
              <a:t>Внесение вклада удостоверяется свидетельством об участии, выдаваемым вкладчику товариществом</a:t>
            </a:r>
            <a:r>
              <a:rPr lang="ru-RU" sz="2200" dirty="0" smtClean="0"/>
              <a:t>.</a:t>
            </a:r>
          </a:p>
          <a:p>
            <a:pPr marL="457200" indent="-457200" algn="just">
              <a:buFont typeface="Wingdings" panose="05000000000000000000" pitchFamily="2" charset="2"/>
              <a:buChar char="q"/>
            </a:pPr>
            <a:endParaRPr lang="ru-RU" sz="2200" dirty="0"/>
          </a:p>
        </p:txBody>
      </p:sp>
    </p:spTree>
    <p:extLst>
      <p:ext uri="{BB962C8B-B14F-4D97-AF65-F5344CB8AC3E}">
        <p14:creationId xmlns:p14="http://schemas.microsoft.com/office/powerpoint/2010/main" val="1846945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Товарищество на вере</a:t>
            </a:r>
          </a:p>
        </p:txBody>
      </p:sp>
      <p:sp>
        <p:nvSpPr>
          <p:cNvPr id="3" name="Прямоугольник 2"/>
          <p:cNvSpPr/>
          <p:nvPr/>
        </p:nvSpPr>
        <p:spPr>
          <a:xfrm>
            <a:off x="179512" y="1196752"/>
            <a:ext cx="8568952" cy="5016758"/>
          </a:xfrm>
          <a:prstGeom prst="rect">
            <a:avLst/>
          </a:prstGeom>
        </p:spPr>
        <p:txBody>
          <a:bodyPr wrap="square">
            <a:spAutoFit/>
          </a:bodyPr>
          <a:lstStyle/>
          <a:p>
            <a:pPr marL="457200" indent="-457200" algn="just">
              <a:buFont typeface="Wingdings" panose="05000000000000000000" pitchFamily="2" charset="2"/>
              <a:buChar char="q"/>
            </a:pPr>
            <a:r>
              <a:rPr lang="ru-RU" sz="2000" dirty="0"/>
              <a:t>Товарищество на вере ликвидируется при выбытии всех участвовавших в нем вкладчиков. Однако полные товарищи вправе вместо ликвидации преобразовать товарищество на вере в полное товарищество.</a:t>
            </a:r>
          </a:p>
          <a:p>
            <a:pPr marL="457200" indent="-457200" algn="just">
              <a:buFont typeface="Wingdings" panose="05000000000000000000" pitchFamily="2" charset="2"/>
              <a:buChar char="q"/>
            </a:pPr>
            <a:endParaRPr lang="ru-RU" sz="2000" dirty="0"/>
          </a:p>
          <a:p>
            <a:pPr marL="457200" indent="-457200" algn="just">
              <a:buFont typeface="Wingdings" panose="05000000000000000000" pitchFamily="2" charset="2"/>
              <a:buChar char="q"/>
            </a:pPr>
            <a:r>
              <a:rPr lang="ru-RU" sz="2000" dirty="0"/>
              <a:t>Товарищество на вере ликвидируется также по основаниям ликвидации полного товарищества. </a:t>
            </a:r>
          </a:p>
          <a:p>
            <a:pPr marL="457200" indent="-457200" algn="just">
              <a:buFont typeface="Wingdings" panose="05000000000000000000" pitchFamily="2" charset="2"/>
              <a:buChar char="q"/>
            </a:pPr>
            <a:endParaRPr lang="ru-RU" sz="2000" dirty="0"/>
          </a:p>
          <a:p>
            <a:pPr marL="457200" indent="-457200" algn="just">
              <a:buFont typeface="Wingdings" panose="05000000000000000000" pitchFamily="2" charset="2"/>
              <a:buChar char="q"/>
            </a:pPr>
            <a:r>
              <a:rPr lang="ru-RU" sz="2000" dirty="0"/>
              <a:t>Однако товарищество на вере сохраняется, если в нем остаются по крайней мере один полный товарищ и один вкладчик.</a:t>
            </a:r>
          </a:p>
          <a:p>
            <a:pPr marL="457200" indent="-457200" algn="just">
              <a:buFont typeface="Wingdings" panose="05000000000000000000" pitchFamily="2" charset="2"/>
              <a:buChar char="q"/>
            </a:pPr>
            <a:endParaRPr lang="ru-RU" sz="2000" dirty="0" smtClean="0"/>
          </a:p>
          <a:p>
            <a:pPr marL="457200" indent="-457200" algn="just">
              <a:buFont typeface="Wingdings" panose="05000000000000000000" pitchFamily="2" charset="2"/>
              <a:buChar char="q"/>
            </a:pPr>
            <a:r>
              <a:rPr lang="ru-RU" sz="2000" dirty="0" smtClean="0"/>
              <a:t>При </a:t>
            </a:r>
            <a:r>
              <a:rPr lang="ru-RU" sz="2000" dirty="0"/>
              <a:t>ликвидации товарищества на вере, в том числе в случае банкротства, вкладчики имеют преимущественное перед полными товарищами право на получение вкладов из имущества товарищества, оставшегося после удовлетворения требований его кредиторов.</a:t>
            </a:r>
          </a:p>
        </p:txBody>
      </p:sp>
    </p:spTree>
    <p:extLst>
      <p:ext uri="{BB962C8B-B14F-4D97-AF65-F5344CB8AC3E}">
        <p14:creationId xmlns:p14="http://schemas.microsoft.com/office/powerpoint/2010/main" val="2062425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Опорные вопросы по теме </a:t>
            </a:r>
            <a:endParaRPr lang="ru-RU" sz="2800" i="1" dirty="0"/>
          </a:p>
        </p:txBody>
      </p:sp>
      <p:sp>
        <p:nvSpPr>
          <p:cNvPr id="3" name="Прямоугольник 2"/>
          <p:cNvSpPr/>
          <p:nvPr/>
        </p:nvSpPr>
        <p:spPr>
          <a:xfrm>
            <a:off x="1544462" y="1175248"/>
            <a:ext cx="8159096"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solidFill>
                  <a:srgbClr val="000000"/>
                </a:solidFill>
                <a:latin typeface="Arial" panose="020B0604020202020204" pitchFamily="34" charset="0"/>
              </a:rPr>
              <a:t>Основные подходы к определению финансовой системы в отечественной и зарубежной литературе</a:t>
            </a:r>
            <a:r>
              <a:rPr lang="ru-RU" dirty="0" smtClean="0">
                <a:solidFill>
                  <a:srgbClr val="000000"/>
                </a:solidFill>
                <a:latin typeface="Arial" panose="020B0604020202020204" pitchFamily="34" charset="0"/>
              </a:rPr>
              <a:t>.</a:t>
            </a:r>
            <a:endParaRPr lang="ru-RU" dirty="0"/>
          </a:p>
        </p:txBody>
      </p:sp>
      <p:sp>
        <p:nvSpPr>
          <p:cNvPr id="15" name="Прямоугольник 14"/>
          <p:cNvSpPr/>
          <p:nvPr/>
        </p:nvSpPr>
        <p:spPr>
          <a:xfrm>
            <a:off x="1544461" y="3557909"/>
            <a:ext cx="8115506"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solidFill>
                  <a:srgbClr val="000000"/>
                </a:solidFill>
                <a:latin typeface="Arial" panose="020B0604020202020204" pitchFamily="34" charset="0"/>
              </a:rPr>
              <a:t>Финансовый рынок: понятие, участники, основные</a:t>
            </a:r>
          </a:p>
          <a:p>
            <a:pPr algn="ctr"/>
            <a:r>
              <a:rPr lang="ru-RU" dirty="0">
                <a:solidFill>
                  <a:srgbClr val="000000"/>
                </a:solidFill>
                <a:latin typeface="Arial" panose="020B0604020202020204" pitchFamily="34" charset="0"/>
              </a:rPr>
              <a:t>инструменты и финансовые показатели</a:t>
            </a:r>
            <a:endParaRPr lang="ru-RU" dirty="0"/>
          </a:p>
        </p:txBody>
      </p:sp>
      <p:sp>
        <p:nvSpPr>
          <p:cNvPr id="16" name="Прямоугольник 15"/>
          <p:cNvSpPr/>
          <p:nvPr/>
        </p:nvSpPr>
        <p:spPr>
          <a:xfrm>
            <a:off x="1544461" y="1887446"/>
            <a:ext cx="8159096"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solidFill>
                <a:srgbClr val="000000"/>
              </a:solidFill>
              <a:latin typeface="Arial" panose="020B0604020202020204" pitchFamily="34" charset="0"/>
            </a:endParaRPr>
          </a:p>
          <a:p>
            <a:pPr algn="ctr"/>
            <a:r>
              <a:rPr lang="ru-RU" dirty="0">
                <a:solidFill>
                  <a:srgbClr val="000000"/>
                </a:solidFill>
                <a:latin typeface="Arial" panose="020B0604020202020204" pitchFamily="34" charset="0"/>
              </a:rPr>
              <a:t>Функции финансовой системы. </a:t>
            </a:r>
            <a:endParaRPr lang="ru-RU" dirty="0"/>
          </a:p>
          <a:p>
            <a:pPr algn="ctr"/>
            <a:r>
              <a:rPr lang="ru-RU" dirty="0" smtClean="0">
                <a:solidFill>
                  <a:srgbClr val="000000"/>
                </a:solidFill>
                <a:latin typeface="Arial" panose="020B0604020202020204" pitchFamily="34" charset="0"/>
              </a:rPr>
              <a:t>.</a:t>
            </a:r>
            <a:endParaRPr lang="ru-RU" dirty="0"/>
          </a:p>
        </p:txBody>
      </p:sp>
      <p:sp>
        <p:nvSpPr>
          <p:cNvPr id="17" name="Прямоугольник 16"/>
          <p:cNvSpPr/>
          <p:nvPr/>
        </p:nvSpPr>
        <p:spPr>
          <a:xfrm>
            <a:off x="1544461" y="4343365"/>
            <a:ext cx="8115506"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solidFill>
                  <a:srgbClr val="000000"/>
                </a:solidFill>
                <a:latin typeface="Arial" panose="020B0604020202020204" pitchFamily="34" charset="0"/>
              </a:rPr>
              <a:t>Финансы организаций, их характеристика. </a:t>
            </a:r>
            <a:endParaRPr lang="ru-RU" dirty="0"/>
          </a:p>
        </p:txBody>
      </p:sp>
      <p:sp>
        <p:nvSpPr>
          <p:cNvPr id="18" name="Прямоугольник 17"/>
          <p:cNvSpPr/>
          <p:nvPr/>
        </p:nvSpPr>
        <p:spPr>
          <a:xfrm>
            <a:off x="1571961" y="5226802"/>
            <a:ext cx="8131597"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solidFill>
                  <a:srgbClr val="000000"/>
                </a:solidFill>
                <a:latin typeface="Arial" panose="020B0604020202020204" pitchFamily="34" charset="0"/>
              </a:rPr>
              <a:t>Государственные и муниципальные финансы</a:t>
            </a:r>
            <a:r>
              <a:rPr lang="ru-RU" dirty="0" smtClean="0">
                <a:solidFill>
                  <a:srgbClr val="000000"/>
                </a:solidFill>
                <a:latin typeface="Arial" panose="020B0604020202020204" pitchFamily="34" charset="0"/>
              </a:rPr>
              <a:t>,</a:t>
            </a:r>
          </a:p>
          <a:p>
            <a:pPr algn="ctr"/>
            <a:r>
              <a:rPr lang="ru-RU" dirty="0" smtClean="0">
                <a:solidFill>
                  <a:srgbClr val="000000"/>
                </a:solidFill>
                <a:latin typeface="Arial" panose="020B0604020202020204" pitchFamily="34" charset="0"/>
              </a:rPr>
              <a:t> их характеристика</a:t>
            </a:r>
            <a:r>
              <a:rPr lang="ru-RU" dirty="0">
                <a:solidFill>
                  <a:srgbClr val="000000"/>
                </a:solidFill>
                <a:latin typeface="Arial" panose="020B0604020202020204" pitchFamily="34" charset="0"/>
              </a:rPr>
              <a:t>. </a:t>
            </a:r>
            <a:endParaRPr lang="ru-RU" dirty="0"/>
          </a:p>
        </p:txBody>
      </p:sp>
      <p:sp>
        <p:nvSpPr>
          <p:cNvPr id="19" name="Прямоугольник 18"/>
          <p:cNvSpPr/>
          <p:nvPr/>
        </p:nvSpPr>
        <p:spPr>
          <a:xfrm>
            <a:off x="1564926" y="6064265"/>
            <a:ext cx="8138631"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ru-RU" dirty="0">
                <a:solidFill>
                  <a:srgbClr val="000000"/>
                </a:solidFill>
                <a:latin typeface="Arial" panose="020B0604020202020204" pitchFamily="34" charset="0"/>
              </a:rPr>
              <a:t>Финансы домашних хозяйств. Структура финансовых ресурсов домохозяйств. Сбережения и инвестиции в финансах домохозяйств</a:t>
            </a:r>
          </a:p>
        </p:txBody>
      </p:sp>
      <p:sp>
        <p:nvSpPr>
          <p:cNvPr id="20" name="Овал 19"/>
          <p:cNvSpPr/>
          <p:nvPr/>
        </p:nvSpPr>
        <p:spPr>
          <a:xfrm>
            <a:off x="557118" y="1132032"/>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1</a:t>
            </a:r>
            <a:endParaRPr lang="ru-RU" sz="3600" dirty="0"/>
          </a:p>
        </p:txBody>
      </p:sp>
      <p:sp>
        <p:nvSpPr>
          <p:cNvPr id="24" name="Овал 23"/>
          <p:cNvSpPr/>
          <p:nvPr/>
        </p:nvSpPr>
        <p:spPr>
          <a:xfrm>
            <a:off x="584971" y="1887446"/>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2</a:t>
            </a:r>
            <a:endParaRPr lang="ru-RU" sz="3600" dirty="0"/>
          </a:p>
        </p:txBody>
      </p:sp>
      <p:sp>
        <p:nvSpPr>
          <p:cNvPr id="25" name="Овал 24"/>
          <p:cNvSpPr/>
          <p:nvPr/>
        </p:nvSpPr>
        <p:spPr>
          <a:xfrm>
            <a:off x="670066" y="3479035"/>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4</a:t>
            </a:r>
            <a:endParaRPr lang="ru-RU" sz="3600" dirty="0"/>
          </a:p>
        </p:txBody>
      </p:sp>
      <p:sp>
        <p:nvSpPr>
          <p:cNvPr id="26" name="Овал 25"/>
          <p:cNvSpPr/>
          <p:nvPr/>
        </p:nvSpPr>
        <p:spPr>
          <a:xfrm>
            <a:off x="663559" y="4354253"/>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5</a:t>
            </a:r>
            <a:endParaRPr lang="ru-RU" sz="3600" dirty="0"/>
          </a:p>
        </p:txBody>
      </p:sp>
      <p:sp>
        <p:nvSpPr>
          <p:cNvPr id="27" name="Овал 26"/>
          <p:cNvSpPr/>
          <p:nvPr/>
        </p:nvSpPr>
        <p:spPr>
          <a:xfrm>
            <a:off x="736466" y="5226802"/>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6</a:t>
            </a:r>
            <a:endParaRPr lang="ru-RU" sz="3600" dirty="0"/>
          </a:p>
        </p:txBody>
      </p:sp>
      <p:sp>
        <p:nvSpPr>
          <p:cNvPr id="28" name="Овал 27"/>
          <p:cNvSpPr/>
          <p:nvPr/>
        </p:nvSpPr>
        <p:spPr>
          <a:xfrm>
            <a:off x="688180" y="6050183"/>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a:t>7</a:t>
            </a:r>
          </a:p>
        </p:txBody>
      </p:sp>
      <p:pic>
        <p:nvPicPr>
          <p:cNvPr id="4"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234" y="1002223"/>
            <a:ext cx="812659" cy="9646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17" y="1785352"/>
            <a:ext cx="812659" cy="96467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62" y="5965328"/>
            <a:ext cx="812659" cy="96467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397" y="4207044"/>
            <a:ext cx="812659" cy="96467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397" y="3405350"/>
            <a:ext cx="812659" cy="9646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62" y="5147121"/>
            <a:ext cx="812659" cy="964676"/>
          </a:xfrm>
          <a:prstGeom prst="rect">
            <a:avLst/>
          </a:prstGeom>
          <a:noFill/>
          <a:extLst>
            <a:ext uri="{909E8E84-426E-40DD-AFC4-6F175D3DCCD1}">
              <a14:hiddenFill xmlns:a14="http://schemas.microsoft.com/office/drawing/2010/main">
                <a:solidFill>
                  <a:srgbClr val="FFFFFF"/>
                </a:solidFill>
              </a14:hiddenFill>
            </a:ext>
          </a:extLst>
        </p:spPr>
      </p:pic>
      <p:sp>
        <p:nvSpPr>
          <p:cNvPr id="21" name="Овал 20"/>
          <p:cNvSpPr/>
          <p:nvPr/>
        </p:nvSpPr>
        <p:spPr>
          <a:xfrm>
            <a:off x="599560" y="2651683"/>
            <a:ext cx="648975" cy="6179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3</a:t>
            </a:r>
            <a:endParaRPr lang="ru-RU" sz="3600" dirty="0"/>
          </a:p>
        </p:txBody>
      </p:sp>
      <p:pic>
        <p:nvPicPr>
          <p:cNvPr id="22" name="Picture 2" descr="http://strah-luga.ru/wp-content/uploads/2016/06/vopr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306" y="2549589"/>
            <a:ext cx="812659" cy="964676"/>
          </a:xfrm>
          <a:prstGeom prst="rect">
            <a:avLst/>
          </a:prstGeom>
          <a:noFill/>
          <a:extLst>
            <a:ext uri="{909E8E84-426E-40DD-AFC4-6F175D3DCCD1}">
              <a14:hiddenFill xmlns:a14="http://schemas.microsoft.com/office/drawing/2010/main">
                <a:solidFill>
                  <a:srgbClr val="FFFFFF"/>
                </a:solidFill>
              </a14:hiddenFill>
            </a:ext>
          </a:extLst>
        </p:spPr>
      </p:pic>
      <p:sp>
        <p:nvSpPr>
          <p:cNvPr id="23" name="Прямоугольник 22"/>
          <p:cNvSpPr/>
          <p:nvPr/>
        </p:nvSpPr>
        <p:spPr>
          <a:xfrm>
            <a:off x="1544461" y="2772453"/>
            <a:ext cx="8159096" cy="589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solidFill>
                <a:srgbClr val="000000"/>
              </a:solidFill>
              <a:latin typeface="Arial" panose="020B0604020202020204" pitchFamily="34" charset="0"/>
            </a:endParaRPr>
          </a:p>
          <a:p>
            <a:pPr algn="ctr"/>
            <a:r>
              <a:rPr lang="ru-RU" dirty="0" smtClean="0">
                <a:solidFill>
                  <a:srgbClr val="000000"/>
                </a:solidFill>
                <a:latin typeface="Arial" panose="020B0604020202020204" pitchFamily="34" charset="0"/>
              </a:rPr>
              <a:t>Финансовая система, основанная на банках. </a:t>
            </a:r>
          </a:p>
          <a:p>
            <a:pPr algn="ctr"/>
            <a:r>
              <a:rPr lang="ru-RU" dirty="0" smtClean="0">
                <a:solidFill>
                  <a:srgbClr val="000000"/>
                </a:solidFill>
                <a:latin typeface="Arial" panose="020B0604020202020204" pitchFamily="34" charset="0"/>
              </a:rPr>
              <a:t>Финансовая система, основанная на рынке ценных бумаг. </a:t>
            </a:r>
            <a:endParaRPr lang="ru-RU" dirty="0"/>
          </a:p>
          <a:p>
            <a:pPr algn="ctr"/>
            <a:r>
              <a:rPr lang="ru-RU" dirty="0" smtClean="0">
                <a:solidFill>
                  <a:srgbClr val="000000"/>
                </a:solidFill>
                <a:latin typeface="Arial" panose="020B0604020202020204" pitchFamily="34" charset="0"/>
              </a:rPr>
              <a:t>.</a:t>
            </a:r>
            <a:endParaRPr lang="ru-RU" dirty="0"/>
          </a:p>
        </p:txBody>
      </p:sp>
    </p:spTree>
    <p:extLst>
      <p:ext uri="{BB962C8B-B14F-4D97-AF65-F5344CB8AC3E}">
        <p14:creationId xmlns:p14="http://schemas.microsoft.com/office/powerpoint/2010/main" val="872013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Крестьянское фермерское хозяйство</a:t>
            </a:r>
            <a:endParaRPr lang="ru-RU" sz="2200" i="1" dirty="0"/>
          </a:p>
        </p:txBody>
      </p:sp>
      <p:sp>
        <p:nvSpPr>
          <p:cNvPr id="3" name="Прямоугольник 2"/>
          <p:cNvSpPr/>
          <p:nvPr/>
        </p:nvSpPr>
        <p:spPr>
          <a:xfrm>
            <a:off x="179512" y="1196752"/>
            <a:ext cx="8568952" cy="4832092"/>
          </a:xfrm>
          <a:prstGeom prst="rect">
            <a:avLst/>
          </a:prstGeom>
        </p:spPr>
        <p:txBody>
          <a:bodyPr wrap="square">
            <a:spAutoFit/>
          </a:bodyPr>
          <a:lstStyle/>
          <a:p>
            <a:pPr algn="just"/>
            <a:r>
              <a:rPr lang="ru-RU" sz="2800" i="1" u="sng" dirty="0">
                <a:effectLst>
                  <a:outerShdw blurRad="38100" dist="38100" dir="2700000" algn="tl">
                    <a:srgbClr val="000000">
                      <a:alpha val="43137"/>
                    </a:srgbClr>
                  </a:outerShdw>
                </a:effectLst>
              </a:rPr>
              <a:t>Крестьянским (фермерским) хозяйством</a:t>
            </a:r>
            <a:r>
              <a:rPr lang="ru-RU" sz="2800" dirty="0"/>
              <a:t>, создаваемым в соответствии с </a:t>
            </a:r>
            <a:r>
              <a:rPr lang="ru-RU" sz="2800" dirty="0" smtClean="0"/>
              <a:t>Гражданским кодексом Российской Федерации в </a:t>
            </a:r>
            <a:r>
              <a:rPr lang="ru-RU" sz="2800" dirty="0"/>
              <a:t>качестве юридического лица, признается добровольное </a:t>
            </a:r>
            <a:r>
              <a:rPr lang="ru-RU" sz="2800" b="1" u="sng" dirty="0"/>
              <a:t>объединение граждан на основе членства для совместной</a:t>
            </a:r>
            <a:r>
              <a:rPr lang="ru-RU" sz="2800" dirty="0"/>
              <a:t> производственной или иной хозяйственной </a:t>
            </a:r>
            <a:r>
              <a:rPr lang="ru-RU" sz="2800" b="1" u="sng" dirty="0"/>
              <a:t>деятельности</a:t>
            </a:r>
            <a:r>
              <a:rPr lang="ru-RU" sz="2800" dirty="0"/>
              <a:t> в области сельского хозяйства, основанной на их личном участии и объединении членами крестьянского (фермерского) хозяйства имущественных вкладов.</a:t>
            </a:r>
          </a:p>
        </p:txBody>
      </p:sp>
    </p:spTree>
    <p:extLst>
      <p:ext uri="{BB962C8B-B14F-4D97-AF65-F5344CB8AC3E}">
        <p14:creationId xmlns:p14="http://schemas.microsoft.com/office/powerpoint/2010/main" val="2190371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Крестьянское фермерское хозяйство</a:t>
            </a:r>
            <a:endParaRPr lang="ru-RU" sz="2200" i="1" dirty="0"/>
          </a:p>
        </p:txBody>
      </p:sp>
      <p:sp>
        <p:nvSpPr>
          <p:cNvPr id="2" name="Прямоугольник 1"/>
          <p:cNvSpPr/>
          <p:nvPr/>
        </p:nvSpPr>
        <p:spPr>
          <a:xfrm>
            <a:off x="126240" y="1398856"/>
            <a:ext cx="9260006" cy="4493538"/>
          </a:xfrm>
          <a:prstGeom prst="rect">
            <a:avLst/>
          </a:prstGeom>
        </p:spPr>
        <p:txBody>
          <a:bodyPr wrap="square">
            <a:spAutoFit/>
          </a:bodyPr>
          <a:lstStyle/>
          <a:p>
            <a:pPr marL="457200" indent="-457200" algn="just">
              <a:buFont typeface="Wingdings" panose="05000000000000000000" pitchFamily="2" charset="2"/>
              <a:buChar char="q"/>
            </a:pPr>
            <a:r>
              <a:rPr lang="ru-RU" sz="2200" dirty="0"/>
              <a:t>Имущество крестьянского (фермерского) хозяйства принадлежит ему </a:t>
            </a:r>
            <a:r>
              <a:rPr lang="ru-RU" sz="2200" b="1" u="sng" dirty="0"/>
              <a:t>на праве собственности</a:t>
            </a:r>
            <a:r>
              <a:rPr lang="ru-RU" sz="2200" dirty="0"/>
              <a:t>.</a:t>
            </a:r>
          </a:p>
          <a:p>
            <a:pPr marL="457200" indent="-457200" algn="just">
              <a:buFont typeface="Wingdings" panose="05000000000000000000" pitchFamily="2" charset="2"/>
              <a:buChar char="q"/>
            </a:pPr>
            <a:r>
              <a:rPr lang="ru-RU" sz="2200" dirty="0"/>
              <a:t>Гражданин может быть членом только одного крестьянского (фермерского) хозяйства, созданного в качестве юридического лица.</a:t>
            </a:r>
          </a:p>
          <a:p>
            <a:pPr marL="457200" indent="-457200" algn="just">
              <a:buFont typeface="Wingdings" panose="05000000000000000000" pitchFamily="2" charset="2"/>
              <a:buChar char="q"/>
            </a:pPr>
            <a:r>
              <a:rPr lang="ru-RU" sz="2200" dirty="0"/>
              <a:t>При обращении взыскания кредиторов крестьянского (фермерского) хозяйства на земельный участок, находящийся в собственности хозяйства, </a:t>
            </a:r>
            <a:r>
              <a:rPr lang="ru-RU" sz="2200" i="1" u="sng" dirty="0"/>
              <a:t>земельный участок подлежит продаже с публичных торгов в пользу лица</a:t>
            </a:r>
            <a:r>
              <a:rPr lang="ru-RU" sz="2200" dirty="0"/>
              <a:t>, которое в соответствии с законом вправе продолжать использование земельного участка по целевому назначению.</a:t>
            </a:r>
          </a:p>
          <a:p>
            <a:pPr marL="457200" indent="-457200" algn="just">
              <a:buFont typeface="Wingdings" panose="05000000000000000000" pitchFamily="2" charset="2"/>
              <a:buChar char="q"/>
            </a:pPr>
            <a:r>
              <a:rPr lang="ru-RU" sz="2200" dirty="0"/>
              <a:t>Члены крестьянского (фермерского) хозяйства, созданного в качестве юридического лица, несут по обязательствам крестьянского (фермерского) хозяйства субсидиарную ответственность.</a:t>
            </a:r>
          </a:p>
        </p:txBody>
      </p:sp>
    </p:spTree>
    <p:extLst>
      <p:ext uri="{BB962C8B-B14F-4D97-AF65-F5344CB8AC3E}">
        <p14:creationId xmlns:p14="http://schemas.microsoft.com/office/powerpoint/2010/main" val="2712743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2" name="Прямоугольник 1"/>
          <p:cNvSpPr/>
          <p:nvPr/>
        </p:nvSpPr>
        <p:spPr>
          <a:xfrm>
            <a:off x="163771" y="1119116"/>
            <a:ext cx="9184943" cy="5262979"/>
          </a:xfrm>
          <a:prstGeom prst="rect">
            <a:avLst/>
          </a:prstGeom>
        </p:spPr>
        <p:txBody>
          <a:bodyPr wrap="square">
            <a:spAutoFit/>
          </a:bodyPr>
          <a:lstStyle/>
          <a:p>
            <a:pPr algn="just"/>
            <a:r>
              <a:rPr lang="ru-RU" sz="2800" dirty="0"/>
              <a:t>Обществом с ограниченной ответственностью признается </a:t>
            </a:r>
            <a:r>
              <a:rPr lang="ru-RU" sz="2800" b="1" u="sng" dirty="0"/>
              <a:t>хозяйственное общество</a:t>
            </a:r>
            <a:r>
              <a:rPr lang="ru-RU" sz="2800" dirty="0"/>
              <a:t>, </a:t>
            </a:r>
          </a:p>
          <a:p>
            <a:pPr algn="just"/>
            <a:endParaRPr lang="ru-RU" sz="2800" dirty="0"/>
          </a:p>
          <a:p>
            <a:pPr marL="342900" indent="-342900" algn="just">
              <a:buFont typeface="Wingdings" panose="05000000000000000000" pitchFamily="2" charset="2"/>
              <a:buChar char="ü"/>
            </a:pPr>
            <a:r>
              <a:rPr lang="ru-RU" sz="2800" dirty="0"/>
              <a:t>уставный капитал которого разделен на доли; </a:t>
            </a:r>
          </a:p>
          <a:p>
            <a:pPr marL="342900" indent="-342900" algn="just">
              <a:buFont typeface="Wingdings" panose="05000000000000000000" pitchFamily="2" charset="2"/>
              <a:buChar char="ü"/>
            </a:pPr>
            <a:endParaRPr lang="ru-RU" sz="2800" dirty="0"/>
          </a:p>
          <a:p>
            <a:pPr marL="342900" indent="-342900" algn="just">
              <a:buFont typeface="Wingdings" panose="05000000000000000000" pitchFamily="2" charset="2"/>
              <a:buChar char="ü"/>
            </a:pPr>
            <a:r>
              <a:rPr lang="ru-RU" sz="2800" dirty="0"/>
              <a:t>участники общества с ограниченной ответственностью не отвечают по его обязательствам </a:t>
            </a:r>
          </a:p>
          <a:p>
            <a:pPr marL="342900" indent="-342900" algn="just">
              <a:buFont typeface="Wingdings" panose="05000000000000000000" pitchFamily="2" charset="2"/>
              <a:buChar char="ü"/>
            </a:pPr>
            <a:endParaRPr lang="ru-RU" sz="2800" dirty="0"/>
          </a:p>
          <a:p>
            <a:pPr marL="342900" indent="-342900" algn="just">
              <a:buFont typeface="Wingdings" panose="05000000000000000000" pitchFamily="2" charset="2"/>
              <a:buChar char="ü"/>
            </a:pPr>
            <a:r>
              <a:rPr lang="ru-RU" sz="2800" dirty="0"/>
              <a:t>участники общества с ограниченной ответственностью несут риск убытков, связанных с деятельностью общества, в пределах стоимости принадлежащих им долей.</a:t>
            </a:r>
          </a:p>
        </p:txBody>
      </p:sp>
    </p:spTree>
    <p:extLst>
      <p:ext uri="{BB962C8B-B14F-4D97-AF65-F5344CB8AC3E}">
        <p14:creationId xmlns:p14="http://schemas.microsoft.com/office/powerpoint/2010/main" val="1225092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4" name="Прямоугольник 3"/>
          <p:cNvSpPr/>
          <p:nvPr/>
        </p:nvSpPr>
        <p:spPr>
          <a:xfrm>
            <a:off x="251520" y="1330305"/>
            <a:ext cx="8568952" cy="5509200"/>
          </a:xfrm>
          <a:prstGeom prst="rect">
            <a:avLst/>
          </a:prstGeom>
        </p:spPr>
        <p:txBody>
          <a:bodyPr wrap="square">
            <a:spAutoFit/>
          </a:bodyPr>
          <a:lstStyle/>
          <a:p>
            <a:pPr marL="342900" indent="-342900" algn="just">
              <a:buFont typeface="Wingdings" panose="05000000000000000000" pitchFamily="2" charset="2"/>
              <a:buChar char="q"/>
            </a:pPr>
            <a:r>
              <a:rPr lang="ru-RU" sz="2200" dirty="0"/>
              <a:t>Участники общества, не полностью оплатившие доли, несут солидарную ответственность по обязательствам общества в пределах стоимости неоплаченной части доли каждого из участников</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Фирменное наименование общества с ограниченной ответственностью должно содержать наименование общества и слова "с ограниченной ответственностью</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Число участников общества с ограниченной ответственностью не должно превышать пятьдесят. </a:t>
            </a:r>
            <a:endParaRPr lang="ru-RU" sz="2200" dirty="0" smtClean="0"/>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В противном случае оно подлежит преобразованию в акционерное общество в течение года, а по истечении этого срока - ликвидации в судебном порядке, если число его участников не уменьшится до указанного предела.</a:t>
            </a:r>
          </a:p>
        </p:txBody>
      </p:sp>
    </p:spTree>
    <p:extLst>
      <p:ext uri="{BB962C8B-B14F-4D97-AF65-F5344CB8AC3E}">
        <p14:creationId xmlns:p14="http://schemas.microsoft.com/office/powerpoint/2010/main" val="2618097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2" name="Прямоугольник 1"/>
          <p:cNvSpPr/>
          <p:nvPr/>
        </p:nvSpPr>
        <p:spPr>
          <a:xfrm>
            <a:off x="150126" y="1205764"/>
            <a:ext cx="9362362" cy="4832092"/>
          </a:xfrm>
          <a:prstGeom prst="rect">
            <a:avLst/>
          </a:prstGeom>
        </p:spPr>
        <p:txBody>
          <a:bodyPr wrap="square">
            <a:spAutoFit/>
          </a:bodyPr>
          <a:lstStyle/>
          <a:p>
            <a:pPr marL="342900" indent="-342900" algn="just">
              <a:buFont typeface="Wingdings" panose="05000000000000000000" pitchFamily="2" charset="2"/>
              <a:buChar char="q"/>
            </a:pPr>
            <a:r>
              <a:rPr lang="ru-RU" sz="2200" dirty="0"/>
              <a:t> Общество с ограниченной ответственностью может быть учреждено одним лицом или может состоять из одного лица, в том числе при создании в результате реорганизации.</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 Учредители общества с ограниченной ответственностью заключают между собой договор об учреждении общества с ограниченной ответственностью, определяющий порядок осуществления ими совместной деятельности по учреждению общества, размер уставного капитала общества, размер их долей в уставном капитале общества и иные установленные законом об обществах с ограниченной ответственностью условия.</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Договор об учреждении общества с ограниченной ответственностью заключается в письменной форме.</a:t>
            </a:r>
          </a:p>
        </p:txBody>
      </p:sp>
    </p:spTree>
    <p:extLst>
      <p:ext uri="{BB962C8B-B14F-4D97-AF65-F5344CB8AC3E}">
        <p14:creationId xmlns:p14="http://schemas.microsoft.com/office/powerpoint/2010/main" val="4198701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2" name="Прямоугольник 1"/>
          <p:cNvSpPr/>
          <p:nvPr/>
        </p:nvSpPr>
        <p:spPr>
          <a:xfrm>
            <a:off x="293425" y="1260355"/>
            <a:ext cx="8925636" cy="4832092"/>
          </a:xfrm>
          <a:prstGeom prst="rect">
            <a:avLst/>
          </a:prstGeom>
        </p:spPr>
        <p:txBody>
          <a:bodyPr wrap="square">
            <a:spAutoFit/>
          </a:bodyPr>
          <a:lstStyle/>
          <a:p>
            <a:pPr marL="342900" indent="-342900" algn="just">
              <a:buFont typeface="Wingdings" panose="05000000000000000000" pitchFamily="2" charset="2"/>
              <a:buChar char="q"/>
            </a:pPr>
            <a:r>
              <a:rPr lang="ru-RU" sz="2200" dirty="0"/>
              <a:t>Учредители общества с ограниченной ответственностью несут солидарную ответственность по обязательствам, связанным с его учреждением и возникшим до его государственной регистрации.</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Общество с ограниченной ответственностью несет ответственность по обязательствам учредителей общества, связанным с его учреждением, только в случае последующего одобрения действий учредителей общества общим собранием участников общества.</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Учредительным документом общества с ограниченной ответственностью является его устав.</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Уставный капитал общества с ограниченной ответственностью составляется из номинальной стоимости долей участников.</a:t>
            </a:r>
          </a:p>
        </p:txBody>
      </p:sp>
    </p:spTree>
    <p:extLst>
      <p:ext uri="{BB962C8B-B14F-4D97-AF65-F5344CB8AC3E}">
        <p14:creationId xmlns:p14="http://schemas.microsoft.com/office/powerpoint/2010/main" val="1838252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2" name="Прямоугольник 1"/>
          <p:cNvSpPr/>
          <p:nvPr/>
        </p:nvSpPr>
        <p:spPr>
          <a:xfrm>
            <a:off x="177420" y="1299278"/>
            <a:ext cx="8461612" cy="5016758"/>
          </a:xfrm>
          <a:prstGeom prst="rect">
            <a:avLst/>
          </a:prstGeom>
        </p:spPr>
        <p:txBody>
          <a:bodyPr wrap="square">
            <a:spAutoFit/>
          </a:bodyPr>
          <a:lstStyle/>
          <a:p>
            <a:pPr marL="342900" indent="-342900" algn="just">
              <a:buFont typeface="Wingdings" panose="05000000000000000000" pitchFamily="2" charset="2"/>
              <a:buChar char="q"/>
            </a:pPr>
            <a:r>
              <a:rPr lang="ru-RU" sz="2000" dirty="0"/>
              <a:t> Не допускается освобождение участника общества с ограниченной ответственностью от обязанности оплаты доли в уставном капитале общества.</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Последствия нарушения участниками общества сроков и порядка оплаты уставного капитала общества определяются законом об обществах с ограниченной ответственностью.</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Уменьшение уставного капитала общества с ограниченной ответственностью допускается после уведомления всех его кредиторов. В этом случае последние вправе потребовать досрочного прекращения или исполнения соответствующих обязательств общества и возмещения им убытков.</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Увеличение уставного капитала общества допускается после полной оплаты всех его долей.</a:t>
            </a:r>
          </a:p>
        </p:txBody>
      </p:sp>
    </p:spTree>
    <p:extLst>
      <p:ext uri="{BB962C8B-B14F-4D97-AF65-F5344CB8AC3E}">
        <p14:creationId xmlns:p14="http://schemas.microsoft.com/office/powerpoint/2010/main" val="2711802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Общество с ограниченной ответственностью</a:t>
            </a:r>
            <a:endParaRPr lang="ru-RU" sz="2200" i="1" dirty="0"/>
          </a:p>
        </p:txBody>
      </p:sp>
      <p:sp>
        <p:nvSpPr>
          <p:cNvPr id="2" name="Прямоугольник 1"/>
          <p:cNvSpPr/>
          <p:nvPr/>
        </p:nvSpPr>
        <p:spPr>
          <a:xfrm>
            <a:off x="382137" y="1419367"/>
            <a:ext cx="8761863" cy="4524315"/>
          </a:xfrm>
          <a:prstGeom prst="rect">
            <a:avLst/>
          </a:prstGeom>
        </p:spPr>
        <p:txBody>
          <a:bodyPr wrap="square">
            <a:spAutoFit/>
          </a:bodyPr>
          <a:lstStyle/>
          <a:p>
            <a:pPr marL="342900" indent="-342900" algn="just">
              <a:buFont typeface="Wingdings" panose="05000000000000000000" pitchFamily="2" charset="2"/>
              <a:buChar char="q"/>
            </a:pPr>
            <a:r>
              <a:rPr lang="ru-RU" sz="2400" dirty="0"/>
              <a:t> Общество с ограниченной ответственностью может быть реорганизовано или ликвидировано добровольно по единогласному решению его участников.</a:t>
            </a:r>
          </a:p>
          <a:p>
            <a:pPr algn="just"/>
            <a:endParaRPr lang="ru-RU" sz="2400" dirty="0"/>
          </a:p>
          <a:p>
            <a:pPr marL="342900" indent="-342900" algn="just">
              <a:buFont typeface="Wingdings" panose="05000000000000000000" pitchFamily="2" charset="2"/>
              <a:buChar char="q"/>
            </a:pPr>
            <a:r>
              <a:rPr lang="ru-RU" sz="2400" dirty="0"/>
              <a:t>Общество с ограниченной ответственностью вправе преобразоваться в:</a:t>
            </a:r>
          </a:p>
          <a:p>
            <a:pPr algn="just"/>
            <a:endParaRPr lang="ru-RU" sz="2400" dirty="0"/>
          </a:p>
          <a:p>
            <a:pPr marL="342900" indent="-342900" algn="just">
              <a:buFont typeface="Wingdings" panose="05000000000000000000" pitchFamily="2" charset="2"/>
              <a:buChar char="Ø"/>
            </a:pPr>
            <a:r>
              <a:rPr lang="ru-RU" sz="2400" dirty="0"/>
              <a:t>акционерное общество;</a:t>
            </a:r>
          </a:p>
          <a:p>
            <a:pPr marL="342900" indent="-342900" algn="just">
              <a:buFont typeface="Wingdings" panose="05000000000000000000" pitchFamily="2" charset="2"/>
              <a:buChar char="Ø"/>
            </a:pPr>
            <a:endParaRPr lang="ru-RU" sz="2400" dirty="0"/>
          </a:p>
          <a:p>
            <a:pPr marL="342900" indent="-342900" algn="just">
              <a:buFont typeface="Wingdings" panose="05000000000000000000" pitchFamily="2" charset="2"/>
              <a:buChar char="Ø"/>
            </a:pPr>
            <a:r>
              <a:rPr lang="ru-RU" sz="2400" dirty="0"/>
              <a:t>хозяйственное товарищество; </a:t>
            </a:r>
          </a:p>
          <a:p>
            <a:pPr marL="342900" indent="-342900" algn="just">
              <a:buFont typeface="Wingdings" panose="05000000000000000000" pitchFamily="2" charset="2"/>
              <a:buChar char="Ø"/>
            </a:pPr>
            <a:endParaRPr lang="ru-RU" sz="2400" dirty="0"/>
          </a:p>
          <a:p>
            <a:pPr marL="342900" indent="-342900" algn="just">
              <a:buFont typeface="Wingdings" panose="05000000000000000000" pitchFamily="2" charset="2"/>
              <a:buChar char="Ø"/>
            </a:pPr>
            <a:r>
              <a:rPr lang="ru-RU" sz="2400" dirty="0"/>
              <a:t>производственный кооператив.</a:t>
            </a:r>
          </a:p>
        </p:txBody>
      </p:sp>
    </p:spTree>
    <p:extLst>
      <p:ext uri="{BB962C8B-B14F-4D97-AF65-F5344CB8AC3E}">
        <p14:creationId xmlns:p14="http://schemas.microsoft.com/office/powerpoint/2010/main" val="4119143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163773" y="1214651"/>
            <a:ext cx="8925636" cy="4493538"/>
          </a:xfrm>
          <a:prstGeom prst="rect">
            <a:avLst/>
          </a:prstGeom>
        </p:spPr>
        <p:txBody>
          <a:bodyPr wrap="square">
            <a:spAutoFit/>
          </a:bodyPr>
          <a:lstStyle/>
          <a:p>
            <a:pPr algn="ctr"/>
            <a:r>
              <a:rPr lang="ru-RU" sz="2600" dirty="0"/>
              <a:t>Акционерным обществом </a:t>
            </a:r>
            <a:endParaRPr lang="ru-RU" sz="2600" dirty="0" smtClean="0"/>
          </a:p>
          <a:p>
            <a:pPr algn="ctr"/>
            <a:r>
              <a:rPr lang="ru-RU" sz="2600" b="1" u="sng" dirty="0" smtClean="0"/>
              <a:t>признается </a:t>
            </a:r>
            <a:r>
              <a:rPr lang="ru-RU" sz="2600" b="1" u="sng" dirty="0"/>
              <a:t>хозяйственное </a:t>
            </a:r>
            <a:r>
              <a:rPr lang="ru-RU" sz="2600" b="1" u="sng" dirty="0" smtClean="0"/>
              <a:t>общество</a:t>
            </a:r>
            <a:endParaRPr lang="ru-RU" sz="2600" b="1" u="sng" dirty="0"/>
          </a:p>
          <a:p>
            <a:pPr algn="just"/>
            <a:endParaRPr lang="ru-RU" sz="2600" dirty="0"/>
          </a:p>
          <a:p>
            <a:pPr marL="342900" indent="-342900" algn="just">
              <a:buFont typeface="Wingdings" panose="05000000000000000000" pitchFamily="2" charset="2"/>
              <a:buChar char="ü"/>
            </a:pPr>
            <a:r>
              <a:rPr lang="ru-RU" sz="2600" dirty="0"/>
              <a:t>уставный капитал </a:t>
            </a:r>
            <a:r>
              <a:rPr lang="ru-RU" sz="2600" dirty="0" smtClean="0"/>
              <a:t>разделен </a:t>
            </a:r>
            <a:r>
              <a:rPr lang="ru-RU" sz="2600" dirty="0"/>
              <a:t>на определенное число </a:t>
            </a:r>
            <a:r>
              <a:rPr lang="ru-RU" sz="2600" dirty="0" smtClean="0"/>
              <a:t>акций </a:t>
            </a:r>
            <a:endParaRPr lang="ru-RU" sz="2600" dirty="0"/>
          </a:p>
          <a:p>
            <a:pPr marL="342900" indent="-342900" algn="just">
              <a:buFont typeface="Wingdings" panose="05000000000000000000" pitchFamily="2" charset="2"/>
              <a:buChar char="ü"/>
            </a:pPr>
            <a:endParaRPr lang="ru-RU" sz="2600" dirty="0"/>
          </a:p>
          <a:p>
            <a:pPr marL="342900" indent="-342900" algn="just">
              <a:buFont typeface="Wingdings" panose="05000000000000000000" pitchFamily="2" charset="2"/>
              <a:buChar char="ü"/>
            </a:pPr>
            <a:r>
              <a:rPr lang="ru-RU" sz="2600" dirty="0"/>
              <a:t>участники акционерного общества (акционеры) не отвечают по его обязательствам</a:t>
            </a:r>
          </a:p>
          <a:p>
            <a:pPr marL="342900" indent="-342900" algn="just">
              <a:buFont typeface="Wingdings" panose="05000000000000000000" pitchFamily="2" charset="2"/>
              <a:buChar char="ü"/>
            </a:pPr>
            <a:endParaRPr lang="ru-RU" sz="2600" dirty="0"/>
          </a:p>
          <a:p>
            <a:pPr marL="342900" indent="-342900" algn="just">
              <a:buFont typeface="Wingdings" panose="05000000000000000000" pitchFamily="2" charset="2"/>
              <a:buChar char="ü"/>
            </a:pPr>
            <a:r>
              <a:rPr lang="ru-RU" sz="2600" dirty="0"/>
              <a:t>участники акционерного общества (акционеры) несут риск убытков, связанных с деятельностью общества, в пределах стоимости принадлежащих им </a:t>
            </a:r>
            <a:r>
              <a:rPr lang="ru-RU" sz="2600" dirty="0" smtClean="0"/>
              <a:t>акций</a:t>
            </a:r>
            <a:endParaRPr lang="ru-RU" sz="2600" dirty="0"/>
          </a:p>
        </p:txBody>
      </p:sp>
    </p:spTree>
    <p:extLst>
      <p:ext uri="{BB962C8B-B14F-4D97-AF65-F5344CB8AC3E}">
        <p14:creationId xmlns:p14="http://schemas.microsoft.com/office/powerpoint/2010/main" val="7291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169634" y="1237493"/>
            <a:ext cx="8568952" cy="5509200"/>
          </a:xfrm>
          <a:prstGeom prst="rect">
            <a:avLst/>
          </a:prstGeom>
        </p:spPr>
        <p:txBody>
          <a:bodyPr wrap="square">
            <a:spAutoFit/>
          </a:bodyPr>
          <a:lstStyle/>
          <a:p>
            <a:pPr marL="342900" indent="-342900" algn="just">
              <a:buFont typeface="Wingdings" panose="05000000000000000000" pitchFamily="2" charset="2"/>
              <a:buChar char="q"/>
            </a:pPr>
            <a:r>
              <a:rPr lang="ru-RU" sz="2200" dirty="0"/>
              <a:t>Акционеры, не полностью оплатившие акции, несут солидарную ответственность по обязательствам акционерного общества в пределах неоплаченной части стоимости принадлежащих им акций</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Акционеры не отвечают по обязательствам общества и несут риск убытков, связанных с его деятельностью, в пределах стоимости принадлежащих им акций.</a:t>
            </a:r>
            <a:endParaRPr lang="ru-RU" sz="2200" dirty="0" smtClean="0"/>
          </a:p>
          <a:p>
            <a:pPr algn="just"/>
            <a:endParaRPr lang="ru-RU" sz="2200" dirty="0"/>
          </a:p>
          <a:p>
            <a:pPr marL="342900" indent="-342900" algn="just">
              <a:buFont typeface="Wingdings" panose="05000000000000000000" pitchFamily="2" charset="2"/>
              <a:buChar char="q"/>
            </a:pPr>
            <a:r>
              <a:rPr lang="ru-RU" sz="2200" dirty="0"/>
              <a:t>До оплаты 50 процентов акций общества, распределенных среди его учредителей, общество не вправе совершать сделки, не связанные с учреждением общества.</a:t>
            </a:r>
            <a:endParaRPr lang="ru-RU" sz="2200" dirty="0" smtClean="0"/>
          </a:p>
          <a:p>
            <a:pPr marL="342900" indent="-342900" algn="just">
              <a:buFont typeface="Wingdings" panose="05000000000000000000" pitchFamily="2" charset="2"/>
              <a:buChar char="q"/>
            </a:pPr>
            <a:endParaRPr lang="ru-RU" sz="2200" dirty="0" smtClean="0"/>
          </a:p>
          <a:p>
            <a:pPr marL="342900" indent="-342900" algn="just">
              <a:buFont typeface="Wingdings" panose="05000000000000000000" pitchFamily="2" charset="2"/>
              <a:buChar char="q"/>
            </a:pPr>
            <a:r>
              <a:rPr lang="ru-RU" sz="2200" dirty="0"/>
              <a:t>Место нахождения общества определяется местом его государственной регистрации.</a:t>
            </a:r>
            <a:endParaRPr lang="ru-RU" sz="2200" dirty="0" smtClean="0"/>
          </a:p>
          <a:p>
            <a:pPr marL="342900" indent="-342900" algn="just">
              <a:buFont typeface="Wingdings" panose="05000000000000000000" pitchFamily="2" charset="2"/>
              <a:buChar char="q"/>
            </a:pPr>
            <a:endParaRPr lang="ru-RU" sz="2200" dirty="0"/>
          </a:p>
        </p:txBody>
      </p:sp>
    </p:spTree>
    <p:extLst>
      <p:ext uri="{BB962C8B-B14F-4D97-AF65-F5344CB8AC3E}">
        <p14:creationId xmlns:p14="http://schemas.microsoft.com/office/powerpoint/2010/main" val="3562544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Типы финансовых систем</a:t>
            </a:r>
            <a:endParaRPr lang="ru-RU" sz="2800" i="1" dirty="0"/>
          </a:p>
        </p:txBody>
      </p:sp>
      <p:sp>
        <p:nvSpPr>
          <p:cNvPr id="3" name="Прямоугольник 2"/>
          <p:cNvSpPr/>
          <p:nvPr/>
        </p:nvSpPr>
        <p:spPr>
          <a:xfrm>
            <a:off x="228562" y="1815153"/>
            <a:ext cx="4039737" cy="3343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200" dirty="0" smtClean="0">
                <a:latin typeface="Times New Roman" panose="02020603050405020304" pitchFamily="18" charset="0"/>
                <a:cs typeface="Times New Roman" panose="02020603050405020304" pitchFamily="18" charset="0"/>
              </a:rPr>
              <a:t>Финансовая система, основанная на </a:t>
            </a:r>
            <a:r>
              <a:rPr lang="ru-RU" sz="3200" b="1" i="1" dirty="0" smtClean="0">
                <a:latin typeface="Times New Roman" panose="02020603050405020304" pitchFamily="18" charset="0"/>
                <a:cs typeface="Times New Roman" panose="02020603050405020304" pitchFamily="18" charset="0"/>
              </a:rPr>
              <a:t>банках</a:t>
            </a:r>
            <a:endParaRPr lang="en-US" sz="3200" b="1" i="1" dirty="0" smtClean="0">
              <a:latin typeface="Times New Roman" panose="02020603050405020304" pitchFamily="18" charset="0"/>
              <a:cs typeface="Times New Roman" panose="02020603050405020304" pitchFamily="18" charset="0"/>
            </a:endParaRPr>
          </a:p>
          <a:p>
            <a:pPr algn="ctr"/>
            <a:r>
              <a:rPr lang="ru-RU" sz="3200" dirty="0" smtClean="0">
                <a:latin typeface="Times New Roman" panose="02020603050405020304" pitchFamily="18" charset="0"/>
                <a:cs typeface="Times New Roman" panose="02020603050405020304" pitchFamily="18" charset="0"/>
              </a:rPr>
              <a:t> </a:t>
            </a:r>
          </a:p>
          <a:p>
            <a:pPr algn="ctr"/>
            <a:r>
              <a:rPr lang="ru-RU" sz="3200" dirty="0" smtClean="0">
                <a:latin typeface="Times New Roman" panose="02020603050405020304" pitchFamily="18" charset="0"/>
                <a:cs typeface="Times New Roman" panose="02020603050405020304" pitchFamily="18" charset="0"/>
              </a:rPr>
              <a:t>(</a:t>
            </a:r>
            <a:r>
              <a:rPr lang="en-US" sz="3200" b="1" i="1" dirty="0" smtClean="0">
                <a:latin typeface="Times New Roman" panose="02020603050405020304" pitchFamily="18" charset="0"/>
                <a:cs typeface="Times New Roman" panose="02020603050405020304" pitchFamily="18" charset="0"/>
              </a:rPr>
              <a:t>bank</a:t>
            </a:r>
            <a:r>
              <a:rPr lang="en-US" sz="3200" dirty="0" smtClean="0">
                <a:latin typeface="Times New Roman" panose="02020603050405020304" pitchFamily="18" charset="0"/>
                <a:cs typeface="Times New Roman" panose="02020603050405020304" pitchFamily="18" charset="0"/>
              </a:rPr>
              <a:t> based </a:t>
            </a:r>
          </a:p>
          <a:p>
            <a:pPr algn="ctr"/>
            <a:r>
              <a:rPr lang="en-US" sz="3200" dirty="0" smtClean="0">
                <a:latin typeface="Times New Roman" panose="02020603050405020304" pitchFamily="18" charset="0"/>
                <a:cs typeface="Times New Roman" panose="02020603050405020304" pitchFamily="18" charset="0"/>
              </a:rPr>
              <a:t>financial system)</a:t>
            </a:r>
            <a:endParaRPr lang="ru-RU" sz="3200"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4888173" y="1815154"/>
            <a:ext cx="4733499" cy="33437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200" dirty="0">
                <a:latin typeface="Times New Roman" panose="02020603050405020304" pitchFamily="18" charset="0"/>
                <a:cs typeface="Times New Roman" panose="02020603050405020304" pitchFamily="18" charset="0"/>
              </a:rPr>
              <a:t>Финансовая система, основанная </a:t>
            </a:r>
            <a:endParaRPr lang="en-US" sz="3200" dirty="0" smtClean="0">
              <a:latin typeface="Times New Roman" panose="02020603050405020304" pitchFamily="18" charset="0"/>
              <a:cs typeface="Times New Roman" panose="02020603050405020304" pitchFamily="18" charset="0"/>
            </a:endParaRPr>
          </a:p>
          <a:p>
            <a:pPr algn="ctr"/>
            <a:r>
              <a:rPr lang="ru-RU" sz="3200" b="1" i="1" dirty="0" smtClean="0">
                <a:latin typeface="Times New Roman" panose="02020603050405020304" pitchFamily="18" charset="0"/>
                <a:cs typeface="Times New Roman" panose="02020603050405020304" pitchFamily="18" charset="0"/>
              </a:rPr>
              <a:t>на рынке ценных бумаг</a:t>
            </a:r>
            <a:endParaRPr lang="en-US" sz="3200" b="1" i="1" dirty="0" smtClean="0">
              <a:latin typeface="Times New Roman" panose="02020603050405020304" pitchFamily="18" charset="0"/>
              <a:cs typeface="Times New Roman" panose="02020603050405020304" pitchFamily="18" charset="0"/>
            </a:endParaRPr>
          </a:p>
          <a:p>
            <a:pPr algn="ctr"/>
            <a:endParaRPr lang="en-US" sz="3200" dirty="0" smtClean="0">
              <a:latin typeface="Times New Roman" panose="02020603050405020304" pitchFamily="18" charset="0"/>
              <a:cs typeface="Times New Roman" panose="02020603050405020304" pitchFamily="18" charset="0"/>
            </a:endParaRPr>
          </a:p>
          <a:p>
            <a:pPr algn="ctr"/>
            <a:r>
              <a:rPr lang="ru-RU" sz="3200" dirty="0" smtClean="0">
                <a:latin typeface="Times New Roman" panose="02020603050405020304" pitchFamily="18" charset="0"/>
                <a:cs typeface="Times New Roman" panose="02020603050405020304" pitchFamily="18" charset="0"/>
              </a:rPr>
              <a:t>(</a:t>
            </a:r>
            <a:r>
              <a:rPr lang="en-US" sz="3200" b="1" i="1" dirty="0" smtClean="0">
                <a:latin typeface="Times New Roman" panose="02020603050405020304" pitchFamily="18" charset="0"/>
                <a:cs typeface="Times New Roman" panose="02020603050405020304" pitchFamily="18" charset="0"/>
              </a:rPr>
              <a:t>market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based </a:t>
            </a:r>
            <a:endParaRPr lang="en-US" sz="3200" dirty="0" smtClean="0">
              <a:latin typeface="Times New Roman" panose="02020603050405020304" pitchFamily="18" charset="0"/>
              <a:cs typeface="Times New Roman" panose="02020603050405020304" pitchFamily="18" charset="0"/>
            </a:endParaRPr>
          </a:p>
          <a:p>
            <a:pPr algn="ctr"/>
            <a:r>
              <a:rPr lang="en-US" sz="3200" dirty="0" smtClean="0">
                <a:latin typeface="Times New Roman" panose="02020603050405020304" pitchFamily="18" charset="0"/>
                <a:cs typeface="Times New Roman" panose="02020603050405020304" pitchFamily="18" charset="0"/>
              </a:rPr>
              <a:t>financial </a:t>
            </a:r>
            <a:r>
              <a:rPr lang="en-US" sz="3200" dirty="0">
                <a:latin typeface="Times New Roman" panose="02020603050405020304" pitchFamily="18" charset="0"/>
                <a:cs typeface="Times New Roman" panose="02020603050405020304" pitchFamily="18" charset="0"/>
              </a:rPr>
              <a:t>system</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algn="ct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98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251520" y="1087368"/>
            <a:ext cx="9124492" cy="5509200"/>
          </a:xfrm>
          <a:prstGeom prst="rect">
            <a:avLst/>
          </a:prstGeom>
        </p:spPr>
        <p:txBody>
          <a:bodyPr wrap="square">
            <a:spAutoFit/>
          </a:bodyPr>
          <a:lstStyle/>
          <a:p>
            <a:pPr marL="342900" indent="-342900" algn="just">
              <a:buFont typeface="Wingdings" panose="05000000000000000000" pitchFamily="2" charset="2"/>
              <a:buChar char="q"/>
            </a:pPr>
            <a:r>
              <a:rPr lang="ru-RU" sz="2200" dirty="0"/>
              <a:t>Общество вправе иметь печать, штампы и бланки со своим наименованием, собственную эмблему, а также зарегистрированный в установленном порядке товарный знак и другие средства индивидуализации</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Сведения о наличии печати должны содержаться в уставе общества</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Общество несет ответственность по своим обязательствам всем принадлежащим ему имуществом</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Общество не отвечает по обязательствам своих акционеров</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Государство и его органы не несут ответственности по обязательствам общества, равно как и общество не отвечает по обязательствам государства и его органов.</a:t>
            </a:r>
          </a:p>
          <a:p>
            <a:pPr marL="342900" indent="-342900" algn="just">
              <a:buFont typeface="Wingdings" panose="05000000000000000000" pitchFamily="2" charset="2"/>
              <a:buChar char="q"/>
            </a:pPr>
            <a:endParaRPr lang="ru-RU" sz="2200" dirty="0"/>
          </a:p>
        </p:txBody>
      </p:sp>
    </p:spTree>
    <p:extLst>
      <p:ext uri="{BB962C8B-B14F-4D97-AF65-F5344CB8AC3E}">
        <p14:creationId xmlns:p14="http://schemas.microsoft.com/office/powerpoint/2010/main" val="4026214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251520" y="1087368"/>
            <a:ext cx="8568952" cy="5509200"/>
          </a:xfrm>
          <a:prstGeom prst="rect">
            <a:avLst/>
          </a:prstGeom>
        </p:spPr>
        <p:txBody>
          <a:bodyPr wrap="square">
            <a:spAutoFit/>
          </a:bodyPr>
          <a:lstStyle/>
          <a:p>
            <a:pPr marL="342900" indent="-342900" algn="just">
              <a:buFont typeface="Wingdings" panose="05000000000000000000" pitchFamily="2" charset="2"/>
              <a:buChar char="q"/>
            </a:pPr>
            <a:r>
              <a:rPr lang="ru-RU" sz="2200" dirty="0"/>
              <a:t>Фирменное наименование акционерного общества должно содержать его наименование и указание на то, что общество является акционерным.</a:t>
            </a:r>
          </a:p>
          <a:p>
            <a:pPr marL="342900" indent="-342900" algn="just">
              <a:buFont typeface="Wingdings" panose="05000000000000000000" pitchFamily="2" charset="2"/>
              <a:buChar char="q"/>
            </a:pPr>
            <a:endParaRPr lang="ru-RU" sz="2200" dirty="0" smtClean="0"/>
          </a:p>
          <a:p>
            <a:pPr marL="342900" indent="-342900" algn="just">
              <a:buFont typeface="Wingdings" panose="05000000000000000000" pitchFamily="2" charset="2"/>
              <a:buChar char="q"/>
            </a:pPr>
            <a:r>
              <a:rPr lang="ru-RU" sz="2200" dirty="0"/>
              <a:t>Сокращенное фирменное наименование общества на русском языке должно содержать полное или сокращенное наименование общества и слова "акционерное общество" либо аббревиатуру "</a:t>
            </a:r>
            <a:r>
              <a:rPr lang="ru-RU" sz="2200" dirty="0" smtClean="0"/>
              <a:t>АО«</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С</a:t>
            </a:r>
            <a:r>
              <a:rPr lang="ru-RU" sz="2200" dirty="0" smtClean="0"/>
              <a:t>окращенное </a:t>
            </a:r>
            <a:r>
              <a:rPr lang="ru-RU" sz="2200" dirty="0"/>
              <a:t>фирменное наименование публичного общества на русском языке - полное или сокращенное наименование публичного общества и слова "публичное акционерное общество" либо аббревиатуру "ПАО</a:t>
            </a:r>
            <a:r>
              <a:rPr lang="ru-RU" sz="2200" dirty="0" smtClean="0"/>
              <a:t>".</a:t>
            </a:r>
          </a:p>
          <a:p>
            <a:pPr marL="342900" indent="-342900" algn="just">
              <a:buFont typeface="Wingdings" panose="05000000000000000000" pitchFamily="2" charset="2"/>
              <a:buChar char="q"/>
            </a:pPr>
            <a:endParaRPr lang="ru-RU" sz="2200" dirty="0"/>
          </a:p>
          <a:p>
            <a:pPr marL="342900" indent="-342900" algn="just">
              <a:buFont typeface="Wingdings" panose="05000000000000000000" pitchFamily="2" charset="2"/>
              <a:buChar char="q"/>
            </a:pPr>
            <a:r>
              <a:rPr lang="ru-RU" sz="2200" dirty="0"/>
              <a:t>Общество может иметь дочерние и зависимые общества с правами юридического лица</a:t>
            </a:r>
          </a:p>
        </p:txBody>
      </p:sp>
    </p:spTree>
    <p:extLst>
      <p:ext uri="{BB962C8B-B14F-4D97-AF65-F5344CB8AC3E}">
        <p14:creationId xmlns:p14="http://schemas.microsoft.com/office/powerpoint/2010/main" val="1288966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251520" y="1087368"/>
            <a:ext cx="8568952" cy="5770811"/>
          </a:xfrm>
          <a:prstGeom prst="rect">
            <a:avLst/>
          </a:prstGeom>
        </p:spPr>
        <p:txBody>
          <a:bodyPr wrap="square">
            <a:spAutoFit/>
          </a:bodyPr>
          <a:lstStyle/>
          <a:p>
            <a:pPr marL="342900" indent="-342900" algn="just">
              <a:buFont typeface="Wingdings" panose="05000000000000000000" pitchFamily="2" charset="2"/>
              <a:buChar char="q"/>
            </a:pPr>
            <a:r>
              <a:rPr lang="ru-RU" sz="2000" dirty="0"/>
              <a:t>Дочернее общество не отвечает по долгам основного общества (товарищества</a:t>
            </a:r>
            <a:r>
              <a:rPr lang="ru-RU" sz="2000" dirty="0" smtClean="0"/>
              <a:t>).</a:t>
            </a:r>
          </a:p>
          <a:p>
            <a:pPr marL="342900" indent="-342900" algn="just">
              <a:buFont typeface="Wingdings" panose="05000000000000000000" pitchFamily="2" charset="2"/>
              <a:buChar char="q"/>
            </a:pPr>
            <a:endParaRPr lang="ru-RU" sz="1400" dirty="0"/>
          </a:p>
          <a:p>
            <a:pPr marL="342900" indent="-342900" algn="just">
              <a:buFont typeface="Wingdings" panose="05000000000000000000" pitchFamily="2" charset="2"/>
              <a:buChar char="q"/>
            </a:pPr>
            <a:r>
              <a:rPr lang="ru-RU" sz="2000" dirty="0"/>
              <a:t>Основное общество (товарищество), которое имеет право давать дочернему обществу обязательные для последнего указания, отвечает солидарно с дочерним обществом по сделкам, заключенным последним во исполнение таких указаний</a:t>
            </a:r>
            <a:r>
              <a:rPr lang="ru-RU" sz="2000" dirty="0" smtClean="0"/>
              <a:t>.</a:t>
            </a:r>
          </a:p>
          <a:p>
            <a:pPr marL="342900" indent="-342900" algn="just">
              <a:buFont typeface="Wingdings" panose="05000000000000000000" pitchFamily="2" charset="2"/>
              <a:buChar char="q"/>
            </a:pPr>
            <a:endParaRPr lang="ru-RU" sz="1000" dirty="0"/>
          </a:p>
          <a:p>
            <a:pPr marL="342900" indent="-342900" algn="just">
              <a:buFont typeface="Wingdings" panose="05000000000000000000" pitchFamily="2" charset="2"/>
              <a:buChar char="q"/>
            </a:pPr>
            <a:r>
              <a:rPr lang="ru-RU" sz="2000" dirty="0"/>
              <a:t>Основное общество (товарищество) считается имеющим право давать дочернему обществу обязательные для последнего указания только в случае, когда это право предусмотрено в договоре с дочерним обществом или уставе дочернего общества</a:t>
            </a:r>
            <a:r>
              <a:rPr lang="ru-RU" sz="2000" dirty="0" smtClean="0"/>
              <a:t>.</a:t>
            </a:r>
          </a:p>
          <a:p>
            <a:pPr marL="342900" indent="-342900" algn="just">
              <a:buFont typeface="Wingdings" panose="05000000000000000000" pitchFamily="2" charset="2"/>
              <a:buChar char="q"/>
            </a:pPr>
            <a:endParaRPr lang="ru-RU" sz="1100" dirty="0"/>
          </a:p>
          <a:p>
            <a:pPr marL="342900" indent="-342900" algn="just">
              <a:buFont typeface="Wingdings" panose="05000000000000000000" pitchFamily="2" charset="2"/>
              <a:buChar char="q"/>
            </a:pPr>
            <a:r>
              <a:rPr lang="ru-RU" sz="2000" dirty="0"/>
              <a:t>Акционеры дочернего общества вправе требовать возмещения основным обществом (товариществом) убытков, причиненных по его вине дочернему обществу</a:t>
            </a:r>
            <a:r>
              <a:rPr lang="ru-RU" sz="2000" dirty="0" smtClean="0"/>
              <a:t>.</a:t>
            </a:r>
          </a:p>
          <a:p>
            <a:pPr marL="342900" indent="-342900" algn="just">
              <a:buFont typeface="Wingdings" panose="05000000000000000000" pitchFamily="2" charset="2"/>
              <a:buChar char="q"/>
            </a:pPr>
            <a:endParaRPr lang="ru-RU" sz="1200" dirty="0"/>
          </a:p>
          <a:p>
            <a:pPr marL="342900" indent="-342900" algn="just">
              <a:buFont typeface="Wingdings" panose="05000000000000000000" pitchFamily="2" charset="2"/>
              <a:buChar char="q"/>
            </a:pPr>
            <a:r>
              <a:rPr lang="ru-RU" sz="2000" dirty="0"/>
              <a:t>Общество признается зависимым, если другое (преобладающее) общество имеет более 20 процентов голосующих акций первого общества.</a:t>
            </a:r>
          </a:p>
        </p:txBody>
      </p:sp>
    </p:spTree>
    <p:extLst>
      <p:ext uri="{BB962C8B-B14F-4D97-AF65-F5344CB8AC3E}">
        <p14:creationId xmlns:p14="http://schemas.microsoft.com/office/powerpoint/2010/main" val="3484668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169633" y="1264789"/>
            <a:ext cx="8568952" cy="4893647"/>
          </a:xfrm>
          <a:prstGeom prst="rect">
            <a:avLst/>
          </a:prstGeom>
        </p:spPr>
        <p:txBody>
          <a:bodyPr wrap="square">
            <a:spAutoFit/>
          </a:bodyPr>
          <a:lstStyle/>
          <a:p>
            <a:pPr marL="342900" indent="-342900" algn="just">
              <a:buFont typeface="Wingdings" panose="05000000000000000000" pitchFamily="2" charset="2"/>
              <a:buChar char="q"/>
            </a:pPr>
            <a:r>
              <a:rPr lang="ru-RU" sz="2400" dirty="0"/>
              <a:t>Фирменное наименование акционерного общества должно содержать его наименование и указание на то, что общество является акционерным.</a:t>
            </a:r>
          </a:p>
          <a:p>
            <a:pPr marL="342900" indent="-342900" algn="just">
              <a:buFont typeface="Wingdings" panose="05000000000000000000" pitchFamily="2" charset="2"/>
              <a:buChar char="q"/>
            </a:pPr>
            <a:endParaRPr lang="ru-RU" sz="2400" dirty="0" smtClean="0"/>
          </a:p>
          <a:p>
            <a:pPr marL="342900" indent="-342900" algn="just">
              <a:buFont typeface="Wingdings" panose="05000000000000000000" pitchFamily="2" charset="2"/>
              <a:buChar char="q"/>
            </a:pPr>
            <a:r>
              <a:rPr lang="ru-RU" sz="2400" dirty="0"/>
              <a:t>Сокращенное фирменное наименование общества на русском языке должно содержать полное или сокращенное наименование общества и слова </a:t>
            </a:r>
            <a:r>
              <a:rPr lang="ru-RU" sz="2400" dirty="0" smtClean="0"/>
              <a:t>«акционерное общество» </a:t>
            </a:r>
            <a:r>
              <a:rPr lang="ru-RU" sz="2400" dirty="0"/>
              <a:t>либо аббревиатуру </a:t>
            </a:r>
            <a:r>
              <a:rPr lang="ru-RU" sz="2400" dirty="0" smtClean="0"/>
              <a:t>«АО»</a:t>
            </a:r>
          </a:p>
          <a:p>
            <a:pPr marL="342900" indent="-342900" algn="just">
              <a:buFont typeface="Wingdings" panose="05000000000000000000" pitchFamily="2" charset="2"/>
              <a:buChar char="q"/>
            </a:pPr>
            <a:endParaRPr lang="ru-RU" sz="2400" dirty="0"/>
          </a:p>
          <a:p>
            <a:pPr marL="342900" indent="-342900" algn="just">
              <a:buFont typeface="Wingdings" panose="05000000000000000000" pitchFamily="2" charset="2"/>
              <a:buChar char="q"/>
            </a:pPr>
            <a:r>
              <a:rPr lang="ru-RU" sz="2400" dirty="0"/>
              <a:t>С</a:t>
            </a:r>
            <a:r>
              <a:rPr lang="ru-RU" sz="2400" dirty="0" smtClean="0"/>
              <a:t>окращенное </a:t>
            </a:r>
            <a:r>
              <a:rPr lang="ru-RU" sz="2400" dirty="0"/>
              <a:t>фирменное наименование публичного общества на русском языке - полное или сокращенное наименование публичного общества и слова </a:t>
            </a:r>
            <a:r>
              <a:rPr lang="ru-RU" sz="2400" dirty="0" smtClean="0"/>
              <a:t>«публичное </a:t>
            </a:r>
            <a:r>
              <a:rPr lang="ru-RU" sz="2400" dirty="0"/>
              <a:t>акционерное </a:t>
            </a:r>
            <a:r>
              <a:rPr lang="ru-RU" sz="2400" dirty="0" smtClean="0"/>
              <a:t>общество» </a:t>
            </a:r>
            <a:r>
              <a:rPr lang="ru-RU" sz="2400" dirty="0"/>
              <a:t>либо аббревиатуру </a:t>
            </a:r>
            <a:r>
              <a:rPr lang="ru-RU" sz="2400" dirty="0" smtClean="0"/>
              <a:t>«ПАО</a:t>
            </a:r>
            <a:r>
              <a:rPr lang="ru-RU" sz="2400" dirty="0"/>
              <a:t>".</a:t>
            </a:r>
          </a:p>
        </p:txBody>
      </p:sp>
    </p:spTree>
    <p:extLst>
      <p:ext uri="{BB962C8B-B14F-4D97-AF65-F5344CB8AC3E}">
        <p14:creationId xmlns:p14="http://schemas.microsoft.com/office/powerpoint/2010/main" val="2947242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Публичное и непубличное акционерные общества</a:t>
            </a:r>
            <a:endParaRPr lang="ru-RU" sz="2200" i="1" dirty="0"/>
          </a:p>
        </p:txBody>
      </p:sp>
      <p:sp>
        <p:nvSpPr>
          <p:cNvPr id="3" name="Прямоугольник 2"/>
          <p:cNvSpPr/>
          <p:nvPr/>
        </p:nvSpPr>
        <p:spPr>
          <a:xfrm>
            <a:off x="251520" y="1087368"/>
            <a:ext cx="8568952" cy="5632311"/>
          </a:xfrm>
          <a:prstGeom prst="rect">
            <a:avLst/>
          </a:prstGeom>
        </p:spPr>
        <p:txBody>
          <a:bodyPr wrap="square">
            <a:spAutoFit/>
          </a:bodyPr>
          <a:lstStyle/>
          <a:p>
            <a:pPr marL="342900" indent="-342900" algn="just">
              <a:buFont typeface="Wingdings" panose="05000000000000000000" pitchFamily="2" charset="2"/>
              <a:buChar char="q"/>
            </a:pPr>
            <a:r>
              <a:rPr lang="ru-RU" sz="2000" dirty="0"/>
              <a:t>Публичное общество вправе проводить размещение акций и эмиссионных ценных бумаг, конвертируемых в его акции, посредством открытой подписки. </a:t>
            </a:r>
            <a:endParaRPr lang="ru-RU" sz="2000" dirty="0" smtClean="0"/>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smtClean="0"/>
              <a:t>Акции </a:t>
            </a:r>
            <a:r>
              <a:rPr lang="ru-RU" sz="2000" dirty="0"/>
              <a:t>непубличного общества и эмиссионные ценные бумаги, конвертируемые в его акции, не могут размещаться посредством открытой подписки или иным образом предлагаться для приобретения неограниченному кругу лиц</a:t>
            </a:r>
            <a:r>
              <a:rPr lang="ru-RU" sz="2000" dirty="0" smtClean="0"/>
              <a:t>.</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Уставом непубличного общества может быть предусмотрено преимущественное право приобретения его акционерами акций, отчуждаемых по возмездным сделкам другими акционерами, по цене предложения третьему лицу или по цене, которая или порядок определения которой установлены уставом общества</a:t>
            </a:r>
            <a:r>
              <a:rPr lang="ru-RU" sz="2000" dirty="0" smtClean="0"/>
              <a:t>.</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Непубличное общество приобретает статус публичного общества (публичный статус) путем внесения в устав общества изменений, содержащих указание на то, что общество является публичным.</a:t>
            </a:r>
          </a:p>
        </p:txBody>
      </p:sp>
    </p:spTree>
    <p:extLst>
      <p:ext uri="{BB962C8B-B14F-4D97-AF65-F5344CB8AC3E}">
        <p14:creationId xmlns:p14="http://schemas.microsoft.com/office/powerpoint/2010/main" val="1978224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3" name="Прямоугольник 2"/>
          <p:cNvSpPr/>
          <p:nvPr/>
        </p:nvSpPr>
        <p:spPr>
          <a:xfrm>
            <a:off x="251520" y="1182902"/>
            <a:ext cx="8568952" cy="5324535"/>
          </a:xfrm>
          <a:prstGeom prst="rect">
            <a:avLst/>
          </a:prstGeom>
        </p:spPr>
        <p:txBody>
          <a:bodyPr wrap="square">
            <a:spAutoFit/>
          </a:bodyPr>
          <a:lstStyle/>
          <a:p>
            <a:pPr marL="342900" indent="-342900" algn="just">
              <a:buFont typeface="Wingdings" panose="05000000000000000000" pitchFamily="2" charset="2"/>
              <a:buChar char="q"/>
            </a:pPr>
            <a:r>
              <a:rPr lang="ru-RU" sz="2000" dirty="0"/>
              <a:t>Уставный капитал акционерного общества составляется из номинальной стоимости акций общества, приобретенных акционерами</a:t>
            </a:r>
            <a:r>
              <a:rPr lang="ru-RU" sz="2000" dirty="0" smtClean="0"/>
              <a:t>.</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Не допускается освобождение акционера от обязанности оплаты акций общества</a:t>
            </a:r>
            <a:r>
              <a:rPr lang="ru-RU" sz="2000" dirty="0" smtClean="0"/>
              <a:t>.</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Открытая подписка на акции акционерного общества не допускается до полной оплаты уставного капитала. </a:t>
            </a:r>
            <a:endParaRPr lang="ru-RU" sz="2000" dirty="0" smtClean="0"/>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smtClean="0"/>
              <a:t>При </a:t>
            </a:r>
            <a:r>
              <a:rPr lang="ru-RU" sz="2000" dirty="0"/>
              <a:t>учреждении акционерного общества все его акции должны быть распределены среди учредителей</a:t>
            </a:r>
            <a:r>
              <a:rPr lang="ru-RU" sz="2000" dirty="0" smtClean="0"/>
              <a:t>.</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Законом или уставом общества, не являющегося публичным, могут быть установлены ограничения числа, суммарной номинальной стоимости акций или максимального числа голосов, принадлежащих одному акционеру.</a:t>
            </a:r>
          </a:p>
        </p:txBody>
      </p:sp>
    </p:spTree>
    <p:extLst>
      <p:ext uri="{BB962C8B-B14F-4D97-AF65-F5344CB8AC3E}">
        <p14:creationId xmlns:p14="http://schemas.microsoft.com/office/powerpoint/2010/main" val="3011142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2" name="Прямоугольник 1"/>
          <p:cNvSpPr/>
          <p:nvPr/>
        </p:nvSpPr>
        <p:spPr>
          <a:xfrm>
            <a:off x="191069" y="1377119"/>
            <a:ext cx="8871045" cy="5016758"/>
          </a:xfrm>
          <a:prstGeom prst="rect">
            <a:avLst/>
          </a:prstGeom>
        </p:spPr>
        <p:txBody>
          <a:bodyPr wrap="square">
            <a:spAutoFit/>
          </a:bodyPr>
          <a:lstStyle/>
          <a:p>
            <a:pPr marL="342900" indent="-342900" algn="just">
              <a:buFont typeface="Wingdings" panose="05000000000000000000" pitchFamily="2" charset="2"/>
              <a:buChar char="q"/>
            </a:pPr>
            <a:r>
              <a:rPr lang="ru-RU" sz="2000" dirty="0"/>
              <a:t>Акционерное общество в соответствии с законом об акционерных обществах вправе увеличить уставный капитал путем увеличения номинальной стоимости акций или выпуска дополнительных акций.</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Увеличение уставного капитала акционерного общества допускается после его полной оплаты.</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Уменьшение уставного капитала общества допускается после уведомления всех его кредиторов в порядке, определяемом законом об акционерных обществах. Права кредиторов в случае уменьшения уставного капитала общества или снижения стоимости его чистых активов определяются законом об акционерных обществах.</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a:t>Уменьшение уставного капитала акционерного общества путем покупки и погашения части акций допускается, если такая возможность предусмотрена в уставе общества.</a:t>
            </a:r>
          </a:p>
        </p:txBody>
      </p:sp>
    </p:spTree>
    <p:extLst>
      <p:ext uri="{BB962C8B-B14F-4D97-AF65-F5344CB8AC3E}">
        <p14:creationId xmlns:p14="http://schemas.microsoft.com/office/powerpoint/2010/main" val="2267651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Акционерное общество</a:t>
            </a:r>
            <a:endParaRPr lang="ru-RU" sz="2200" i="1" dirty="0"/>
          </a:p>
        </p:txBody>
      </p:sp>
      <p:sp>
        <p:nvSpPr>
          <p:cNvPr id="2" name="Прямоугольник 1"/>
          <p:cNvSpPr/>
          <p:nvPr/>
        </p:nvSpPr>
        <p:spPr>
          <a:xfrm>
            <a:off x="204717" y="1187356"/>
            <a:ext cx="9676262" cy="5262979"/>
          </a:xfrm>
          <a:prstGeom prst="rect">
            <a:avLst/>
          </a:prstGeom>
        </p:spPr>
        <p:txBody>
          <a:bodyPr wrap="square">
            <a:spAutoFit/>
          </a:bodyPr>
          <a:lstStyle/>
          <a:p>
            <a:pPr marL="342900" indent="-342900" algn="just">
              <a:buFont typeface="Wingdings" panose="05000000000000000000" pitchFamily="2" charset="2"/>
              <a:buChar char="q"/>
            </a:pPr>
            <a:r>
              <a:rPr lang="ru-RU" sz="2800" dirty="0"/>
              <a:t> Акционерное общество не вправе объявлять и выплачивать дивиденды:</a:t>
            </a:r>
          </a:p>
          <a:p>
            <a:pPr marL="342900" indent="-342900" algn="just">
              <a:buFont typeface="Wingdings" panose="05000000000000000000" pitchFamily="2" charset="2"/>
              <a:buChar char="q"/>
            </a:pPr>
            <a:endParaRPr lang="ru-RU" sz="2800" dirty="0"/>
          </a:p>
          <a:p>
            <a:pPr marL="342900" indent="-342900" algn="just">
              <a:buFont typeface="Wingdings" panose="05000000000000000000" pitchFamily="2" charset="2"/>
              <a:buChar char="ü"/>
            </a:pPr>
            <a:r>
              <a:rPr lang="ru-RU" sz="2800" dirty="0"/>
              <a:t>до полной оплаты всего уставного капитала;</a:t>
            </a:r>
          </a:p>
          <a:p>
            <a:pPr marL="342900" indent="-342900" algn="just">
              <a:buFont typeface="Wingdings" panose="05000000000000000000" pitchFamily="2" charset="2"/>
              <a:buChar char="ü"/>
            </a:pPr>
            <a:endParaRPr lang="ru-RU" sz="2800" dirty="0"/>
          </a:p>
          <a:p>
            <a:pPr marL="342900" indent="-342900" algn="just">
              <a:buFont typeface="Wingdings" panose="05000000000000000000" pitchFamily="2" charset="2"/>
              <a:buChar char="ü"/>
            </a:pPr>
            <a:r>
              <a:rPr lang="ru-RU" sz="2800" dirty="0"/>
              <a:t>если стоимость чистых активов акционерного общества меньше его уставного капитала и резервного фонда либо станет меньше их размера в результате выплаты дивидендов;</a:t>
            </a:r>
          </a:p>
          <a:p>
            <a:pPr algn="just"/>
            <a:endParaRPr lang="ru-RU" sz="2800" dirty="0"/>
          </a:p>
          <a:p>
            <a:pPr marL="342900" indent="-342900" algn="just">
              <a:buFont typeface="Wingdings" panose="05000000000000000000" pitchFamily="2" charset="2"/>
              <a:buChar char="ü"/>
            </a:pPr>
            <a:r>
              <a:rPr lang="ru-RU" sz="2800" dirty="0"/>
              <a:t>в иных случаях, предусмотренных законом об акционерных обществах.</a:t>
            </a:r>
          </a:p>
        </p:txBody>
      </p:sp>
    </p:spTree>
    <p:extLst>
      <p:ext uri="{BB962C8B-B14F-4D97-AF65-F5344CB8AC3E}">
        <p14:creationId xmlns:p14="http://schemas.microsoft.com/office/powerpoint/2010/main" val="1173261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Производственный кооператив</a:t>
            </a:r>
            <a:endParaRPr lang="ru-RU" sz="2200" i="1" dirty="0"/>
          </a:p>
        </p:txBody>
      </p:sp>
      <p:sp>
        <p:nvSpPr>
          <p:cNvPr id="2" name="Прямоугольник 1"/>
          <p:cNvSpPr/>
          <p:nvPr/>
        </p:nvSpPr>
        <p:spPr>
          <a:xfrm>
            <a:off x="337779" y="1379142"/>
            <a:ext cx="8836927" cy="5016758"/>
          </a:xfrm>
          <a:prstGeom prst="rect">
            <a:avLst/>
          </a:prstGeom>
        </p:spPr>
        <p:txBody>
          <a:bodyPr wrap="square">
            <a:spAutoFit/>
          </a:bodyPr>
          <a:lstStyle/>
          <a:p>
            <a:pPr marL="342900" indent="-342900" algn="just">
              <a:buFont typeface="Wingdings" panose="05000000000000000000" pitchFamily="2" charset="2"/>
              <a:buChar char="q"/>
            </a:pPr>
            <a:r>
              <a:rPr lang="ru-RU" sz="2000" dirty="0"/>
              <a:t>Производственным кооперативом (артелью) признается добровольное объединение граждан на основе членства для совместной производственной или иной хозяйственной деятельности (производство, переработка, сбыт промышленной, сельскохозяйственной и иной продукции, выполнение работ, торговля, бытовое обслуживание, оказание других услуг), основанной на их личном трудовом и ином участии и объединении его членами (участниками) имущественных паевых взносов. Законом и уставом производственного кооператива может быть предусмотрено участие в его деятельности юридических лиц. Производственный кооператив является корпоративной коммерческой организацией.</a:t>
            </a:r>
          </a:p>
          <a:p>
            <a:pPr marL="342900" indent="-342900" algn="just">
              <a:buFont typeface="Wingdings" panose="05000000000000000000" pitchFamily="2" charset="2"/>
              <a:buChar char="q"/>
            </a:pPr>
            <a:endParaRPr lang="ru-RU" sz="2000" dirty="0"/>
          </a:p>
          <a:p>
            <a:pPr marL="342900" indent="-342900" algn="just">
              <a:buFont typeface="Wingdings" panose="05000000000000000000" pitchFamily="2" charset="2"/>
              <a:buChar char="q"/>
            </a:pPr>
            <a:r>
              <a:rPr lang="ru-RU" sz="2000" dirty="0" smtClean="0"/>
              <a:t>Члены </a:t>
            </a:r>
            <a:r>
              <a:rPr lang="ru-RU" sz="2000" dirty="0"/>
              <a:t>производственного кооператива несут по обязательствам кооператива субсидиарную ответственность в размерах и в порядке, которые предусмотрены законом о производственных кооперативах и уставом кооператива.</a:t>
            </a:r>
          </a:p>
        </p:txBody>
      </p:sp>
    </p:spTree>
    <p:extLst>
      <p:ext uri="{BB962C8B-B14F-4D97-AF65-F5344CB8AC3E}">
        <p14:creationId xmlns:p14="http://schemas.microsoft.com/office/powerpoint/2010/main" val="1455608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2" name="Прямоугольник 1"/>
          <p:cNvSpPr/>
          <p:nvPr/>
        </p:nvSpPr>
        <p:spPr>
          <a:xfrm>
            <a:off x="655093" y="1446663"/>
            <a:ext cx="8488907" cy="4216539"/>
          </a:xfrm>
          <a:prstGeom prst="rect">
            <a:avLst/>
          </a:prstGeom>
        </p:spPr>
        <p:txBody>
          <a:bodyPr wrap="square">
            <a:spAutoFit/>
          </a:bodyPr>
          <a:lstStyle/>
          <a:p>
            <a:pPr marL="285750" indent="-285750" algn="just">
              <a:buFont typeface="Wingdings" panose="05000000000000000000" pitchFamily="2" charset="2"/>
              <a:buChar char="q"/>
            </a:pPr>
            <a:r>
              <a:rPr lang="ru-RU" sz="4400" b="1" u="sng" dirty="0">
                <a:latin typeface="Arial" panose="020B0604020202020204" pitchFamily="34" charset="0"/>
              </a:rPr>
              <a:t>коммерческая организация</a:t>
            </a:r>
            <a:r>
              <a:rPr lang="ru-RU" sz="2800" dirty="0">
                <a:latin typeface="Arial" panose="020B0604020202020204" pitchFamily="34" charset="0"/>
              </a:rPr>
              <a:t>, не наделенная правом собственности на закрепленное за ней собственником </a:t>
            </a:r>
            <a:r>
              <a:rPr lang="ru-RU" sz="2800" dirty="0" smtClean="0">
                <a:latin typeface="Arial" panose="020B0604020202020204" pitchFamily="34" charset="0"/>
              </a:rPr>
              <a:t>имущество</a:t>
            </a:r>
          </a:p>
          <a:p>
            <a:pPr algn="just"/>
            <a:endParaRPr lang="ru-RU" sz="2800" dirty="0" smtClean="0">
              <a:latin typeface="Arial" panose="020B0604020202020204" pitchFamily="34" charset="0"/>
            </a:endParaRPr>
          </a:p>
          <a:p>
            <a:pPr algn="just"/>
            <a:endParaRPr lang="ru-RU" sz="2800" dirty="0">
              <a:latin typeface="Arial" panose="020B0604020202020204" pitchFamily="34" charset="0"/>
            </a:endParaRPr>
          </a:p>
          <a:p>
            <a:pPr algn="just"/>
            <a:endParaRPr lang="ru-RU" sz="2800" dirty="0" smtClean="0">
              <a:latin typeface="Arial" panose="020B0604020202020204" pitchFamily="34" charset="0"/>
            </a:endParaRPr>
          </a:p>
          <a:p>
            <a:pPr marL="285750" indent="-285750" algn="just">
              <a:buFont typeface="Wingdings" panose="05000000000000000000" pitchFamily="2" charset="2"/>
              <a:buChar char="q"/>
            </a:pPr>
            <a:r>
              <a:rPr lang="ru-RU" sz="2800" b="1" u="sng" dirty="0">
                <a:latin typeface="Arial" panose="020B0604020202020204" pitchFamily="34" charset="0"/>
              </a:rPr>
              <a:t>и</a:t>
            </a:r>
            <a:r>
              <a:rPr lang="ru-RU" sz="2800" b="1" u="sng" dirty="0" smtClean="0">
                <a:latin typeface="Arial" panose="020B0604020202020204" pitchFamily="34" charset="0"/>
              </a:rPr>
              <a:t>мущество</a:t>
            </a:r>
            <a:r>
              <a:rPr lang="ru-RU" sz="2800" b="1" dirty="0" smtClean="0">
                <a:latin typeface="Arial" panose="020B0604020202020204" pitchFamily="34" charset="0"/>
              </a:rPr>
              <a:t> </a:t>
            </a:r>
            <a:r>
              <a:rPr lang="ru-RU" sz="2800" b="1" u="sng" dirty="0" smtClean="0">
                <a:latin typeface="Arial" panose="020B0604020202020204" pitchFamily="34" charset="0"/>
              </a:rPr>
              <a:t>является </a:t>
            </a:r>
            <a:r>
              <a:rPr lang="ru-RU" sz="2800" b="1" u="sng" dirty="0">
                <a:latin typeface="Arial" panose="020B0604020202020204" pitchFamily="34" charset="0"/>
              </a:rPr>
              <a:t>неделимым</a:t>
            </a:r>
            <a:r>
              <a:rPr lang="ru-RU" sz="2800" dirty="0">
                <a:latin typeface="Arial" panose="020B0604020202020204" pitchFamily="34" charset="0"/>
              </a:rPr>
              <a:t> и не может быть распределено по вкладам (долям, паям), в том числе между работниками предприятия.</a:t>
            </a:r>
            <a:endParaRPr lang="ru-RU" sz="2800" dirty="0"/>
          </a:p>
        </p:txBody>
      </p:sp>
    </p:spTree>
    <p:extLst>
      <p:ext uri="{BB962C8B-B14F-4D97-AF65-F5344CB8AC3E}">
        <p14:creationId xmlns:p14="http://schemas.microsoft.com/office/powerpoint/2010/main" val="2449343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Типы финансовых систем</a:t>
            </a:r>
            <a:endParaRPr lang="ru-RU" sz="2800" i="1" dirty="0"/>
          </a:p>
        </p:txBody>
      </p:sp>
      <p:sp>
        <p:nvSpPr>
          <p:cNvPr id="2" name="Прямоугольник 1"/>
          <p:cNvSpPr/>
          <p:nvPr/>
        </p:nvSpPr>
        <p:spPr>
          <a:xfrm>
            <a:off x="3817086" y="1951630"/>
            <a:ext cx="6469039" cy="3477875"/>
          </a:xfrm>
          <a:prstGeom prst="rect">
            <a:avLst/>
          </a:prstGeom>
        </p:spPr>
        <p:txBody>
          <a:bodyPr wrap="square">
            <a:spAutoFit/>
          </a:bodyPr>
          <a:lstStyle/>
          <a:p>
            <a:pPr algn="ctr"/>
            <a:r>
              <a:rPr lang="ru-RU" sz="4400" dirty="0" smtClean="0"/>
              <a:t>Какой из типов финансовых систем, </a:t>
            </a:r>
          </a:p>
          <a:p>
            <a:pPr algn="ctr"/>
            <a:r>
              <a:rPr lang="ru-RU" sz="4400" dirty="0" smtClean="0"/>
              <a:t>на Ваш взгляд, способен обеспечить больший экономический рост?</a:t>
            </a:r>
            <a:endParaRPr lang="ru-RU" sz="4400" dirty="0"/>
          </a:p>
        </p:txBody>
      </p:sp>
      <p:pic>
        <p:nvPicPr>
          <p:cNvPr id="4" name="Picture 2" descr="http://strah-luga.ru/wp-content/uploads/2016/06/vopr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1772816"/>
            <a:ext cx="3639641"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903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3" name="Прямоугольник 2"/>
          <p:cNvSpPr/>
          <p:nvPr/>
        </p:nvSpPr>
        <p:spPr>
          <a:xfrm>
            <a:off x="382138" y="1883391"/>
            <a:ext cx="4433546" cy="1995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3200" dirty="0" smtClean="0"/>
              <a:t>Государственные унитарные предприятия</a:t>
            </a:r>
            <a:endParaRPr lang="ru-RU" sz="3200" dirty="0"/>
          </a:p>
        </p:txBody>
      </p:sp>
      <p:sp>
        <p:nvSpPr>
          <p:cNvPr id="4" name="Прямоугольник 3"/>
          <p:cNvSpPr/>
          <p:nvPr/>
        </p:nvSpPr>
        <p:spPr>
          <a:xfrm>
            <a:off x="5963748" y="1883390"/>
            <a:ext cx="4913518" cy="1995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3200" dirty="0" smtClean="0"/>
              <a:t>Муниципальные унитарные предприятия</a:t>
            </a:r>
            <a:endParaRPr lang="ru-RU" sz="3200" dirty="0"/>
          </a:p>
        </p:txBody>
      </p:sp>
    </p:spTree>
    <p:extLst>
      <p:ext uri="{BB962C8B-B14F-4D97-AF65-F5344CB8AC3E}">
        <p14:creationId xmlns:p14="http://schemas.microsoft.com/office/powerpoint/2010/main" val="3753334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2" name="Прямоугольник 1"/>
          <p:cNvSpPr/>
          <p:nvPr/>
        </p:nvSpPr>
        <p:spPr>
          <a:xfrm>
            <a:off x="286603" y="1282890"/>
            <a:ext cx="8857397" cy="4524315"/>
          </a:xfrm>
          <a:prstGeom prst="rect">
            <a:avLst/>
          </a:prstGeom>
        </p:spPr>
        <p:txBody>
          <a:bodyPr wrap="square">
            <a:spAutoFit/>
          </a:bodyPr>
          <a:lstStyle/>
          <a:p>
            <a:r>
              <a:rPr lang="ru-RU" sz="3200" b="1" u="sng" dirty="0">
                <a:latin typeface="Arial" panose="020B0604020202020204" pitchFamily="34" charset="0"/>
              </a:rPr>
              <a:t>Имущество</a:t>
            </a:r>
            <a:r>
              <a:rPr lang="ru-RU" sz="3200" dirty="0">
                <a:latin typeface="Arial" panose="020B0604020202020204" pitchFamily="34" charset="0"/>
              </a:rPr>
              <a:t> государственного или муниципального унитарного </a:t>
            </a:r>
            <a:r>
              <a:rPr lang="ru-RU" sz="3200" dirty="0" smtClean="0">
                <a:latin typeface="Arial" panose="020B0604020202020204" pitchFamily="34" charset="0"/>
              </a:rPr>
              <a:t>предприятия: </a:t>
            </a:r>
          </a:p>
          <a:p>
            <a:endParaRPr lang="ru-RU" sz="3200" dirty="0" smtClean="0">
              <a:latin typeface="Arial" panose="020B0604020202020204" pitchFamily="34" charset="0"/>
            </a:endParaRPr>
          </a:p>
          <a:p>
            <a:pPr marL="457200" indent="-457200">
              <a:buFont typeface="Wingdings" panose="05000000000000000000" pitchFamily="2" charset="2"/>
              <a:buChar char="q"/>
            </a:pPr>
            <a:r>
              <a:rPr lang="ru-RU" sz="3200" b="1" u="sng" dirty="0" smtClean="0">
                <a:latin typeface="Arial" panose="020B0604020202020204" pitchFamily="34" charset="0"/>
              </a:rPr>
              <a:t>находится </a:t>
            </a:r>
            <a:r>
              <a:rPr lang="ru-RU" sz="3200" b="1" u="sng" dirty="0">
                <a:latin typeface="Arial" panose="020B0604020202020204" pitchFamily="34" charset="0"/>
              </a:rPr>
              <a:t>в государственной или муниципальной собственности </a:t>
            </a:r>
            <a:endParaRPr lang="ru-RU" sz="3200" b="1" u="sng" dirty="0" smtClean="0">
              <a:latin typeface="Arial" panose="020B0604020202020204" pitchFamily="34" charset="0"/>
            </a:endParaRPr>
          </a:p>
          <a:p>
            <a:endParaRPr lang="ru-RU" sz="3200" dirty="0" smtClean="0">
              <a:latin typeface="Arial" panose="020B0604020202020204" pitchFamily="34" charset="0"/>
            </a:endParaRPr>
          </a:p>
          <a:p>
            <a:pPr marL="457200" indent="-457200">
              <a:buFont typeface="Wingdings" panose="05000000000000000000" pitchFamily="2" charset="2"/>
              <a:buChar char="q"/>
            </a:pPr>
            <a:r>
              <a:rPr lang="ru-RU" sz="3200" b="1" u="sng" dirty="0" smtClean="0">
                <a:latin typeface="Arial" panose="020B0604020202020204" pitchFamily="34" charset="0"/>
              </a:rPr>
              <a:t>принадлежит</a:t>
            </a:r>
            <a:r>
              <a:rPr lang="ru-RU" sz="3200" dirty="0" smtClean="0">
                <a:latin typeface="Arial" panose="020B0604020202020204" pitchFamily="34" charset="0"/>
              </a:rPr>
              <a:t> </a:t>
            </a:r>
            <a:r>
              <a:rPr lang="ru-RU" sz="3200" dirty="0">
                <a:latin typeface="Arial" panose="020B0604020202020204" pitchFamily="34" charset="0"/>
              </a:rPr>
              <a:t>такому предприятию </a:t>
            </a:r>
            <a:r>
              <a:rPr lang="ru-RU" sz="3200" b="1" u="sng" dirty="0">
                <a:latin typeface="Arial" panose="020B0604020202020204" pitchFamily="34" charset="0"/>
              </a:rPr>
              <a:t>на праве хозяйственного ведения или оперативного управления</a:t>
            </a:r>
            <a:r>
              <a:rPr lang="ru-RU" sz="3200" dirty="0">
                <a:latin typeface="Arial" panose="020B0604020202020204" pitchFamily="34" charset="0"/>
              </a:rPr>
              <a:t>.</a:t>
            </a:r>
            <a:endParaRPr lang="ru-RU" sz="3200" dirty="0"/>
          </a:p>
        </p:txBody>
      </p:sp>
    </p:spTree>
    <p:extLst>
      <p:ext uri="{BB962C8B-B14F-4D97-AF65-F5344CB8AC3E}">
        <p14:creationId xmlns:p14="http://schemas.microsoft.com/office/powerpoint/2010/main" val="1142740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3" name="Прямоугольник 2"/>
          <p:cNvSpPr/>
          <p:nvPr/>
        </p:nvSpPr>
        <p:spPr>
          <a:xfrm>
            <a:off x="150125" y="1424129"/>
            <a:ext cx="8925636" cy="4893647"/>
          </a:xfrm>
          <a:prstGeom prst="rect">
            <a:avLst/>
          </a:prstGeom>
        </p:spPr>
        <p:txBody>
          <a:bodyPr wrap="square">
            <a:spAutoFit/>
          </a:bodyPr>
          <a:lstStyle/>
          <a:p>
            <a:pPr marL="342900" indent="-342900" algn="just">
              <a:buFont typeface="Wingdings" panose="05000000000000000000" pitchFamily="2" charset="2"/>
              <a:buChar char="q"/>
            </a:pPr>
            <a:r>
              <a:rPr lang="ru-RU" sz="2400" dirty="0" smtClean="0">
                <a:latin typeface="Times New Roman" panose="02020603050405020304" pitchFamily="18" charset="0"/>
                <a:cs typeface="Times New Roman" panose="02020603050405020304" pitchFamily="18" charset="0"/>
              </a:rPr>
              <a:t>Учредительный документ - устав</a:t>
            </a:r>
            <a:r>
              <a:rPr lang="ru-RU" sz="2400" dirty="0">
                <a:latin typeface="Times New Roman" panose="02020603050405020304" pitchFamily="18" charset="0"/>
                <a:cs typeface="Times New Roman" panose="02020603050405020304" pitchFamily="18" charset="0"/>
              </a:rPr>
              <a:t>, утверждаемый уполномоченным государственным органом или органом местного самоуправления, если иное не предусмотрено законом</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ru-RU" sz="2400" dirty="0">
                <a:latin typeface="Times New Roman" panose="02020603050405020304" pitchFamily="18" charset="0"/>
                <a:cs typeface="Times New Roman" panose="02020603050405020304" pitchFamily="18" charset="0"/>
              </a:rPr>
              <a:t>Устав унитарного предприятия должен </a:t>
            </a:r>
            <a:r>
              <a:rPr lang="ru-RU" sz="2400" dirty="0" smtClean="0">
                <a:latin typeface="Times New Roman" panose="02020603050405020304" pitchFamily="18" charset="0"/>
                <a:cs typeface="Times New Roman" panose="02020603050405020304" pitchFamily="18" charset="0"/>
              </a:rPr>
              <a:t>содержать сведения </a:t>
            </a:r>
            <a:r>
              <a:rPr lang="ru-RU" sz="2400" dirty="0">
                <a:latin typeface="Times New Roman" panose="02020603050405020304" pitchFamily="18" charset="0"/>
                <a:cs typeface="Times New Roman" panose="02020603050405020304" pitchFamily="18" charset="0"/>
              </a:rPr>
              <a:t>о </a:t>
            </a:r>
            <a:r>
              <a:rPr lang="ru-RU"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ru-RU" sz="2400" dirty="0" smtClean="0">
                <a:latin typeface="Times New Roman" panose="02020603050405020304" pitchFamily="18" charset="0"/>
                <a:cs typeface="Times New Roman" panose="02020603050405020304" pitchFamily="18" charset="0"/>
              </a:rPr>
              <a:t>его </a:t>
            </a:r>
            <a:r>
              <a:rPr lang="ru-RU" sz="2400" dirty="0">
                <a:latin typeface="Times New Roman" panose="02020603050405020304" pitchFamily="18" charset="0"/>
                <a:cs typeface="Times New Roman" panose="02020603050405020304" pitchFamily="18" charset="0"/>
              </a:rPr>
              <a:t>фирменном </a:t>
            </a:r>
            <a:r>
              <a:rPr lang="ru-RU" sz="2400" dirty="0" smtClean="0">
                <a:latin typeface="Times New Roman" panose="02020603050405020304" pitchFamily="18" charset="0"/>
                <a:cs typeface="Times New Roman" panose="02020603050405020304" pitchFamily="18" charset="0"/>
              </a:rPr>
              <a:t>наименовании; </a:t>
            </a:r>
          </a:p>
          <a:p>
            <a:pPr marL="342900" indent="-342900" algn="just">
              <a:buFont typeface="Wingdings" panose="05000000000000000000" pitchFamily="2" charset="2"/>
              <a:buChar char="Ø"/>
            </a:pPr>
            <a:r>
              <a:rPr lang="ru-RU" sz="2400" dirty="0" smtClean="0">
                <a:latin typeface="Times New Roman" panose="02020603050405020304" pitchFamily="18" charset="0"/>
                <a:cs typeface="Times New Roman" panose="02020603050405020304" pitchFamily="18" charset="0"/>
              </a:rPr>
              <a:t>месте </a:t>
            </a:r>
            <a:r>
              <a:rPr lang="ru-RU" sz="2400" dirty="0">
                <a:latin typeface="Times New Roman" panose="02020603050405020304" pitchFamily="18" charset="0"/>
                <a:cs typeface="Times New Roman" panose="02020603050405020304" pitchFamily="18" charset="0"/>
              </a:rPr>
              <a:t>его </a:t>
            </a:r>
            <a:r>
              <a:rPr lang="ru-RU" sz="2400" dirty="0" smtClean="0">
                <a:latin typeface="Times New Roman" panose="02020603050405020304" pitchFamily="18" charset="0"/>
                <a:cs typeface="Times New Roman" panose="02020603050405020304" pitchFamily="18" charset="0"/>
              </a:rPr>
              <a:t>нахождения; </a:t>
            </a:r>
          </a:p>
          <a:p>
            <a:pPr marL="342900" indent="-342900" algn="just">
              <a:buFont typeface="Wingdings" panose="05000000000000000000" pitchFamily="2" charset="2"/>
              <a:buChar char="Ø"/>
            </a:pPr>
            <a:r>
              <a:rPr lang="ru-RU" sz="2400" dirty="0" smtClean="0">
                <a:latin typeface="Times New Roman" panose="02020603050405020304" pitchFamily="18" charset="0"/>
                <a:cs typeface="Times New Roman" panose="02020603050405020304" pitchFamily="18" charset="0"/>
              </a:rPr>
              <a:t>предмете </a:t>
            </a:r>
            <a:r>
              <a:rPr lang="ru-RU" sz="2400" dirty="0">
                <a:latin typeface="Times New Roman" panose="02020603050405020304" pitchFamily="18" charset="0"/>
                <a:cs typeface="Times New Roman" panose="02020603050405020304" pitchFamily="18" charset="0"/>
              </a:rPr>
              <a:t>и целях его деятельности. </a:t>
            </a:r>
            <a:endParaRPr lang="ru-RU"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ru-RU" sz="2400" dirty="0" smtClean="0">
              <a:latin typeface="Times New Roman" panose="02020603050405020304" pitchFamily="18" charset="0"/>
              <a:cs typeface="Times New Roman" panose="02020603050405020304" pitchFamily="18" charset="0"/>
            </a:endParaRPr>
          </a:p>
          <a:p>
            <a:pPr algn="just"/>
            <a:r>
              <a:rPr lang="ru-RU" sz="2400" dirty="0" smtClean="0">
                <a:latin typeface="Times New Roman" panose="02020603050405020304" pitchFamily="18" charset="0"/>
                <a:cs typeface="Times New Roman" panose="02020603050405020304" pitchFamily="18" charset="0"/>
              </a:rPr>
              <a:t>!!! </a:t>
            </a:r>
            <a:r>
              <a:rPr lang="ru-RU" sz="2400" b="1" i="1" u="sng" dirty="0" smtClean="0">
                <a:latin typeface="Times New Roman" panose="02020603050405020304" pitchFamily="18" charset="0"/>
                <a:cs typeface="Times New Roman" panose="02020603050405020304" pitchFamily="18" charset="0"/>
              </a:rPr>
              <a:t>Устав</a:t>
            </a:r>
            <a:r>
              <a:rPr lang="ru-RU" sz="2400" dirty="0" smtClean="0">
                <a:latin typeface="Times New Roman" panose="02020603050405020304" pitchFamily="18" charset="0"/>
                <a:cs typeface="Times New Roman" panose="02020603050405020304" pitchFamily="18" charset="0"/>
              </a:rPr>
              <a:t> унитарного предприятия, не являющегося казенным, </a:t>
            </a:r>
            <a:r>
              <a:rPr lang="ru-RU" sz="2400" b="1" u="sng" dirty="0" smtClean="0">
                <a:latin typeface="Times New Roman" panose="02020603050405020304" pitchFamily="18" charset="0"/>
                <a:cs typeface="Times New Roman" panose="02020603050405020304" pitchFamily="18" charset="0"/>
              </a:rPr>
              <a:t>должен содержать </a:t>
            </a:r>
            <a:r>
              <a:rPr lang="ru-RU" sz="2400" dirty="0" smtClean="0">
                <a:latin typeface="Times New Roman" panose="02020603050405020304" pitchFamily="18" charset="0"/>
                <a:cs typeface="Times New Roman" panose="02020603050405020304" pitchFamily="18" charset="0"/>
              </a:rPr>
              <a:t>также </a:t>
            </a:r>
            <a:r>
              <a:rPr lang="ru-RU" sz="2400" b="1" u="sng" dirty="0" smtClean="0">
                <a:latin typeface="Times New Roman" panose="02020603050405020304" pitchFamily="18" charset="0"/>
                <a:cs typeface="Times New Roman" panose="02020603050405020304" pitchFamily="18" charset="0"/>
              </a:rPr>
              <a:t>сведения о размере уставного фонда </a:t>
            </a:r>
            <a:r>
              <a:rPr lang="ru-RU" sz="2400" dirty="0" smtClean="0">
                <a:latin typeface="Times New Roman" panose="02020603050405020304" pitchFamily="18" charset="0"/>
                <a:cs typeface="Times New Roman" panose="02020603050405020304" pitchFamily="18" charset="0"/>
              </a:rPr>
              <a:t>унитарного предприятия.</a:t>
            </a:r>
          </a:p>
          <a:p>
            <a:pPr indent="342900" algn="just"/>
            <a:endParaRPr lang="ru-RU"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216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4" name="Прямоугольник 3"/>
          <p:cNvSpPr/>
          <p:nvPr/>
        </p:nvSpPr>
        <p:spPr>
          <a:xfrm>
            <a:off x="177422" y="1255594"/>
            <a:ext cx="9744500" cy="4832092"/>
          </a:xfrm>
          <a:prstGeom prst="rect">
            <a:avLst/>
          </a:prstGeom>
        </p:spPr>
        <p:txBody>
          <a:bodyPr wrap="square">
            <a:spAutoFit/>
          </a:bodyPr>
          <a:lstStyle/>
          <a:p>
            <a:pPr marL="457200" indent="-457200">
              <a:buFont typeface="Wingdings" panose="05000000000000000000" pitchFamily="2" charset="2"/>
              <a:buChar char="q"/>
            </a:pPr>
            <a:r>
              <a:rPr lang="ru-RU" sz="2800" dirty="0" smtClean="0"/>
              <a:t>Фирменное </a:t>
            </a:r>
            <a:r>
              <a:rPr lang="ru-RU" sz="2800" dirty="0"/>
              <a:t>наименование унитарного предприятия должно содержать </a:t>
            </a:r>
            <a:r>
              <a:rPr lang="ru-RU" sz="2800" b="1" u="sng" dirty="0"/>
              <a:t>указание на собственника его имущества</a:t>
            </a:r>
            <a:r>
              <a:rPr lang="ru-RU" sz="2800" dirty="0"/>
              <a:t>. </a:t>
            </a:r>
            <a:endParaRPr lang="ru-RU" sz="2800" dirty="0" smtClean="0"/>
          </a:p>
          <a:p>
            <a:endParaRPr lang="ru-RU" sz="2800" dirty="0" smtClean="0"/>
          </a:p>
          <a:p>
            <a:pPr marL="457200" indent="-457200">
              <a:buFont typeface="Wingdings" panose="05000000000000000000" pitchFamily="2" charset="2"/>
              <a:buChar char="q"/>
            </a:pPr>
            <a:r>
              <a:rPr lang="ru-RU" sz="2800" dirty="0" smtClean="0"/>
              <a:t>Фирменное </a:t>
            </a:r>
            <a:r>
              <a:rPr lang="ru-RU" sz="2800" dirty="0"/>
              <a:t>наименование </a:t>
            </a:r>
            <a:r>
              <a:rPr lang="ru-RU" sz="2800" u="sng" dirty="0"/>
              <a:t>казенного предприятия</a:t>
            </a:r>
            <a:r>
              <a:rPr lang="ru-RU" sz="2800" dirty="0"/>
              <a:t>, кроме того, должно содержать </a:t>
            </a:r>
            <a:r>
              <a:rPr lang="ru-RU" sz="2800" u="sng" dirty="0"/>
              <a:t>указание на то, что такое предприятие является казенным</a:t>
            </a:r>
            <a:r>
              <a:rPr lang="ru-RU" sz="2800" dirty="0" smtClean="0"/>
              <a:t>.</a:t>
            </a:r>
          </a:p>
          <a:p>
            <a:endParaRPr lang="ru-RU" sz="2800" dirty="0"/>
          </a:p>
          <a:p>
            <a:pPr marL="457200" indent="-457200">
              <a:buFont typeface="Wingdings" panose="05000000000000000000" pitchFamily="2" charset="2"/>
              <a:buChar char="q"/>
            </a:pPr>
            <a:r>
              <a:rPr lang="ru-RU" sz="2800" dirty="0" smtClean="0"/>
              <a:t>Органом унитарного </a:t>
            </a:r>
            <a:r>
              <a:rPr lang="ru-RU" sz="2800" dirty="0"/>
              <a:t>предприятия является руководитель предприятия, который назначается уполномоченным собственником </a:t>
            </a:r>
            <a:r>
              <a:rPr lang="ru-RU" sz="2800" dirty="0" smtClean="0"/>
              <a:t>органом и </a:t>
            </a:r>
            <a:r>
              <a:rPr lang="ru-RU" sz="2800" dirty="0"/>
              <a:t>ему подотчетен</a:t>
            </a:r>
            <a:r>
              <a:rPr lang="ru-RU" sz="2800" dirty="0" smtClean="0"/>
              <a:t>.</a:t>
            </a:r>
            <a:endParaRPr lang="ru-RU" sz="2800" dirty="0"/>
          </a:p>
        </p:txBody>
      </p:sp>
    </p:spTree>
    <p:extLst>
      <p:ext uri="{BB962C8B-B14F-4D97-AF65-F5344CB8AC3E}">
        <p14:creationId xmlns:p14="http://schemas.microsoft.com/office/powerpoint/2010/main" val="54878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2" name="Прямоугольник 1"/>
          <p:cNvSpPr/>
          <p:nvPr/>
        </p:nvSpPr>
        <p:spPr>
          <a:xfrm>
            <a:off x="272955" y="1282890"/>
            <a:ext cx="9648967" cy="4832092"/>
          </a:xfrm>
          <a:prstGeom prst="rect">
            <a:avLst/>
          </a:prstGeom>
        </p:spPr>
        <p:txBody>
          <a:bodyPr wrap="square">
            <a:spAutoFit/>
          </a:bodyPr>
          <a:lstStyle/>
          <a:p>
            <a:pPr marL="342900" indent="-342900">
              <a:buFont typeface="Wingdings" panose="05000000000000000000" pitchFamily="2" charset="2"/>
              <a:buChar char="q"/>
            </a:pPr>
            <a:r>
              <a:rPr lang="ru-RU" sz="2800" b="1" dirty="0" smtClean="0">
                <a:effectLst>
                  <a:outerShdw blurRad="38100" dist="38100" dir="2700000" algn="tl">
                    <a:srgbClr val="000000">
                      <a:alpha val="43137"/>
                    </a:srgbClr>
                  </a:outerShdw>
                </a:effectLst>
              </a:rPr>
              <a:t>Унитарное </a:t>
            </a:r>
            <a:r>
              <a:rPr lang="ru-RU" sz="2800" b="1" dirty="0">
                <a:effectLst>
                  <a:outerShdw blurRad="38100" dist="38100" dir="2700000" algn="tl">
                    <a:srgbClr val="000000">
                      <a:alpha val="43137"/>
                    </a:srgbClr>
                  </a:outerShdw>
                </a:effectLst>
              </a:rPr>
              <a:t>предприятие отвечает по своим обязательствам всем принадлежащим ему имуществом</a:t>
            </a:r>
            <a:r>
              <a:rPr lang="ru-RU" sz="2800" dirty="0"/>
              <a:t>.</a:t>
            </a:r>
          </a:p>
          <a:p>
            <a:pPr marL="342900" indent="-342900">
              <a:buFont typeface="Wingdings" panose="05000000000000000000" pitchFamily="2" charset="2"/>
              <a:buChar char="q"/>
            </a:pPr>
            <a:r>
              <a:rPr lang="ru-RU" sz="2800" dirty="0"/>
              <a:t>Унитарное предприятие </a:t>
            </a:r>
            <a:r>
              <a:rPr lang="ru-RU" sz="2800" u="sng" dirty="0"/>
              <a:t>не несет ответственность по обязательствам собственника его имущества</a:t>
            </a:r>
            <a:r>
              <a:rPr lang="ru-RU" sz="2800" dirty="0"/>
              <a:t>.</a:t>
            </a:r>
          </a:p>
          <a:p>
            <a:pPr marL="342900" indent="-342900">
              <a:buFont typeface="Wingdings" panose="05000000000000000000" pitchFamily="2" charset="2"/>
              <a:buChar char="q"/>
            </a:pPr>
            <a:r>
              <a:rPr lang="ru-RU" sz="2800" b="1" u="sng" dirty="0"/>
              <a:t>Собственник</a:t>
            </a:r>
            <a:r>
              <a:rPr lang="ru-RU" sz="2800" dirty="0"/>
              <a:t> имущества унитарного предприятия, за исключением собственника имущества казенного предприятия, </a:t>
            </a:r>
            <a:r>
              <a:rPr lang="ru-RU" sz="2800" b="1" u="sng" dirty="0"/>
              <a:t>не отвечает по обязательствам своего унитарного предприятия</a:t>
            </a:r>
            <a:r>
              <a:rPr lang="ru-RU" sz="2800" dirty="0" smtClean="0"/>
              <a:t>.</a:t>
            </a:r>
          </a:p>
          <a:p>
            <a:pPr marL="342900" indent="-342900">
              <a:buFont typeface="Wingdings" panose="05000000000000000000" pitchFamily="2" charset="2"/>
              <a:buChar char="q"/>
            </a:pPr>
            <a:r>
              <a:rPr lang="ru-RU" sz="2800" dirty="0" smtClean="0"/>
              <a:t> </a:t>
            </a:r>
            <a:r>
              <a:rPr lang="ru-RU" sz="2800" u="sng" dirty="0" smtClean="0"/>
              <a:t>Собственник </a:t>
            </a:r>
            <a:r>
              <a:rPr lang="ru-RU" sz="2800" u="sng" dirty="0"/>
              <a:t>имущества казенного предприятия несет субсидиарную ответственность по обязательствам </a:t>
            </a:r>
            <a:r>
              <a:rPr lang="ru-RU" sz="2800" dirty="0"/>
              <a:t>такого </a:t>
            </a:r>
            <a:r>
              <a:rPr lang="ru-RU" sz="2800" u="sng" dirty="0"/>
              <a:t>предприятия</a:t>
            </a:r>
            <a:r>
              <a:rPr lang="ru-RU" sz="2800" dirty="0"/>
              <a:t> при недостаточности его имущества.</a:t>
            </a:r>
          </a:p>
        </p:txBody>
      </p:sp>
    </p:spTree>
    <p:extLst>
      <p:ext uri="{BB962C8B-B14F-4D97-AF65-F5344CB8AC3E}">
        <p14:creationId xmlns:p14="http://schemas.microsoft.com/office/powerpoint/2010/main" val="3263284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Унитарные предприятия</a:t>
            </a:r>
            <a:endParaRPr lang="ru-RU" sz="2200" i="1" dirty="0"/>
          </a:p>
        </p:txBody>
      </p:sp>
      <p:sp>
        <p:nvSpPr>
          <p:cNvPr id="3" name="Прямоугольник 2"/>
          <p:cNvSpPr/>
          <p:nvPr/>
        </p:nvSpPr>
        <p:spPr>
          <a:xfrm>
            <a:off x="170595" y="1203237"/>
            <a:ext cx="9724032" cy="4401205"/>
          </a:xfrm>
          <a:prstGeom prst="rect">
            <a:avLst/>
          </a:prstGeom>
        </p:spPr>
        <p:txBody>
          <a:bodyPr wrap="square">
            <a:spAutoFit/>
          </a:bodyPr>
          <a:lstStyle/>
          <a:p>
            <a:pPr marL="285750" indent="-285750" algn="just">
              <a:buFont typeface="Wingdings" panose="05000000000000000000" pitchFamily="2" charset="2"/>
              <a:buChar char="q"/>
            </a:pPr>
            <a:r>
              <a:rPr lang="ru-RU" sz="2000" dirty="0" smtClean="0">
                <a:latin typeface="Times New Roman" panose="02020603050405020304" pitchFamily="18" charset="0"/>
                <a:cs typeface="Times New Roman" panose="02020603050405020304" pitchFamily="18" charset="0"/>
              </a:rPr>
              <a:t>Унитарное </a:t>
            </a:r>
            <a:r>
              <a:rPr lang="ru-RU" sz="2000" dirty="0">
                <a:latin typeface="Times New Roman" panose="02020603050405020304" pitchFamily="18" charset="0"/>
                <a:cs typeface="Times New Roman" panose="02020603050405020304" pitchFamily="18" charset="0"/>
              </a:rPr>
              <a:t>предприятие создается от имени публично-правового образования </a:t>
            </a:r>
            <a:r>
              <a:rPr lang="ru-RU" sz="2000" dirty="0" smtClean="0">
                <a:latin typeface="Times New Roman" panose="02020603050405020304" pitchFamily="18" charset="0"/>
                <a:cs typeface="Times New Roman" panose="02020603050405020304" pitchFamily="18" charset="0"/>
              </a:rPr>
              <a:t>решением </a:t>
            </a:r>
            <a:r>
              <a:rPr lang="ru-RU" sz="2000" dirty="0">
                <a:latin typeface="Times New Roman" panose="02020603050405020304" pitchFamily="18" charset="0"/>
                <a:cs typeface="Times New Roman" panose="02020603050405020304" pitchFamily="18" charset="0"/>
              </a:rPr>
              <a:t>уполномоченного на то государственного органа или органа местного самоуправления.</a:t>
            </a:r>
          </a:p>
          <a:p>
            <a:pPr marL="285750" indent="-285750" algn="just">
              <a:buFont typeface="Wingdings" panose="05000000000000000000" pitchFamily="2" charset="2"/>
              <a:buChar char="q"/>
            </a:pPr>
            <a:r>
              <a:rPr lang="ru-RU" sz="2000" dirty="0" smtClean="0">
                <a:latin typeface="Times New Roman" panose="02020603050405020304" pitchFamily="18" charset="0"/>
                <a:cs typeface="Times New Roman" panose="02020603050405020304" pitchFamily="18" charset="0"/>
              </a:rPr>
              <a:t>Если </a:t>
            </a:r>
            <a:r>
              <a:rPr lang="ru-RU" sz="2000" dirty="0">
                <a:latin typeface="Times New Roman" panose="02020603050405020304" pitchFamily="18" charset="0"/>
                <a:cs typeface="Times New Roman" panose="02020603050405020304" pitchFamily="18" charset="0"/>
              </a:rPr>
              <a:t>по окончании финансового года стоимость чистых активов унитарного предприятия окажется меньше размера уставного фонда, орган, уполномоченный создавать такие предприятия, обязан произвести в установленном порядке уменьшение уставного фонда. </a:t>
            </a:r>
            <a:endParaRPr lang="ru-RU"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ru-RU" sz="2000" dirty="0" smtClean="0">
                <a:latin typeface="Times New Roman" panose="02020603050405020304" pitchFamily="18" charset="0"/>
                <a:cs typeface="Times New Roman" panose="02020603050405020304" pitchFamily="18" charset="0"/>
              </a:rPr>
              <a:t>Если </a:t>
            </a:r>
            <a:r>
              <a:rPr lang="ru-RU" sz="2000" dirty="0">
                <a:latin typeface="Times New Roman" panose="02020603050405020304" pitchFamily="18" charset="0"/>
                <a:cs typeface="Times New Roman" panose="02020603050405020304" pitchFamily="18" charset="0"/>
              </a:rPr>
              <a:t>стоимость чистых активов становится меньше размера, определенного законом, унитарное предприятие может быть ликвидировано по решению суда.</a:t>
            </a:r>
          </a:p>
          <a:p>
            <a:pPr marL="285750" indent="-285750" algn="just">
              <a:buFont typeface="Wingdings" panose="05000000000000000000" pitchFamily="2" charset="2"/>
              <a:buChar char="q"/>
            </a:pPr>
            <a:r>
              <a:rPr lang="ru-RU" sz="2000" dirty="0" smtClean="0">
                <a:latin typeface="Times New Roman" panose="02020603050405020304" pitchFamily="18" charset="0"/>
                <a:cs typeface="Times New Roman" panose="02020603050405020304" pitchFamily="18" charset="0"/>
              </a:rPr>
              <a:t>В </a:t>
            </a:r>
            <a:r>
              <a:rPr lang="ru-RU" sz="2000" dirty="0">
                <a:latin typeface="Times New Roman" panose="02020603050405020304" pitchFamily="18" charset="0"/>
                <a:cs typeface="Times New Roman" panose="02020603050405020304" pitchFamily="18" charset="0"/>
              </a:rPr>
              <a:t>случае принятия решения об уменьшении уставного фонда унитарное предприятие обязано уведомить об этом в письменной форме своих кредиторов.</a:t>
            </a:r>
          </a:p>
          <a:p>
            <a:pPr marL="285750" indent="-285750" algn="just">
              <a:buFont typeface="Wingdings" panose="05000000000000000000" pitchFamily="2" charset="2"/>
              <a:buChar char="q"/>
            </a:pPr>
            <a:r>
              <a:rPr lang="ru-RU" sz="2000" dirty="0">
                <a:latin typeface="Times New Roman" panose="02020603050405020304" pitchFamily="18" charset="0"/>
                <a:cs typeface="Times New Roman" panose="02020603050405020304" pitchFamily="18" charset="0"/>
              </a:rPr>
              <a:t>Кредитор унитарного предприятия вправе потребовать прекращения или досрочного исполнения обязательства, должником по которому является это предприятие, и возмещения убытков.</a:t>
            </a:r>
          </a:p>
        </p:txBody>
      </p:sp>
    </p:spTree>
    <p:extLst>
      <p:ext uri="{BB962C8B-B14F-4D97-AF65-F5344CB8AC3E}">
        <p14:creationId xmlns:p14="http://schemas.microsoft.com/office/powerpoint/2010/main" val="230655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финансового состояния.</a:t>
            </a:r>
            <a:endParaRPr lang="ru-RU" sz="2200" i="1" dirty="0"/>
          </a:p>
        </p:txBody>
      </p:sp>
      <p:graphicFrame>
        <p:nvGraphicFramePr>
          <p:cNvPr id="8" name="Group 171"/>
          <p:cNvGraphicFramePr>
            <a:graphicFrameLocks noGrp="1"/>
          </p:cNvGraphicFramePr>
          <p:nvPr>
            <p:extLst>
              <p:ext uri="{D42A27DB-BD31-4B8C-83A1-F6EECF244321}">
                <p14:modId xmlns:p14="http://schemas.microsoft.com/office/powerpoint/2010/main" val="1638347401"/>
              </p:ext>
            </p:extLst>
          </p:nvPr>
        </p:nvGraphicFramePr>
        <p:xfrm>
          <a:off x="179513" y="1196752"/>
          <a:ext cx="9455805" cy="4731984"/>
        </p:xfrm>
        <a:graphic>
          <a:graphicData uri="http://schemas.openxmlformats.org/drawingml/2006/table">
            <a:tbl>
              <a:tblPr>
                <a:tableStyleId>{D113A9D2-9D6B-4929-AA2D-F23B5EE8CBE7}</a:tableStyleId>
              </a:tblPr>
              <a:tblGrid>
                <a:gridCol w="3769481">
                  <a:extLst>
                    <a:ext uri="{9D8B030D-6E8A-4147-A177-3AD203B41FA5}">
                      <a16:colId xmlns:a16="http://schemas.microsoft.com/office/drawing/2014/main" val="20000"/>
                    </a:ext>
                  </a:extLst>
                </a:gridCol>
                <a:gridCol w="2820296">
                  <a:extLst>
                    <a:ext uri="{9D8B030D-6E8A-4147-A177-3AD203B41FA5}">
                      <a16:colId xmlns:a16="http://schemas.microsoft.com/office/drawing/2014/main" val="20001"/>
                    </a:ext>
                  </a:extLst>
                </a:gridCol>
                <a:gridCol w="1499206">
                  <a:extLst>
                    <a:ext uri="{9D8B030D-6E8A-4147-A177-3AD203B41FA5}">
                      <a16:colId xmlns:a16="http://schemas.microsoft.com/office/drawing/2014/main" val="20002"/>
                    </a:ext>
                  </a:extLst>
                </a:gridCol>
                <a:gridCol w="1366822">
                  <a:extLst>
                    <a:ext uri="{9D8B030D-6E8A-4147-A177-3AD203B41FA5}">
                      <a16:colId xmlns:a16="http://schemas.microsoft.com/office/drawing/2014/main" val="20003"/>
                    </a:ext>
                  </a:extLst>
                </a:gridCol>
              </a:tblGrid>
              <a:tr h="7132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Наименование показателя</a:t>
                      </a:r>
                      <a:endParaRPr kumimoji="0" lang="ru-RU" sz="1500" b="0" i="0" u="none" strike="noStrike" cap="none" normalizeH="0" baseline="0" dirty="0" smtClean="0">
                        <a:ln>
                          <a:noFill/>
                        </a:ln>
                        <a:solidFill>
                          <a:schemeClr val="bg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Экономическое содержание</a:t>
                      </a:r>
                      <a:endParaRPr kumimoji="0" lang="ru-RU" sz="1500" b="0" i="0" u="none" strike="noStrike" cap="none" normalizeH="0" baseline="0" dirty="0" smtClean="0">
                        <a:ln>
                          <a:noFill/>
                        </a:ln>
                        <a:solidFill>
                          <a:schemeClr val="bg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Алгоритм расчета</a:t>
                      </a:r>
                      <a:endParaRPr kumimoji="0" lang="ru-RU" sz="1500" b="0" i="0" u="none" strike="noStrike" cap="none" normalizeH="0" baseline="0" dirty="0" smtClean="0">
                        <a:ln>
                          <a:noFill/>
                        </a:ln>
                        <a:solidFill>
                          <a:schemeClr val="bg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Рекомендуемое значение (норматив)</a:t>
                      </a:r>
                      <a:endParaRPr kumimoji="0" lang="ru-RU" sz="1500" b="0" i="0" u="none" strike="noStrike" cap="none" normalizeH="0" baseline="0" dirty="0" smtClean="0">
                        <a:ln>
                          <a:noFill/>
                        </a:ln>
                        <a:solidFill>
                          <a:schemeClr val="bg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706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Рабочий/работающий капитал, Функционирующий капитал,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Собств. оборотные средства (СОС),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Чистый оборотный капитал,</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Чистые оборотные активы,</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smtClean="0">
                          <a:ln>
                            <a:noFill/>
                          </a:ln>
                          <a:effectLst/>
                        </a:rPr>
                        <a:t>NWC</a:t>
                      </a:r>
                      <a:r>
                        <a:rPr kumimoji="0" lang="ru-RU" sz="1800" u="none" strike="noStrike" cap="none" normalizeH="0" baseline="0" dirty="0" smtClean="0">
                          <a:ln>
                            <a:noFill/>
                          </a:ln>
                          <a:effectLst/>
                        </a:rPr>
                        <a:t> (</a:t>
                      </a:r>
                      <a:r>
                        <a:rPr kumimoji="0" lang="en-US" sz="1800" u="none" strike="noStrike" cap="none" normalizeH="0" baseline="0" dirty="0" smtClean="0">
                          <a:ln>
                            <a:noFill/>
                          </a:ln>
                          <a:effectLst/>
                        </a:rPr>
                        <a:t>Net Work Capital</a:t>
                      </a:r>
                      <a:r>
                        <a:rPr kumimoji="0" lang="ru-RU" sz="1800" u="none" strike="noStrike" cap="none" normalizeH="0" baseline="0" dirty="0" smtClean="0">
                          <a:ln>
                            <a:noFill/>
                          </a:ln>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Оборотные активы, остающиеся в распоряжении предприятия после расчетов по краткосрочным обязательствам</a:t>
                      </a: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Разд. 2 - разд. 5</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Или </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Разд. 3 + разд. 4 – разд. 1</a:t>
                      </a: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smtClean="0">
                          <a:ln>
                            <a:noFill/>
                          </a:ln>
                          <a:effectLst/>
                        </a:rPr>
                        <a:t>&gt; 0</a:t>
                      </a:r>
                      <a:endParaRPr kumimoji="0" lang="ru-RU" sz="1800" b="0" i="0" u="none" strike="noStrike" cap="none" normalizeH="0" baseline="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30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Коэффициент обеспеченности собственными оборотными средствами</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Доля рабочего капитала в оборотных активах</a:t>
                      </a: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СОС / разд. 2</a:t>
                      </a: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sng" strike="noStrike" cap="none" normalizeH="0" baseline="0" dirty="0" smtClean="0">
                          <a:ln>
                            <a:noFill/>
                          </a:ln>
                          <a:effectLst/>
                        </a:rPr>
                        <a:t>&gt; </a:t>
                      </a:r>
                      <a:r>
                        <a:rPr kumimoji="0" lang="ru-RU" sz="1800" u="none" strike="noStrike" cap="none" normalizeH="0" baseline="0" dirty="0" smtClean="0">
                          <a:ln>
                            <a:noFill/>
                          </a:ln>
                          <a:effectLst/>
                        </a:rPr>
                        <a:t>0,1 или 10%</a:t>
                      </a:r>
                      <a:endParaRPr kumimoji="0" lang="ru-RU" sz="18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extBox 1"/>
          <p:cNvSpPr txBox="1"/>
          <p:nvPr/>
        </p:nvSpPr>
        <p:spPr>
          <a:xfrm>
            <a:off x="275047" y="6211669"/>
            <a:ext cx="7913609" cy="646331"/>
          </a:xfrm>
          <a:prstGeom prst="rect">
            <a:avLst/>
          </a:prstGeom>
          <a:noFill/>
        </p:spPr>
        <p:txBody>
          <a:bodyPr wrap="square" rtlCol="0">
            <a:spAutoFit/>
          </a:bodyPr>
          <a:lstStyle/>
          <a:p>
            <a:r>
              <a:rPr lang="ru-RU" dirty="0" smtClean="0"/>
              <a:t>Источник: </a:t>
            </a:r>
            <a:r>
              <a:rPr lang="ru-RU" b="1" dirty="0"/>
              <a:t>Корпоративные финансы</a:t>
            </a:r>
            <a:r>
              <a:rPr lang="ru-RU" dirty="0"/>
              <a:t> : учебник / Е.И. Шохин под ред. и др. — Москва : </a:t>
            </a:r>
            <a:r>
              <a:rPr lang="ru-RU" dirty="0" err="1"/>
              <a:t>КноРус</a:t>
            </a:r>
            <a:r>
              <a:rPr lang="ru-RU" dirty="0"/>
              <a:t>, 2016. — 318 с. </a:t>
            </a:r>
            <a:r>
              <a:rPr lang="ru-RU" dirty="0" smtClean="0"/>
              <a:t> </a:t>
            </a:r>
            <a:endParaRPr lang="ru-RU" dirty="0"/>
          </a:p>
        </p:txBody>
      </p:sp>
    </p:spTree>
    <p:extLst>
      <p:ext uri="{BB962C8B-B14F-4D97-AF65-F5344CB8AC3E}">
        <p14:creationId xmlns:p14="http://schemas.microsoft.com/office/powerpoint/2010/main" val="6696333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финансового состояния.</a:t>
            </a:r>
            <a:endParaRPr lang="ru-RU" sz="2200" i="1" dirty="0"/>
          </a:p>
        </p:txBody>
      </p:sp>
      <p:graphicFrame>
        <p:nvGraphicFramePr>
          <p:cNvPr id="4" name="Group 151"/>
          <p:cNvGraphicFramePr>
            <a:graphicFrameLocks noGrp="1"/>
          </p:cNvGraphicFramePr>
          <p:nvPr>
            <p:extLst>
              <p:ext uri="{D42A27DB-BD31-4B8C-83A1-F6EECF244321}">
                <p14:modId xmlns:p14="http://schemas.microsoft.com/office/powerpoint/2010/main" val="2059804572"/>
              </p:ext>
            </p:extLst>
          </p:nvPr>
        </p:nvGraphicFramePr>
        <p:xfrm>
          <a:off x="121026" y="1270746"/>
          <a:ext cx="9773602" cy="5028693"/>
        </p:xfrm>
        <a:graphic>
          <a:graphicData uri="http://schemas.openxmlformats.org/drawingml/2006/table">
            <a:tbl>
              <a:tblPr>
                <a:tableStyleId>{D113A9D2-9D6B-4929-AA2D-F23B5EE8CBE7}</a:tableStyleId>
              </a:tblPr>
              <a:tblGrid>
                <a:gridCol w="3243863">
                  <a:extLst>
                    <a:ext uri="{9D8B030D-6E8A-4147-A177-3AD203B41FA5}">
                      <a16:colId xmlns:a16="http://schemas.microsoft.com/office/drawing/2014/main" val="20000"/>
                    </a:ext>
                  </a:extLst>
                </a:gridCol>
                <a:gridCol w="3768934">
                  <a:extLst>
                    <a:ext uri="{9D8B030D-6E8A-4147-A177-3AD203B41FA5}">
                      <a16:colId xmlns:a16="http://schemas.microsoft.com/office/drawing/2014/main" val="20001"/>
                    </a:ext>
                  </a:extLst>
                </a:gridCol>
                <a:gridCol w="1415691">
                  <a:extLst>
                    <a:ext uri="{9D8B030D-6E8A-4147-A177-3AD203B41FA5}">
                      <a16:colId xmlns:a16="http://schemas.microsoft.com/office/drawing/2014/main" val="20002"/>
                    </a:ext>
                  </a:extLst>
                </a:gridCol>
                <a:gridCol w="1345114">
                  <a:extLst>
                    <a:ext uri="{9D8B030D-6E8A-4147-A177-3AD203B41FA5}">
                      <a16:colId xmlns:a16="http://schemas.microsoft.com/office/drawing/2014/main" val="20003"/>
                    </a:ext>
                  </a:extLst>
                </a:gridCol>
              </a:tblGrid>
              <a:tr h="5436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Наименование показателя</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Экономическое содержание</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Алгоритм расчета</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u="none" strike="noStrike" cap="none" normalizeH="0" baseline="0" dirty="0" smtClean="0">
                          <a:ln>
                            <a:noFill/>
                          </a:ln>
                          <a:effectLst/>
                        </a:rPr>
                        <a:t>Рекомендуемое значение (норматив)</a:t>
                      </a:r>
                      <a:endParaRPr kumimoji="0" lang="ru-RU" sz="18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91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Коэффициент ликвидности,</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smtClean="0">
                          <a:ln>
                            <a:noFill/>
                          </a:ln>
                          <a:effectLst/>
                        </a:rPr>
                        <a:t>Ликвидность баланса,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smtClean="0">
                          <a:ln>
                            <a:noFill/>
                          </a:ln>
                          <a:effectLst/>
                        </a:rPr>
                        <a:t>Общая (текущая) ликвидность,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smtClean="0">
                          <a:ln>
                            <a:noFill/>
                          </a:ln>
                          <a:effectLst/>
                        </a:rPr>
                        <a:t>Общий коэффициент покрытия,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err="1" smtClean="0">
                          <a:ln>
                            <a:noFill/>
                          </a:ln>
                          <a:effectLst/>
                        </a:rPr>
                        <a:t>Cover</a:t>
                      </a:r>
                      <a:r>
                        <a:rPr kumimoji="0" lang="ru-RU" sz="1500" u="none" strike="noStrike" cap="none" normalizeH="0" baseline="0" dirty="0" smtClean="0">
                          <a:ln>
                            <a:noFill/>
                          </a:ln>
                          <a:effectLst/>
                        </a:rPr>
                        <a:t> </a:t>
                      </a:r>
                      <a:r>
                        <a:rPr kumimoji="0" lang="ru-RU" sz="1500" u="none" strike="noStrike" cap="none" normalizeH="0" baseline="0" dirty="0" err="1" smtClean="0">
                          <a:ln>
                            <a:noFill/>
                          </a:ln>
                          <a:effectLst/>
                        </a:rPr>
                        <a:t>ratio</a:t>
                      </a:r>
                      <a:r>
                        <a:rPr kumimoji="0" lang="ru-RU" sz="1500" u="none" strike="noStrike" cap="none" normalizeH="0" baseline="0" dirty="0" smtClean="0">
                          <a:ln>
                            <a:noFill/>
                          </a:ln>
                          <a:effectLst/>
                        </a:rPr>
                        <a:t>, </a:t>
                      </a:r>
                      <a:r>
                        <a:rPr kumimoji="0" lang="ru-RU" sz="1500" u="none" strike="noStrike" cap="none" normalizeH="0" baseline="0" dirty="0" err="1" smtClean="0">
                          <a:ln>
                            <a:noFill/>
                          </a:ln>
                          <a:effectLst/>
                        </a:rPr>
                        <a:t>Current</a:t>
                      </a:r>
                      <a:r>
                        <a:rPr kumimoji="0" lang="ru-RU" sz="1500" u="none" strike="noStrike" cap="none" normalizeH="0" baseline="0" dirty="0" smtClean="0">
                          <a:ln>
                            <a:noFill/>
                          </a:ln>
                          <a:effectLst/>
                        </a:rPr>
                        <a:t> </a:t>
                      </a:r>
                      <a:r>
                        <a:rPr kumimoji="0" lang="ru-RU" sz="1500" u="none" strike="noStrike" cap="none" normalizeH="0" baseline="0" dirty="0" err="1" smtClean="0">
                          <a:ln>
                            <a:noFill/>
                          </a:ln>
                          <a:effectLst/>
                        </a:rPr>
                        <a:t>ratio</a:t>
                      </a:r>
                      <a:endParaRPr kumimoji="0" lang="ru-RU" sz="15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Объем оборотных средств в расчете на 1 руб. краткосрочных обязательств; характеристика способности предприятия не только рассчитаться по текущим долгам, но и продолжать финансово-хозяйственную деятельность</a:t>
                      </a:r>
                      <a:endParaRPr kumimoji="0" lang="ru-RU" sz="15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Разд. 2 / разд. 5</a:t>
                      </a:r>
                      <a:endParaRPr kumimoji="0" lang="ru-RU" sz="15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sng" strike="noStrike" cap="none" normalizeH="0" baseline="0" dirty="0" smtClean="0">
                          <a:ln>
                            <a:noFill/>
                          </a:ln>
                          <a:effectLst/>
                        </a:rPr>
                        <a:t>&gt;</a:t>
                      </a:r>
                      <a:r>
                        <a:rPr kumimoji="0" lang="ru-RU" sz="1500" u="none" strike="noStrike" cap="none" normalizeH="0" baseline="0" dirty="0" smtClean="0">
                          <a:ln>
                            <a:noFill/>
                          </a:ln>
                          <a:effectLst/>
                        </a:rPr>
                        <a:t> 2</a:t>
                      </a:r>
                      <a:r>
                        <a:rPr kumimoji="0" lang="en-US" sz="1500" u="none" strike="noStrike" cap="none" normalizeH="0" baseline="0" dirty="0" smtClean="0">
                          <a:ln>
                            <a:noFill/>
                          </a:ln>
                          <a:effectLst/>
                        </a:rPr>
                        <a:t> </a:t>
                      </a:r>
                      <a:endParaRPr kumimoji="0" lang="en-US" sz="1500" b="0" i="0" u="none" strike="noStrike" cap="none" normalizeH="0" baseline="0" dirty="0" smtClean="0">
                        <a:ln>
                          <a:noFill/>
                        </a:ln>
                        <a:solidFill>
                          <a:schemeClr val="tx1"/>
                        </a:solidFill>
                        <a:effectLst/>
                        <a:latin typeface="Arial" charset="0"/>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4908934"/>
                  </a:ext>
                </a:extLst>
              </a:tr>
              <a:tr h="8915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Коэффициент быстрой/ промежуточной/срочной/ относительной ликвидности,</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err="1" smtClean="0">
                          <a:ln>
                            <a:noFill/>
                          </a:ln>
                          <a:effectLst/>
                        </a:rPr>
                        <a:t>Quick</a:t>
                      </a:r>
                      <a:r>
                        <a:rPr kumimoji="0" lang="ru-RU" sz="1500" u="none" strike="noStrike" cap="none" normalizeH="0" baseline="0" dirty="0" smtClean="0">
                          <a:ln>
                            <a:noFill/>
                          </a:ln>
                          <a:effectLst/>
                        </a:rPr>
                        <a:t> </a:t>
                      </a:r>
                      <a:r>
                        <a:rPr kumimoji="0" lang="ru-RU" sz="1500" u="none" strike="noStrike" cap="none" normalizeH="0" baseline="0" dirty="0" err="1" smtClean="0">
                          <a:ln>
                            <a:noFill/>
                          </a:ln>
                          <a:effectLst/>
                        </a:rPr>
                        <a:t>ratio</a:t>
                      </a:r>
                      <a:r>
                        <a:rPr kumimoji="0" lang="en-US" sz="1500" u="none" strike="noStrike" cap="none" normalizeH="0" baseline="0" dirty="0" smtClean="0">
                          <a:ln>
                            <a:noFill/>
                          </a:ln>
                          <a:effectLst/>
                        </a:rPr>
                        <a:t> </a:t>
                      </a:r>
                      <a:endParaRPr kumimoji="0" lang="ru-RU" sz="15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Характеристика наиболее ликвидного покрытия обязательств</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(дебиторская задолженность + денежные активы) / разд. 5</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0,6 - 1</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597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Коэффициент абсолютной/мгновенной немедленной ликвидности,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smtClean="0">
                          <a:ln>
                            <a:noFill/>
                          </a:ln>
                          <a:effectLst/>
                        </a:rPr>
                        <a:t>Коэффициент платежеспособности, «кислотный тест»,</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smtClean="0">
                          <a:ln>
                            <a:noFill/>
                          </a:ln>
                          <a:effectLst/>
                        </a:rPr>
                        <a:t>Коэффициент лакмусовой бумажки,</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500" u="none" strike="noStrike" cap="none" normalizeH="0" baseline="0" dirty="0" err="1" smtClean="0">
                          <a:ln>
                            <a:noFill/>
                          </a:ln>
                          <a:effectLst/>
                        </a:rPr>
                        <a:t>Acid-test</a:t>
                      </a:r>
                      <a:r>
                        <a:rPr kumimoji="0" lang="ru-RU" sz="1500" u="none" strike="noStrike" cap="none" normalizeH="0" baseline="0" dirty="0" smtClean="0">
                          <a:ln>
                            <a:noFill/>
                          </a:ln>
                          <a:effectLst/>
                        </a:rPr>
                        <a:t> </a:t>
                      </a:r>
                      <a:r>
                        <a:rPr kumimoji="0" lang="ru-RU" sz="1500" u="none" strike="noStrike" cap="none" normalizeH="0" baseline="0" dirty="0" err="1" smtClean="0">
                          <a:ln>
                            <a:noFill/>
                          </a:ln>
                          <a:effectLst/>
                        </a:rPr>
                        <a:t>ratio</a:t>
                      </a:r>
                      <a:r>
                        <a:rPr kumimoji="0" lang="ru-RU" sz="1500" u="none" strike="noStrike" cap="none" normalizeH="0" baseline="0" dirty="0" smtClean="0">
                          <a:ln>
                            <a:noFill/>
                          </a:ln>
                          <a:effectLst/>
                        </a:rPr>
                        <a:t> </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Характеристика абсолютно ликвидного покрытия обязательств</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денежные активы / разд. 5</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0,2 – 0,5</a:t>
                      </a:r>
                      <a:endParaRPr kumimoji="0" lang="ru-RU" sz="15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121026" y="6299439"/>
            <a:ext cx="7913609" cy="646331"/>
          </a:xfrm>
          <a:prstGeom prst="rect">
            <a:avLst/>
          </a:prstGeom>
          <a:noFill/>
        </p:spPr>
        <p:txBody>
          <a:bodyPr wrap="square" rtlCol="0">
            <a:spAutoFit/>
          </a:bodyPr>
          <a:lstStyle/>
          <a:p>
            <a:r>
              <a:rPr lang="ru-RU" dirty="0" smtClean="0"/>
              <a:t>Источник: </a:t>
            </a:r>
            <a:r>
              <a:rPr lang="ru-RU" b="1" dirty="0"/>
              <a:t>Корпоративные финансы</a:t>
            </a:r>
            <a:r>
              <a:rPr lang="ru-RU" dirty="0"/>
              <a:t> : учебник / Е.И. Шохин под ред. и др. — Москва : </a:t>
            </a:r>
            <a:r>
              <a:rPr lang="ru-RU" dirty="0" err="1"/>
              <a:t>КноРус</a:t>
            </a:r>
            <a:r>
              <a:rPr lang="ru-RU" dirty="0"/>
              <a:t>, 2016. — 318 с. </a:t>
            </a:r>
            <a:r>
              <a:rPr lang="ru-RU" dirty="0" smtClean="0"/>
              <a:t> </a:t>
            </a:r>
            <a:endParaRPr lang="ru-RU" dirty="0"/>
          </a:p>
        </p:txBody>
      </p:sp>
    </p:spTree>
    <p:extLst>
      <p:ext uri="{BB962C8B-B14F-4D97-AF65-F5344CB8AC3E}">
        <p14:creationId xmlns:p14="http://schemas.microsoft.com/office/powerpoint/2010/main" val="2002649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финансового состояния.</a:t>
            </a:r>
            <a:endParaRPr lang="ru-RU" sz="2200" i="1" dirty="0"/>
          </a:p>
        </p:txBody>
      </p:sp>
      <p:graphicFrame>
        <p:nvGraphicFramePr>
          <p:cNvPr id="4" name="Group 151"/>
          <p:cNvGraphicFramePr>
            <a:graphicFrameLocks noGrp="1"/>
          </p:cNvGraphicFramePr>
          <p:nvPr>
            <p:extLst>
              <p:ext uri="{D42A27DB-BD31-4B8C-83A1-F6EECF244321}">
                <p14:modId xmlns:p14="http://schemas.microsoft.com/office/powerpoint/2010/main" val="2531426905"/>
              </p:ext>
            </p:extLst>
          </p:nvPr>
        </p:nvGraphicFramePr>
        <p:xfrm>
          <a:off x="121026" y="1147916"/>
          <a:ext cx="9787249" cy="5229963"/>
        </p:xfrm>
        <a:graphic>
          <a:graphicData uri="http://schemas.openxmlformats.org/drawingml/2006/table">
            <a:tbl>
              <a:tblPr>
                <a:tableStyleId>{D113A9D2-9D6B-4929-AA2D-F23B5EE8CBE7}</a:tableStyleId>
              </a:tblPr>
              <a:tblGrid>
                <a:gridCol w="3248393">
                  <a:extLst>
                    <a:ext uri="{9D8B030D-6E8A-4147-A177-3AD203B41FA5}">
                      <a16:colId xmlns:a16="http://schemas.microsoft.com/office/drawing/2014/main" val="20000"/>
                    </a:ext>
                  </a:extLst>
                </a:gridCol>
                <a:gridCol w="2468154">
                  <a:extLst>
                    <a:ext uri="{9D8B030D-6E8A-4147-A177-3AD203B41FA5}">
                      <a16:colId xmlns:a16="http://schemas.microsoft.com/office/drawing/2014/main" val="20001"/>
                    </a:ext>
                  </a:extLst>
                </a:gridCol>
                <a:gridCol w="1953268">
                  <a:extLst>
                    <a:ext uri="{9D8B030D-6E8A-4147-A177-3AD203B41FA5}">
                      <a16:colId xmlns:a16="http://schemas.microsoft.com/office/drawing/2014/main" val="20002"/>
                    </a:ext>
                  </a:extLst>
                </a:gridCol>
                <a:gridCol w="2117434">
                  <a:extLst>
                    <a:ext uri="{9D8B030D-6E8A-4147-A177-3AD203B41FA5}">
                      <a16:colId xmlns:a16="http://schemas.microsoft.com/office/drawing/2014/main" val="20003"/>
                    </a:ext>
                  </a:extLst>
                </a:gridCol>
              </a:tblGrid>
              <a:tr h="5436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Наименование показателя</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Экономическое содержание</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500" u="none" strike="noStrike" cap="none" normalizeH="0" baseline="0" dirty="0" smtClean="0">
                          <a:ln>
                            <a:noFill/>
                          </a:ln>
                          <a:effectLst/>
                        </a:rPr>
                        <a:t>Алгоритм расчета</a:t>
                      </a:r>
                      <a:endParaRPr kumimoji="0" lang="ru-RU" sz="15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u="none" strike="noStrike" cap="none" normalizeH="0" baseline="0" dirty="0" smtClean="0">
                          <a:ln>
                            <a:noFill/>
                          </a:ln>
                          <a:effectLst/>
                        </a:rPr>
                        <a:t>Рекомендуемое значение (норматив)</a:t>
                      </a:r>
                      <a:endParaRPr kumimoji="0" lang="ru-RU" sz="1800" b="0" i="0" u="none" strike="noStrike" cap="none" normalizeH="0" baseline="0" dirty="0" smtClean="0">
                        <a:ln>
                          <a:noFill/>
                        </a:ln>
                        <a:solidFill>
                          <a:schemeClr val="bg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087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автономии,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независимости, Коэффициент концентрации собственного капитала,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собственности</a:t>
                      </a:r>
                      <a:endParaRPr kumimoji="0" lang="ru-RU" sz="14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smtClean="0">
                          <a:ln>
                            <a:noFill/>
                          </a:ln>
                          <a:effectLst/>
                        </a:rPr>
                        <a:t>Доля собственного капитала в источниках финансирования, характеризующая независимость компании от кредиторов</a:t>
                      </a:r>
                      <a:endParaRPr kumimoji="0" lang="ru-RU" sz="1400" b="0" i="0" u="none" strike="noStrike" cap="none" normalizeH="0" baseline="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Собственный капитал/ валюта баланса</a:t>
                      </a:r>
                      <a:endParaRPr kumimoji="0" lang="ru-RU" sz="14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Зарубежный стандарт &gt; 0,3;</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Ранний российский стандарт &gt; 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Современный российский стандарт &gt; 0,5</a:t>
                      </a:r>
                      <a:endParaRPr kumimoji="0" lang="ru-RU" sz="1400" b="0" i="0" u="none" strike="noStrike" cap="none" normalizeH="0" baseline="0" dirty="0" smtClean="0">
                        <a:ln>
                          <a:noFill/>
                        </a:ln>
                        <a:solidFill>
                          <a:schemeClr val="tx1"/>
                        </a:solidFill>
                        <a:effectLst/>
                        <a:latin typeface="Arial" charset="0"/>
                      </a:endParaRPr>
                    </a:p>
                  </a:txBody>
                  <a:tcPr marL="68580" marR="68580"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087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финансовой зависимости,</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концентрации заемного капитала,</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долговой нагрузки</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Доля заемного капитала в источниках финансирования, характеризующая зависимость компании от кредиторов</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(разд. 4 + разд. 5) / валюта баланса</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Или  1 – коэффициент автономии</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Зарубежный стандарт &lt; 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Ранний российский стандарт &lt; 0,3;</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Современный российский стандарт &lt; 0,5</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303243"/>
                  </a:ext>
                </a:extLst>
              </a:tr>
              <a:tr h="15087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Коэффициент финансового рычага, коэффициент финансирования,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Финансовый рычаг</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Соотношение заемных и собственных источников финансирования или общий долг в расчете на единицу собственного капитала</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(разд. 4 + разд. 5) / разд. 3</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(возможен обратный вариант с соответствующей корректировкой критерия)</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u="none" strike="noStrike" cap="none" normalizeH="0" baseline="0" dirty="0" smtClean="0">
                          <a:ln>
                            <a:noFill/>
                          </a:ln>
                          <a:effectLst/>
                        </a:rPr>
                        <a:t>Зарубежный стандарт &lt; 2;</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Ранний российский стандарт &lt; 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u="none" strike="noStrike" cap="none" normalizeH="0" baseline="0" dirty="0" smtClean="0">
                          <a:ln>
                            <a:noFill/>
                          </a:ln>
                          <a:effectLst/>
                        </a:rPr>
                        <a:t>Современный российский стандарт &lt; 1</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68580" marR="68580" marT="34291" marB="342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4755951"/>
                  </a:ext>
                </a:extLst>
              </a:tr>
            </a:tbl>
          </a:graphicData>
        </a:graphic>
      </p:graphicFrame>
      <p:sp>
        <p:nvSpPr>
          <p:cNvPr id="5" name="TextBox 4"/>
          <p:cNvSpPr txBox="1"/>
          <p:nvPr/>
        </p:nvSpPr>
        <p:spPr>
          <a:xfrm>
            <a:off x="121026" y="6476507"/>
            <a:ext cx="8818258" cy="307777"/>
          </a:xfrm>
          <a:prstGeom prst="rect">
            <a:avLst/>
          </a:prstGeom>
          <a:noFill/>
        </p:spPr>
        <p:txBody>
          <a:bodyPr wrap="square" rtlCol="0">
            <a:spAutoFit/>
          </a:bodyPr>
          <a:lstStyle/>
          <a:p>
            <a:r>
              <a:rPr lang="ru-RU" sz="1400" dirty="0" smtClean="0"/>
              <a:t>Источник: </a:t>
            </a:r>
            <a:r>
              <a:rPr lang="ru-RU" sz="1400" b="1" dirty="0"/>
              <a:t>Корпоративные финансы</a:t>
            </a:r>
            <a:r>
              <a:rPr lang="ru-RU" sz="1400" dirty="0"/>
              <a:t> : учебник / Е.И. Шохин под ред. и др. — Москва : </a:t>
            </a:r>
            <a:r>
              <a:rPr lang="ru-RU" sz="1400" dirty="0" err="1"/>
              <a:t>КноРус</a:t>
            </a:r>
            <a:r>
              <a:rPr lang="ru-RU" sz="1400" dirty="0"/>
              <a:t>, 2016. — 318 с. </a:t>
            </a:r>
            <a:r>
              <a:rPr lang="ru-RU" sz="1400" dirty="0" smtClean="0"/>
              <a:t> </a:t>
            </a:r>
            <a:endParaRPr lang="ru-RU" sz="1400" dirty="0"/>
          </a:p>
        </p:txBody>
      </p:sp>
    </p:spTree>
    <p:extLst>
      <p:ext uri="{BB962C8B-B14F-4D97-AF65-F5344CB8AC3E}">
        <p14:creationId xmlns:p14="http://schemas.microsoft.com/office/powerpoint/2010/main" val="4150951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финансового состояния.</a:t>
            </a:r>
            <a:endParaRPr lang="ru-RU" sz="2200" i="1" dirty="0"/>
          </a:p>
        </p:txBody>
      </p:sp>
      <p:graphicFrame>
        <p:nvGraphicFramePr>
          <p:cNvPr id="4" name="Таблица 3"/>
          <p:cNvGraphicFramePr>
            <a:graphicFrameLocks noGrp="1"/>
          </p:cNvGraphicFramePr>
          <p:nvPr>
            <p:extLst>
              <p:ext uri="{D42A27DB-BD31-4B8C-83A1-F6EECF244321}">
                <p14:modId xmlns:p14="http://schemas.microsoft.com/office/powerpoint/2010/main" val="3478154751"/>
              </p:ext>
            </p:extLst>
          </p:nvPr>
        </p:nvGraphicFramePr>
        <p:xfrm>
          <a:off x="102755" y="1234874"/>
          <a:ext cx="9764575" cy="5060965"/>
        </p:xfrm>
        <a:graphic>
          <a:graphicData uri="http://schemas.openxmlformats.org/drawingml/2006/table">
            <a:tbl>
              <a:tblPr>
                <a:tableStyleId>{D113A9D2-9D6B-4929-AA2D-F23B5EE8CBE7}</a:tableStyleId>
              </a:tblPr>
              <a:tblGrid>
                <a:gridCol w="2695036">
                  <a:extLst>
                    <a:ext uri="{9D8B030D-6E8A-4147-A177-3AD203B41FA5}">
                      <a16:colId xmlns:a16="http://schemas.microsoft.com/office/drawing/2014/main" val="20000"/>
                    </a:ext>
                  </a:extLst>
                </a:gridCol>
                <a:gridCol w="2608792">
                  <a:extLst>
                    <a:ext uri="{9D8B030D-6E8A-4147-A177-3AD203B41FA5}">
                      <a16:colId xmlns:a16="http://schemas.microsoft.com/office/drawing/2014/main" val="20001"/>
                    </a:ext>
                  </a:extLst>
                </a:gridCol>
                <a:gridCol w="1989451">
                  <a:extLst>
                    <a:ext uri="{9D8B030D-6E8A-4147-A177-3AD203B41FA5}">
                      <a16:colId xmlns:a16="http://schemas.microsoft.com/office/drawing/2014/main" val="20002"/>
                    </a:ext>
                  </a:extLst>
                </a:gridCol>
                <a:gridCol w="2471296">
                  <a:extLst>
                    <a:ext uri="{9D8B030D-6E8A-4147-A177-3AD203B41FA5}">
                      <a16:colId xmlns:a16="http://schemas.microsoft.com/office/drawing/2014/main" val="20003"/>
                    </a:ext>
                  </a:extLst>
                </a:gridCol>
              </a:tblGrid>
              <a:tr h="8090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Наименование показателя</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Экономическое содержание</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Алгоритм расчета</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Рекомендуемое значение (норматив)</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963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Коэффициент покрытия </a:t>
                      </a:r>
                      <a:r>
                        <a:rPr kumimoji="0" lang="ru-RU" sz="1800" u="none" strike="noStrike" cap="none" normalizeH="0" baseline="0" dirty="0" err="1" smtClean="0">
                          <a:ln>
                            <a:noFill/>
                          </a:ln>
                          <a:effectLst/>
                        </a:rPr>
                        <a:t>внеоборотных</a:t>
                      </a:r>
                      <a:r>
                        <a:rPr kumimoji="0" lang="ru-RU" sz="1800" u="none" strike="noStrike" cap="none" normalizeH="0" baseline="0" dirty="0" smtClean="0">
                          <a:ln>
                            <a:noFill/>
                          </a:ln>
                          <a:effectLst/>
                        </a:rPr>
                        <a:t> активов,</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Коэффициент структуры долгосрочных вложений,</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«Правило левой и правой руки»</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Характеристика покрытия долгосрочных активов долгосрочными источниками финансирования</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(разд. 3 + разд. 4) /  разд. 1 (возможен обратный вариант с соответствующей корректировкой критерия)</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sng" strike="noStrike" cap="none" normalizeH="0" baseline="0" smtClean="0">
                          <a:ln>
                            <a:noFill/>
                          </a:ln>
                          <a:effectLst/>
                        </a:rPr>
                        <a:t>&gt;</a:t>
                      </a:r>
                      <a:r>
                        <a:rPr kumimoji="0" lang="ru-RU" sz="1800" u="none" strike="noStrike" cap="none" normalizeH="0" baseline="0" smtClean="0">
                          <a:ln>
                            <a:noFill/>
                          </a:ln>
                          <a:effectLst/>
                        </a:rPr>
                        <a:t> 1</a:t>
                      </a:r>
                      <a:endParaRPr kumimoji="0" lang="ru-RU" sz="18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963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Коэффициент маневренности собственного капитала</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Показывает какая часть собственного капитала используется для финансирования текущей деятельности, а какая часть капитализирована</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СОС / разд. 3</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0,5</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102755" y="6295839"/>
            <a:ext cx="7913609" cy="646331"/>
          </a:xfrm>
          <a:prstGeom prst="rect">
            <a:avLst/>
          </a:prstGeom>
          <a:noFill/>
        </p:spPr>
        <p:txBody>
          <a:bodyPr wrap="square" rtlCol="0">
            <a:spAutoFit/>
          </a:bodyPr>
          <a:lstStyle/>
          <a:p>
            <a:r>
              <a:rPr lang="ru-RU" dirty="0" smtClean="0"/>
              <a:t>Источник: </a:t>
            </a:r>
            <a:r>
              <a:rPr lang="ru-RU" b="1" dirty="0"/>
              <a:t>Корпоративные финансы</a:t>
            </a:r>
            <a:r>
              <a:rPr lang="ru-RU" dirty="0"/>
              <a:t> : учебник / Е.И. Шохин под ред. и др. — Москва : </a:t>
            </a:r>
            <a:r>
              <a:rPr lang="ru-RU" dirty="0" err="1"/>
              <a:t>КноРус</a:t>
            </a:r>
            <a:r>
              <a:rPr lang="ru-RU" dirty="0"/>
              <a:t>, 2016. — 318 с. </a:t>
            </a:r>
            <a:r>
              <a:rPr lang="ru-RU" dirty="0" smtClean="0"/>
              <a:t> </a:t>
            </a:r>
            <a:endParaRPr lang="ru-RU" dirty="0"/>
          </a:p>
        </p:txBody>
      </p:sp>
    </p:spTree>
    <p:extLst>
      <p:ext uri="{BB962C8B-B14F-4D97-AF65-F5344CB8AC3E}">
        <p14:creationId xmlns:p14="http://schemas.microsoft.com/office/powerpoint/2010/main" val="596615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Подходы к толкованию финансовой системы</a:t>
            </a:r>
            <a:endParaRPr lang="ru-RU" sz="2800" i="1" dirty="0"/>
          </a:p>
        </p:txBody>
      </p:sp>
      <p:sp>
        <p:nvSpPr>
          <p:cNvPr id="3" name="Прямоугольник 2"/>
          <p:cNvSpPr/>
          <p:nvPr/>
        </p:nvSpPr>
        <p:spPr>
          <a:xfrm>
            <a:off x="1351128" y="1161866"/>
            <a:ext cx="7915702" cy="900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Институциональный</a:t>
            </a:r>
            <a:endParaRPr lang="ru-RU" sz="2800" dirty="0">
              <a:latin typeface="Times New Roman" panose="02020603050405020304" pitchFamily="18" charset="0"/>
              <a:cs typeface="Times New Roman" panose="02020603050405020304" pitchFamily="18" charset="0"/>
            </a:endParaRPr>
          </a:p>
        </p:txBody>
      </p:sp>
      <p:sp>
        <p:nvSpPr>
          <p:cNvPr id="8" name="Овал 7"/>
          <p:cNvSpPr/>
          <p:nvPr/>
        </p:nvSpPr>
        <p:spPr>
          <a:xfrm>
            <a:off x="109182" y="1161866"/>
            <a:ext cx="968991" cy="900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1</a:t>
            </a:r>
            <a:endParaRPr lang="ru-RU" sz="3600" dirty="0"/>
          </a:p>
        </p:txBody>
      </p:sp>
      <p:sp>
        <p:nvSpPr>
          <p:cNvPr id="9" name="Прямоугольник 8"/>
          <p:cNvSpPr/>
          <p:nvPr/>
        </p:nvSpPr>
        <p:spPr>
          <a:xfrm>
            <a:off x="1351128" y="2188158"/>
            <a:ext cx="7915702" cy="900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Функциональный</a:t>
            </a:r>
            <a:endParaRPr lang="ru-RU" sz="2800" dirty="0">
              <a:latin typeface="Times New Roman" panose="02020603050405020304" pitchFamily="18" charset="0"/>
              <a:cs typeface="Times New Roman" panose="02020603050405020304" pitchFamily="18" charset="0"/>
            </a:endParaRPr>
          </a:p>
        </p:txBody>
      </p:sp>
      <p:sp>
        <p:nvSpPr>
          <p:cNvPr id="10" name="Овал 9"/>
          <p:cNvSpPr/>
          <p:nvPr/>
        </p:nvSpPr>
        <p:spPr>
          <a:xfrm>
            <a:off x="109182" y="2188158"/>
            <a:ext cx="968991" cy="900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2</a:t>
            </a:r>
            <a:endParaRPr lang="ru-RU" sz="3600" dirty="0"/>
          </a:p>
        </p:txBody>
      </p:sp>
      <p:sp>
        <p:nvSpPr>
          <p:cNvPr id="11" name="Прямоугольник 10"/>
          <p:cNvSpPr/>
          <p:nvPr/>
        </p:nvSpPr>
        <p:spPr>
          <a:xfrm>
            <a:off x="1351128" y="3305468"/>
            <a:ext cx="7915702" cy="900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Монетарный</a:t>
            </a:r>
            <a:endParaRPr lang="ru-RU" sz="2800" dirty="0">
              <a:latin typeface="Times New Roman" panose="02020603050405020304" pitchFamily="18" charset="0"/>
              <a:cs typeface="Times New Roman" panose="02020603050405020304" pitchFamily="18" charset="0"/>
            </a:endParaRPr>
          </a:p>
        </p:txBody>
      </p:sp>
      <p:sp>
        <p:nvSpPr>
          <p:cNvPr id="12" name="Овал 11"/>
          <p:cNvSpPr/>
          <p:nvPr/>
        </p:nvSpPr>
        <p:spPr>
          <a:xfrm>
            <a:off x="109182" y="3305468"/>
            <a:ext cx="968991" cy="900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3</a:t>
            </a:r>
            <a:endParaRPr lang="ru-RU" sz="3600" dirty="0"/>
          </a:p>
        </p:txBody>
      </p:sp>
      <p:sp>
        <p:nvSpPr>
          <p:cNvPr id="13" name="Прямоугольник 12"/>
          <p:cNvSpPr/>
          <p:nvPr/>
        </p:nvSpPr>
        <p:spPr>
          <a:xfrm>
            <a:off x="1351128" y="4422778"/>
            <a:ext cx="7915702" cy="900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Распределительный</a:t>
            </a:r>
            <a:endParaRPr lang="ru-RU" sz="2800" dirty="0">
              <a:latin typeface="Times New Roman" panose="02020603050405020304" pitchFamily="18" charset="0"/>
              <a:cs typeface="Times New Roman" panose="02020603050405020304" pitchFamily="18" charset="0"/>
            </a:endParaRPr>
          </a:p>
        </p:txBody>
      </p:sp>
      <p:sp>
        <p:nvSpPr>
          <p:cNvPr id="14" name="Овал 13"/>
          <p:cNvSpPr/>
          <p:nvPr/>
        </p:nvSpPr>
        <p:spPr>
          <a:xfrm>
            <a:off x="109182" y="4422778"/>
            <a:ext cx="968991" cy="900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4</a:t>
            </a:r>
            <a:endParaRPr lang="ru-RU" sz="3600" dirty="0"/>
          </a:p>
        </p:txBody>
      </p:sp>
      <p:sp>
        <p:nvSpPr>
          <p:cNvPr id="15" name="Прямоугольник 14"/>
          <p:cNvSpPr/>
          <p:nvPr/>
        </p:nvSpPr>
        <p:spPr>
          <a:xfrm>
            <a:off x="1351128" y="5650173"/>
            <a:ext cx="7915702" cy="900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200" dirty="0" smtClean="0">
                <a:latin typeface="Times New Roman" panose="02020603050405020304" pitchFamily="18" charset="0"/>
                <a:cs typeface="Times New Roman" panose="02020603050405020304" pitchFamily="18" charset="0"/>
              </a:rPr>
              <a:t>Системный</a:t>
            </a:r>
            <a:endParaRPr lang="ru-RU" sz="3200" dirty="0">
              <a:latin typeface="Times New Roman" panose="02020603050405020304" pitchFamily="18" charset="0"/>
              <a:cs typeface="Times New Roman" panose="02020603050405020304" pitchFamily="18" charset="0"/>
            </a:endParaRPr>
          </a:p>
        </p:txBody>
      </p:sp>
      <p:sp>
        <p:nvSpPr>
          <p:cNvPr id="16" name="Овал 15"/>
          <p:cNvSpPr/>
          <p:nvPr/>
        </p:nvSpPr>
        <p:spPr>
          <a:xfrm>
            <a:off x="109182" y="5650173"/>
            <a:ext cx="968991" cy="900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5</a:t>
            </a:r>
            <a:endParaRPr lang="ru-RU" sz="3600" dirty="0"/>
          </a:p>
        </p:txBody>
      </p:sp>
    </p:spTree>
    <p:extLst>
      <p:ext uri="{BB962C8B-B14F-4D97-AF65-F5344CB8AC3E}">
        <p14:creationId xmlns:p14="http://schemas.microsoft.com/office/powerpoint/2010/main" val="1135109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деловой активности</a:t>
            </a:r>
            <a:endParaRPr lang="ru-RU" sz="2200" i="1" dirty="0"/>
          </a:p>
        </p:txBody>
      </p:sp>
      <p:graphicFrame>
        <p:nvGraphicFramePr>
          <p:cNvPr id="5" name="Таблица 4"/>
          <p:cNvGraphicFramePr>
            <a:graphicFrameLocks noGrp="1"/>
          </p:cNvGraphicFramePr>
          <p:nvPr>
            <p:extLst>
              <p:ext uri="{D42A27DB-BD31-4B8C-83A1-F6EECF244321}">
                <p14:modId xmlns:p14="http://schemas.microsoft.com/office/powerpoint/2010/main" val="961490804"/>
              </p:ext>
            </p:extLst>
          </p:nvPr>
        </p:nvGraphicFramePr>
        <p:xfrm>
          <a:off x="198559" y="1340768"/>
          <a:ext cx="8788235" cy="4612979"/>
        </p:xfrm>
        <a:graphic>
          <a:graphicData uri="http://schemas.openxmlformats.org/drawingml/2006/table">
            <a:tbl>
              <a:tblPr>
                <a:tableStyleId>{D113A9D2-9D6B-4929-AA2D-F23B5EE8CBE7}</a:tableStyleId>
              </a:tblPr>
              <a:tblGrid>
                <a:gridCol w="2351694">
                  <a:extLst>
                    <a:ext uri="{9D8B030D-6E8A-4147-A177-3AD203B41FA5}">
                      <a16:colId xmlns:a16="http://schemas.microsoft.com/office/drawing/2014/main" val="20000"/>
                    </a:ext>
                  </a:extLst>
                </a:gridCol>
                <a:gridCol w="2652125">
                  <a:extLst>
                    <a:ext uri="{9D8B030D-6E8A-4147-A177-3AD203B41FA5}">
                      <a16:colId xmlns:a16="http://schemas.microsoft.com/office/drawing/2014/main" val="20001"/>
                    </a:ext>
                  </a:extLst>
                </a:gridCol>
                <a:gridCol w="1827346">
                  <a:extLst>
                    <a:ext uri="{9D8B030D-6E8A-4147-A177-3AD203B41FA5}">
                      <a16:colId xmlns:a16="http://schemas.microsoft.com/office/drawing/2014/main" val="20002"/>
                    </a:ext>
                  </a:extLst>
                </a:gridCol>
                <a:gridCol w="1957070">
                  <a:extLst>
                    <a:ext uri="{9D8B030D-6E8A-4147-A177-3AD203B41FA5}">
                      <a16:colId xmlns:a16="http://schemas.microsoft.com/office/drawing/2014/main" val="20003"/>
                    </a:ext>
                  </a:extLst>
                </a:gridCol>
              </a:tblGrid>
              <a:tr h="70392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Наименование показателя</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Экономическое содержание </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Алгоритм расчета</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Рекомендуемое значение (норматив)</a:t>
                      </a:r>
                      <a:endParaRPr kumimoji="0" lang="ru-RU" sz="32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4133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u="none" strike="noStrike" cap="none" normalizeH="0" baseline="0" dirty="0" smtClean="0">
                          <a:ln>
                            <a:noFill/>
                          </a:ln>
                          <a:effectLst/>
                        </a:rPr>
                        <a:t>«Золотое правило экономики предприятия»</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Когда прибыль компании растет более высокими темпами, чем объем ее продаж, это позволяет говорить о снижении себестоимости. Темп роста объема продаж, превышающий темп изменения активов, — об эффективном использовании ресурсов и увеличении экономического потенциала бизнеса.</a:t>
                      </a:r>
                      <a:endParaRPr kumimoji="0" lang="ru-RU"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Расчет темпов роста в отчетном периоде (по сравнению с предыдущим):</a:t>
                      </a:r>
                    </a:p>
                    <a:p>
                      <a:pPr marL="342900" marR="0" lvl="0" indent="-342900" algn="just" defTabSz="914400" rtl="0" eaLnBrk="1" fontAlgn="base" latinLnBrk="0" hangingPunct="1">
                        <a:lnSpc>
                          <a:spcPct val="100000"/>
                        </a:lnSpc>
                        <a:spcBef>
                          <a:spcPct val="0"/>
                        </a:spcBef>
                        <a:spcAft>
                          <a:spcPct val="0"/>
                        </a:spcAft>
                        <a:buClrTx/>
                        <a:buSzTx/>
                        <a:buFontTx/>
                        <a:buAutoNum type="arabicParenR"/>
                        <a:tabLst/>
                      </a:pPr>
                      <a:r>
                        <a:rPr kumimoji="0" lang="ru-RU" sz="1800" u="none" strike="noStrike" cap="none" normalizeH="0" baseline="0" dirty="0" smtClean="0">
                          <a:ln>
                            <a:noFill/>
                          </a:ln>
                          <a:effectLst/>
                        </a:rPr>
                        <a:t>прибыли;</a:t>
                      </a:r>
                    </a:p>
                    <a:p>
                      <a:pPr marL="342900" marR="0" lvl="0" indent="-342900" algn="just" defTabSz="914400" rtl="0" eaLnBrk="1" fontAlgn="base" latinLnBrk="0" hangingPunct="1">
                        <a:lnSpc>
                          <a:spcPct val="100000"/>
                        </a:lnSpc>
                        <a:spcBef>
                          <a:spcPct val="0"/>
                        </a:spcBef>
                        <a:spcAft>
                          <a:spcPct val="0"/>
                        </a:spcAft>
                        <a:buClrTx/>
                        <a:buSzTx/>
                        <a:buFontTx/>
                        <a:buAutoNum type="arabicParenR"/>
                        <a:tabLst/>
                      </a:pPr>
                      <a:r>
                        <a:rPr kumimoji="0" lang="ru-RU" sz="1800" u="none" strike="noStrike" cap="none" normalizeH="0" baseline="0" dirty="0" smtClean="0">
                          <a:ln>
                            <a:noFill/>
                          </a:ln>
                          <a:effectLst/>
                        </a:rPr>
                        <a:t>продаж;</a:t>
                      </a:r>
                    </a:p>
                    <a:p>
                      <a:pPr marL="342900" marR="0" lvl="0" indent="-342900" algn="just" defTabSz="914400" rtl="0" eaLnBrk="1" fontAlgn="base" latinLnBrk="0" hangingPunct="1">
                        <a:lnSpc>
                          <a:spcPct val="100000"/>
                        </a:lnSpc>
                        <a:spcBef>
                          <a:spcPct val="0"/>
                        </a:spcBef>
                        <a:spcAft>
                          <a:spcPct val="0"/>
                        </a:spcAft>
                        <a:buClrTx/>
                        <a:buSzTx/>
                        <a:buFontTx/>
                        <a:buAutoNum type="arabicParenR"/>
                        <a:tabLst/>
                      </a:pPr>
                      <a:r>
                        <a:rPr kumimoji="0" lang="ru-RU" sz="1800" u="none" strike="noStrike" cap="none" normalizeH="0" baseline="0" dirty="0" smtClean="0">
                          <a:ln>
                            <a:noFill/>
                          </a:ln>
                          <a:effectLst/>
                        </a:rPr>
                        <a:t>активов</a:t>
                      </a:r>
                      <a:r>
                        <a:rPr kumimoji="0" lang="en-US" sz="1800" u="none" strike="noStrike" cap="none" normalizeH="0" baseline="0" dirty="0" smtClean="0">
                          <a:ln>
                            <a:noFill/>
                          </a:ln>
                          <a:effectLst/>
                        </a:rPr>
                        <a:t>.</a:t>
                      </a:r>
                      <a:endParaRPr kumimoji="0" lang="ru-RU"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err="1" smtClean="0">
                          <a:ln>
                            <a:noFill/>
                          </a:ln>
                          <a:effectLst/>
                        </a:rPr>
                        <a:t>Троста</a:t>
                      </a:r>
                      <a:r>
                        <a:rPr kumimoji="0" lang="ru-RU" sz="1800" u="none" strike="noStrike" cap="none" normalizeH="0" baseline="0" dirty="0" smtClean="0">
                          <a:ln>
                            <a:noFill/>
                          </a:ln>
                          <a:effectLst/>
                        </a:rPr>
                        <a:t> прибыли </a:t>
                      </a:r>
                      <a:r>
                        <a:rPr kumimoji="0" lang="en-US" sz="1800" u="none" strike="noStrike" cap="none" normalizeH="0" baseline="0" dirty="0" smtClean="0">
                          <a:ln>
                            <a:noFill/>
                          </a:ln>
                          <a:effectLst/>
                        </a:rPr>
                        <a:t>&gt; </a:t>
                      </a:r>
                      <a:r>
                        <a:rPr kumimoji="0" lang="ru-RU" sz="1800" u="none" strike="noStrike" cap="none" normalizeH="0" baseline="0" dirty="0" err="1" smtClean="0">
                          <a:ln>
                            <a:noFill/>
                          </a:ln>
                          <a:effectLst/>
                        </a:rPr>
                        <a:t>Троста</a:t>
                      </a:r>
                      <a:r>
                        <a:rPr kumimoji="0" lang="ru-RU" sz="1800" u="none" strike="noStrike" cap="none" normalizeH="0" baseline="0" dirty="0" smtClean="0">
                          <a:ln>
                            <a:noFill/>
                          </a:ln>
                          <a:effectLst/>
                        </a:rPr>
                        <a:t> объема продаж </a:t>
                      </a:r>
                      <a:r>
                        <a:rPr kumimoji="0" lang="en-US" sz="1800" u="none" strike="noStrike" cap="none" normalizeH="0" baseline="0" dirty="0" smtClean="0">
                          <a:ln>
                            <a:noFill/>
                          </a:ln>
                          <a:effectLst/>
                        </a:rPr>
                        <a:t>&gt; </a:t>
                      </a:r>
                      <a:r>
                        <a:rPr kumimoji="0" lang="ru-RU" sz="1800" u="none" strike="noStrike" cap="none" normalizeH="0" baseline="0" dirty="0" err="1" smtClean="0">
                          <a:ln>
                            <a:noFill/>
                          </a:ln>
                          <a:effectLst/>
                        </a:rPr>
                        <a:t>Троста</a:t>
                      </a:r>
                      <a:r>
                        <a:rPr kumimoji="0" lang="ru-RU" sz="1800" u="none" strike="noStrike" cap="none" normalizeH="0" baseline="0" dirty="0" smtClean="0">
                          <a:ln>
                            <a:noFill/>
                          </a:ln>
                          <a:effectLst/>
                        </a:rPr>
                        <a:t> активов</a:t>
                      </a:r>
                      <a:r>
                        <a:rPr kumimoji="0" lang="en-US" sz="1800" u="none" strike="noStrike" cap="none" normalizeH="0" baseline="0" dirty="0" smtClean="0">
                          <a:ln>
                            <a:noFill/>
                          </a:ln>
                          <a:effectLst/>
                        </a:rPr>
                        <a:t> &gt; 100%</a:t>
                      </a:r>
                      <a:endParaRPr kumimoji="0" lang="ru-RU" sz="18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TextBox 3"/>
          <p:cNvSpPr txBox="1"/>
          <p:nvPr/>
        </p:nvSpPr>
        <p:spPr>
          <a:xfrm>
            <a:off x="275047" y="6211669"/>
            <a:ext cx="7913609" cy="646331"/>
          </a:xfrm>
          <a:prstGeom prst="rect">
            <a:avLst/>
          </a:prstGeom>
          <a:noFill/>
        </p:spPr>
        <p:txBody>
          <a:bodyPr wrap="square" rtlCol="0">
            <a:spAutoFit/>
          </a:bodyPr>
          <a:lstStyle/>
          <a:p>
            <a:r>
              <a:rPr lang="ru-RU" dirty="0" smtClean="0"/>
              <a:t>Источник: </a:t>
            </a:r>
            <a:r>
              <a:rPr lang="ru-RU" b="1" dirty="0"/>
              <a:t>Корпоративные финансы</a:t>
            </a:r>
            <a:r>
              <a:rPr lang="ru-RU" dirty="0"/>
              <a:t> : учебник / Е.И. Шохин под ред. и др. — Москва : </a:t>
            </a:r>
            <a:r>
              <a:rPr lang="ru-RU" dirty="0" err="1"/>
              <a:t>КноРус</a:t>
            </a:r>
            <a:r>
              <a:rPr lang="ru-RU" dirty="0"/>
              <a:t>, 2016. — 318 с. </a:t>
            </a:r>
            <a:r>
              <a:rPr lang="ru-RU" dirty="0" smtClean="0"/>
              <a:t> </a:t>
            </a:r>
            <a:endParaRPr lang="ru-RU" dirty="0"/>
          </a:p>
        </p:txBody>
      </p:sp>
    </p:spTree>
    <p:extLst>
      <p:ext uri="{BB962C8B-B14F-4D97-AF65-F5344CB8AC3E}">
        <p14:creationId xmlns:p14="http://schemas.microsoft.com/office/powerpoint/2010/main" val="40590094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Финансы коммерческих организаций. Оценка деловой активности</a:t>
            </a:r>
            <a:endParaRPr lang="ru-RU" sz="2200" i="1" dirty="0"/>
          </a:p>
        </p:txBody>
      </p:sp>
      <p:graphicFrame>
        <p:nvGraphicFramePr>
          <p:cNvPr id="4" name="Group 218"/>
          <p:cNvGraphicFramePr>
            <a:graphicFrameLocks noGrp="1"/>
          </p:cNvGraphicFramePr>
          <p:nvPr>
            <p:extLst>
              <p:ext uri="{D42A27DB-BD31-4B8C-83A1-F6EECF244321}">
                <p14:modId xmlns:p14="http://schemas.microsoft.com/office/powerpoint/2010/main" val="1530926542"/>
              </p:ext>
            </p:extLst>
          </p:nvPr>
        </p:nvGraphicFramePr>
        <p:xfrm>
          <a:off x="164490" y="1156381"/>
          <a:ext cx="8767690" cy="4389118"/>
        </p:xfrm>
        <a:graphic>
          <a:graphicData uri="http://schemas.openxmlformats.org/drawingml/2006/table">
            <a:tbl>
              <a:tblPr>
                <a:tableStyleId>{D113A9D2-9D6B-4929-AA2D-F23B5EE8CBE7}</a:tableStyleId>
              </a:tblPr>
              <a:tblGrid>
                <a:gridCol w="3568896">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2102450">
                  <a:extLst>
                    <a:ext uri="{9D8B030D-6E8A-4147-A177-3AD203B41FA5}">
                      <a16:colId xmlns:a16="http://schemas.microsoft.com/office/drawing/2014/main" val="20002"/>
                    </a:ext>
                  </a:extLst>
                </a:gridCol>
              </a:tblGrid>
              <a:tr h="25794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Наименование показателя</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Экономическое содержание</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effectLst/>
                        </a:rPr>
                        <a:t>Алгоритм расчета</a:t>
                      </a:r>
                      <a:endParaRPr kumimoji="0" lang="ru-RU" sz="1800" b="0" i="0" u="none" strike="noStrike" cap="none" normalizeH="0" baseline="0" dirty="0" smtClean="0">
                        <a:ln>
                          <a:noFill/>
                        </a:ln>
                        <a:solidFill>
                          <a:schemeClr val="bg1"/>
                        </a:solidFill>
                        <a:effectLst/>
                        <a:latin typeface="Arial" charset="0"/>
                      </a:endParaRPr>
                    </a:p>
                  </a:txBody>
                  <a:tcPr marL="68580" marR="68580" marT="34289" marB="34289"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35646">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Общий коэффициент оборачиваемости,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оборачиваемость совокупного капитала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Коэффициент генерирования доходов - </a:t>
                      </a:r>
                      <a:r>
                        <a:rPr kumimoji="0" lang="en-US" sz="1800" u="none" strike="noStrike" cap="none" normalizeH="0" baseline="0" dirty="0" smtClean="0">
                          <a:ln>
                            <a:noFill/>
                          </a:ln>
                          <a:solidFill>
                            <a:schemeClr val="bg1"/>
                          </a:solidFill>
                          <a:effectLst/>
                        </a:rPr>
                        <a:t>BEP</a:t>
                      </a:r>
                      <a:r>
                        <a:rPr kumimoji="0" lang="ru-RU" sz="1800" u="none" strike="noStrike" cap="none" normalizeH="0" baseline="0" dirty="0" smtClean="0">
                          <a:ln>
                            <a:noFill/>
                          </a:ln>
                          <a:solidFill>
                            <a:schemeClr val="bg1"/>
                          </a:solidFill>
                          <a:effectLst/>
                        </a:rPr>
                        <a:t> (</a:t>
                      </a:r>
                      <a:r>
                        <a:rPr kumimoji="0" lang="en-US" sz="1800" u="none" strike="noStrike" cap="none" normalizeH="0" baseline="0" dirty="0" smtClean="0">
                          <a:ln>
                            <a:noFill/>
                          </a:ln>
                          <a:solidFill>
                            <a:schemeClr val="bg1"/>
                          </a:solidFill>
                          <a:effectLst/>
                        </a:rPr>
                        <a:t>basic earning power</a:t>
                      </a:r>
                      <a:r>
                        <a:rPr kumimoji="0" lang="ru-RU" sz="1800" u="none" strike="noStrike" cap="none" normalizeH="0" baseline="0" dirty="0" smtClean="0">
                          <a:ln>
                            <a:noFill/>
                          </a:ln>
                          <a:solidFill>
                            <a:schemeClr val="bg1"/>
                          </a:solidFill>
                          <a:effectLst/>
                        </a:rPr>
                        <a:t>)</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Показывает какой объем продаж приходится на 1 руб. основного и оборотного капитала</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smtClean="0">
                          <a:ln>
                            <a:noFill/>
                          </a:ln>
                          <a:solidFill>
                            <a:schemeClr val="bg1"/>
                          </a:solidFill>
                          <a:effectLst/>
                        </a:rPr>
                        <a:t>Объем продаж / валюта баланса</a:t>
                      </a:r>
                      <a:endParaRPr kumimoji="0" lang="ru-RU" sz="1800" b="0" i="0" u="none" strike="noStrike" cap="none" normalizeH="0" baseline="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3637">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Коэффициент оборачиваемости оборотных активов</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Показывает какой объем продаж приходится на 1 руб. оборотных активов</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smtClean="0">
                          <a:ln>
                            <a:noFill/>
                          </a:ln>
                          <a:solidFill>
                            <a:schemeClr val="bg1"/>
                          </a:solidFill>
                          <a:effectLst/>
                        </a:rPr>
                        <a:t>Объем продаж / разд. 2</a:t>
                      </a:r>
                      <a:endParaRPr kumimoji="0" lang="ru-RU" sz="1800" b="0" i="0" u="none" strike="noStrike" cap="none" normalizeH="0" baseline="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0670">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smtClean="0">
                          <a:ln>
                            <a:noFill/>
                          </a:ln>
                          <a:solidFill>
                            <a:schemeClr val="bg1"/>
                          </a:solidFill>
                          <a:effectLst/>
                        </a:rPr>
                        <a:t>Коэффициент загрузки</a:t>
                      </a:r>
                      <a:endParaRPr kumimoji="0" lang="ru-RU" sz="1800" b="0" i="0" u="none" strike="noStrike" cap="none" normalizeH="0" baseline="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Показатель, обратный коэффициенту оборачиваемости</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eaLnBrk="0" hangingPunct="0">
                        <a:spcBef>
                          <a:spcPct val="20000"/>
                        </a:spcBef>
                        <a:buClr>
                          <a:schemeClr val="tx2"/>
                        </a:buClr>
                        <a:buSzPct val="70000"/>
                        <a:buFont typeface="Wingdings" panose="05000000000000000000" pitchFamily="2" charset="2"/>
                        <a:defRPr sz="25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defRPr sz="21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defRPr sz="20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defRPr sz="17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defRPr sz="17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defRPr sz="17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u="none" strike="noStrike" cap="none" normalizeH="0" baseline="0" dirty="0" smtClean="0">
                          <a:ln>
                            <a:noFill/>
                          </a:ln>
                          <a:solidFill>
                            <a:schemeClr val="bg1"/>
                          </a:solidFill>
                          <a:effectLst/>
                        </a:rPr>
                        <a:t>Разд. 2 / объем продаж</a:t>
                      </a:r>
                      <a:endParaRPr kumimoji="0" lang="ru-RU" sz="1800" b="0" i="0" u="none" strike="noStrike" cap="none" normalizeH="0" baseline="0" dirty="0" smtClean="0">
                        <a:ln>
                          <a:noFill/>
                        </a:ln>
                        <a:solidFill>
                          <a:schemeClr val="bg1"/>
                        </a:solidFill>
                        <a:effectLst/>
                        <a:latin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p:nvPr/>
        </p:nvSpPr>
        <p:spPr>
          <a:xfrm>
            <a:off x="164490" y="6006952"/>
            <a:ext cx="7913609" cy="646331"/>
          </a:xfrm>
          <a:prstGeom prst="rect">
            <a:avLst/>
          </a:prstGeom>
          <a:noFill/>
        </p:spPr>
        <p:txBody>
          <a:bodyPr wrap="square" rtlCol="0">
            <a:spAutoFit/>
          </a:bodyPr>
          <a:lstStyle/>
          <a:p>
            <a:r>
              <a:rPr lang="ru-RU" dirty="0" smtClean="0"/>
              <a:t>Источник: </a:t>
            </a:r>
            <a:r>
              <a:rPr lang="ru-RU" b="1" dirty="0"/>
              <a:t>Корпоративные финансы</a:t>
            </a:r>
            <a:r>
              <a:rPr lang="ru-RU" dirty="0"/>
              <a:t> : учебник / Е.И. Шохин под ред. и др. — Москва : </a:t>
            </a:r>
            <a:r>
              <a:rPr lang="ru-RU" dirty="0" err="1"/>
              <a:t>КноРус</a:t>
            </a:r>
            <a:r>
              <a:rPr lang="ru-RU" dirty="0"/>
              <a:t>, 2016. — 318 с. </a:t>
            </a:r>
            <a:r>
              <a:rPr lang="ru-RU" dirty="0" smtClean="0"/>
              <a:t> </a:t>
            </a:r>
            <a:endParaRPr lang="ru-RU" dirty="0"/>
          </a:p>
        </p:txBody>
      </p:sp>
    </p:spTree>
    <p:extLst>
      <p:ext uri="{BB962C8B-B14F-4D97-AF65-F5344CB8AC3E}">
        <p14:creationId xmlns:p14="http://schemas.microsoft.com/office/powerpoint/2010/main" val="38728388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0" y="478794"/>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000" i="1" dirty="0" smtClean="0"/>
              <a:t>Финансы коммерческих организаций. Оценка деловой активности.</a:t>
            </a:r>
          </a:p>
          <a:p>
            <a:pPr algn="ctr"/>
            <a:r>
              <a:rPr lang="ru-RU" sz="2000" i="1" dirty="0" smtClean="0"/>
              <a:t>Показатели рентабельности. </a:t>
            </a:r>
            <a:endParaRPr lang="ru-RU" sz="2000" i="1" dirty="0"/>
          </a:p>
        </p:txBody>
      </p:sp>
      <p:graphicFrame>
        <p:nvGraphicFramePr>
          <p:cNvPr id="5" name="Group 218"/>
          <p:cNvGraphicFramePr>
            <a:graphicFrameLocks noGrp="1"/>
          </p:cNvGraphicFramePr>
          <p:nvPr>
            <p:extLst>
              <p:ext uri="{D42A27DB-BD31-4B8C-83A1-F6EECF244321}">
                <p14:modId xmlns:p14="http://schemas.microsoft.com/office/powerpoint/2010/main" val="1611365995"/>
              </p:ext>
            </p:extLst>
          </p:nvPr>
        </p:nvGraphicFramePr>
        <p:xfrm>
          <a:off x="172464" y="1203972"/>
          <a:ext cx="9804049" cy="5193204"/>
        </p:xfrm>
        <a:graphic>
          <a:graphicData uri="http://schemas.openxmlformats.org/drawingml/2006/table">
            <a:tbl>
              <a:tblPr>
                <a:tableStyleId>{D113A9D2-9D6B-4929-AA2D-F23B5EE8CBE7}</a:tableStyleId>
              </a:tblPr>
              <a:tblGrid>
                <a:gridCol w="4361766">
                  <a:extLst>
                    <a:ext uri="{9D8B030D-6E8A-4147-A177-3AD203B41FA5}">
                      <a16:colId xmlns:a16="http://schemas.microsoft.com/office/drawing/2014/main" val="20000"/>
                    </a:ext>
                  </a:extLst>
                </a:gridCol>
                <a:gridCol w="3489687">
                  <a:extLst>
                    <a:ext uri="{9D8B030D-6E8A-4147-A177-3AD203B41FA5}">
                      <a16:colId xmlns:a16="http://schemas.microsoft.com/office/drawing/2014/main" val="20001"/>
                    </a:ext>
                  </a:extLst>
                </a:gridCol>
                <a:gridCol w="1952596">
                  <a:extLst>
                    <a:ext uri="{9D8B030D-6E8A-4147-A177-3AD203B41FA5}">
                      <a16:colId xmlns:a16="http://schemas.microsoft.com/office/drawing/2014/main" val="20002"/>
                    </a:ext>
                  </a:extLst>
                </a:gridCol>
              </a:tblGrid>
              <a:tr h="6221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Наименование показателя</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Экономическое содержание</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u="none" strike="noStrike" cap="none" normalizeH="0" baseline="0" dirty="0" smtClean="0">
                          <a:ln>
                            <a:noFill/>
                          </a:ln>
                          <a:effectLst/>
                        </a:rPr>
                        <a:t>Алгоритм расчета</a:t>
                      </a:r>
                      <a:endParaRPr kumimoji="0" lang="ru-RU" sz="2000" b="0" i="0" u="none" strike="noStrike" cap="none" normalizeH="0" baseline="0" dirty="0" smtClean="0">
                        <a:ln>
                          <a:noFill/>
                        </a:ln>
                        <a:solidFill>
                          <a:schemeClr val="bg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76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продаж,</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Коммерческая рентабельность,</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ROS</a:t>
                      </a:r>
                      <a:r>
                        <a:rPr kumimoji="0" lang="ru-RU" sz="1600" u="none" strike="noStrike" cap="none" normalizeH="0" baseline="0" dirty="0" smtClean="0">
                          <a:ln>
                            <a:noFill/>
                          </a:ln>
                          <a:effectLst/>
                        </a:rPr>
                        <a:t> (</a:t>
                      </a:r>
                      <a:r>
                        <a:rPr kumimoji="0" lang="en-US" sz="1600" u="none" strike="noStrike" cap="none" normalizeH="0" baseline="0" dirty="0" smtClean="0">
                          <a:ln>
                            <a:noFill/>
                          </a:ln>
                          <a:effectLst/>
                        </a:rPr>
                        <a:t>return on sales</a:t>
                      </a:r>
                      <a:r>
                        <a:rPr kumimoji="0" lang="ru-RU" sz="1600" u="none" strike="noStrike" cap="none" normalizeH="0" baseline="0" dirty="0" smtClean="0">
                          <a:ln>
                            <a:noFill/>
                          </a:ln>
                          <a:effectLst/>
                        </a:rPr>
                        <a:t>)</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Характеристика прибыльности/эффективности продаж</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Прибыль * 100 / объем продаж</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72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производства,</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хозяйственной деятельности,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Хозяйственная рентабельность,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текущих затрат,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ROCC</a:t>
                      </a:r>
                      <a:r>
                        <a:rPr kumimoji="0" lang="ru-RU" sz="1600" u="none" strike="noStrike" cap="none" normalizeH="0" baseline="0" dirty="0" smtClean="0">
                          <a:ln>
                            <a:noFill/>
                          </a:ln>
                          <a:effectLst/>
                        </a:rPr>
                        <a:t> (</a:t>
                      </a:r>
                      <a:r>
                        <a:rPr kumimoji="0" lang="en-US" sz="1600" u="none" strike="noStrike" cap="none" normalizeH="0" baseline="0" dirty="0" smtClean="0">
                          <a:ln>
                            <a:noFill/>
                          </a:ln>
                          <a:effectLst/>
                        </a:rPr>
                        <a:t>return on current costs</a:t>
                      </a:r>
                      <a:r>
                        <a:rPr kumimoji="0" lang="ru-RU" sz="1600" u="none" strike="noStrike" cap="none" normalizeH="0" baseline="0" dirty="0" smtClean="0">
                          <a:ln>
                            <a:noFill/>
                          </a:ln>
                          <a:effectLst/>
                        </a:rPr>
                        <a:t>)</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Характеристика уровня прибыли, полученной на единицу затрат (расходов, себестоимости, издержек)</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Прибыль * 100 / расходы </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915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активов,</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имущества, </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совокупного капитала</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ROA</a:t>
                      </a:r>
                      <a:r>
                        <a:rPr kumimoji="0" lang="ru-RU" sz="1600" u="none" strike="noStrike" cap="none" normalizeH="0" baseline="0" dirty="0" smtClean="0">
                          <a:ln>
                            <a:noFill/>
                          </a:ln>
                          <a:effectLst/>
                        </a:rPr>
                        <a:t> (</a:t>
                      </a:r>
                      <a:r>
                        <a:rPr kumimoji="0" lang="en-US" sz="1600" u="none" strike="noStrike" cap="none" normalizeH="0" baseline="0" dirty="0" smtClean="0">
                          <a:ln>
                            <a:noFill/>
                          </a:ln>
                          <a:effectLst/>
                        </a:rPr>
                        <a:t>return on assets</a:t>
                      </a:r>
                      <a:r>
                        <a:rPr kumimoji="0" lang="ru-RU" sz="1600" u="none" strike="noStrike" cap="none" normalizeH="0" baseline="0" dirty="0" smtClean="0">
                          <a:ln>
                            <a:noFill/>
                          </a:ln>
                          <a:effectLst/>
                        </a:rPr>
                        <a:t>)</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Характеристика уровня прибыли, генерируемой всеми активами предприятия</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Прибыль * 100 / валюта баланса </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876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 собственного капитала,</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u="none" strike="noStrike" cap="none" normalizeH="0" baseline="0" dirty="0" smtClean="0">
                          <a:ln>
                            <a:noFill/>
                          </a:ln>
                          <a:effectLst/>
                        </a:rPr>
                        <a:t>Финансовая рентабельность,</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ROE</a:t>
                      </a:r>
                      <a:r>
                        <a:rPr kumimoji="0" lang="ru-RU" sz="1600" u="none" strike="noStrike" cap="none" normalizeH="0" baseline="0" dirty="0" smtClean="0">
                          <a:ln>
                            <a:noFill/>
                          </a:ln>
                          <a:effectLst/>
                        </a:rPr>
                        <a:t> (</a:t>
                      </a:r>
                      <a:r>
                        <a:rPr kumimoji="0" lang="en-US" sz="1600" u="none" strike="noStrike" cap="none" normalizeH="0" baseline="0" dirty="0" smtClean="0">
                          <a:ln>
                            <a:noFill/>
                          </a:ln>
                          <a:effectLst/>
                        </a:rPr>
                        <a:t>return on equity</a:t>
                      </a:r>
                      <a:r>
                        <a:rPr kumimoji="0" lang="ru-RU" sz="1600" u="none" strike="noStrike" cap="none" normalizeH="0" baseline="0" dirty="0" smtClean="0">
                          <a:ln>
                            <a:noFill/>
                          </a:ln>
                          <a:effectLst/>
                        </a:rPr>
                        <a:t>)</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Характеристика уровня прибыльности собственного капитала, вложенного в бизнес</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Прибыль * 100 / разд. 3 </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8311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Рентабельность</a:t>
                      </a:r>
                      <a:r>
                        <a:rPr kumimoji="0" lang="en-US" sz="1600" u="none" strike="noStrike" cap="none" normalizeH="0" baseline="0" dirty="0" smtClean="0">
                          <a:ln>
                            <a:noFill/>
                          </a:ln>
                          <a:effectLst/>
                        </a:rPr>
                        <a:t> </a:t>
                      </a:r>
                      <a:r>
                        <a:rPr kumimoji="0" lang="ru-RU" sz="1600" u="none" strike="noStrike" cap="none" normalizeH="0" baseline="0" dirty="0" smtClean="0">
                          <a:ln>
                            <a:noFill/>
                          </a:ln>
                          <a:effectLst/>
                        </a:rPr>
                        <a:t>инвестиций</a:t>
                      </a:r>
                      <a:r>
                        <a:rPr kumimoji="0" lang="en-US" sz="1600" u="none" strike="noStrike" cap="none" normalizeH="0" baseline="0" dirty="0" smtClean="0">
                          <a:ln>
                            <a:noFill/>
                          </a:ln>
                          <a:effectLst/>
                        </a:rPr>
                        <a:t>,</a:t>
                      </a:r>
                      <a:endParaRPr kumimoji="0" lang="ru-RU" sz="10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ROI (return on </a:t>
                      </a:r>
                      <a:r>
                        <a:rPr kumimoji="0" lang="en-US" sz="1600" u="none" strike="noStrike" cap="none" normalizeH="0" baseline="0" dirty="0" err="1" smtClean="0">
                          <a:ln>
                            <a:noFill/>
                          </a:ln>
                          <a:effectLst/>
                        </a:rPr>
                        <a:t>investement</a:t>
                      </a:r>
                      <a:r>
                        <a:rPr kumimoji="0" lang="en-US" sz="1600" u="none" strike="noStrike" cap="none" normalizeH="0" baseline="0" dirty="0" smtClean="0">
                          <a:ln>
                            <a:noFill/>
                          </a:ln>
                          <a:effectLst/>
                        </a:rPr>
                        <a:t>)</a:t>
                      </a:r>
                      <a:endParaRPr kumimoji="0" lang="en-US"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smtClean="0">
                          <a:ln>
                            <a:noFill/>
                          </a:ln>
                          <a:effectLst/>
                        </a:rPr>
                        <a:t>Характеристика уровня прибыльности инвестированного капитала</a:t>
                      </a:r>
                      <a:endParaRPr kumimoji="0" lang="ru-RU" sz="2400" b="0" i="0" u="none" strike="noStrike" cap="none" normalizeH="0" baseline="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u="none" strike="noStrike" cap="none" normalizeH="0" baseline="0" dirty="0" smtClean="0">
                          <a:ln>
                            <a:noFill/>
                          </a:ln>
                          <a:effectLst/>
                        </a:rPr>
                        <a:t>Прибыль * 100 / (разд. 3 + разд. 4)</a:t>
                      </a:r>
                      <a:endParaRPr kumimoji="0" lang="ru-RU" sz="2400" b="0" i="0" u="none" strike="noStrike" cap="none" normalizeH="0" baseline="0" dirty="0" smtClean="0">
                        <a:ln>
                          <a:noFill/>
                        </a:ln>
                        <a:solidFill>
                          <a:schemeClr val="tx1"/>
                        </a:solidFill>
                        <a:effectLst/>
                        <a:latin typeface="Arial" charset="0"/>
                      </a:endParaRPr>
                    </a:p>
                  </a:txBody>
                  <a:tcPr marL="68580" marR="68580" marT="34289" marB="342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p:cNvSpPr txBox="1"/>
          <p:nvPr/>
        </p:nvSpPr>
        <p:spPr>
          <a:xfrm>
            <a:off x="172464" y="6437174"/>
            <a:ext cx="8595998" cy="307777"/>
          </a:xfrm>
          <a:prstGeom prst="rect">
            <a:avLst/>
          </a:prstGeom>
          <a:noFill/>
        </p:spPr>
        <p:txBody>
          <a:bodyPr wrap="square" rtlCol="0">
            <a:spAutoFit/>
          </a:bodyPr>
          <a:lstStyle/>
          <a:p>
            <a:r>
              <a:rPr lang="ru-RU" sz="1400" dirty="0" smtClean="0"/>
              <a:t>Источник: </a:t>
            </a:r>
            <a:r>
              <a:rPr lang="ru-RU" sz="1400" b="1" dirty="0"/>
              <a:t>Корпоративные финансы</a:t>
            </a:r>
            <a:r>
              <a:rPr lang="ru-RU" sz="1400" dirty="0"/>
              <a:t> : учебник / Е.И. Шохин под ред. и др. — Москва : </a:t>
            </a:r>
            <a:r>
              <a:rPr lang="ru-RU" sz="1400" dirty="0" err="1"/>
              <a:t>КноРус</a:t>
            </a:r>
            <a:r>
              <a:rPr lang="ru-RU" sz="1400" dirty="0"/>
              <a:t>, 2016. — 318 с. </a:t>
            </a:r>
            <a:r>
              <a:rPr lang="ru-RU" sz="1400" dirty="0" smtClean="0"/>
              <a:t> </a:t>
            </a:r>
            <a:endParaRPr lang="ru-RU" sz="1400" dirty="0"/>
          </a:p>
        </p:txBody>
      </p:sp>
    </p:spTree>
    <p:extLst>
      <p:ext uri="{BB962C8B-B14F-4D97-AF65-F5344CB8AC3E}">
        <p14:creationId xmlns:p14="http://schemas.microsoft.com/office/powerpoint/2010/main" val="1939829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Некоммерческая организация</a:t>
            </a:r>
            <a:endParaRPr lang="ru-RU" sz="2200" i="1" dirty="0"/>
          </a:p>
        </p:txBody>
      </p:sp>
      <p:pic>
        <p:nvPicPr>
          <p:cNvPr id="3" name="Picture 2" descr="http://strah-luga.ru/wp-content/uploads/2016/06/vopr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1772816"/>
            <a:ext cx="3639641" cy="432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49985" y="2348880"/>
            <a:ext cx="5893955" cy="1754326"/>
          </a:xfrm>
          <a:prstGeom prst="rect">
            <a:avLst/>
          </a:prstGeom>
          <a:noFill/>
        </p:spPr>
        <p:txBody>
          <a:bodyPr wrap="square" rtlCol="0">
            <a:spAutoFit/>
          </a:bodyPr>
          <a:lstStyle/>
          <a:p>
            <a:pPr algn="ctr"/>
            <a:r>
              <a:rPr lang="ru-RU" sz="5400" dirty="0" smtClean="0"/>
              <a:t>Некоммерческая организация</a:t>
            </a:r>
            <a:endParaRPr lang="ru-RU" sz="5400" dirty="0"/>
          </a:p>
        </p:txBody>
      </p:sp>
    </p:spTree>
    <p:extLst>
      <p:ext uri="{BB962C8B-B14F-4D97-AF65-F5344CB8AC3E}">
        <p14:creationId xmlns:p14="http://schemas.microsoft.com/office/powerpoint/2010/main" val="1123523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Некоммерческая организация</a:t>
            </a:r>
            <a:endParaRPr lang="ru-RU" sz="2200" i="1" dirty="0"/>
          </a:p>
        </p:txBody>
      </p:sp>
      <p:sp>
        <p:nvSpPr>
          <p:cNvPr id="3" name="TextBox 2"/>
          <p:cNvSpPr txBox="1"/>
          <p:nvPr/>
        </p:nvSpPr>
        <p:spPr>
          <a:xfrm>
            <a:off x="395536" y="1751365"/>
            <a:ext cx="8424936" cy="2554545"/>
          </a:xfrm>
          <a:prstGeom prst="rect">
            <a:avLst/>
          </a:prstGeom>
          <a:noFill/>
        </p:spPr>
        <p:txBody>
          <a:bodyPr wrap="square" rtlCol="0">
            <a:spAutoFit/>
          </a:bodyPr>
          <a:lstStyle/>
          <a:p>
            <a:pPr algn="just"/>
            <a:r>
              <a:rPr lang="ru-RU" sz="3200" dirty="0" smtClean="0"/>
              <a:t>Некоммерческая организация - </a:t>
            </a:r>
            <a:r>
              <a:rPr lang="ru-RU" sz="3200" b="1" dirty="0" smtClean="0"/>
              <a:t>организация</a:t>
            </a:r>
            <a:r>
              <a:rPr lang="ru-RU" sz="3200" dirty="0"/>
              <a:t>, </a:t>
            </a:r>
            <a:r>
              <a:rPr lang="ru-RU" sz="3200" i="1" u="sng" dirty="0"/>
              <a:t>не имеющая извлечение прибыли в качестве основной цели своей деятельности</a:t>
            </a:r>
            <a:r>
              <a:rPr lang="ru-RU" sz="3200" dirty="0"/>
              <a:t> и не распределяющая полученную прибыль между участниками</a:t>
            </a:r>
          </a:p>
        </p:txBody>
      </p:sp>
      <p:sp>
        <p:nvSpPr>
          <p:cNvPr id="4" name="TextBox 3"/>
          <p:cNvSpPr txBox="1"/>
          <p:nvPr/>
        </p:nvSpPr>
        <p:spPr>
          <a:xfrm>
            <a:off x="395536" y="5589240"/>
            <a:ext cx="8208912" cy="400110"/>
          </a:xfrm>
          <a:prstGeom prst="rect">
            <a:avLst/>
          </a:prstGeom>
          <a:noFill/>
        </p:spPr>
        <p:txBody>
          <a:bodyPr wrap="square" rtlCol="0">
            <a:spAutoFit/>
          </a:bodyPr>
          <a:lstStyle/>
          <a:p>
            <a:pPr algn="ctr"/>
            <a:r>
              <a:rPr lang="ru-RU" sz="2000" dirty="0" smtClean="0"/>
              <a:t>(статья 2 Федерального закона «О некоммерческих организациях»)</a:t>
            </a:r>
            <a:endParaRPr lang="ru-RU" sz="2000" dirty="0"/>
          </a:p>
        </p:txBody>
      </p:sp>
    </p:spTree>
    <p:extLst>
      <p:ext uri="{BB962C8B-B14F-4D97-AF65-F5344CB8AC3E}">
        <p14:creationId xmlns:p14="http://schemas.microsoft.com/office/powerpoint/2010/main" val="28987282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Зачем нужны некоммерческие организации?</a:t>
            </a:r>
            <a:endParaRPr lang="ru-RU" sz="2200" i="1" dirty="0"/>
          </a:p>
        </p:txBody>
      </p:sp>
      <p:pic>
        <p:nvPicPr>
          <p:cNvPr id="3" name="Picture 2" descr="http://strah-luga.ru/wp-content/uploads/2016/06/vopr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1772816"/>
            <a:ext cx="3639641" cy="432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15816" y="1227912"/>
            <a:ext cx="5893955" cy="5078313"/>
          </a:xfrm>
          <a:prstGeom prst="rect">
            <a:avLst/>
          </a:prstGeom>
          <a:noFill/>
        </p:spPr>
        <p:txBody>
          <a:bodyPr wrap="square" rtlCol="0">
            <a:spAutoFit/>
          </a:bodyPr>
          <a:lstStyle/>
          <a:p>
            <a:pPr algn="ctr"/>
            <a:r>
              <a:rPr lang="ru-RU" sz="5400" dirty="0" smtClean="0"/>
              <a:t>Какие социально-экономические задачи могут решать некоммерческие организации?</a:t>
            </a:r>
            <a:endParaRPr lang="ru-RU" sz="5400" dirty="0"/>
          </a:p>
        </p:txBody>
      </p:sp>
    </p:spTree>
    <p:extLst>
      <p:ext uri="{BB962C8B-B14F-4D97-AF65-F5344CB8AC3E}">
        <p14:creationId xmlns:p14="http://schemas.microsoft.com/office/powerpoint/2010/main" val="2033853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Некоммерческие организации</a:t>
            </a:r>
            <a:endParaRPr lang="ru-RU" sz="2200" i="1" dirty="0"/>
          </a:p>
        </p:txBody>
      </p:sp>
      <p:graphicFrame>
        <p:nvGraphicFramePr>
          <p:cNvPr id="5" name="Таблица 4"/>
          <p:cNvGraphicFramePr>
            <a:graphicFrameLocks noGrp="1"/>
          </p:cNvGraphicFramePr>
          <p:nvPr>
            <p:extLst>
              <p:ext uri="{D42A27DB-BD31-4B8C-83A1-F6EECF244321}">
                <p14:modId xmlns:p14="http://schemas.microsoft.com/office/powerpoint/2010/main" val="2316107513"/>
              </p:ext>
            </p:extLst>
          </p:nvPr>
        </p:nvGraphicFramePr>
        <p:xfrm>
          <a:off x="107506" y="1227911"/>
          <a:ext cx="8856980" cy="4898569"/>
        </p:xfrm>
        <a:graphic>
          <a:graphicData uri="http://schemas.openxmlformats.org/drawingml/2006/table">
            <a:tbl>
              <a:tblPr firstRow="1" bandRow="1">
                <a:tableStyleId>{5C22544A-7EE6-4342-B048-85BDC9FD1C3A}</a:tableStyleId>
              </a:tblPr>
              <a:tblGrid>
                <a:gridCol w="432046">
                  <a:extLst>
                    <a:ext uri="{9D8B030D-6E8A-4147-A177-3AD203B41FA5}">
                      <a16:colId xmlns:a16="http://schemas.microsoft.com/office/drawing/2014/main" val="1354179914"/>
                    </a:ext>
                  </a:extLst>
                </a:gridCol>
                <a:gridCol w="1584176">
                  <a:extLst>
                    <a:ext uri="{9D8B030D-6E8A-4147-A177-3AD203B41FA5}">
                      <a16:colId xmlns:a16="http://schemas.microsoft.com/office/drawing/2014/main" val="1976611043"/>
                    </a:ext>
                  </a:extLst>
                </a:gridCol>
                <a:gridCol w="2448272">
                  <a:extLst>
                    <a:ext uri="{9D8B030D-6E8A-4147-A177-3AD203B41FA5}">
                      <a16:colId xmlns:a16="http://schemas.microsoft.com/office/drawing/2014/main" val="3283497265"/>
                    </a:ext>
                  </a:extLst>
                </a:gridCol>
                <a:gridCol w="2376264">
                  <a:extLst>
                    <a:ext uri="{9D8B030D-6E8A-4147-A177-3AD203B41FA5}">
                      <a16:colId xmlns:a16="http://schemas.microsoft.com/office/drawing/2014/main" val="1016072311"/>
                    </a:ext>
                  </a:extLst>
                </a:gridCol>
                <a:gridCol w="2016222">
                  <a:extLst>
                    <a:ext uri="{9D8B030D-6E8A-4147-A177-3AD203B41FA5}">
                      <a16:colId xmlns:a16="http://schemas.microsoft.com/office/drawing/2014/main" val="3392411208"/>
                    </a:ext>
                  </a:extLst>
                </a:gridCol>
              </a:tblGrid>
              <a:tr h="384750">
                <a:tc rowSpan="2" gridSpan="2">
                  <a:txBody>
                    <a:bodyPr/>
                    <a:lstStyle/>
                    <a:p>
                      <a:endParaRPr lang="ru-RU" dirty="0"/>
                    </a:p>
                  </a:txBody>
                  <a:tcPr/>
                </a:tc>
                <a:tc rowSpan="2" hMerge="1">
                  <a:txBody>
                    <a:bodyPr/>
                    <a:lstStyle/>
                    <a:p>
                      <a:endParaRPr lang="ru-RU" dirty="0"/>
                    </a:p>
                  </a:txBody>
                  <a:tcPr/>
                </a:tc>
                <a:tc gridSpan="3">
                  <a:txBody>
                    <a:bodyPr/>
                    <a:lstStyle/>
                    <a:p>
                      <a:pPr algn="ctr"/>
                      <a:r>
                        <a:rPr lang="ru-RU" dirty="0" smtClean="0"/>
                        <a:t>Финансовые отношения</a:t>
                      </a:r>
                      <a:endParaRPr lang="ru-RU" dirty="0"/>
                    </a:p>
                  </a:txBody>
                  <a:tcPr anchor="ct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9034589"/>
                  </a:ext>
                </a:extLst>
              </a:tr>
              <a:tr h="448187">
                <a:tc gridSpan="2" vMerge="1">
                  <a:txBody>
                    <a:bodyPr/>
                    <a:lstStyle/>
                    <a:p>
                      <a:endParaRPr lang="ru-RU" dirty="0"/>
                    </a:p>
                  </a:txBody>
                  <a:tcPr/>
                </a:tc>
                <a:tc hMerge="1" vMerge="1">
                  <a:txBody>
                    <a:bodyPr/>
                    <a:lstStyle/>
                    <a:p>
                      <a:endParaRPr lang="ru-RU" dirty="0"/>
                    </a:p>
                  </a:txBody>
                  <a:tcPr/>
                </a:tc>
                <a:tc>
                  <a:txBody>
                    <a:bodyPr/>
                    <a:lstStyle/>
                    <a:p>
                      <a:r>
                        <a:rPr lang="ru-RU" sz="1600" dirty="0" smtClean="0"/>
                        <a:t>с</a:t>
                      </a:r>
                      <a:r>
                        <a:rPr lang="ru-RU" sz="1600" baseline="0" dirty="0" smtClean="0"/>
                        <a:t> организациями</a:t>
                      </a:r>
                      <a:endParaRPr lang="ru-RU" sz="1600" dirty="0"/>
                    </a:p>
                  </a:txBody>
                  <a:tcPr/>
                </a:tc>
                <a:tc>
                  <a:txBody>
                    <a:bodyPr/>
                    <a:lstStyle/>
                    <a:p>
                      <a:r>
                        <a:rPr lang="ru-RU" sz="1600" dirty="0" smtClean="0"/>
                        <a:t>внутри организации</a:t>
                      </a:r>
                      <a:endParaRPr lang="ru-RU" sz="1600" dirty="0"/>
                    </a:p>
                  </a:txBody>
                  <a:tcPr/>
                </a:tc>
                <a:tc>
                  <a:txBody>
                    <a:bodyPr/>
                    <a:lstStyle/>
                    <a:p>
                      <a:r>
                        <a:rPr lang="ru-RU" sz="1600" dirty="0" smtClean="0"/>
                        <a:t>С ОГВ и ОМС</a:t>
                      </a:r>
                      <a:endParaRPr lang="ru-RU" sz="1600" dirty="0"/>
                    </a:p>
                  </a:txBody>
                  <a:tcPr/>
                </a:tc>
                <a:extLst>
                  <a:ext uri="{0D108BD9-81ED-4DB2-BD59-A6C34878D82A}">
                    <a16:rowId xmlns:a16="http://schemas.microsoft.com/office/drawing/2014/main" val="336576434"/>
                  </a:ext>
                </a:extLst>
              </a:tr>
              <a:tr h="1368152">
                <a:tc rowSpan="3">
                  <a:txBody>
                    <a:bodyPr/>
                    <a:lstStyle/>
                    <a:p>
                      <a:pPr algn="ctr"/>
                      <a:r>
                        <a:rPr lang="ru-RU" sz="2800" dirty="0" smtClean="0"/>
                        <a:t>Финансовые ресурсы</a:t>
                      </a:r>
                      <a:endParaRPr lang="ru-RU" sz="2800" dirty="0"/>
                    </a:p>
                  </a:txBody>
                  <a:tcPr vert="vert270" anchor="ctr"/>
                </a:tc>
                <a:tc>
                  <a:txBody>
                    <a:bodyPr/>
                    <a:lstStyle/>
                    <a:p>
                      <a:pPr algn="ctr"/>
                      <a:r>
                        <a:rPr lang="ru-RU" dirty="0" smtClean="0"/>
                        <a:t>Доходы</a:t>
                      </a:r>
                      <a:endParaRPr lang="ru-RU" dirty="0"/>
                    </a:p>
                  </a:txBody>
                  <a:tcPr anchor="ctr"/>
                </a:tc>
                <a:tc>
                  <a:txBody>
                    <a:bodyPr/>
                    <a:lstStyle/>
                    <a:p>
                      <a:pPr algn="just"/>
                      <a:r>
                        <a:rPr lang="ru-RU" sz="1500" dirty="0" smtClean="0"/>
                        <a:t>прибыль, доходы</a:t>
                      </a:r>
                      <a:r>
                        <a:rPr lang="ru-RU" sz="1500" baseline="0" dirty="0" smtClean="0"/>
                        <a:t> от сдачи имущества в аренду, расходы от операций на рынке ценных бумаг, штрафы, пени, неустойки</a:t>
                      </a:r>
                      <a:endParaRPr lang="ru-RU" sz="1500" dirty="0"/>
                    </a:p>
                  </a:txBody>
                  <a:tcPr/>
                </a:tc>
                <a:tc>
                  <a:txBody>
                    <a:bodyPr/>
                    <a:lstStyle/>
                    <a:p>
                      <a:pPr algn="just"/>
                      <a:r>
                        <a:rPr lang="ru-RU" sz="1500" dirty="0" smtClean="0"/>
                        <a:t>прибыль</a:t>
                      </a:r>
                      <a:r>
                        <a:rPr lang="ru-RU" sz="1500" baseline="0" dirty="0" smtClean="0"/>
                        <a:t> (потребительский кооператив), амортизация</a:t>
                      </a:r>
                      <a:endParaRPr lang="ru-RU" sz="1500" dirty="0"/>
                    </a:p>
                  </a:txBody>
                  <a:tcPr/>
                </a:tc>
                <a:tc>
                  <a:txBody>
                    <a:bodyPr/>
                    <a:lstStyle/>
                    <a:p>
                      <a:pPr algn="just"/>
                      <a:r>
                        <a:rPr lang="ru-RU" sz="1500" dirty="0" smtClean="0"/>
                        <a:t>государственные</a:t>
                      </a:r>
                      <a:r>
                        <a:rPr lang="ru-RU" sz="1500" baseline="0" dirty="0" smtClean="0"/>
                        <a:t> </a:t>
                      </a:r>
                      <a:r>
                        <a:rPr lang="ru-RU" sz="1500" dirty="0" smtClean="0"/>
                        <a:t>заказы, </a:t>
                      </a:r>
                    </a:p>
                    <a:p>
                      <a:pPr algn="just"/>
                      <a:r>
                        <a:rPr lang="ru-RU" sz="1500" dirty="0" smtClean="0"/>
                        <a:t>государственные</a:t>
                      </a:r>
                      <a:r>
                        <a:rPr lang="ru-RU" sz="1500" baseline="0" dirty="0" smtClean="0"/>
                        <a:t> </a:t>
                      </a:r>
                      <a:r>
                        <a:rPr lang="ru-RU" sz="1500" dirty="0" smtClean="0"/>
                        <a:t>контракты</a:t>
                      </a:r>
                      <a:endParaRPr lang="ru-RU" sz="1500" dirty="0"/>
                    </a:p>
                  </a:txBody>
                  <a:tcPr/>
                </a:tc>
                <a:extLst>
                  <a:ext uri="{0D108BD9-81ED-4DB2-BD59-A6C34878D82A}">
                    <a16:rowId xmlns:a16="http://schemas.microsoft.com/office/drawing/2014/main" val="4121411583"/>
                  </a:ext>
                </a:extLst>
              </a:tr>
              <a:tr h="1201256">
                <a:tc vMerge="1">
                  <a:txBody>
                    <a:bodyPr/>
                    <a:lstStyle/>
                    <a:p>
                      <a:endParaRPr lang="ru-RU" dirty="0"/>
                    </a:p>
                  </a:txBody>
                  <a:tcPr/>
                </a:tc>
                <a:tc>
                  <a:txBody>
                    <a:bodyPr/>
                    <a:lstStyle/>
                    <a:p>
                      <a:pPr algn="ctr"/>
                      <a:r>
                        <a:rPr lang="ru-RU" dirty="0" smtClean="0"/>
                        <a:t>Поступления</a:t>
                      </a:r>
                      <a:endParaRPr lang="ru-RU" dirty="0"/>
                    </a:p>
                  </a:txBody>
                  <a:tcPr anchor="ctr"/>
                </a:tc>
                <a:tc>
                  <a:txBody>
                    <a:bodyPr/>
                    <a:lstStyle/>
                    <a:p>
                      <a:pPr algn="just"/>
                      <a:r>
                        <a:rPr lang="ru-RU" sz="1500" dirty="0" smtClean="0"/>
                        <a:t>Пожертвования,</a:t>
                      </a:r>
                      <a:r>
                        <a:rPr lang="ru-RU" sz="1500" baseline="0" dirty="0" smtClean="0"/>
                        <a:t> благотворительные взносы, спонсорские перечисления, страховые выплаты</a:t>
                      </a:r>
                      <a:endParaRPr lang="ru-RU" sz="1500" dirty="0"/>
                    </a:p>
                  </a:txBody>
                  <a:tcPr/>
                </a:tc>
                <a:tc>
                  <a:txBody>
                    <a:bodyPr/>
                    <a:lstStyle/>
                    <a:p>
                      <a:r>
                        <a:rPr lang="ru-RU" sz="1500" dirty="0" smtClean="0"/>
                        <a:t>Членские взносы, взносы учредителей, вступительные</a:t>
                      </a:r>
                      <a:r>
                        <a:rPr lang="ru-RU" sz="1500" baseline="0" dirty="0" smtClean="0"/>
                        <a:t> взносы, паевые взносы</a:t>
                      </a:r>
                      <a:endParaRPr lang="ru-RU" sz="1500" dirty="0"/>
                    </a:p>
                  </a:txBody>
                  <a:tcPr/>
                </a:tc>
                <a:tc>
                  <a:txBody>
                    <a:bodyPr/>
                    <a:lstStyle/>
                    <a:p>
                      <a:r>
                        <a:rPr lang="ru-RU" sz="1500" dirty="0" smtClean="0"/>
                        <a:t>Субсидии, гранты, бюджетные инвестиции</a:t>
                      </a:r>
                      <a:endParaRPr lang="ru-RU" sz="1500" dirty="0"/>
                    </a:p>
                  </a:txBody>
                  <a:tcPr/>
                </a:tc>
                <a:extLst>
                  <a:ext uri="{0D108BD9-81ED-4DB2-BD59-A6C34878D82A}">
                    <a16:rowId xmlns:a16="http://schemas.microsoft.com/office/drawing/2014/main" val="2035606322"/>
                  </a:ext>
                </a:extLst>
              </a:tr>
              <a:tr h="1336308">
                <a:tc vMerge="1">
                  <a:txBody>
                    <a:bodyPr/>
                    <a:lstStyle/>
                    <a:p>
                      <a:endParaRPr lang="ru-R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0" smtClean="0"/>
                        <a:t>Накопления</a:t>
                      </a:r>
                    </a:p>
                    <a:p>
                      <a:pPr algn="ctr"/>
                      <a:endParaRPr lang="ru-RU" dirty="0"/>
                    </a:p>
                  </a:txBody>
                  <a:tcPr anchor="ctr"/>
                </a:tc>
                <a:tc>
                  <a:txBody>
                    <a:bodyPr/>
                    <a:lstStyle/>
                    <a:p>
                      <a:endParaRPr lang="ru-RU" sz="1500" dirty="0"/>
                    </a:p>
                  </a:txBody>
                  <a:tcPr/>
                </a:tc>
                <a:tc>
                  <a:txBody>
                    <a:bodyPr/>
                    <a:lstStyle/>
                    <a:p>
                      <a:r>
                        <a:rPr lang="ru-RU" sz="1500" dirty="0" smtClean="0"/>
                        <a:t>Резервные фонды, неиспользованная прибыль прошлых лет, неиспользованные в</a:t>
                      </a:r>
                      <a:r>
                        <a:rPr lang="ru-RU" sz="1500" baseline="0" dirty="0" smtClean="0"/>
                        <a:t> текущем году целевые средства</a:t>
                      </a:r>
                      <a:endParaRPr lang="ru-RU" sz="1500" dirty="0"/>
                    </a:p>
                  </a:txBody>
                  <a:tcPr/>
                </a:tc>
                <a:tc>
                  <a:txBody>
                    <a:bodyPr/>
                    <a:lstStyle/>
                    <a:p>
                      <a:endParaRPr lang="ru-RU" sz="1500" dirty="0"/>
                    </a:p>
                  </a:txBody>
                  <a:tcPr/>
                </a:tc>
                <a:extLst>
                  <a:ext uri="{0D108BD9-81ED-4DB2-BD59-A6C34878D82A}">
                    <a16:rowId xmlns:a16="http://schemas.microsoft.com/office/drawing/2014/main" val="3448402235"/>
                  </a:ext>
                </a:extLst>
              </a:tr>
            </a:tbl>
          </a:graphicData>
        </a:graphic>
      </p:graphicFrame>
      <p:sp>
        <p:nvSpPr>
          <p:cNvPr id="7" name="TextBox 6"/>
          <p:cNvSpPr txBox="1"/>
          <p:nvPr/>
        </p:nvSpPr>
        <p:spPr>
          <a:xfrm>
            <a:off x="136272" y="6194749"/>
            <a:ext cx="8828214" cy="830997"/>
          </a:xfrm>
          <a:prstGeom prst="rect">
            <a:avLst/>
          </a:prstGeom>
          <a:noFill/>
        </p:spPr>
        <p:txBody>
          <a:bodyPr wrap="square" rtlCol="0">
            <a:spAutoFit/>
          </a:bodyPr>
          <a:lstStyle/>
          <a:p>
            <a:pPr algn="just"/>
            <a:r>
              <a:rPr lang="ru-RU" sz="1200" dirty="0"/>
              <a:t>Источник: </a:t>
            </a:r>
            <a:r>
              <a:rPr lang="ru-RU" sz="1200" dirty="0" err="1"/>
              <a:t>Дзусова</a:t>
            </a:r>
            <a:r>
              <a:rPr lang="ru-RU" sz="1200" dirty="0"/>
              <a:t> С.С. Некоторые противоречия между теорией и практикой формирования финансовых ресурсов некоммерческих организаций в российской экономике / С.С. </a:t>
            </a:r>
            <a:r>
              <a:rPr lang="ru-RU" sz="1200" dirty="0" err="1"/>
              <a:t>Дзусова</a:t>
            </a:r>
            <a:r>
              <a:rPr lang="ru-RU" sz="1200" dirty="0"/>
              <a:t>, Т.Ю. Киселева, С.В. Фрумина // Известия высших учебных заведений. Серия: Экономика, финансы и управление производством. – 2014. – №4.</a:t>
            </a:r>
          </a:p>
          <a:p>
            <a:pPr algn="just"/>
            <a:r>
              <a:rPr lang="ru-RU" sz="1200" dirty="0" smtClean="0"/>
              <a:t> </a:t>
            </a:r>
            <a:endParaRPr lang="ru-RU" sz="1200" dirty="0"/>
          </a:p>
        </p:txBody>
      </p:sp>
    </p:spTree>
    <p:extLst>
      <p:ext uri="{BB962C8B-B14F-4D97-AF65-F5344CB8AC3E}">
        <p14:creationId xmlns:p14="http://schemas.microsoft.com/office/powerpoint/2010/main" val="31357761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err="1" smtClean="0"/>
              <a:t>Фандрайзинг</a:t>
            </a:r>
            <a:endParaRPr lang="ru-RU" sz="2200" i="1" dirty="0"/>
          </a:p>
        </p:txBody>
      </p:sp>
      <p:pic>
        <p:nvPicPr>
          <p:cNvPr id="3" name="Picture 2" descr="http://strah-luga.ru/wp-content/uploads/2016/06/vopr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58" y="1827407"/>
            <a:ext cx="3639641" cy="4320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7828" y="2233321"/>
            <a:ext cx="5893955" cy="2123658"/>
          </a:xfrm>
          <a:prstGeom prst="rect">
            <a:avLst/>
          </a:prstGeom>
          <a:noFill/>
        </p:spPr>
        <p:txBody>
          <a:bodyPr wrap="square" rtlCol="0">
            <a:spAutoFit/>
          </a:bodyPr>
          <a:lstStyle/>
          <a:p>
            <a:pPr algn="ctr"/>
            <a:r>
              <a:rPr lang="ru-RU" sz="6600" dirty="0" smtClean="0"/>
              <a:t>Что такое </a:t>
            </a:r>
            <a:r>
              <a:rPr lang="ru-RU" sz="6600" dirty="0" err="1" smtClean="0"/>
              <a:t>фандрайзинг</a:t>
            </a:r>
            <a:r>
              <a:rPr lang="ru-RU" sz="6600" dirty="0" smtClean="0"/>
              <a:t>?</a:t>
            </a:r>
            <a:endParaRPr lang="ru-RU" sz="6600" dirty="0"/>
          </a:p>
        </p:txBody>
      </p:sp>
    </p:spTree>
    <p:extLst>
      <p:ext uri="{BB962C8B-B14F-4D97-AF65-F5344CB8AC3E}">
        <p14:creationId xmlns:p14="http://schemas.microsoft.com/office/powerpoint/2010/main" val="2238789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err="1" smtClean="0"/>
              <a:t>Фандрайзинг</a:t>
            </a:r>
            <a:endParaRPr lang="ru-RU" sz="2200" i="1" dirty="0"/>
          </a:p>
        </p:txBody>
      </p:sp>
      <p:sp>
        <p:nvSpPr>
          <p:cNvPr id="5" name="Заголовок 1"/>
          <p:cNvSpPr txBox="1">
            <a:spLocks/>
          </p:cNvSpPr>
          <p:nvPr/>
        </p:nvSpPr>
        <p:spPr>
          <a:xfrm>
            <a:off x="107504" y="1325888"/>
            <a:ext cx="9144000" cy="6192688"/>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marL="182880" algn="just">
              <a:tabLst>
                <a:tab pos="536575" algn="l"/>
              </a:tabLst>
            </a:pPr>
            <a:r>
              <a:rPr lang="ru-RU" sz="4000" u="sng" dirty="0" err="1" smtClean="0">
                <a:solidFill>
                  <a:schemeClr val="tx1"/>
                </a:solidFill>
              </a:rPr>
              <a:t>Фандрайзинг</a:t>
            </a:r>
            <a:r>
              <a:rPr lang="ru-RU" sz="4000" b="0" dirty="0" smtClean="0">
                <a:solidFill>
                  <a:schemeClr val="tx1"/>
                </a:solidFill>
              </a:rPr>
              <a:t> — это </a:t>
            </a:r>
            <a:r>
              <a:rPr lang="ru-RU" sz="4000" i="1" u="sng" dirty="0" smtClean="0">
                <a:solidFill>
                  <a:schemeClr val="tx1"/>
                </a:solidFill>
              </a:rPr>
              <a:t>комплекс действий</a:t>
            </a:r>
            <a:r>
              <a:rPr lang="ru-RU" sz="4000" b="0" dirty="0" smtClean="0">
                <a:solidFill>
                  <a:schemeClr val="tx1"/>
                </a:solidFill>
              </a:rPr>
              <a:t>, связанных с привлечением средств от субъектов экономической деятельности в целях достижения целей некоммерческой организации.   </a:t>
            </a:r>
            <a:endParaRPr lang="ru-RU" sz="1600" dirty="0">
              <a:solidFill>
                <a:schemeClr val="tx1"/>
              </a:solidFill>
            </a:endParaRPr>
          </a:p>
        </p:txBody>
      </p:sp>
    </p:spTree>
    <p:extLst>
      <p:ext uri="{BB962C8B-B14F-4D97-AF65-F5344CB8AC3E}">
        <p14:creationId xmlns:p14="http://schemas.microsoft.com/office/powerpoint/2010/main" val="3960596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Всемирный рейтинг благотворительности. Показатели</a:t>
            </a:r>
          </a:p>
        </p:txBody>
      </p:sp>
      <p:pic>
        <p:nvPicPr>
          <p:cNvPr id="7" name="Picture 11" descr="G:\научная деятельность\2013\конференция аппарат уполномоченного\галк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5" y="1804029"/>
            <a:ext cx="102393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G:\научная деятельность\2013\конференция аппарат уполномоченного\галк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56" y="3554443"/>
            <a:ext cx="102393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G:\научная деятельность\2013\конференция аппарат уполномоченного\галка.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31" y="5304857"/>
            <a:ext cx="102393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
          <p:cNvSpPr txBox="1">
            <a:spLocks noChangeArrowheads="1"/>
          </p:cNvSpPr>
          <p:nvPr/>
        </p:nvSpPr>
        <p:spPr bwMode="auto">
          <a:xfrm>
            <a:off x="1720531" y="1889189"/>
            <a:ext cx="5637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2"/>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ru-RU" altLang="ru-RU" b="0" dirty="0">
                <a:solidFill>
                  <a:schemeClr val="tx1"/>
                </a:solidFill>
                <a:latin typeface="Arial" panose="020B0604020202020204" pitchFamily="34" charset="0"/>
              </a:rPr>
              <a:t>Денежные пожертвования в благотворительные организации</a:t>
            </a:r>
          </a:p>
        </p:txBody>
      </p:sp>
      <p:sp>
        <p:nvSpPr>
          <p:cNvPr id="11" name="TextBox 17"/>
          <p:cNvSpPr txBox="1">
            <a:spLocks noChangeArrowheads="1"/>
          </p:cNvSpPr>
          <p:nvPr/>
        </p:nvSpPr>
        <p:spPr bwMode="auto">
          <a:xfrm>
            <a:off x="1720531" y="3617943"/>
            <a:ext cx="70199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2"/>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ru-RU" altLang="ru-RU" b="0" dirty="0">
                <a:solidFill>
                  <a:schemeClr val="tx1"/>
                </a:solidFill>
                <a:latin typeface="Arial" panose="020B0604020202020204" pitchFamily="34" charset="0"/>
              </a:rPr>
              <a:t>Участие граждан в благотворительности в качестве волонтеров</a:t>
            </a:r>
          </a:p>
        </p:txBody>
      </p:sp>
      <p:sp>
        <p:nvSpPr>
          <p:cNvPr id="12" name="TextBox 18"/>
          <p:cNvSpPr txBox="1">
            <a:spLocks noChangeArrowheads="1"/>
          </p:cNvSpPr>
          <p:nvPr/>
        </p:nvSpPr>
        <p:spPr bwMode="auto">
          <a:xfrm>
            <a:off x="1702906" y="5512819"/>
            <a:ext cx="701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accent2"/>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ru-RU" altLang="ru-RU" b="0" dirty="0">
                <a:solidFill>
                  <a:schemeClr val="tx1"/>
                </a:solidFill>
                <a:latin typeface="Arial" panose="020B0604020202020204" pitchFamily="34" charset="0"/>
              </a:rPr>
              <a:t>Оказание помощи нуждающимся людям</a:t>
            </a:r>
          </a:p>
        </p:txBody>
      </p:sp>
    </p:spTree>
    <p:extLst>
      <p:ext uri="{BB962C8B-B14F-4D97-AF65-F5344CB8AC3E}">
        <p14:creationId xmlns:p14="http://schemas.microsoft.com/office/powerpoint/2010/main" val="2435478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Подходы к толкованию финансовой системы</a:t>
            </a:r>
            <a:endParaRPr lang="ru-RU" sz="2800" i="1" dirty="0"/>
          </a:p>
        </p:txBody>
      </p:sp>
      <p:sp>
        <p:nvSpPr>
          <p:cNvPr id="5" name="TextBox 4"/>
          <p:cNvSpPr txBox="1"/>
          <p:nvPr/>
        </p:nvSpPr>
        <p:spPr>
          <a:xfrm>
            <a:off x="254602" y="1360760"/>
            <a:ext cx="8589338" cy="2246769"/>
          </a:xfrm>
          <a:prstGeom prst="rect">
            <a:avLst/>
          </a:prstGeom>
          <a:noFill/>
        </p:spPr>
        <p:txBody>
          <a:bodyPr wrap="square" rtlCol="0">
            <a:spAutoFit/>
          </a:bodyPr>
          <a:lstStyle/>
          <a:p>
            <a:pPr algn="just"/>
            <a:r>
              <a:rPr lang="ru-RU" sz="2800" b="1" dirty="0"/>
              <a:t>Финансовая система (</a:t>
            </a:r>
            <a:r>
              <a:rPr lang="ru-RU" sz="2800" b="1" dirty="0" err="1"/>
              <a:t>financial</a:t>
            </a:r>
            <a:r>
              <a:rPr lang="ru-RU" sz="2800" b="1" dirty="0"/>
              <a:t> </a:t>
            </a:r>
            <a:r>
              <a:rPr lang="ru-RU" sz="2800" b="1" dirty="0" err="1"/>
              <a:t>system</a:t>
            </a:r>
            <a:r>
              <a:rPr lang="ru-RU" sz="2800" b="1" dirty="0"/>
              <a:t>) </a:t>
            </a:r>
            <a:r>
              <a:rPr lang="ru-RU" sz="2800" dirty="0"/>
              <a:t>— это совокупность рынков и других институтов, используемых для заключения финансовых сделок, обмена активами и </a:t>
            </a:r>
            <a:r>
              <a:rPr lang="ru-RU" sz="2800" dirty="0" smtClean="0"/>
              <a:t>рисками.</a:t>
            </a:r>
          </a:p>
          <a:p>
            <a:pPr algn="r"/>
            <a:r>
              <a:rPr lang="ru-RU" sz="2800" dirty="0" smtClean="0"/>
              <a:t>(</a:t>
            </a:r>
            <a:r>
              <a:rPr lang="ru-RU" sz="2800" dirty="0" err="1" smtClean="0"/>
              <a:t>Э.Боди</a:t>
            </a:r>
            <a:r>
              <a:rPr lang="ru-RU" sz="2800" dirty="0" smtClean="0"/>
              <a:t>, Р. Мертон)</a:t>
            </a:r>
            <a:endParaRPr lang="ru-RU" sz="3600" dirty="0"/>
          </a:p>
        </p:txBody>
      </p:sp>
      <p:sp>
        <p:nvSpPr>
          <p:cNvPr id="7" name="TextBox 6"/>
          <p:cNvSpPr txBox="1"/>
          <p:nvPr/>
        </p:nvSpPr>
        <p:spPr>
          <a:xfrm>
            <a:off x="220122" y="3851601"/>
            <a:ext cx="8589338" cy="2677656"/>
          </a:xfrm>
          <a:prstGeom prst="rect">
            <a:avLst/>
          </a:prstGeom>
          <a:noFill/>
        </p:spPr>
        <p:txBody>
          <a:bodyPr wrap="square" rtlCol="0">
            <a:spAutoFit/>
          </a:bodyPr>
          <a:lstStyle/>
          <a:p>
            <a:pPr algn="just"/>
            <a:r>
              <a:rPr lang="ru-RU" sz="2800" b="1" dirty="0"/>
              <a:t>Финансовая система (</a:t>
            </a:r>
            <a:r>
              <a:rPr lang="ru-RU" sz="2800" b="1" dirty="0" err="1"/>
              <a:t>financial</a:t>
            </a:r>
            <a:r>
              <a:rPr lang="ru-RU" sz="2800" b="1" dirty="0"/>
              <a:t> </a:t>
            </a:r>
            <a:r>
              <a:rPr lang="ru-RU" sz="2800" b="1" dirty="0" err="1"/>
              <a:t>system</a:t>
            </a:r>
            <a:r>
              <a:rPr lang="ru-RU" sz="2800" b="1" dirty="0"/>
              <a:t>)</a:t>
            </a:r>
            <a:r>
              <a:rPr lang="ru-RU" sz="2800" dirty="0"/>
              <a:t> — это совокупность </a:t>
            </a:r>
            <a:r>
              <a:rPr lang="ru-RU" sz="2800" dirty="0" smtClean="0"/>
              <a:t>экономических институтов, помогающих направить ресурсы лиц, осуществляющих сбережения, к тем, кто нуждается в инвестициях. </a:t>
            </a:r>
          </a:p>
          <a:p>
            <a:pPr algn="r"/>
            <a:r>
              <a:rPr lang="ru-RU" sz="2800" dirty="0" smtClean="0"/>
              <a:t>(</a:t>
            </a:r>
            <a:r>
              <a:rPr lang="ru-RU" sz="2800" dirty="0" err="1" smtClean="0"/>
              <a:t>Н.Менкью</a:t>
            </a:r>
            <a:r>
              <a:rPr lang="ru-RU" sz="2800" dirty="0" smtClean="0"/>
              <a:t>, </a:t>
            </a:r>
            <a:r>
              <a:rPr lang="ru-RU" sz="2800" dirty="0" err="1" smtClean="0"/>
              <a:t>М.Тейлор</a:t>
            </a:r>
            <a:r>
              <a:rPr lang="ru-RU" sz="2800" dirty="0" smtClean="0"/>
              <a:t>)</a:t>
            </a:r>
            <a:endParaRPr lang="ru-RU" sz="3600" dirty="0"/>
          </a:p>
        </p:txBody>
      </p:sp>
    </p:spTree>
    <p:extLst>
      <p:ext uri="{BB962C8B-B14F-4D97-AF65-F5344CB8AC3E}">
        <p14:creationId xmlns:p14="http://schemas.microsoft.com/office/powerpoint/2010/main" val="10665461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Россия во Всемирном рейтинге благотворительности</a:t>
            </a:r>
          </a:p>
        </p:txBody>
      </p:sp>
      <p:graphicFrame>
        <p:nvGraphicFramePr>
          <p:cNvPr id="13" name="Диаграмма 12"/>
          <p:cNvGraphicFramePr>
            <a:graphicFrameLocks/>
          </p:cNvGraphicFramePr>
          <p:nvPr>
            <p:extLst>
              <p:ext uri="{D42A27DB-BD31-4B8C-83A1-F6EECF244321}">
                <p14:modId xmlns:p14="http://schemas.microsoft.com/office/powerpoint/2010/main" val="4170745261"/>
              </p:ext>
            </p:extLst>
          </p:nvPr>
        </p:nvGraphicFramePr>
        <p:xfrm>
          <a:off x="204557" y="1346683"/>
          <a:ext cx="9171456" cy="47996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30103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Фонд президентских грантов</a:t>
            </a:r>
          </a:p>
        </p:txBody>
      </p:sp>
      <p:sp>
        <p:nvSpPr>
          <p:cNvPr id="5" name="Подзаголовок 2"/>
          <p:cNvSpPr txBox="1">
            <a:spLocks/>
          </p:cNvSpPr>
          <p:nvPr/>
        </p:nvSpPr>
        <p:spPr>
          <a:xfrm>
            <a:off x="1115616" y="5877272"/>
            <a:ext cx="7653234" cy="116559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sz="2000" b="1" i="1" dirty="0">
                <a:solidFill>
                  <a:schemeClr val="tx1">
                    <a:lumMod val="95000"/>
                    <a:lumOff val="5000"/>
                  </a:schemeClr>
                </a:solidFill>
                <a:hlinkClick r:id="rId2"/>
              </a:rPr>
              <a:t>https://</a:t>
            </a:r>
            <a:r>
              <a:rPr lang="ru-RU" sz="2000" b="1" i="1" dirty="0" err="1">
                <a:solidFill>
                  <a:schemeClr val="tx1">
                    <a:lumMod val="95000"/>
                    <a:lumOff val="5000"/>
                  </a:schemeClr>
                </a:solidFill>
                <a:hlinkClick r:id="rId2"/>
              </a:rPr>
              <a:t>президентскиегранты.рф</a:t>
            </a:r>
            <a:r>
              <a:rPr lang="ru-RU" sz="2000" b="1" i="1" dirty="0" smtClean="0">
                <a:solidFill>
                  <a:schemeClr val="tx1">
                    <a:lumMod val="95000"/>
                    <a:lumOff val="5000"/>
                  </a:schemeClr>
                </a:solidFill>
                <a:hlinkClick r:id="rId2"/>
              </a:rPr>
              <a:t>/</a:t>
            </a:r>
            <a:endParaRPr lang="ru-RU" sz="2000" i="1" dirty="0">
              <a:solidFill>
                <a:schemeClr val="tx1">
                  <a:lumMod val="95000"/>
                  <a:lumOff val="5000"/>
                </a:schemeClr>
              </a:solidFill>
            </a:endParaRPr>
          </a:p>
        </p:txBody>
      </p:sp>
      <p:pic>
        <p:nvPicPr>
          <p:cNvPr id="6" name="Рисунок 5"/>
          <p:cNvPicPr>
            <a:picLocks noChangeAspect="1"/>
          </p:cNvPicPr>
          <p:nvPr/>
        </p:nvPicPr>
        <p:blipFill>
          <a:blip r:embed="rId3"/>
          <a:stretch>
            <a:fillRect/>
          </a:stretch>
        </p:blipFill>
        <p:spPr>
          <a:xfrm>
            <a:off x="179512" y="1844824"/>
            <a:ext cx="8766836" cy="2951212"/>
          </a:xfrm>
          <a:prstGeom prst="rect">
            <a:avLst/>
          </a:prstGeom>
        </p:spPr>
      </p:pic>
    </p:spTree>
    <p:extLst>
      <p:ext uri="{BB962C8B-B14F-4D97-AF65-F5344CB8AC3E}">
        <p14:creationId xmlns:p14="http://schemas.microsoft.com/office/powerpoint/2010/main" val="20412998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Некоммерческие корпоративные организации</a:t>
            </a:r>
          </a:p>
        </p:txBody>
      </p:sp>
      <p:sp>
        <p:nvSpPr>
          <p:cNvPr id="7" name="Заголовок 1"/>
          <p:cNvSpPr txBox="1">
            <a:spLocks/>
          </p:cNvSpPr>
          <p:nvPr/>
        </p:nvSpPr>
        <p:spPr>
          <a:xfrm>
            <a:off x="512624" y="2669129"/>
            <a:ext cx="9398868" cy="3654711"/>
          </a:xfrm>
          <a:prstGeom prst="rect">
            <a:avLst/>
          </a:prstGeom>
        </p:spPr>
        <p:txBody>
          <a:bodyPr>
            <a:noAutofit/>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4800" dirty="0" smtClean="0">
                <a:solidFill>
                  <a:schemeClr val="accent1"/>
                </a:solidFill>
              </a:rPr>
              <a:t>Некоммерческие корпоративные </a:t>
            </a:r>
          </a:p>
          <a:p>
            <a:pPr algn="ctr"/>
            <a:r>
              <a:rPr lang="ru-RU" sz="4800" dirty="0" smtClean="0">
                <a:solidFill>
                  <a:schemeClr val="accent1"/>
                </a:solidFill>
              </a:rPr>
              <a:t>организации</a:t>
            </a:r>
            <a:endParaRPr lang="ru-RU" sz="4800" dirty="0">
              <a:solidFill>
                <a:schemeClr val="accent1"/>
              </a:solidFill>
            </a:endParaRPr>
          </a:p>
        </p:txBody>
      </p:sp>
      <p:sp>
        <p:nvSpPr>
          <p:cNvPr id="8" name="Прямоугольник 7"/>
          <p:cNvSpPr/>
          <p:nvPr/>
        </p:nvSpPr>
        <p:spPr>
          <a:xfrm>
            <a:off x="168553" y="1142255"/>
            <a:ext cx="2213993"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Потребительские кооперативы</a:t>
            </a:r>
            <a:endParaRPr lang="ru-RU" dirty="0"/>
          </a:p>
        </p:txBody>
      </p:sp>
      <p:sp>
        <p:nvSpPr>
          <p:cNvPr id="9" name="Прямоугольник 8"/>
          <p:cNvSpPr/>
          <p:nvPr/>
        </p:nvSpPr>
        <p:spPr>
          <a:xfrm>
            <a:off x="3991452" y="1142255"/>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Общественные организации</a:t>
            </a:r>
            <a:endParaRPr lang="ru-RU" dirty="0"/>
          </a:p>
        </p:txBody>
      </p:sp>
      <p:sp>
        <p:nvSpPr>
          <p:cNvPr id="10" name="Прямоугольник 9"/>
          <p:cNvSpPr/>
          <p:nvPr/>
        </p:nvSpPr>
        <p:spPr>
          <a:xfrm>
            <a:off x="7755925" y="1174152"/>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Ассоциации (союзы)</a:t>
            </a:r>
            <a:endParaRPr lang="ru-RU" dirty="0"/>
          </a:p>
        </p:txBody>
      </p:sp>
      <p:sp>
        <p:nvSpPr>
          <p:cNvPr id="11" name="Прямоугольник 10"/>
          <p:cNvSpPr/>
          <p:nvPr/>
        </p:nvSpPr>
        <p:spPr>
          <a:xfrm>
            <a:off x="226979" y="5281244"/>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Нотариальные палаты</a:t>
            </a:r>
            <a:endParaRPr lang="ru-RU" dirty="0"/>
          </a:p>
        </p:txBody>
      </p:sp>
      <p:sp>
        <p:nvSpPr>
          <p:cNvPr id="12" name="Прямоугольник 11"/>
          <p:cNvSpPr/>
          <p:nvPr/>
        </p:nvSpPr>
        <p:spPr>
          <a:xfrm>
            <a:off x="4090898" y="5281244"/>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Товарищества собственников недвижимости</a:t>
            </a:r>
            <a:endParaRPr lang="ru-RU" dirty="0"/>
          </a:p>
        </p:txBody>
      </p:sp>
      <p:sp>
        <p:nvSpPr>
          <p:cNvPr id="13" name="Прямоугольник 12"/>
          <p:cNvSpPr/>
          <p:nvPr/>
        </p:nvSpPr>
        <p:spPr>
          <a:xfrm>
            <a:off x="8047840" y="5281244"/>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600" dirty="0" smtClean="0"/>
              <a:t>Казачьи общества</a:t>
            </a:r>
            <a:endParaRPr lang="ru-RU" sz="1600" dirty="0"/>
          </a:p>
        </p:txBody>
      </p:sp>
      <p:sp>
        <p:nvSpPr>
          <p:cNvPr id="14" name="Прямоугольник 13"/>
          <p:cNvSpPr/>
          <p:nvPr/>
        </p:nvSpPr>
        <p:spPr>
          <a:xfrm>
            <a:off x="197766" y="3184859"/>
            <a:ext cx="2184780" cy="13189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общины коренных малочисленных народов Российской Федерации </a:t>
            </a:r>
          </a:p>
        </p:txBody>
      </p:sp>
      <p:sp>
        <p:nvSpPr>
          <p:cNvPr id="15" name="Прямоугольник 14"/>
          <p:cNvSpPr/>
          <p:nvPr/>
        </p:nvSpPr>
        <p:spPr>
          <a:xfrm>
            <a:off x="8047840" y="3184859"/>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600" dirty="0" smtClean="0"/>
              <a:t>Адвокатские палаты</a:t>
            </a:r>
            <a:endParaRPr lang="ru-RU" sz="1600" dirty="0"/>
          </a:p>
        </p:txBody>
      </p:sp>
    </p:spTree>
    <p:extLst>
      <p:ext uri="{BB962C8B-B14F-4D97-AF65-F5344CB8AC3E}">
        <p14:creationId xmlns:p14="http://schemas.microsoft.com/office/powerpoint/2010/main" val="2361786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Некоммерческие унитарные организации</a:t>
            </a:r>
          </a:p>
        </p:txBody>
      </p:sp>
      <p:sp>
        <p:nvSpPr>
          <p:cNvPr id="7" name="Заголовок 1"/>
          <p:cNvSpPr txBox="1">
            <a:spLocks/>
          </p:cNvSpPr>
          <p:nvPr/>
        </p:nvSpPr>
        <p:spPr>
          <a:xfrm>
            <a:off x="-545910" y="2669129"/>
            <a:ext cx="9398868" cy="3654711"/>
          </a:xfrm>
          <a:prstGeom prst="rect">
            <a:avLst/>
          </a:prstGeom>
        </p:spPr>
        <p:txBody>
          <a:bodyPr>
            <a:noAutofit/>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4800" dirty="0" smtClean="0">
                <a:solidFill>
                  <a:schemeClr val="accent1"/>
                </a:solidFill>
              </a:rPr>
              <a:t>Некоммерческие </a:t>
            </a:r>
          </a:p>
          <a:p>
            <a:pPr algn="ctr"/>
            <a:r>
              <a:rPr lang="ru-RU" sz="4800" dirty="0" smtClean="0">
                <a:solidFill>
                  <a:schemeClr val="accent1"/>
                </a:solidFill>
              </a:rPr>
              <a:t>унитарные </a:t>
            </a:r>
          </a:p>
          <a:p>
            <a:pPr algn="ctr"/>
            <a:r>
              <a:rPr lang="ru-RU" sz="4800" dirty="0" smtClean="0">
                <a:solidFill>
                  <a:schemeClr val="accent1"/>
                </a:solidFill>
              </a:rPr>
              <a:t>организации</a:t>
            </a:r>
            <a:endParaRPr lang="ru-RU" sz="4800" dirty="0">
              <a:solidFill>
                <a:schemeClr val="accent1"/>
              </a:solidFill>
            </a:endParaRPr>
          </a:p>
        </p:txBody>
      </p:sp>
      <p:sp>
        <p:nvSpPr>
          <p:cNvPr id="8" name="Прямоугольник 7"/>
          <p:cNvSpPr/>
          <p:nvPr/>
        </p:nvSpPr>
        <p:spPr>
          <a:xfrm>
            <a:off x="226979" y="1289936"/>
            <a:ext cx="2213993"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Фонды</a:t>
            </a:r>
            <a:endParaRPr lang="ru-RU" dirty="0"/>
          </a:p>
        </p:txBody>
      </p:sp>
      <p:sp>
        <p:nvSpPr>
          <p:cNvPr id="9" name="Прямоугольник 8"/>
          <p:cNvSpPr/>
          <p:nvPr/>
        </p:nvSpPr>
        <p:spPr>
          <a:xfrm>
            <a:off x="6147018" y="1289936"/>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Учреждения</a:t>
            </a:r>
            <a:endParaRPr lang="ru-RU" dirty="0"/>
          </a:p>
        </p:txBody>
      </p:sp>
      <p:sp>
        <p:nvSpPr>
          <p:cNvPr id="11" name="Прямоугольник 10"/>
          <p:cNvSpPr/>
          <p:nvPr/>
        </p:nvSpPr>
        <p:spPr>
          <a:xfrm>
            <a:off x="226979" y="5281244"/>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Автономные некоммерческие организации</a:t>
            </a:r>
            <a:endParaRPr lang="ru-RU" dirty="0"/>
          </a:p>
        </p:txBody>
      </p:sp>
      <p:sp>
        <p:nvSpPr>
          <p:cNvPr id="12" name="Прямоугольник 11"/>
          <p:cNvSpPr/>
          <p:nvPr/>
        </p:nvSpPr>
        <p:spPr>
          <a:xfrm>
            <a:off x="6147019" y="5243720"/>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Религиозные учреждения</a:t>
            </a:r>
            <a:endParaRPr lang="ru-RU" dirty="0"/>
          </a:p>
        </p:txBody>
      </p:sp>
    </p:spTree>
    <p:extLst>
      <p:ext uri="{BB962C8B-B14F-4D97-AF65-F5344CB8AC3E}">
        <p14:creationId xmlns:p14="http://schemas.microsoft.com/office/powerpoint/2010/main" val="32053542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Учреждение</a:t>
            </a:r>
          </a:p>
        </p:txBody>
      </p:sp>
      <p:sp>
        <p:nvSpPr>
          <p:cNvPr id="2" name="Прямоугольник 1"/>
          <p:cNvSpPr/>
          <p:nvPr/>
        </p:nvSpPr>
        <p:spPr>
          <a:xfrm>
            <a:off x="163773" y="1146412"/>
            <a:ext cx="9348716" cy="6001643"/>
          </a:xfrm>
          <a:prstGeom prst="rect">
            <a:avLst/>
          </a:prstGeom>
        </p:spPr>
        <p:txBody>
          <a:bodyPr wrap="square">
            <a:spAutoFit/>
          </a:bodyPr>
          <a:lstStyle/>
          <a:p>
            <a:pPr marL="342900" indent="-342900" algn="just">
              <a:buFont typeface="Wingdings" panose="05000000000000000000" pitchFamily="2" charset="2"/>
              <a:buChar char="q"/>
            </a:pPr>
            <a:r>
              <a:rPr lang="ru-RU" sz="2400" dirty="0" smtClean="0"/>
              <a:t>Учреждение - </a:t>
            </a:r>
            <a:r>
              <a:rPr lang="ru-RU" sz="2400" u="sng" dirty="0" smtClean="0"/>
              <a:t>унитарная </a:t>
            </a:r>
            <a:r>
              <a:rPr lang="ru-RU" sz="2400" u="sng" dirty="0"/>
              <a:t>некоммерческая организация</a:t>
            </a:r>
            <a:r>
              <a:rPr lang="ru-RU" sz="2400" dirty="0"/>
              <a:t>, созданная собственником для осуществления управленческих, социально-культурных или иных функций некоммерческого характера</a:t>
            </a:r>
            <a:r>
              <a:rPr lang="ru-RU" sz="2400" dirty="0" smtClean="0"/>
              <a:t>.</a:t>
            </a:r>
          </a:p>
          <a:p>
            <a:pPr algn="just"/>
            <a:endParaRPr lang="ru-RU" sz="2400" dirty="0" smtClean="0"/>
          </a:p>
          <a:p>
            <a:pPr marL="342900" indent="-342900" algn="just">
              <a:buFont typeface="Wingdings" panose="05000000000000000000" pitchFamily="2" charset="2"/>
              <a:buChar char="q"/>
            </a:pPr>
            <a:r>
              <a:rPr lang="ru-RU" sz="2400" dirty="0"/>
              <a:t>Учредитель является собственником имущества созданного им учреждения. </a:t>
            </a:r>
          </a:p>
          <a:p>
            <a:pPr marL="342900" indent="-342900" algn="just">
              <a:buFont typeface="Wingdings" panose="05000000000000000000" pitchFamily="2" charset="2"/>
              <a:buChar char="q"/>
            </a:pPr>
            <a:endParaRPr lang="ru-RU" sz="2400" dirty="0"/>
          </a:p>
          <a:p>
            <a:pPr marL="342900" indent="-342900" algn="just">
              <a:buFont typeface="Wingdings" panose="05000000000000000000" pitchFamily="2" charset="2"/>
              <a:buChar char="q"/>
            </a:pPr>
            <a:r>
              <a:rPr lang="ru-RU" sz="2400" b="1" u="sng" dirty="0"/>
              <a:t>Учреждение может быть создано гражданином или юридическим лицом </a:t>
            </a:r>
            <a:r>
              <a:rPr lang="ru-RU" sz="2400" dirty="0"/>
              <a:t>(частное учреждение) либо соответственно Российской Федерацией, субъектом Российской Федерации, муниципальным образованием (государственное учреждение, муниципальное учреждение).</a:t>
            </a:r>
          </a:p>
          <a:p>
            <a:pPr marL="342900" indent="-342900" algn="just">
              <a:buFont typeface="Wingdings" panose="05000000000000000000" pitchFamily="2" charset="2"/>
              <a:buChar char="q"/>
            </a:pPr>
            <a:endParaRPr lang="ru-RU" sz="2400" dirty="0"/>
          </a:p>
          <a:p>
            <a:pPr marL="342900" indent="-342900" algn="just">
              <a:buFont typeface="Wingdings" panose="05000000000000000000" pitchFamily="2" charset="2"/>
              <a:buChar char="q"/>
            </a:pPr>
            <a:r>
              <a:rPr lang="ru-RU" sz="2400" dirty="0"/>
              <a:t>При создании учреждения не допускается </a:t>
            </a:r>
            <a:r>
              <a:rPr lang="ru-RU" sz="2400" dirty="0" err="1"/>
              <a:t>соучредительство</a:t>
            </a:r>
            <a:r>
              <a:rPr lang="ru-RU" sz="2400" dirty="0"/>
              <a:t> нескольких лиц.</a:t>
            </a:r>
          </a:p>
          <a:p>
            <a:pPr algn="just"/>
            <a:endParaRPr lang="ru-RU" sz="2400" dirty="0"/>
          </a:p>
        </p:txBody>
      </p:sp>
    </p:spTree>
    <p:extLst>
      <p:ext uri="{BB962C8B-B14F-4D97-AF65-F5344CB8AC3E}">
        <p14:creationId xmlns:p14="http://schemas.microsoft.com/office/powerpoint/2010/main" val="789963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Учреждение</a:t>
            </a:r>
          </a:p>
        </p:txBody>
      </p:sp>
      <p:sp>
        <p:nvSpPr>
          <p:cNvPr id="2" name="Прямоугольник 1"/>
          <p:cNvSpPr/>
          <p:nvPr/>
        </p:nvSpPr>
        <p:spPr>
          <a:xfrm>
            <a:off x="163773" y="1146412"/>
            <a:ext cx="9348716" cy="5693866"/>
          </a:xfrm>
          <a:prstGeom prst="rect">
            <a:avLst/>
          </a:prstGeom>
        </p:spPr>
        <p:txBody>
          <a:bodyPr wrap="square">
            <a:spAutoFit/>
          </a:bodyPr>
          <a:lstStyle/>
          <a:p>
            <a:pPr marL="342900" indent="-342900" algn="just">
              <a:buFont typeface="Wingdings" panose="05000000000000000000" pitchFamily="2" charset="2"/>
              <a:buChar char="q"/>
            </a:pPr>
            <a:r>
              <a:rPr lang="ru-RU" sz="2800" dirty="0"/>
              <a:t>Учреждение отвечает по своим обязательствам находящимися в его распоряжении денежными средствами, а в случаях, установленных законом, также иным имуществом. </a:t>
            </a:r>
          </a:p>
          <a:p>
            <a:pPr marL="342900" indent="-3429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r>
              <a:rPr lang="ru-RU" sz="2800" dirty="0"/>
              <a:t>Учредитель учреждения назначает его руководителя, являющегося органом учреждения.</a:t>
            </a:r>
          </a:p>
          <a:p>
            <a:pPr marL="342900" indent="-3429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r>
              <a:rPr lang="ru-RU" sz="2800" dirty="0"/>
              <a:t> В случаях и в порядке, которые предусмотрены законом, </a:t>
            </a:r>
            <a:r>
              <a:rPr lang="ru-RU" sz="2800" b="1" u="sng" dirty="0"/>
              <a:t>руководитель</a:t>
            </a:r>
            <a:r>
              <a:rPr lang="ru-RU" sz="2800" dirty="0"/>
              <a:t> государственного или муниципального учреждения </a:t>
            </a:r>
            <a:r>
              <a:rPr lang="ru-RU" sz="2800" b="1" u="sng" dirty="0"/>
              <a:t>может избираться его коллегиальным органом и утверждаться его учредителем</a:t>
            </a:r>
            <a:r>
              <a:rPr lang="ru-RU" sz="2800" dirty="0"/>
              <a:t>.</a:t>
            </a:r>
          </a:p>
          <a:p>
            <a:pPr algn="just"/>
            <a:endParaRPr lang="ru-RU" sz="2800" dirty="0"/>
          </a:p>
        </p:txBody>
      </p:sp>
    </p:spTree>
    <p:extLst>
      <p:ext uri="{BB962C8B-B14F-4D97-AF65-F5344CB8AC3E}">
        <p14:creationId xmlns:p14="http://schemas.microsoft.com/office/powerpoint/2010/main" val="3551593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Учреждение</a:t>
            </a:r>
          </a:p>
        </p:txBody>
      </p:sp>
      <p:sp>
        <p:nvSpPr>
          <p:cNvPr id="2" name="Прямоугольник 1"/>
          <p:cNvSpPr/>
          <p:nvPr/>
        </p:nvSpPr>
        <p:spPr>
          <a:xfrm>
            <a:off x="163773" y="1146412"/>
            <a:ext cx="9348716" cy="4832092"/>
          </a:xfrm>
          <a:prstGeom prst="rect">
            <a:avLst/>
          </a:prstGeom>
        </p:spPr>
        <p:txBody>
          <a:bodyPr wrap="square">
            <a:spAutoFit/>
          </a:bodyPr>
          <a:lstStyle/>
          <a:p>
            <a:pPr marL="457200" indent="-457200" algn="just">
              <a:buFont typeface="Wingdings" panose="05000000000000000000" pitchFamily="2" charset="2"/>
              <a:buChar char="q"/>
            </a:pPr>
            <a:r>
              <a:rPr lang="ru-RU" sz="2800" dirty="0" smtClean="0"/>
              <a:t>По </a:t>
            </a:r>
            <a:r>
              <a:rPr lang="ru-RU" sz="2800" dirty="0"/>
              <a:t>решению учредителя в учреждении могут быть созданы коллегиальные органы, подотчетные учредителю. </a:t>
            </a:r>
          </a:p>
          <a:p>
            <a:pPr marL="457200" indent="-457200" algn="just">
              <a:buFont typeface="Wingdings" panose="05000000000000000000" pitchFamily="2" charset="2"/>
              <a:buChar char="q"/>
            </a:pPr>
            <a:endParaRPr lang="ru-RU" sz="2800" dirty="0"/>
          </a:p>
          <a:p>
            <a:pPr marL="457200" indent="-457200" algn="just">
              <a:buFont typeface="Wingdings" panose="05000000000000000000" pitchFamily="2" charset="2"/>
              <a:buChar char="q"/>
            </a:pPr>
            <a:r>
              <a:rPr lang="ru-RU" sz="2800" dirty="0"/>
              <a:t>Компетенция коллегиальных органов учреждения, порядок их создания и принятия ими решений определяются законом и уставом учреждения</a:t>
            </a:r>
            <a:r>
              <a:rPr lang="ru-RU" sz="2800" dirty="0" smtClean="0"/>
              <a:t>.</a:t>
            </a:r>
          </a:p>
          <a:p>
            <a:pPr marL="457200" indent="-457200" algn="just">
              <a:buFont typeface="Wingdings" panose="05000000000000000000" pitchFamily="2" charset="2"/>
              <a:buChar char="q"/>
            </a:pPr>
            <a:endParaRPr lang="ru-RU" sz="2800" dirty="0"/>
          </a:p>
          <a:p>
            <a:pPr marL="457200" indent="-4572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endParaRPr lang="ru-RU" sz="2800" dirty="0"/>
          </a:p>
          <a:p>
            <a:pPr algn="just"/>
            <a:endParaRPr lang="ru-RU" sz="2800" dirty="0"/>
          </a:p>
        </p:txBody>
      </p:sp>
    </p:spTree>
    <p:extLst>
      <p:ext uri="{BB962C8B-B14F-4D97-AF65-F5344CB8AC3E}">
        <p14:creationId xmlns:p14="http://schemas.microsoft.com/office/powerpoint/2010/main" val="13294381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Государственные и муниципальные учреждения</a:t>
            </a:r>
          </a:p>
        </p:txBody>
      </p:sp>
      <p:sp>
        <p:nvSpPr>
          <p:cNvPr id="2" name="Прямоугольник 1"/>
          <p:cNvSpPr/>
          <p:nvPr/>
        </p:nvSpPr>
        <p:spPr>
          <a:xfrm>
            <a:off x="163773" y="1146412"/>
            <a:ext cx="9348716" cy="1815882"/>
          </a:xfrm>
          <a:prstGeom prst="rect">
            <a:avLst/>
          </a:prstGeom>
        </p:spPr>
        <p:txBody>
          <a:bodyPr wrap="square">
            <a:spAutoFit/>
          </a:bodyPr>
          <a:lstStyle/>
          <a:p>
            <a:pPr marL="457200" indent="-457200" algn="just">
              <a:buFont typeface="Wingdings" panose="05000000000000000000" pitchFamily="2" charset="2"/>
              <a:buChar char="q"/>
            </a:pPr>
            <a:endParaRPr lang="ru-RU" sz="2800" dirty="0"/>
          </a:p>
          <a:p>
            <a:pPr marL="457200" indent="-4572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endParaRPr lang="ru-RU" sz="2800" dirty="0"/>
          </a:p>
          <a:p>
            <a:pPr algn="just"/>
            <a:endParaRPr lang="ru-RU" sz="2800" dirty="0"/>
          </a:p>
        </p:txBody>
      </p:sp>
      <p:sp>
        <p:nvSpPr>
          <p:cNvPr id="3" name="Прямоугольник 2"/>
          <p:cNvSpPr/>
          <p:nvPr/>
        </p:nvSpPr>
        <p:spPr>
          <a:xfrm>
            <a:off x="1742453" y="1437616"/>
            <a:ext cx="7594294" cy="1392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4000" dirty="0" smtClean="0"/>
              <a:t>Бюджетные </a:t>
            </a:r>
            <a:endParaRPr lang="ru-RU" sz="4000" dirty="0"/>
          </a:p>
        </p:txBody>
      </p:sp>
      <p:sp>
        <p:nvSpPr>
          <p:cNvPr id="5" name="Прямоугольник 4"/>
          <p:cNvSpPr/>
          <p:nvPr/>
        </p:nvSpPr>
        <p:spPr>
          <a:xfrm>
            <a:off x="1742453" y="3121621"/>
            <a:ext cx="7594294" cy="1392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Автономные</a:t>
            </a:r>
            <a:endParaRPr lang="ru-RU" sz="3600" dirty="0"/>
          </a:p>
        </p:txBody>
      </p:sp>
      <p:sp>
        <p:nvSpPr>
          <p:cNvPr id="6" name="Прямоугольник 5"/>
          <p:cNvSpPr/>
          <p:nvPr/>
        </p:nvSpPr>
        <p:spPr>
          <a:xfrm>
            <a:off x="1742453" y="4720023"/>
            <a:ext cx="7594294" cy="1392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4400" dirty="0" smtClean="0"/>
              <a:t>Казенные</a:t>
            </a:r>
            <a:endParaRPr lang="ru-RU" sz="4400" dirty="0"/>
          </a:p>
        </p:txBody>
      </p:sp>
      <p:sp>
        <p:nvSpPr>
          <p:cNvPr id="7" name="Овал 6"/>
          <p:cNvSpPr/>
          <p:nvPr/>
        </p:nvSpPr>
        <p:spPr>
          <a:xfrm>
            <a:off x="272955" y="1540416"/>
            <a:ext cx="1293756" cy="1134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7200" dirty="0" smtClean="0"/>
              <a:t>1</a:t>
            </a:r>
            <a:endParaRPr lang="ru-RU" sz="7200" dirty="0"/>
          </a:p>
        </p:txBody>
      </p:sp>
      <p:sp>
        <p:nvSpPr>
          <p:cNvPr id="8" name="Овал 7"/>
          <p:cNvSpPr/>
          <p:nvPr/>
        </p:nvSpPr>
        <p:spPr>
          <a:xfrm>
            <a:off x="272955" y="3250748"/>
            <a:ext cx="1293756" cy="1134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7200" dirty="0" smtClean="0"/>
              <a:t>2</a:t>
            </a:r>
            <a:endParaRPr lang="ru-RU" sz="7200" dirty="0"/>
          </a:p>
        </p:txBody>
      </p:sp>
      <p:sp>
        <p:nvSpPr>
          <p:cNvPr id="9" name="Овал 8"/>
          <p:cNvSpPr/>
          <p:nvPr/>
        </p:nvSpPr>
        <p:spPr>
          <a:xfrm>
            <a:off x="272955" y="4849150"/>
            <a:ext cx="1293756" cy="1134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7200" dirty="0" smtClean="0"/>
              <a:t>3</a:t>
            </a:r>
            <a:endParaRPr lang="ru-RU" sz="7200" dirty="0"/>
          </a:p>
        </p:txBody>
      </p:sp>
    </p:spTree>
    <p:extLst>
      <p:ext uri="{BB962C8B-B14F-4D97-AF65-F5344CB8AC3E}">
        <p14:creationId xmlns:p14="http://schemas.microsoft.com/office/powerpoint/2010/main" val="39115523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8974" y="409952"/>
            <a:ext cx="9172974" cy="927530"/>
          </a:xfrm>
        </p:spPr>
        <p:txBody>
          <a:bodyPr/>
          <a:lstStyle/>
          <a:p>
            <a:pPr marL="0" indent="0" algn="ctr">
              <a:buNone/>
            </a:pPr>
            <a:r>
              <a:rPr lang="ru-RU" altLang="ru-RU" sz="2400" dirty="0" smtClean="0"/>
              <a:t>Ключевые характеристики некоммерческих корпоративных организаций</a:t>
            </a:r>
          </a:p>
        </p:txBody>
      </p:sp>
      <p:sp>
        <p:nvSpPr>
          <p:cNvPr id="2" name="Прямоугольник 1"/>
          <p:cNvSpPr/>
          <p:nvPr/>
        </p:nvSpPr>
        <p:spPr>
          <a:xfrm>
            <a:off x="259307" y="1337482"/>
            <a:ext cx="8884693" cy="5363114"/>
          </a:xfrm>
          <a:prstGeom prst="rect">
            <a:avLst/>
          </a:prstGeom>
        </p:spPr>
        <p:txBody>
          <a:bodyPr wrap="square">
            <a:spAutoFit/>
          </a:bodyPr>
          <a:lstStyle/>
          <a:p>
            <a:pPr marL="342900" indent="-342900">
              <a:buFont typeface="Wingdings" panose="05000000000000000000" pitchFamily="2" charset="2"/>
              <a:buChar char="ü"/>
            </a:pPr>
            <a:r>
              <a:rPr lang="ru-RU" sz="2400" dirty="0">
                <a:latin typeface="Times New Roman" panose="02020603050405020304" pitchFamily="18" charset="0"/>
                <a:cs typeface="Times New Roman" panose="02020603050405020304" pitchFamily="18" charset="0"/>
              </a:rPr>
              <a:t>Некоммерческие корпоративные организации </a:t>
            </a:r>
            <a:r>
              <a:rPr lang="ru-RU" sz="2400" b="1" u="sng" dirty="0">
                <a:latin typeface="Times New Roman" panose="02020603050405020304" pitchFamily="18" charset="0"/>
                <a:cs typeface="Times New Roman" panose="02020603050405020304" pitchFamily="18" charset="0"/>
              </a:rPr>
              <a:t>создаются по решению учредителей</a:t>
            </a:r>
            <a:r>
              <a:rPr lang="ru-RU" sz="2400" dirty="0">
                <a:latin typeface="Times New Roman" panose="02020603050405020304" pitchFamily="18" charset="0"/>
                <a:cs typeface="Times New Roman" panose="02020603050405020304" pitchFamily="18" charset="0"/>
              </a:rPr>
              <a:t>, принятому на их общем (учредительном) собрании, конференции, съезде и т.п.</a:t>
            </a:r>
          </a:p>
          <a:p>
            <a:pPr marL="342900" indent="-342900">
              <a:buFont typeface="Wingdings" panose="05000000000000000000" pitchFamily="2" charset="2"/>
              <a:buChar char="ü"/>
            </a:pPr>
            <a:r>
              <a:rPr lang="ru-RU" sz="2400" dirty="0">
                <a:latin typeface="Times New Roman" panose="02020603050405020304" pitchFamily="18" charset="0"/>
                <a:cs typeface="Times New Roman" panose="02020603050405020304" pitchFamily="18" charset="0"/>
              </a:rPr>
              <a:t>Указанные органы утверждают устав соответствующей некоммерческой корпоративной организации и образуют ее органы.</a:t>
            </a:r>
          </a:p>
          <a:p>
            <a:pPr marL="342900" indent="-342900">
              <a:buFont typeface="Wingdings" panose="05000000000000000000" pitchFamily="2" charset="2"/>
              <a:buChar char="ü"/>
            </a:pPr>
            <a:r>
              <a:rPr lang="ru-RU" sz="2400" dirty="0">
                <a:latin typeface="Times New Roman" panose="02020603050405020304" pitchFamily="18" charset="0"/>
                <a:cs typeface="Times New Roman" panose="02020603050405020304" pitchFamily="18" charset="0"/>
              </a:rPr>
              <a:t>Уставом некоммерческой корпоративной организации может быть предусмотрено, что решения о создании корпорацией других юридических лиц, а также решения об участии корпорации в других юридических лицах, о создании филиалов и об открытии представительств корпорации принимаются коллегиальным органом корпорации.</a:t>
            </a:r>
          </a:p>
          <a:p>
            <a:pPr marL="342900" indent="-342900">
              <a:buFont typeface="Wingdings" panose="05000000000000000000" pitchFamily="2" charset="2"/>
              <a:buChar char="ü"/>
            </a:pPr>
            <a:r>
              <a:rPr lang="ru-RU" sz="2400" b="1" u="sng" dirty="0">
                <a:latin typeface="Times New Roman" panose="02020603050405020304" pitchFamily="18" charset="0"/>
                <a:cs typeface="Times New Roman" panose="02020603050405020304" pitchFamily="18" charset="0"/>
              </a:rPr>
              <a:t>Некоммерческая корпоративная организация является собственником своего имущества</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1998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Государственные и муниципальные финансы</a:t>
            </a:r>
          </a:p>
        </p:txBody>
      </p:sp>
      <p:sp>
        <p:nvSpPr>
          <p:cNvPr id="2" name="Прямоугольник 1"/>
          <p:cNvSpPr/>
          <p:nvPr/>
        </p:nvSpPr>
        <p:spPr>
          <a:xfrm>
            <a:off x="163773" y="1146412"/>
            <a:ext cx="9348716" cy="1815882"/>
          </a:xfrm>
          <a:prstGeom prst="rect">
            <a:avLst/>
          </a:prstGeom>
        </p:spPr>
        <p:txBody>
          <a:bodyPr wrap="square">
            <a:spAutoFit/>
          </a:bodyPr>
          <a:lstStyle/>
          <a:p>
            <a:pPr marL="457200" indent="-457200" algn="just">
              <a:buFont typeface="Wingdings" panose="05000000000000000000" pitchFamily="2" charset="2"/>
              <a:buChar char="q"/>
            </a:pPr>
            <a:endParaRPr lang="ru-RU" sz="2800" dirty="0"/>
          </a:p>
          <a:p>
            <a:pPr marL="457200" indent="-4572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endParaRPr lang="ru-RU" sz="2800" dirty="0"/>
          </a:p>
          <a:p>
            <a:pPr algn="just"/>
            <a:endParaRPr lang="ru-RU" sz="2800" dirty="0"/>
          </a:p>
        </p:txBody>
      </p:sp>
      <p:sp>
        <p:nvSpPr>
          <p:cNvPr id="3" name="Прямоугольник 2"/>
          <p:cNvSpPr/>
          <p:nvPr/>
        </p:nvSpPr>
        <p:spPr>
          <a:xfrm>
            <a:off x="1742453" y="1437616"/>
            <a:ext cx="7594294" cy="1392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4000" dirty="0" smtClean="0"/>
              <a:t>Бюджеты публично-правовых образований </a:t>
            </a:r>
            <a:endParaRPr lang="ru-RU" sz="4000" dirty="0"/>
          </a:p>
        </p:txBody>
      </p:sp>
      <p:sp>
        <p:nvSpPr>
          <p:cNvPr id="5" name="Прямоугольник 4"/>
          <p:cNvSpPr/>
          <p:nvPr/>
        </p:nvSpPr>
        <p:spPr>
          <a:xfrm>
            <a:off x="1742453" y="4268033"/>
            <a:ext cx="7594294" cy="1392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Внебюджетные фонды</a:t>
            </a:r>
            <a:endParaRPr lang="ru-RU" sz="3600" dirty="0"/>
          </a:p>
        </p:txBody>
      </p:sp>
      <p:sp>
        <p:nvSpPr>
          <p:cNvPr id="7" name="Овал 6"/>
          <p:cNvSpPr/>
          <p:nvPr/>
        </p:nvSpPr>
        <p:spPr>
          <a:xfrm>
            <a:off x="272955" y="1540416"/>
            <a:ext cx="1293756" cy="1134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7200" dirty="0" smtClean="0"/>
              <a:t>1</a:t>
            </a:r>
            <a:endParaRPr lang="ru-RU" sz="7200" dirty="0"/>
          </a:p>
        </p:txBody>
      </p:sp>
      <p:sp>
        <p:nvSpPr>
          <p:cNvPr id="8" name="Овал 7"/>
          <p:cNvSpPr/>
          <p:nvPr/>
        </p:nvSpPr>
        <p:spPr>
          <a:xfrm>
            <a:off x="272955" y="4397160"/>
            <a:ext cx="1293756" cy="113454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7200" dirty="0" smtClean="0"/>
              <a:t>2</a:t>
            </a:r>
            <a:endParaRPr lang="ru-RU" sz="7200" dirty="0"/>
          </a:p>
        </p:txBody>
      </p:sp>
    </p:spTree>
    <p:extLst>
      <p:ext uri="{BB962C8B-B14F-4D97-AF65-F5344CB8AC3E}">
        <p14:creationId xmlns:p14="http://schemas.microsoft.com/office/powerpoint/2010/main" val="3943176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228562" y="533384"/>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800" i="1" dirty="0" smtClean="0"/>
              <a:t>Функции финансовой системы</a:t>
            </a:r>
            <a:endParaRPr lang="ru-RU" sz="2800" i="1" dirty="0"/>
          </a:p>
        </p:txBody>
      </p:sp>
      <p:sp>
        <p:nvSpPr>
          <p:cNvPr id="2" name="Прямоугольник 1"/>
          <p:cNvSpPr/>
          <p:nvPr/>
        </p:nvSpPr>
        <p:spPr>
          <a:xfrm>
            <a:off x="228562" y="5694866"/>
            <a:ext cx="8942734" cy="923330"/>
          </a:xfrm>
          <a:prstGeom prst="rect">
            <a:avLst/>
          </a:prstGeom>
        </p:spPr>
        <p:txBody>
          <a:bodyPr wrap="square">
            <a:spAutoFit/>
          </a:bodyPr>
          <a:lstStyle/>
          <a:p>
            <a:pPr algn="ctr"/>
            <a:r>
              <a:rPr lang="en-US" dirty="0">
                <a:solidFill>
                  <a:srgbClr val="000000"/>
                </a:solidFill>
                <a:latin typeface="Times New Roman" panose="02020603050405020304" pitchFamily="18" charset="0"/>
                <a:cs typeface="Times New Roman" panose="02020603050405020304" pitchFamily="18" charset="0"/>
              </a:rPr>
              <a:t>Levine, </a:t>
            </a:r>
            <a:r>
              <a:rPr lang="en-US" dirty="0" smtClean="0">
                <a:solidFill>
                  <a:srgbClr val="000000"/>
                </a:solidFill>
                <a:latin typeface="Times New Roman" panose="02020603050405020304" pitchFamily="18" charset="0"/>
                <a:cs typeface="Times New Roman" panose="02020603050405020304" pitchFamily="18" charset="0"/>
              </a:rPr>
              <a:t>Ross. Finance </a:t>
            </a:r>
            <a:r>
              <a:rPr lang="en-US" dirty="0">
                <a:solidFill>
                  <a:srgbClr val="000000"/>
                </a:solidFill>
                <a:latin typeface="Times New Roman" panose="02020603050405020304" pitchFamily="18" charset="0"/>
                <a:cs typeface="Times New Roman" panose="02020603050405020304" pitchFamily="18" charset="0"/>
              </a:rPr>
              <a:t>and Growth: Theory and </a:t>
            </a:r>
            <a:r>
              <a:rPr lang="en-US" dirty="0" smtClean="0">
                <a:solidFill>
                  <a:srgbClr val="000000"/>
                </a:solidFill>
                <a:latin typeface="Times New Roman" panose="02020603050405020304" pitchFamily="18" charset="0"/>
                <a:cs typeface="Times New Roman" panose="02020603050405020304" pitchFamily="18" charset="0"/>
              </a:rPr>
              <a:t>Evidence // Handbook </a:t>
            </a:r>
            <a:r>
              <a:rPr lang="en-US" dirty="0">
                <a:solidFill>
                  <a:srgbClr val="000000"/>
                </a:solidFill>
                <a:latin typeface="Times New Roman" panose="02020603050405020304" pitchFamily="18" charset="0"/>
                <a:cs typeface="Times New Roman" panose="02020603050405020304" pitchFamily="18" charset="0"/>
              </a:rPr>
              <a:t>of Economic Growth, </a:t>
            </a:r>
            <a:r>
              <a:rPr lang="en-US" dirty="0" smtClean="0">
                <a:solidFill>
                  <a:srgbClr val="000000"/>
                </a:solidFill>
                <a:latin typeface="Times New Roman" panose="02020603050405020304" pitchFamily="18" charset="0"/>
                <a:cs typeface="Times New Roman" panose="02020603050405020304" pitchFamily="18" charset="0"/>
              </a:rPr>
              <a:t>2015, edition </a:t>
            </a:r>
            <a:r>
              <a:rPr lang="en-US" dirty="0">
                <a:solidFill>
                  <a:srgbClr val="000000"/>
                </a:solidFill>
                <a:latin typeface="Times New Roman" panose="02020603050405020304" pitchFamily="18" charset="0"/>
                <a:cs typeface="Times New Roman" panose="02020603050405020304" pitchFamily="18" charset="0"/>
              </a:rPr>
              <a:t>1, volume 1, chapter 12, pages </a:t>
            </a:r>
            <a:r>
              <a:rPr lang="en-US" dirty="0" smtClean="0">
                <a:solidFill>
                  <a:srgbClr val="000000"/>
                </a:solidFill>
                <a:latin typeface="Times New Roman" panose="02020603050405020304" pitchFamily="18" charset="0"/>
                <a:cs typeface="Times New Roman" panose="02020603050405020304" pitchFamily="18" charset="0"/>
              </a:rPr>
              <a:t>865-934. </a:t>
            </a:r>
            <a:endParaRPr lang="ru-RU" dirty="0" smtClean="0">
              <a:solidFill>
                <a:srgbClr val="000000"/>
              </a:solidFill>
              <a:latin typeface="Times New Roman" panose="02020603050405020304" pitchFamily="18" charset="0"/>
              <a:cs typeface="Times New Roman" panose="02020603050405020304" pitchFamily="18" charset="0"/>
            </a:endParaRPr>
          </a:p>
          <a:p>
            <a:pPr algn="ctr"/>
            <a:r>
              <a:rPr lang="en-US" dirty="0" smtClean="0">
                <a:solidFill>
                  <a:srgbClr val="000000"/>
                </a:solidFill>
                <a:latin typeface="Times New Roman" panose="02020603050405020304" pitchFamily="18" charset="0"/>
                <a:cs typeface="Times New Roman" panose="02020603050405020304" pitchFamily="18" charset="0"/>
              </a:rPr>
              <a:t>ULR</a:t>
            </a:r>
            <a:r>
              <a:rPr lang="ru-RU"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hlinkClick r:id="rId2"/>
              </a:rPr>
              <a:t>https://</a:t>
            </a:r>
            <a:r>
              <a:rPr lang="en-US" dirty="0" smtClean="0">
                <a:solidFill>
                  <a:srgbClr val="000000"/>
                </a:solidFill>
                <a:latin typeface="Times New Roman" panose="02020603050405020304" pitchFamily="18" charset="0"/>
                <a:cs typeface="Times New Roman" panose="02020603050405020304" pitchFamily="18" charset="0"/>
                <a:hlinkClick r:id="rId2"/>
              </a:rPr>
              <a:t>www.nber.org/papers/w10766.pdf</a:t>
            </a:r>
            <a:r>
              <a:rPr lang="ru-RU" dirty="0" smtClean="0">
                <a:solidFill>
                  <a:srgbClr val="000000"/>
                </a:solidFill>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1351129" y="1214635"/>
            <a:ext cx="335735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Информационная </a:t>
            </a:r>
            <a:endParaRPr lang="ru-RU" sz="2800" dirty="0">
              <a:latin typeface="Times New Roman" panose="02020603050405020304" pitchFamily="18" charset="0"/>
              <a:cs typeface="Times New Roman" panose="02020603050405020304" pitchFamily="18" charset="0"/>
            </a:endParaRPr>
          </a:p>
        </p:txBody>
      </p:sp>
      <p:sp>
        <p:nvSpPr>
          <p:cNvPr id="9" name="Овал 8"/>
          <p:cNvSpPr/>
          <p:nvPr/>
        </p:nvSpPr>
        <p:spPr>
          <a:xfrm>
            <a:off x="228561" y="1221227"/>
            <a:ext cx="672191" cy="557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t>1</a:t>
            </a:r>
            <a:endParaRPr lang="ru-RU" sz="3600" dirty="0"/>
          </a:p>
        </p:txBody>
      </p:sp>
      <p:sp>
        <p:nvSpPr>
          <p:cNvPr id="18" name="Прямоугольник 17"/>
          <p:cNvSpPr/>
          <p:nvPr/>
        </p:nvSpPr>
        <p:spPr>
          <a:xfrm>
            <a:off x="6210868" y="1255708"/>
            <a:ext cx="540224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о возможных инвестициях</a:t>
            </a:r>
            <a:endParaRPr lang="ru-RU" sz="2800" dirty="0">
              <a:latin typeface="Times New Roman" panose="02020603050405020304" pitchFamily="18" charset="0"/>
              <a:cs typeface="Times New Roman" panose="02020603050405020304" pitchFamily="18" charset="0"/>
            </a:endParaRPr>
          </a:p>
        </p:txBody>
      </p:sp>
      <p:sp>
        <p:nvSpPr>
          <p:cNvPr id="3" name="Стрелка вправо 2"/>
          <p:cNvSpPr/>
          <p:nvPr/>
        </p:nvSpPr>
        <p:spPr>
          <a:xfrm>
            <a:off x="4819365" y="1183182"/>
            <a:ext cx="1201003" cy="6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228561" y="2061782"/>
            <a:ext cx="672191" cy="557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2</a:t>
            </a:r>
            <a:endParaRPr lang="ru-RU" sz="3600" dirty="0"/>
          </a:p>
        </p:txBody>
      </p:sp>
      <p:sp>
        <p:nvSpPr>
          <p:cNvPr id="20" name="Овал 19"/>
          <p:cNvSpPr/>
          <p:nvPr/>
        </p:nvSpPr>
        <p:spPr>
          <a:xfrm>
            <a:off x="212905" y="2948997"/>
            <a:ext cx="672191" cy="557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3</a:t>
            </a:r>
            <a:endParaRPr lang="ru-RU" sz="3600" dirty="0"/>
          </a:p>
        </p:txBody>
      </p:sp>
      <p:sp>
        <p:nvSpPr>
          <p:cNvPr id="21" name="Овал 20"/>
          <p:cNvSpPr/>
          <p:nvPr/>
        </p:nvSpPr>
        <p:spPr>
          <a:xfrm>
            <a:off x="212904" y="3836212"/>
            <a:ext cx="672191" cy="557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4</a:t>
            </a:r>
            <a:endParaRPr lang="ru-RU" sz="3600" dirty="0"/>
          </a:p>
        </p:txBody>
      </p:sp>
      <p:sp>
        <p:nvSpPr>
          <p:cNvPr id="22" name="Овал 21"/>
          <p:cNvSpPr/>
          <p:nvPr/>
        </p:nvSpPr>
        <p:spPr>
          <a:xfrm>
            <a:off x="210895" y="4723427"/>
            <a:ext cx="672191" cy="55775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3600" dirty="0" smtClean="0"/>
              <a:t>5</a:t>
            </a:r>
            <a:endParaRPr lang="ru-RU" sz="3600" dirty="0"/>
          </a:p>
        </p:txBody>
      </p:sp>
      <p:sp>
        <p:nvSpPr>
          <p:cNvPr id="23" name="Прямоугольник 22"/>
          <p:cNvSpPr/>
          <p:nvPr/>
        </p:nvSpPr>
        <p:spPr>
          <a:xfrm>
            <a:off x="1342579" y="2133946"/>
            <a:ext cx="335735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Контрольная </a:t>
            </a:r>
            <a:endParaRPr lang="ru-RU" sz="2800" dirty="0">
              <a:latin typeface="Times New Roman" panose="02020603050405020304" pitchFamily="18" charset="0"/>
              <a:cs typeface="Times New Roman" panose="02020603050405020304" pitchFamily="18" charset="0"/>
            </a:endParaRPr>
          </a:p>
        </p:txBody>
      </p:sp>
      <p:sp>
        <p:nvSpPr>
          <p:cNvPr id="24" name="Прямоугольник 23"/>
          <p:cNvSpPr/>
          <p:nvPr/>
        </p:nvSpPr>
        <p:spPr>
          <a:xfrm>
            <a:off x="1342579" y="3020520"/>
            <a:ext cx="335735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Риск-менеджмент </a:t>
            </a:r>
            <a:endParaRPr lang="ru-RU" sz="2800" dirty="0">
              <a:latin typeface="Times New Roman" panose="02020603050405020304" pitchFamily="18" charset="0"/>
              <a:cs typeface="Times New Roman" panose="02020603050405020304" pitchFamily="18" charset="0"/>
            </a:endParaRPr>
          </a:p>
        </p:txBody>
      </p:sp>
      <p:sp>
        <p:nvSpPr>
          <p:cNvPr id="25" name="Прямоугольник 24"/>
          <p:cNvSpPr/>
          <p:nvPr/>
        </p:nvSpPr>
        <p:spPr>
          <a:xfrm>
            <a:off x="1342579" y="3913955"/>
            <a:ext cx="335735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Сберегательная</a:t>
            </a:r>
            <a:endParaRPr lang="ru-RU" sz="2800" dirty="0">
              <a:latin typeface="Times New Roman" panose="02020603050405020304" pitchFamily="18" charset="0"/>
              <a:cs typeface="Times New Roman" panose="02020603050405020304" pitchFamily="18" charset="0"/>
            </a:endParaRPr>
          </a:p>
        </p:txBody>
      </p:sp>
      <p:sp>
        <p:nvSpPr>
          <p:cNvPr id="26" name="Прямоугольник 25"/>
          <p:cNvSpPr/>
          <p:nvPr/>
        </p:nvSpPr>
        <p:spPr>
          <a:xfrm>
            <a:off x="1351129" y="4765539"/>
            <a:ext cx="335735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latin typeface="Times New Roman" panose="02020603050405020304" pitchFamily="18" charset="0"/>
                <a:cs typeface="Times New Roman" panose="02020603050405020304" pitchFamily="18" charset="0"/>
              </a:rPr>
              <a:t>Обменная </a:t>
            </a:r>
            <a:endParaRPr lang="ru-RU" sz="2800" dirty="0">
              <a:latin typeface="Times New Roman" panose="02020603050405020304" pitchFamily="18" charset="0"/>
              <a:cs typeface="Times New Roman" panose="02020603050405020304" pitchFamily="18" charset="0"/>
            </a:endParaRPr>
          </a:p>
        </p:txBody>
      </p:sp>
      <p:sp>
        <p:nvSpPr>
          <p:cNvPr id="27" name="Стрелка вправо 26"/>
          <p:cNvSpPr/>
          <p:nvPr/>
        </p:nvSpPr>
        <p:spPr>
          <a:xfrm>
            <a:off x="4859172" y="2106965"/>
            <a:ext cx="1201003" cy="6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вправо 27"/>
          <p:cNvSpPr/>
          <p:nvPr/>
        </p:nvSpPr>
        <p:spPr>
          <a:xfrm>
            <a:off x="4859172" y="3008448"/>
            <a:ext cx="1201003" cy="6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Стрелка вправо 28"/>
          <p:cNvSpPr/>
          <p:nvPr/>
        </p:nvSpPr>
        <p:spPr>
          <a:xfrm>
            <a:off x="4846093" y="3808322"/>
            <a:ext cx="1201003" cy="6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Стрелка вправо 29"/>
          <p:cNvSpPr/>
          <p:nvPr/>
        </p:nvSpPr>
        <p:spPr>
          <a:xfrm>
            <a:off x="4819366" y="4704960"/>
            <a:ext cx="1201003" cy="647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p:cNvSpPr/>
          <p:nvPr/>
        </p:nvSpPr>
        <p:spPr>
          <a:xfrm>
            <a:off x="6210868" y="2143586"/>
            <a:ext cx="540224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400" dirty="0" smtClean="0">
                <a:solidFill>
                  <a:schemeClr val="tx1"/>
                </a:solidFill>
                <a:latin typeface="Times New Roman" panose="02020603050405020304" pitchFamily="18" charset="0"/>
                <a:cs typeface="Times New Roman" panose="02020603050405020304" pitchFamily="18" charset="0"/>
              </a:rPr>
              <a:t>текущий и последующий контроль</a:t>
            </a:r>
            <a:endParaRPr lang="ru-RU" sz="2400" dirty="0">
              <a:solidFill>
                <a:schemeClr val="tx1"/>
              </a:solidFill>
              <a:latin typeface="Times New Roman" panose="02020603050405020304" pitchFamily="18" charset="0"/>
              <a:cs typeface="Times New Roman" panose="02020603050405020304" pitchFamily="18" charset="0"/>
            </a:endParaRPr>
          </a:p>
        </p:txBody>
      </p:sp>
      <p:sp>
        <p:nvSpPr>
          <p:cNvPr id="32" name="Прямоугольник 31"/>
          <p:cNvSpPr/>
          <p:nvPr/>
        </p:nvSpPr>
        <p:spPr>
          <a:xfrm>
            <a:off x="6210868" y="2996146"/>
            <a:ext cx="540224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solidFill>
                  <a:schemeClr val="tx1"/>
                </a:solidFill>
                <a:latin typeface="Times New Roman" panose="02020603050405020304" pitchFamily="18" charset="0"/>
                <a:cs typeface="Times New Roman" panose="02020603050405020304" pitchFamily="18" charset="0"/>
              </a:rPr>
              <a:t>учет и диверсификация рисков</a:t>
            </a:r>
            <a:endParaRPr lang="ru-RU" sz="2800" dirty="0">
              <a:solidFill>
                <a:schemeClr val="tx1"/>
              </a:solidFill>
              <a:latin typeface="Times New Roman" panose="02020603050405020304" pitchFamily="18" charset="0"/>
              <a:cs typeface="Times New Roman" panose="02020603050405020304" pitchFamily="18" charset="0"/>
            </a:endParaRPr>
          </a:p>
        </p:txBody>
      </p:sp>
      <p:sp>
        <p:nvSpPr>
          <p:cNvPr id="33" name="Прямоугольник 32"/>
          <p:cNvSpPr/>
          <p:nvPr/>
        </p:nvSpPr>
        <p:spPr>
          <a:xfrm>
            <a:off x="6210868" y="3884157"/>
            <a:ext cx="540224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400" dirty="0" smtClean="0">
                <a:solidFill>
                  <a:schemeClr val="tx1"/>
                </a:solidFill>
                <a:latin typeface="Times New Roman" panose="02020603050405020304" pitchFamily="18" charset="0"/>
                <a:cs typeface="Times New Roman" panose="02020603050405020304" pitchFamily="18" charset="0"/>
              </a:rPr>
              <a:t>мобилизация и накопление сбережений</a:t>
            </a:r>
            <a:endParaRPr lang="ru-RU" sz="2400" dirty="0">
              <a:solidFill>
                <a:schemeClr val="tx1"/>
              </a:solidFill>
              <a:latin typeface="Times New Roman" panose="02020603050405020304" pitchFamily="18" charset="0"/>
              <a:cs typeface="Times New Roman" panose="02020603050405020304" pitchFamily="18" charset="0"/>
            </a:endParaRPr>
          </a:p>
        </p:txBody>
      </p:sp>
      <p:sp>
        <p:nvSpPr>
          <p:cNvPr id="34" name="Прямоугольник 33"/>
          <p:cNvSpPr/>
          <p:nvPr/>
        </p:nvSpPr>
        <p:spPr>
          <a:xfrm>
            <a:off x="6210868" y="4730189"/>
            <a:ext cx="5402240" cy="557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400" dirty="0" smtClean="0">
                <a:solidFill>
                  <a:schemeClr val="tx1"/>
                </a:solidFill>
                <a:latin typeface="Times New Roman" panose="02020603050405020304" pitchFamily="18" charset="0"/>
                <a:cs typeface="Times New Roman" panose="02020603050405020304" pitchFamily="18" charset="0"/>
              </a:rPr>
              <a:t>обмен товарами и услугами</a:t>
            </a:r>
            <a:endParaRPr lang="ru-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8575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47350" y="510086"/>
            <a:ext cx="9172974" cy="927530"/>
          </a:xfrm>
        </p:spPr>
        <p:txBody>
          <a:bodyPr/>
          <a:lstStyle/>
          <a:p>
            <a:pPr marL="0" indent="0" algn="ctr">
              <a:buNone/>
            </a:pPr>
            <a:r>
              <a:rPr lang="ru-RU" altLang="ru-RU" sz="2400" dirty="0" smtClean="0"/>
              <a:t>Бюджетная система Российской Федерации</a:t>
            </a:r>
          </a:p>
        </p:txBody>
      </p:sp>
      <p:sp>
        <p:nvSpPr>
          <p:cNvPr id="2" name="Прямоугольник 1"/>
          <p:cNvSpPr/>
          <p:nvPr/>
        </p:nvSpPr>
        <p:spPr>
          <a:xfrm>
            <a:off x="163773" y="1146412"/>
            <a:ext cx="9348716" cy="1815882"/>
          </a:xfrm>
          <a:prstGeom prst="rect">
            <a:avLst/>
          </a:prstGeom>
        </p:spPr>
        <p:txBody>
          <a:bodyPr wrap="square">
            <a:spAutoFit/>
          </a:bodyPr>
          <a:lstStyle/>
          <a:p>
            <a:pPr marL="457200" indent="-457200" algn="just">
              <a:buFont typeface="Wingdings" panose="05000000000000000000" pitchFamily="2" charset="2"/>
              <a:buChar char="q"/>
            </a:pPr>
            <a:endParaRPr lang="ru-RU" sz="2800" dirty="0"/>
          </a:p>
          <a:p>
            <a:pPr marL="457200" indent="-457200" algn="just">
              <a:buFont typeface="Wingdings" panose="05000000000000000000" pitchFamily="2" charset="2"/>
              <a:buChar char="q"/>
            </a:pPr>
            <a:endParaRPr lang="ru-RU" sz="2800" dirty="0"/>
          </a:p>
          <a:p>
            <a:pPr marL="342900" indent="-342900" algn="just">
              <a:buFont typeface="Wingdings" panose="05000000000000000000" pitchFamily="2" charset="2"/>
              <a:buChar char="q"/>
            </a:pPr>
            <a:endParaRPr lang="ru-RU" sz="2800" dirty="0"/>
          </a:p>
          <a:p>
            <a:pPr algn="just"/>
            <a:endParaRPr lang="ru-RU" sz="2800" dirty="0"/>
          </a:p>
        </p:txBody>
      </p:sp>
      <p:graphicFrame>
        <p:nvGraphicFramePr>
          <p:cNvPr id="9" name="Таблица 8"/>
          <p:cNvGraphicFramePr>
            <a:graphicFrameLocks noGrp="1"/>
          </p:cNvGraphicFramePr>
          <p:nvPr>
            <p:extLst>
              <p:ext uri="{D42A27DB-BD31-4B8C-83A1-F6EECF244321}">
                <p14:modId xmlns:p14="http://schemas.microsoft.com/office/powerpoint/2010/main" val="3179917318"/>
              </p:ext>
            </p:extLst>
          </p:nvPr>
        </p:nvGraphicFramePr>
        <p:xfrm>
          <a:off x="238837" y="1299920"/>
          <a:ext cx="9198588" cy="4480560"/>
        </p:xfrm>
        <a:graphic>
          <a:graphicData uri="http://schemas.openxmlformats.org/drawingml/2006/table">
            <a:tbl>
              <a:tblPr firstRow="1" bandRow="1">
                <a:tableStyleId>{2D5ABB26-0587-4C30-8999-92F81FD0307C}</a:tableStyleId>
              </a:tblPr>
              <a:tblGrid>
                <a:gridCol w="2470243">
                  <a:extLst>
                    <a:ext uri="{9D8B030D-6E8A-4147-A177-3AD203B41FA5}">
                      <a16:colId xmlns:a16="http://schemas.microsoft.com/office/drawing/2014/main" val="3295161784"/>
                    </a:ext>
                  </a:extLst>
                </a:gridCol>
                <a:gridCol w="1345669">
                  <a:extLst>
                    <a:ext uri="{9D8B030D-6E8A-4147-A177-3AD203B41FA5}">
                      <a16:colId xmlns:a16="http://schemas.microsoft.com/office/drawing/2014/main" val="2621469426"/>
                    </a:ext>
                  </a:extLst>
                </a:gridCol>
                <a:gridCol w="1345669">
                  <a:extLst>
                    <a:ext uri="{9D8B030D-6E8A-4147-A177-3AD203B41FA5}">
                      <a16:colId xmlns:a16="http://schemas.microsoft.com/office/drawing/2014/main" val="838029750"/>
                    </a:ext>
                  </a:extLst>
                </a:gridCol>
                <a:gridCol w="1345669">
                  <a:extLst>
                    <a:ext uri="{9D8B030D-6E8A-4147-A177-3AD203B41FA5}">
                      <a16:colId xmlns:a16="http://schemas.microsoft.com/office/drawing/2014/main" val="3704898723"/>
                    </a:ext>
                  </a:extLst>
                </a:gridCol>
                <a:gridCol w="1345669">
                  <a:extLst>
                    <a:ext uri="{9D8B030D-6E8A-4147-A177-3AD203B41FA5}">
                      <a16:colId xmlns:a16="http://schemas.microsoft.com/office/drawing/2014/main" val="3533688681"/>
                    </a:ext>
                  </a:extLst>
                </a:gridCol>
                <a:gridCol w="1345669">
                  <a:extLst>
                    <a:ext uri="{9D8B030D-6E8A-4147-A177-3AD203B41FA5}">
                      <a16:colId xmlns:a16="http://schemas.microsoft.com/office/drawing/2014/main" val="786223056"/>
                    </a:ext>
                  </a:extLst>
                </a:gridCol>
              </a:tblGrid>
              <a:tr h="370840">
                <a:tc>
                  <a:txBody>
                    <a:bodyPr/>
                    <a:lstStyle/>
                    <a:p>
                      <a:pPr algn="ctr"/>
                      <a:r>
                        <a:rPr lang="ru-RU" dirty="0" smtClean="0"/>
                        <a:t>Федеральный уровень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ru-RU" dirty="0" smtClean="0"/>
                        <a:t>Федеральный</a:t>
                      </a:r>
                      <a:r>
                        <a:rPr lang="ru-RU" baseline="0" dirty="0" smtClean="0"/>
                        <a:t> бюджет</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ru-RU" dirty="0" smtClean="0"/>
                        <a:t>Бюджеты государственных</a:t>
                      </a:r>
                      <a:r>
                        <a:rPr lang="ru-RU" baseline="0" dirty="0" smtClean="0"/>
                        <a:t> внебюджетных фондов</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141344"/>
                  </a:ext>
                </a:extLst>
              </a:tr>
              <a:tr h="370840">
                <a:tc>
                  <a:txBody>
                    <a:bodyPr/>
                    <a:lstStyle/>
                    <a:p>
                      <a:r>
                        <a:rPr lang="ru-RU" dirty="0" smtClean="0"/>
                        <a:t>Региональный</a:t>
                      </a:r>
                      <a:r>
                        <a:rPr lang="ru-RU" baseline="0" dirty="0" smtClean="0"/>
                        <a:t> уровень</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ru-RU" dirty="0" smtClean="0"/>
                        <a:t>Бюджеты субъектов Российской Федерации</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ru-RU" dirty="0" smtClean="0"/>
                        <a:t>Бюджеты территориальных государственных внебюджетных</a:t>
                      </a:r>
                      <a:r>
                        <a:rPr lang="ru-RU" baseline="0" dirty="0" smtClean="0"/>
                        <a:t> фондов</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7115075"/>
                  </a:ext>
                </a:extLst>
              </a:tr>
              <a:tr h="370840">
                <a:tc rowSpan="2">
                  <a:txBody>
                    <a:bodyPr/>
                    <a:lstStyle/>
                    <a:p>
                      <a:r>
                        <a:rPr lang="ru-RU" dirty="0" smtClean="0"/>
                        <a:t>Муниципальный уровень</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ru-RU" dirty="0" smtClean="0"/>
                        <a:t>Бюджеты муниципальных районов</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ru-RU" dirty="0" smtClean="0"/>
                        <a:t>Бюджеты городских округов</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smtClean="0"/>
                        <a:t>Бюджеты городских</a:t>
                      </a:r>
                      <a:r>
                        <a:rPr lang="ru-RU" baseline="0" dirty="0" smtClean="0"/>
                        <a:t> округов с ВО</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ru-RU" dirty="0" smtClean="0"/>
                        <a:t>Бюджеты ВМО городов</a:t>
                      </a:r>
                      <a:r>
                        <a:rPr lang="ru-RU" baseline="0" dirty="0" smtClean="0"/>
                        <a:t> федерального значения</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131646"/>
                  </a:ext>
                </a:extLst>
              </a:tr>
              <a:tr h="370840">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smtClean="0"/>
                        <a:t>Бюджеты</a:t>
                      </a:r>
                      <a:r>
                        <a:rPr lang="ru-RU" baseline="0" dirty="0" smtClean="0"/>
                        <a:t> городских поселений</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smtClean="0"/>
                        <a:t>Бюджеты сельских поселений</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smtClean="0"/>
                        <a:t>Бюджеты внутригородских районов</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05678"/>
                  </a:ext>
                </a:extLst>
              </a:tr>
            </a:tbl>
          </a:graphicData>
        </a:graphic>
      </p:graphicFrame>
      <p:sp>
        <p:nvSpPr>
          <p:cNvPr id="10" name="TextBox 9"/>
          <p:cNvSpPr txBox="1"/>
          <p:nvPr/>
        </p:nvSpPr>
        <p:spPr>
          <a:xfrm>
            <a:off x="238837" y="5936776"/>
            <a:ext cx="8577617" cy="646331"/>
          </a:xfrm>
          <a:prstGeom prst="rect">
            <a:avLst/>
          </a:prstGeom>
          <a:noFill/>
        </p:spPr>
        <p:txBody>
          <a:bodyPr wrap="square" rtlCol="0">
            <a:spAutoFit/>
          </a:bodyPr>
          <a:lstStyle/>
          <a:p>
            <a:r>
              <a:rPr lang="ru-RU" dirty="0" smtClean="0"/>
              <a:t>Примечание. ВО – внутригородское деление, </a:t>
            </a:r>
          </a:p>
          <a:p>
            <a:r>
              <a:rPr lang="ru-RU" dirty="0" smtClean="0"/>
              <a:t>ВМО – внутригородские муниципальные образования.</a:t>
            </a:r>
            <a:endParaRPr lang="ru-RU" dirty="0"/>
          </a:p>
        </p:txBody>
      </p:sp>
    </p:spTree>
    <p:extLst>
      <p:ext uri="{BB962C8B-B14F-4D97-AF65-F5344CB8AC3E}">
        <p14:creationId xmlns:p14="http://schemas.microsoft.com/office/powerpoint/2010/main" val="36214582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Доходы бюджетов бюджетной системы Российской Федерации</a:t>
            </a:r>
            <a:endParaRPr lang="ru-RU" sz="2200" i="1" dirty="0"/>
          </a:p>
        </p:txBody>
      </p:sp>
      <p:sp>
        <p:nvSpPr>
          <p:cNvPr id="3" name="Прямоугольник 2"/>
          <p:cNvSpPr/>
          <p:nvPr/>
        </p:nvSpPr>
        <p:spPr>
          <a:xfrm>
            <a:off x="539552" y="1268760"/>
            <a:ext cx="2880320" cy="1440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smtClean="0"/>
              <a:t>Налоговые доходы</a:t>
            </a:r>
            <a:endParaRPr lang="ru-RU" sz="2800" dirty="0"/>
          </a:p>
        </p:txBody>
      </p:sp>
      <p:sp>
        <p:nvSpPr>
          <p:cNvPr id="4" name="Прямоугольник 3"/>
          <p:cNvSpPr/>
          <p:nvPr/>
        </p:nvSpPr>
        <p:spPr>
          <a:xfrm>
            <a:off x="539552" y="2951952"/>
            <a:ext cx="2880320" cy="1440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smtClean="0"/>
              <a:t>Неналоговые доходы</a:t>
            </a:r>
            <a:endParaRPr lang="ru-RU" sz="2800" dirty="0"/>
          </a:p>
        </p:txBody>
      </p:sp>
      <p:sp>
        <p:nvSpPr>
          <p:cNvPr id="5" name="Прямоугольник 4"/>
          <p:cNvSpPr/>
          <p:nvPr/>
        </p:nvSpPr>
        <p:spPr>
          <a:xfrm>
            <a:off x="539552" y="4669920"/>
            <a:ext cx="2880320" cy="1440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400" dirty="0" smtClean="0"/>
              <a:t>Безвозмездные поступления</a:t>
            </a:r>
            <a:endParaRPr lang="ru-RU" sz="2400" dirty="0"/>
          </a:p>
        </p:txBody>
      </p:sp>
      <p:sp>
        <p:nvSpPr>
          <p:cNvPr id="7" name="TextBox 6"/>
          <p:cNvSpPr txBox="1"/>
          <p:nvPr/>
        </p:nvSpPr>
        <p:spPr>
          <a:xfrm>
            <a:off x="3635896" y="1231108"/>
            <a:ext cx="5112568" cy="923330"/>
          </a:xfrm>
          <a:prstGeom prst="rect">
            <a:avLst/>
          </a:prstGeom>
          <a:noFill/>
        </p:spPr>
        <p:txBody>
          <a:bodyPr wrap="square" rtlCol="0">
            <a:spAutoFit/>
          </a:bodyPr>
          <a:lstStyle/>
          <a:p>
            <a:pPr marL="285750" indent="-285750">
              <a:buFont typeface="Arial" panose="020B0604020202020204" pitchFamily="34" charset="0"/>
              <a:buChar char="•"/>
            </a:pPr>
            <a:r>
              <a:rPr lang="ru-RU" dirty="0" smtClean="0"/>
              <a:t>Доходы от взимания налогов</a:t>
            </a:r>
          </a:p>
          <a:p>
            <a:pPr marL="285750" indent="-285750">
              <a:buFont typeface="Arial" panose="020B0604020202020204" pitchFamily="34" charset="0"/>
              <a:buChar char="•"/>
            </a:pPr>
            <a:r>
              <a:rPr lang="ru-RU" dirty="0" smtClean="0"/>
              <a:t>Доходы от взимания сборов </a:t>
            </a:r>
          </a:p>
          <a:p>
            <a:pPr marL="285750" indent="-285750">
              <a:buFont typeface="Arial" panose="020B0604020202020204" pitchFamily="34" charset="0"/>
              <a:buChar char="•"/>
            </a:pPr>
            <a:r>
              <a:rPr lang="ru-RU" dirty="0" smtClean="0"/>
              <a:t>Пени и штрафы по ним</a:t>
            </a:r>
            <a:endParaRPr lang="ru-RU" dirty="0"/>
          </a:p>
        </p:txBody>
      </p:sp>
      <p:sp>
        <p:nvSpPr>
          <p:cNvPr id="8" name="TextBox 7"/>
          <p:cNvSpPr txBox="1"/>
          <p:nvPr/>
        </p:nvSpPr>
        <p:spPr>
          <a:xfrm>
            <a:off x="3563888" y="2088190"/>
            <a:ext cx="5256584" cy="646331"/>
          </a:xfrm>
          <a:prstGeom prst="rect">
            <a:avLst/>
          </a:prstGeom>
          <a:noFill/>
        </p:spPr>
        <p:txBody>
          <a:bodyPr wrap="square" rtlCol="0">
            <a:spAutoFit/>
          </a:bodyPr>
          <a:lstStyle/>
          <a:p>
            <a:pPr algn="ctr"/>
            <a:r>
              <a:rPr lang="ru-RU" u="sng" dirty="0" smtClean="0">
                <a:solidFill>
                  <a:srgbClr val="FF0000"/>
                </a:solidFill>
              </a:rPr>
              <a:t>!!! Страховые взносы и таможенная пошлина </a:t>
            </a:r>
          </a:p>
          <a:p>
            <a:pPr algn="ctr"/>
            <a:r>
              <a:rPr lang="ru-RU" u="sng" dirty="0" smtClean="0">
                <a:solidFill>
                  <a:srgbClr val="FF0000"/>
                </a:solidFill>
              </a:rPr>
              <a:t>не являются налоговыми доходами бюджета!</a:t>
            </a:r>
            <a:endParaRPr lang="ru-RU" u="sng" dirty="0">
              <a:solidFill>
                <a:srgbClr val="FF0000"/>
              </a:solidFill>
            </a:endParaRPr>
          </a:p>
        </p:txBody>
      </p:sp>
      <p:sp>
        <p:nvSpPr>
          <p:cNvPr id="9" name="TextBox 8"/>
          <p:cNvSpPr txBox="1"/>
          <p:nvPr/>
        </p:nvSpPr>
        <p:spPr>
          <a:xfrm>
            <a:off x="107504" y="6268440"/>
            <a:ext cx="8892480" cy="369332"/>
          </a:xfrm>
          <a:prstGeom prst="rect">
            <a:avLst/>
          </a:prstGeom>
          <a:noFill/>
        </p:spPr>
        <p:txBody>
          <a:bodyPr wrap="square" rtlCol="0">
            <a:spAutoFit/>
          </a:bodyPr>
          <a:lstStyle/>
          <a:p>
            <a:r>
              <a:rPr lang="ru-RU" dirty="0" smtClean="0"/>
              <a:t>* Более подробный перечень в ст.41 Бюджетного кодекса Российской Федерации</a:t>
            </a:r>
            <a:endParaRPr lang="ru-RU" dirty="0"/>
          </a:p>
        </p:txBody>
      </p:sp>
      <p:sp>
        <p:nvSpPr>
          <p:cNvPr id="10" name="Прямоугольник 9"/>
          <p:cNvSpPr/>
          <p:nvPr/>
        </p:nvSpPr>
        <p:spPr>
          <a:xfrm>
            <a:off x="3650410" y="2920967"/>
            <a:ext cx="4572000" cy="1323439"/>
          </a:xfrm>
          <a:prstGeom prst="rect">
            <a:avLst/>
          </a:prstGeom>
        </p:spPr>
        <p:txBody>
          <a:bodyPr>
            <a:spAutoFit/>
          </a:bodyPr>
          <a:lstStyle/>
          <a:p>
            <a:pPr marL="285750" indent="-285750">
              <a:buFont typeface="Arial" panose="020B0604020202020204" pitchFamily="34" charset="0"/>
              <a:buChar char="•"/>
            </a:pPr>
            <a:r>
              <a:rPr lang="ru-RU" sz="2000" dirty="0" smtClean="0"/>
              <a:t>Доходы от использования имущества</a:t>
            </a:r>
          </a:p>
          <a:p>
            <a:pPr marL="285750" indent="-285750">
              <a:buFont typeface="Arial" panose="020B0604020202020204" pitchFamily="34" charset="0"/>
              <a:buChar char="•"/>
            </a:pPr>
            <a:r>
              <a:rPr lang="ru-RU" sz="2000" dirty="0" smtClean="0"/>
              <a:t>Доходы от продажи имущества</a:t>
            </a:r>
          </a:p>
          <a:p>
            <a:pPr marL="285750" indent="-285750">
              <a:buFont typeface="Arial" panose="020B0604020202020204" pitchFamily="34" charset="0"/>
              <a:buChar char="•"/>
            </a:pPr>
            <a:r>
              <a:rPr lang="ru-RU" sz="2000" dirty="0" smtClean="0"/>
              <a:t>Другие* </a:t>
            </a:r>
            <a:endParaRPr lang="ru-RU" sz="2000" dirty="0"/>
          </a:p>
        </p:txBody>
      </p:sp>
      <p:sp>
        <p:nvSpPr>
          <p:cNvPr id="11" name="Прямоугольник 10"/>
          <p:cNvSpPr/>
          <p:nvPr/>
        </p:nvSpPr>
        <p:spPr>
          <a:xfrm>
            <a:off x="3635896" y="4735409"/>
            <a:ext cx="4572000" cy="1323439"/>
          </a:xfrm>
          <a:prstGeom prst="rect">
            <a:avLst/>
          </a:prstGeom>
        </p:spPr>
        <p:txBody>
          <a:bodyPr>
            <a:spAutoFit/>
          </a:bodyPr>
          <a:lstStyle/>
          <a:p>
            <a:pPr marL="285750" indent="-285750">
              <a:buFont typeface="Arial" panose="020B0604020202020204" pitchFamily="34" charset="0"/>
              <a:buChar char="•"/>
            </a:pPr>
            <a:r>
              <a:rPr lang="ru-RU" sz="2000" dirty="0" smtClean="0"/>
              <a:t>Дотации</a:t>
            </a:r>
          </a:p>
          <a:p>
            <a:pPr marL="285750" indent="-285750">
              <a:buFont typeface="Arial" panose="020B0604020202020204" pitchFamily="34" charset="0"/>
              <a:buChar char="•"/>
            </a:pPr>
            <a:r>
              <a:rPr lang="ru-RU" sz="2000" dirty="0" smtClean="0"/>
              <a:t>Субсидии</a:t>
            </a:r>
          </a:p>
          <a:p>
            <a:pPr marL="285750" indent="-285750">
              <a:buFont typeface="Arial" panose="020B0604020202020204" pitchFamily="34" charset="0"/>
              <a:buChar char="•"/>
            </a:pPr>
            <a:r>
              <a:rPr lang="ru-RU" sz="2000" dirty="0" smtClean="0"/>
              <a:t>Субвенции</a:t>
            </a:r>
            <a:endParaRPr lang="ru-RU" sz="2000" dirty="0"/>
          </a:p>
          <a:p>
            <a:pPr marL="285750" indent="-285750">
              <a:buFont typeface="Arial" panose="020B0604020202020204" pitchFamily="34" charset="0"/>
              <a:buChar char="•"/>
            </a:pPr>
            <a:r>
              <a:rPr lang="ru-RU" sz="2000" dirty="0" smtClean="0"/>
              <a:t>Другие</a:t>
            </a:r>
            <a:r>
              <a:rPr lang="ru-RU" sz="2000" dirty="0"/>
              <a:t>*</a:t>
            </a:r>
          </a:p>
        </p:txBody>
      </p:sp>
    </p:spTree>
    <p:extLst>
      <p:ext uri="{BB962C8B-B14F-4D97-AF65-F5344CB8AC3E}">
        <p14:creationId xmlns:p14="http://schemas.microsoft.com/office/powerpoint/2010/main" val="21668829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Расходы бюджетов бюджетной системы Российской Федерации</a:t>
            </a:r>
            <a:endParaRPr lang="ru-RU" sz="2200" i="1" dirty="0"/>
          </a:p>
        </p:txBody>
      </p:sp>
      <p:sp>
        <p:nvSpPr>
          <p:cNvPr id="3" name="Прямоугольник 2"/>
          <p:cNvSpPr/>
          <p:nvPr/>
        </p:nvSpPr>
        <p:spPr>
          <a:xfrm>
            <a:off x="539552" y="1268760"/>
            <a:ext cx="2880320" cy="2304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3600" dirty="0" smtClean="0"/>
              <a:t>Социальная сфера*</a:t>
            </a:r>
            <a:endParaRPr lang="ru-RU" sz="3600" dirty="0"/>
          </a:p>
        </p:txBody>
      </p:sp>
      <p:sp>
        <p:nvSpPr>
          <p:cNvPr id="4" name="Прямоугольник 3"/>
          <p:cNvSpPr/>
          <p:nvPr/>
        </p:nvSpPr>
        <p:spPr>
          <a:xfrm>
            <a:off x="539552" y="4023744"/>
            <a:ext cx="2880320" cy="1853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3200" dirty="0" smtClean="0"/>
              <a:t>Реальный сектор экономики*</a:t>
            </a:r>
            <a:endParaRPr lang="ru-RU" sz="3200" dirty="0"/>
          </a:p>
        </p:txBody>
      </p:sp>
      <p:sp>
        <p:nvSpPr>
          <p:cNvPr id="5" name="TextBox 4"/>
          <p:cNvSpPr txBox="1"/>
          <p:nvPr/>
        </p:nvSpPr>
        <p:spPr>
          <a:xfrm>
            <a:off x="3635896" y="1231108"/>
            <a:ext cx="5112568" cy="2677656"/>
          </a:xfrm>
          <a:prstGeom prst="rect">
            <a:avLst/>
          </a:prstGeom>
          <a:noFill/>
        </p:spPr>
        <p:txBody>
          <a:bodyPr wrap="square" rtlCol="0">
            <a:spAutoFit/>
          </a:bodyPr>
          <a:lstStyle/>
          <a:p>
            <a:pPr marL="285750" indent="-285750">
              <a:buFont typeface="Arial" panose="020B0604020202020204" pitchFamily="34" charset="0"/>
              <a:buChar char="•"/>
            </a:pPr>
            <a:r>
              <a:rPr lang="ru-RU" sz="2400" dirty="0" smtClean="0"/>
              <a:t>Образование</a:t>
            </a:r>
          </a:p>
          <a:p>
            <a:pPr marL="285750" indent="-285750">
              <a:buFont typeface="Arial" panose="020B0604020202020204" pitchFamily="34" charset="0"/>
              <a:buChar char="•"/>
            </a:pPr>
            <a:r>
              <a:rPr lang="ru-RU" sz="2400" dirty="0" smtClean="0"/>
              <a:t>Культура, кинематография</a:t>
            </a:r>
          </a:p>
          <a:p>
            <a:pPr marL="285750" indent="-285750">
              <a:buFont typeface="Arial" panose="020B0604020202020204" pitchFamily="34" charset="0"/>
              <a:buChar char="•"/>
            </a:pPr>
            <a:r>
              <a:rPr lang="ru-RU" sz="2400" dirty="0" smtClean="0"/>
              <a:t>Здравоохранение</a:t>
            </a:r>
          </a:p>
          <a:p>
            <a:pPr marL="285750" indent="-285750">
              <a:buFont typeface="Arial" panose="020B0604020202020204" pitchFamily="34" charset="0"/>
              <a:buChar char="•"/>
            </a:pPr>
            <a:r>
              <a:rPr lang="ru-RU" sz="2400" dirty="0" smtClean="0"/>
              <a:t>Социальная политика</a:t>
            </a:r>
          </a:p>
          <a:p>
            <a:pPr marL="285750" indent="-285750">
              <a:buFont typeface="Arial" panose="020B0604020202020204" pitchFamily="34" charset="0"/>
              <a:buChar char="•"/>
            </a:pPr>
            <a:r>
              <a:rPr lang="ru-RU" sz="2400" dirty="0" smtClean="0"/>
              <a:t>Физическая культура и спорт</a:t>
            </a:r>
          </a:p>
          <a:p>
            <a:pPr marL="285750" indent="-285750">
              <a:buFont typeface="Arial" panose="020B0604020202020204" pitchFamily="34" charset="0"/>
              <a:buChar char="•"/>
            </a:pPr>
            <a:r>
              <a:rPr lang="ru-RU" sz="2400" dirty="0" smtClean="0"/>
              <a:t>Средства массовой информации</a:t>
            </a:r>
          </a:p>
          <a:p>
            <a:pPr marL="285750" indent="-285750">
              <a:buFont typeface="Arial" panose="020B0604020202020204" pitchFamily="34" charset="0"/>
              <a:buChar char="•"/>
            </a:pPr>
            <a:endParaRPr lang="ru-RU" sz="2400" dirty="0"/>
          </a:p>
        </p:txBody>
      </p:sp>
      <p:sp>
        <p:nvSpPr>
          <p:cNvPr id="7" name="Прямоугольник 6"/>
          <p:cNvSpPr/>
          <p:nvPr/>
        </p:nvSpPr>
        <p:spPr>
          <a:xfrm>
            <a:off x="3652664" y="4100379"/>
            <a:ext cx="4572000" cy="1569660"/>
          </a:xfrm>
          <a:prstGeom prst="rect">
            <a:avLst/>
          </a:prstGeom>
        </p:spPr>
        <p:txBody>
          <a:bodyPr>
            <a:spAutoFit/>
          </a:bodyPr>
          <a:lstStyle/>
          <a:p>
            <a:pPr marL="285750" indent="-285750">
              <a:buFont typeface="Arial" panose="020B0604020202020204" pitchFamily="34" charset="0"/>
              <a:buChar char="•"/>
            </a:pPr>
            <a:r>
              <a:rPr lang="ru-RU" sz="2400" dirty="0" smtClean="0"/>
              <a:t>Национальная экономика </a:t>
            </a:r>
          </a:p>
          <a:p>
            <a:pPr marL="285750" indent="-285750">
              <a:buFont typeface="Arial" panose="020B0604020202020204" pitchFamily="34" charset="0"/>
              <a:buChar char="•"/>
            </a:pPr>
            <a:r>
              <a:rPr lang="ru-RU" sz="2400" dirty="0" smtClean="0"/>
              <a:t>Жилищно-коммунальное хозяйство</a:t>
            </a:r>
          </a:p>
          <a:p>
            <a:pPr marL="285750" indent="-285750">
              <a:buFont typeface="Arial" panose="020B0604020202020204" pitchFamily="34" charset="0"/>
              <a:buChar char="•"/>
            </a:pPr>
            <a:r>
              <a:rPr lang="ru-RU" sz="2400" dirty="0" smtClean="0"/>
              <a:t>Охрана окружающей среды</a:t>
            </a:r>
            <a:endParaRPr lang="ru-RU" sz="2400" dirty="0"/>
          </a:p>
        </p:txBody>
      </p:sp>
      <p:sp>
        <p:nvSpPr>
          <p:cNvPr id="8" name="TextBox 7"/>
          <p:cNvSpPr txBox="1"/>
          <p:nvPr/>
        </p:nvSpPr>
        <p:spPr>
          <a:xfrm>
            <a:off x="200545" y="6068886"/>
            <a:ext cx="8942598" cy="646331"/>
          </a:xfrm>
          <a:prstGeom prst="rect">
            <a:avLst/>
          </a:prstGeom>
          <a:noFill/>
        </p:spPr>
        <p:txBody>
          <a:bodyPr wrap="square" rtlCol="0">
            <a:spAutoFit/>
          </a:bodyPr>
          <a:lstStyle/>
          <a:p>
            <a:r>
              <a:rPr lang="ru-RU" dirty="0" smtClean="0"/>
              <a:t>*выделение направлений расходов «социальная сфера» и «реальный сектор экономики» законодательно не закреплено, применяется научным сообществом</a:t>
            </a:r>
            <a:endParaRPr lang="ru-RU" dirty="0"/>
          </a:p>
        </p:txBody>
      </p:sp>
    </p:spTree>
    <p:extLst>
      <p:ext uri="{BB962C8B-B14F-4D97-AF65-F5344CB8AC3E}">
        <p14:creationId xmlns:p14="http://schemas.microsoft.com/office/powerpoint/2010/main" val="20015837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0" y="43675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Источники финансирования дефицитов бюджетов </a:t>
            </a:r>
          </a:p>
          <a:p>
            <a:pPr algn="ctr"/>
            <a:r>
              <a:rPr lang="ru-RU" sz="2200" i="1" dirty="0"/>
              <a:t>бюджетной системы Российской Федерации</a:t>
            </a:r>
          </a:p>
          <a:p>
            <a:pPr algn="ctr"/>
            <a:r>
              <a:rPr lang="ru-RU" sz="2200" i="1" dirty="0" smtClean="0"/>
              <a:t>.</a:t>
            </a:r>
            <a:endParaRPr lang="ru-RU" sz="2200" i="1" dirty="0"/>
          </a:p>
        </p:txBody>
      </p:sp>
      <p:sp>
        <p:nvSpPr>
          <p:cNvPr id="4" name="Прямоугольник 3"/>
          <p:cNvSpPr/>
          <p:nvPr/>
        </p:nvSpPr>
        <p:spPr>
          <a:xfrm>
            <a:off x="539552" y="1268760"/>
            <a:ext cx="2880320" cy="2232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400" dirty="0" smtClean="0"/>
              <a:t>Источники внутреннего финансирования дефицитов бюджетов</a:t>
            </a:r>
            <a:endParaRPr lang="ru-RU" sz="2400" dirty="0"/>
          </a:p>
        </p:txBody>
      </p:sp>
      <p:sp>
        <p:nvSpPr>
          <p:cNvPr id="5" name="TextBox 4"/>
          <p:cNvSpPr txBox="1"/>
          <p:nvPr/>
        </p:nvSpPr>
        <p:spPr>
          <a:xfrm>
            <a:off x="3635896" y="1231108"/>
            <a:ext cx="5112568" cy="2308324"/>
          </a:xfrm>
          <a:prstGeom prst="rect">
            <a:avLst/>
          </a:prstGeom>
          <a:noFill/>
        </p:spPr>
        <p:txBody>
          <a:bodyPr wrap="square" rtlCol="0">
            <a:spAutoFit/>
          </a:bodyPr>
          <a:lstStyle/>
          <a:p>
            <a:pPr>
              <a:buFont typeface="Arial" panose="020B0604020202020204" pitchFamily="34" charset="0"/>
              <a:buChar char="•"/>
            </a:pPr>
            <a:r>
              <a:rPr lang="ru-RU" dirty="0"/>
              <a:t>государственные (муниципальные) ценные бумаги, номинальная стоимость которых указана в валюте Российской </a:t>
            </a:r>
            <a:r>
              <a:rPr lang="ru-RU" dirty="0" smtClean="0"/>
              <a:t>Федерации</a:t>
            </a:r>
          </a:p>
          <a:p>
            <a:pPr>
              <a:buFont typeface="Arial" panose="020B0604020202020204" pitchFamily="34" charset="0"/>
              <a:buChar char="•"/>
            </a:pPr>
            <a:r>
              <a:rPr lang="ru-RU" dirty="0"/>
              <a:t>кредиты кредитных организаций в валюте Российской </a:t>
            </a:r>
            <a:r>
              <a:rPr lang="ru-RU" dirty="0" smtClean="0"/>
              <a:t>Федерации</a:t>
            </a:r>
          </a:p>
          <a:p>
            <a:pPr>
              <a:buFont typeface="Arial" panose="020B0604020202020204" pitchFamily="34" charset="0"/>
              <a:buChar char="•"/>
            </a:pPr>
            <a:r>
              <a:rPr lang="ru-RU" dirty="0"/>
              <a:t>бюджетные кредиты от других бюджетов бюджетной системы Российской </a:t>
            </a:r>
            <a:r>
              <a:rPr lang="ru-RU" dirty="0" smtClean="0"/>
              <a:t>Федерации</a:t>
            </a:r>
          </a:p>
          <a:p>
            <a:pPr>
              <a:buFont typeface="Arial" panose="020B0604020202020204" pitchFamily="34" charset="0"/>
              <a:buChar char="•"/>
            </a:pPr>
            <a:r>
              <a:rPr lang="ru-RU" dirty="0"/>
              <a:t> </a:t>
            </a:r>
            <a:r>
              <a:rPr lang="ru-RU" dirty="0" smtClean="0"/>
              <a:t>другие*</a:t>
            </a:r>
            <a:endParaRPr lang="ru-RU" dirty="0"/>
          </a:p>
        </p:txBody>
      </p:sp>
      <p:sp>
        <p:nvSpPr>
          <p:cNvPr id="7" name="TextBox 6"/>
          <p:cNvSpPr txBox="1"/>
          <p:nvPr/>
        </p:nvSpPr>
        <p:spPr>
          <a:xfrm>
            <a:off x="395536" y="6309320"/>
            <a:ext cx="8568952" cy="461665"/>
          </a:xfrm>
          <a:prstGeom prst="rect">
            <a:avLst/>
          </a:prstGeom>
          <a:noFill/>
        </p:spPr>
        <p:txBody>
          <a:bodyPr wrap="square" rtlCol="0">
            <a:spAutoFit/>
          </a:bodyPr>
          <a:lstStyle/>
          <a:p>
            <a:r>
              <a:rPr lang="ru-RU" sz="1200" dirty="0"/>
              <a:t>* </a:t>
            </a:r>
            <a:r>
              <a:rPr lang="ru-RU" sz="1200" dirty="0" smtClean="0"/>
              <a:t>Подробнее в ст.23 Бюджетного кодекса Российской Федерации и Приказе </a:t>
            </a:r>
            <a:r>
              <a:rPr lang="ru-RU" sz="1200" dirty="0"/>
              <a:t>Минфина России от 01.07.2013 N 65н </a:t>
            </a:r>
            <a:r>
              <a:rPr lang="ru-RU" sz="1200" dirty="0" smtClean="0"/>
              <a:t>«Об </a:t>
            </a:r>
            <a:r>
              <a:rPr lang="ru-RU" sz="1200" dirty="0"/>
              <a:t>утверждении Указаний о порядке применения бюджетной классификации Российской </a:t>
            </a:r>
            <a:r>
              <a:rPr lang="ru-RU" sz="1200" dirty="0" smtClean="0"/>
              <a:t>Федерации»</a:t>
            </a:r>
            <a:endParaRPr lang="ru-RU" sz="1200" dirty="0"/>
          </a:p>
        </p:txBody>
      </p:sp>
      <p:sp>
        <p:nvSpPr>
          <p:cNvPr id="8" name="Прямоугольник 7"/>
          <p:cNvSpPr/>
          <p:nvPr/>
        </p:nvSpPr>
        <p:spPr>
          <a:xfrm>
            <a:off x="527990" y="3879051"/>
            <a:ext cx="2880320" cy="2232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400" dirty="0" smtClean="0"/>
              <a:t>Источники внешнего финансирования дефицитов бюджетов</a:t>
            </a:r>
            <a:endParaRPr lang="ru-RU" sz="2400" dirty="0"/>
          </a:p>
        </p:txBody>
      </p:sp>
      <p:sp>
        <p:nvSpPr>
          <p:cNvPr id="9" name="Прямоугольник 8"/>
          <p:cNvSpPr/>
          <p:nvPr/>
        </p:nvSpPr>
        <p:spPr>
          <a:xfrm>
            <a:off x="3635896" y="3879051"/>
            <a:ext cx="5112568" cy="1754326"/>
          </a:xfrm>
          <a:prstGeom prst="rect">
            <a:avLst/>
          </a:prstGeom>
        </p:spPr>
        <p:txBody>
          <a:bodyPr wrap="square">
            <a:spAutoFit/>
          </a:bodyPr>
          <a:lstStyle/>
          <a:p>
            <a:pPr>
              <a:buFont typeface="Arial" panose="020B0604020202020204" pitchFamily="34" charset="0"/>
              <a:buChar char="•"/>
            </a:pPr>
            <a:r>
              <a:rPr lang="ru-RU" dirty="0"/>
              <a:t>государственные ценные бумаги, номинальная стоимость которых указана в иностранной </a:t>
            </a:r>
            <a:r>
              <a:rPr lang="ru-RU" dirty="0" smtClean="0"/>
              <a:t>валюте</a:t>
            </a:r>
            <a:endParaRPr lang="ru-RU" dirty="0"/>
          </a:p>
          <a:p>
            <a:pPr>
              <a:buFont typeface="Arial" panose="020B0604020202020204" pitchFamily="34" charset="0"/>
              <a:buChar char="•"/>
            </a:pPr>
            <a:r>
              <a:rPr lang="ru-RU" dirty="0" smtClean="0"/>
              <a:t>кредиты </a:t>
            </a:r>
            <a:r>
              <a:rPr lang="ru-RU" dirty="0"/>
              <a:t>кредитных организаций в иностранной </a:t>
            </a:r>
            <a:r>
              <a:rPr lang="ru-RU" dirty="0" smtClean="0"/>
              <a:t>валюте</a:t>
            </a:r>
          </a:p>
          <a:p>
            <a:pPr>
              <a:buFont typeface="Arial" panose="020B0604020202020204" pitchFamily="34" charset="0"/>
              <a:buChar char="•"/>
            </a:pPr>
            <a:r>
              <a:rPr lang="ru-RU" dirty="0" smtClean="0"/>
              <a:t>другие*</a:t>
            </a:r>
            <a:endParaRPr lang="ru-RU" dirty="0"/>
          </a:p>
        </p:txBody>
      </p:sp>
    </p:spTree>
    <p:extLst>
      <p:ext uri="{BB962C8B-B14F-4D97-AF65-F5344CB8AC3E}">
        <p14:creationId xmlns:p14="http://schemas.microsoft.com/office/powerpoint/2010/main" val="29368126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sz="2400" dirty="0" smtClean="0"/>
              <a:t>Терминологический аппарат</a:t>
            </a:r>
            <a:endParaRPr lang="ru-RU" sz="2400" dirty="0"/>
          </a:p>
        </p:txBody>
      </p:sp>
      <p:pic>
        <p:nvPicPr>
          <p:cNvPr id="5" name="Picture 2" descr="http://strah-luga.ru/wp-content/uploads/2016/06/vopr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1772816"/>
            <a:ext cx="3639641" cy="43204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250045" y="2708920"/>
            <a:ext cx="4608512" cy="1323439"/>
          </a:xfrm>
          <a:prstGeom prst="rect">
            <a:avLst/>
          </a:prstGeom>
          <a:noFill/>
        </p:spPr>
        <p:txBody>
          <a:bodyPr wrap="square" rtlCol="0">
            <a:spAutoFit/>
          </a:bodyPr>
          <a:lstStyle/>
          <a:p>
            <a:pPr algn="ctr"/>
            <a:r>
              <a:rPr lang="ru-RU" sz="8000" dirty="0" smtClean="0"/>
              <a:t>ФОНД</a:t>
            </a:r>
            <a:endParaRPr lang="ru-RU" sz="8000" dirty="0"/>
          </a:p>
        </p:txBody>
      </p:sp>
    </p:spTree>
    <p:extLst>
      <p:ext uri="{BB962C8B-B14F-4D97-AF65-F5344CB8AC3E}">
        <p14:creationId xmlns:p14="http://schemas.microsoft.com/office/powerpoint/2010/main" val="28942470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40179" y="459281"/>
            <a:ext cx="10391775" cy="377403"/>
          </a:xfrm>
        </p:spPr>
        <p:txBody>
          <a:bodyPr/>
          <a:lstStyle/>
          <a:p>
            <a:pPr algn="ctr"/>
            <a:r>
              <a:rPr lang="ru-RU" sz="2400" dirty="0"/>
              <a:t>Причины возникновения государственных </a:t>
            </a:r>
            <a:r>
              <a:rPr lang="ru-RU" sz="2400" dirty="0" smtClean="0"/>
              <a:t/>
            </a:r>
            <a:br>
              <a:rPr lang="ru-RU" sz="2400" dirty="0" smtClean="0"/>
            </a:br>
            <a:r>
              <a:rPr lang="ru-RU" sz="2400" dirty="0" smtClean="0"/>
              <a:t>внебюджетных </a:t>
            </a:r>
            <a:r>
              <a:rPr lang="ru-RU" sz="2400" dirty="0"/>
              <a:t>фондов</a:t>
            </a:r>
          </a:p>
        </p:txBody>
      </p:sp>
      <p:sp>
        <p:nvSpPr>
          <p:cNvPr id="7" name="TextBox 6"/>
          <p:cNvSpPr txBox="1"/>
          <p:nvPr/>
        </p:nvSpPr>
        <p:spPr>
          <a:xfrm>
            <a:off x="385657" y="1601900"/>
            <a:ext cx="7776864" cy="3970318"/>
          </a:xfrm>
          <a:prstGeom prst="rect">
            <a:avLst/>
          </a:prstGeom>
          <a:noFill/>
        </p:spPr>
        <p:txBody>
          <a:bodyPr wrap="square" rtlCol="0">
            <a:spAutoFit/>
          </a:bodyPr>
          <a:lstStyle/>
          <a:p>
            <a:pPr marL="285750" indent="-285750">
              <a:buFont typeface="Arial" panose="020B0604020202020204" pitchFamily="34" charset="0"/>
              <a:buChar char="•"/>
            </a:pPr>
            <a:r>
              <a:rPr lang="ru-RU" sz="3600" dirty="0" smtClean="0"/>
              <a:t>Повышение эффективности расходов</a:t>
            </a:r>
          </a:p>
          <a:p>
            <a:pPr marL="285750" indent="-285750">
              <a:buFont typeface="Arial" panose="020B0604020202020204" pitchFamily="34" charset="0"/>
              <a:buChar char="•"/>
            </a:pPr>
            <a:r>
              <a:rPr lang="ru-RU" sz="3600" dirty="0" smtClean="0"/>
              <a:t>Усиление целевого характера финансирования</a:t>
            </a:r>
          </a:p>
          <a:p>
            <a:pPr marL="285750" indent="-285750">
              <a:buFont typeface="Arial" panose="020B0604020202020204" pitchFamily="34" charset="0"/>
              <a:buChar char="•"/>
            </a:pPr>
            <a:r>
              <a:rPr lang="ru-RU" sz="3600" dirty="0" smtClean="0"/>
              <a:t>Преодоление остаточного принципа финансирования соответствующего вида расходов</a:t>
            </a:r>
          </a:p>
          <a:p>
            <a:pPr marL="285750" indent="-285750">
              <a:buFont typeface="Arial" panose="020B0604020202020204" pitchFamily="34" charset="0"/>
              <a:buChar char="•"/>
            </a:pPr>
            <a:endParaRPr lang="ru-RU" sz="3600" dirty="0" smtClean="0"/>
          </a:p>
        </p:txBody>
      </p:sp>
    </p:spTree>
    <p:extLst>
      <p:ext uri="{BB962C8B-B14F-4D97-AF65-F5344CB8AC3E}">
        <p14:creationId xmlns:p14="http://schemas.microsoft.com/office/powerpoint/2010/main" val="40595215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99738" y="554815"/>
            <a:ext cx="10391775" cy="377403"/>
          </a:xfrm>
        </p:spPr>
        <p:txBody>
          <a:bodyPr/>
          <a:lstStyle/>
          <a:p>
            <a:pPr algn="ctr"/>
            <a:r>
              <a:rPr lang="ru-RU" sz="2400" dirty="0" smtClean="0"/>
              <a:t>Социальные риски</a:t>
            </a:r>
            <a:endParaRPr lang="ru-RU" sz="2400" dirty="0"/>
          </a:p>
        </p:txBody>
      </p:sp>
      <p:sp>
        <p:nvSpPr>
          <p:cNvPr id="5" name="TextBox 4"/>
          <p:cNvSpPr txBox="1"/>
          <p:nvPr/>
        </p:nvSpPr>
        <p:spPr>
          <a:xfrm>
            <a:off x="467281" y="1487642"/>
            <a:ext cx="7920880" cy="5632311"/>
          </a:xfrm>
          <a:prstGeom prst="rect">
            <a:avLst/>
          </a:prstGeom>
          <a:noFill/>
        </p:spPr>
        <p:txBody>
          <a:bodyPr wrap="square" rtlCol="0">
            <a:spAutoFit/>
          </a:bodyPr>
          <a:lstStyle/>
          <a:p>
            <a:pPr marL="285750" indent="-285750">
              <a:buFont typeface="Arial" panose="020B0604020202020204" pitchFamily="34" charset="0"/>
              <a:buChar char="•"/>
            </a:pPr>
            <a:r>
              <a:rPr lang="ru-RU" sz="3600" dirty="0" smtClean="0"/>
              <a:t>Риск утраты трудоспособности с возрастом</a:t>
            </a:r>
          </a:p>
          <a:p>
            <a:pPr marL="285750" indent="-285750">
              <a:buFont typeface="Arial" panose="020B0604020202020204" pitchFamily="34" charset="0"/>
              <a:buChar char="•"/>
            </a:pPr>
            <a:r>
              <a:rPr lang="ru-RU" sz="3600" dirty="0" smtClean="0"/>
              <a:t>Риск утраты трудоспособности по инвалидности</a:t>
            </a:r>
          </a:p>
          <a:p>
            <a:pPr marL="285750" indent="-285750">
              <a:buFont typeface="Arial" panose="020B0604020202020204" pitchFamily="34" charset="0"/>
              <a:buChar char="•"/>
            </a:pPr>
            <a:r>
              <a:rPr lang="ru-RU" sz="3600" dirty="0" smtClean="0"/>
              <a:t>Риск временной нетрудоспособности</a:t>
            </a:r>
          </a:p>
          <a:p>
            <a:pPr marL="285750" indent="-285750">
              <a:buFont typeface="Arial" panose="020B0604020202020204" pitchFamily="34" charset="0"/>
              <a:buChar char="•"/>
            </a:pPr>
            <a:r>
              <a:rPr lang="ru-RU" sz="3600" dirty="0" smtClean="0"/>
              <a:t>Риск потери работы</a:t>
            </a:r>
          </a:p>
          <a:p>
            <a:pPr marL="285750" indent="-285750">
              <a:buFont typeface="Arial" panose="020B0604020202020204" pitchFamily="34" charset="0"/>
              <a:buChar char="•"/>
            </a:pPr>
            <a:r>
              <a:rPr lang="ru-RU" sz="3600" dirty="0" smtClean="0"/>
              <a:t>Риск заболеваний и ухудшения здоровья</a:t>
            </a:r>
          </a:p>
          <a:p>
            <a:pPr marL="285750" indent="-285750">
              <a:buFont typeface="Arial" panose="020B0604020202020204" pitchFamily="34" charset="0"/>
              <a:buChar char="•"/>
            </a:pPr>
            <a:endParaRPr lang="ru-RU" sz="3600" dirty="0" smtClean="0"/>
          </a:p>
          <a:p>
            <a:pPr marL="285750" indent="-285750">
              <a:buFont typeface="Arial" panose="020B0604020202020204" pitchFamily="34" charset="0"/>
              <a:buChar char="•"/>
            </a:pPr>
            <a:endParaRPr lang="ru-RU" sz="3600" dirty="0" smtClean="0"/>
          </a:p>
        </p:txBody>
      </p:sp>
    </p:spTree>
    <p:extLst>
      <p:ext uri="{BB962C8B-B14F-4D97-AF65-F5344CB8AC3E}">
        <p14:creationId xmlns:p14="http://schemas.microsoft.com/office/powerpoint/2010/main" val="38853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99738" y="554815"/>
            <a:ext cx="10391775" cy="377403"/>
          </a:xfrm>
        </p:spPr>
        <p:txBody>
          <a:bodyPr/>
          <a:lstStyle/>
          <a:p>
            <a:pPr algn="ctr"/>
            <a:r>
              <a:rPr lang="ru-RU" sz="2400" dirty="0" smtClean="0"/>
              <a:t>Ключевые особенности внебюджетных фондов</a:t>
            </a:r>
            <a:endParaRPr lang="ru-RU" sz="2400" dirty="0"/>
          </a:p>
        </p:txBody>
      </p:sp>
      <p:sp>
        <p:nvSpPr>
          <p:cNvPr id="5" name="TextBox 4"/>
          <p:cNvSpPr txBox="1"/>
          <p:nvPr/>
        </p:nvSpPr>
        <p:spPr>
          <a:xfrm>
            <a:off x="467281" y="1487642"/>
            <a:ext cx="7920880" cy="5632311"/>
          </a:xfrm>
          <a:prstGeom prst="rect">
            <a:avLst/>
          </a:prstGeom>
          <a:noFill/>
        </p:spPr>
        <p:txBody>
          <a:bodyPr wrap="square" rtlCol="0">
            <a:spAutoFit/>
          </a:bodyPr>
          <a:lstStyle/>
          <a:p>
            <a:pPr marL="285750" indent="-285750">
              <a:buFont typeface="Arial" panose="020B0604020202020204" pitchFamily="34" charset="0"/>
              <a:buChar char="•"/>
            </a:pPr>
            <a:r>
              <a:rPr lang="ru-RU" sz="3600" dirty="0"/>
              <a:t>Целевой характер</a:t>
            </a:r>
          </a:p>
          <a:p>
            <a:pPr marL="285750" indent="-285750">
              <a:buFont typeface="Arial" panose="020B0604020202020204" pitchFamily="34" charset="0"/>
              <a:buChar char="•"/>
            </a:pPr>
            <a:r>
              <a:rPr lang="ru-RU" sz="3600" dirty="0"/>
              <a:t>Независимость от бюджета</a:t>
            </a:r>
          </a:p>
          <a:p>
            <a:pPr marL="285750" indent="-285750">
              <a:buFont typeface="Arial" panose="020B0604020202020204" pitchFamily="34" charset="0"/>
              <a:buChar char="•"/>
            </a:pPr>
            <a:r>
              <a:rPr lang="ru-RU" sz="3600" dirty="0"/>
              <a:t>Оперативность в решении проблем</a:t>
            </a:r>
          </a:p>
          <a:p>
            <a:pPr marL="285750" indent="-285750">
              <a:buFont typeface="Arial" panose="020B0604020202020204" pitchFamily="34" charset="0"/>
              <a:buChar char="•"/>
            </a:pPr>
            <a:r>
              <a:rPr lang="ru-RU" sz="3600" dirty="0"/>
              <a:t>Формирование, в большей степени, за счет обязательных платежей</a:t>
            </a:r>
          </a:p>
          <a:p>
            <a:pPr marL="285750" indent="-285750">
              <a:buFont typeface="Arial" panose="020B0604020202020204" pitchFamily="34" charset="0"/>
              <a:buChar char="•"/>
            </a:pPr>
            <a:r>
              <a:rPr lang="ru-RU" sz="3600" dirty="0"/>
              <a:t>Отсутствие реализации принципа общего (совокупного) покрытия расходов</a:t>
            </a:r>
          </a:p>
          <a:p>
            <a:endParaRPr lang="ru-RU" sz="3600" dirty="0" smtClean="0"/>
          </a:p>
          <a:p>
            <a:pPr marL="285750" indent="-285750">
              <a:buFont typeface="Arial" panose="020B0604020202020204" pitchFamily="34" charset="0"/>
              <a:buChar char="•"/>
            </a:pPr>
            <a:endParaRPr lang="ru-RU" sz="3600" dirty="0" smtClean="0"/>
          </a:p>
        </p:txBody>
      </p:sp>
    </p:spTree>
    <p:extLst>
      <p:ext uri="{BB962C8B-B14F-4D97-AF65-F5344CB8AC3E}">
        <p14:creationId xmlns:p14="http://schemas.microsoft.com/office/powerpoint/2010/main" val="7176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99235" y="454676"/>
            <a:ext cx="10391775" cy="377403"/>
          </a:xfrm>
        </p:spPr>
        <p:txBody>
          <a:bodyPr/>
          <a:lstStyle/>
          <a:p>
            <a:pPr algn="ctr"/>
            <a:r>
              <a:rPr lang="ru-RU" sz="2000" dirty="0"/>
              <a:t>Государственные внебюджетные фонды в Российской Федерации </a:t>
            </a:r>
            <a:br>
              <a:rPr lang="ru-RU" sz="2000" dirty="0"/>
            </a:br>
            <a:r>
              <a:rPr lang="ru-RU" sz="2000" dirty="0"/>
              <a:t>и виды социального обязательного страхования</a:t>
            </a:r>
          </a:p>
        </p:txBody>
      </p:sp>
      <p:sp>
        <p:nvSpPr>
          <p:cNvPr id="3" name="Прямоугольник 2"/>
          <p:cNvSpPr/>
          <p:nvPr/>
        </p:nvSpPr>
        <p:spPr>
          <a:xfrm>
            <a:off x="323529" y="1239333"/>
            <a:ext cx="3168352" cy="897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000" dirty="0" smtClean="0"/>
              <a:t>Пенсионный фонд Российской Федерации</a:t>
            </a:r>
            <a:endParaRPr lang="ru-RU" sz="2000" dirty="0"/>
          </a:p>
        </p:txBody>
      </p:sp>
      <p:sp>
        <p:nvSpPr>
          <p:cNvPr id="5" name="Прямоугольник 4"/>
          <p:cNvSpPr/>
          <p:nvPr/>
        </p:nvSpPr>
        <p:spPr>
          <a:xfrm>
            <a:off x="4355976" y="1227807"/>
            <a:ext cx="5183809" cy="897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000" dirty="0" smtClean="0"/>
              <a:t>Обязательное пенсионное страхование</a:t>
            </a:r>
            <a:endParaRPr lang="ru-RU" sz="2000" dirty="0"/>
          </a:p>
        </p:txBody>
      </p:sp>
      <p:sp>
        <p:nvSpPr>
          <p:cNvPr id="6" name="Прямоугольник 5"/>
          <p:cNvSpPr/>
          <p:nvPr/>
        </p:nvSpPr>
        <p:spPr>
          <a:xfrm>
            <a:off x="323528" y="2666046"/>
            <a:ext cx="3168353" cy="1152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000" dirty="0" smtClean="0"/>
              <a:t>Фонд социального страхования</a:t>
            </a:r>
            <a:endParaRPr lang="ru-RU" sz="2000" dirty="0"/>
          </a:p>
        </p:txBody>
      </p:sp>
      <p:sp>
        <p:nvSpPr>
          <p:cNvPr id="7" name="Прямоугольник 6"/>
          <p:cNvSpPr/>
          <p:nvPr/>
        </p:nvSpPr>
        <p:spPr>
          <a:xfrm>
            <a:off x="317262" y="4173456"/>
            <a:ext cx="3174619" cy="871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Федеральный фонд обязательного медицинского страхования</a:t>
            </a:r>
            <a:endParaRPr lang="ru-RU" dirty="0"/>
          </a:p>
        </p:txBody>
      </p:sp>
      <p:sp>
        <p:nvSpPr>
          <p:cNvPr id="8" name="Прямоугольник 7"/>
          <p:cNvSpPr/>
          <p:nvPr/>
        </p:nvSpPr>
        <p:spPr>
          <a:xfrm>
            <a:off x="4355977" y="2236011"/>
            <a:ext cx="5183807" cy="93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Обязательное социальное страхование на случай временной нетрудоспособности и в связи с материнством (ОССВНМ)</a:t>
            </a:r>
            <a:endParaRPr lang="ru-RU" dirty="0"/>
          </a:p>
        </p:txBody>
      </p:sp>
      <p:sp>
        <p:nvSpPr>
          <p:cNvPr id="9" name="Прямоугольник 8"/>
          <p:cNvSpPr/>
          <p:nvPr/>
        </p:nvSpPr>
        <p:spPr>
          <a:xfrm>
            <a:off x="4355977" y="3350705"/>
            <a:ext cx="5183807" cy="1161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Обязательное социальное страхование от несчастных случаев на производстве и профессиональных заболеваний (ОССНСПЗ)</a:t>
            </a:r>
            <a:endParaRPr lang="ru-RU" dirty="0"/>
          </a:p>
        </p:txBody>
      </p:sp>
      <p:cxnSp>
        <p:nvCxnSpPr>
          <p:cNvPr id="10" name="Прямая со стрелкой 9"/>
          <p:cNvCxnSpPr>
            <a:stCxn id="3" idx="3"/>
            <a:endCxn id="5" idx="1"/>
          </p:cNvCxnSpPr>
          <p:nvPr/>
        </p:nvCxnSpPr>
        <p:spPr>
          <a:xfrm flipV="1">
            <a:off x="3491881" y="1676438"/>
            <a:ext cx="864095" cy="11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stCxn id="6" idx="3"/>
            <a:endCxn id="8" idx="1"/>
          </p:cNvCxnSpPr>
          <p:nvPr/>
        </p:nvCxnSpPr>
        <p:spPr>
          <a:xfrm flipV="1">
            <a:off x="3491881" y="2701522"/>
            <a:ext cx="864096" cy="540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6" idx="3"/>
            <a:endCxn id="9" idx="1"/>
          </p:cNvCxnSpPr>
          <p:nvPr/>
        </p:nvCxnSpPr>
        <p:spPr>
          <a:xfrm>
            <a:off x="3491881" y="3242110"/>
            <a:ext cx="864096" cy="689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Прямоугольник 12"/>
          <p:cNvSpPr/>
          <p:nvPr/>
        </p:nvSpPr>
        <p:spPr>
          <a:xfrm>
            <a:off x="4355977" y="4948913"/>
            <a:ext cx="5183807"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000" dirty="0" smtClean="0"/>
              <a:t>Обязательное медицинское страхование</a:t>
            </a:r>
            <a:endParaRPr lang="ru-RU" sz="2000" dirty="0"/>
          </a:p>
        </p:txBody>
      </p:sp>
      <p:cxnSp>
        <p:nvCxnSpPr>
          <p:cNvPr id="14" name="Прямая со стрелкой 13"/>
          <p:cNvCxnSpPr>
            <a:stCxn id="7" idx="3"/>
            <a:endCxn id="13" idx="1"/>
          </p:cNvCxnSpPr>
          <p:nvPr/>
        </p:nvCxnSpPr>
        <p:spPr>
          <a:xfrm>
            <a:off x="3491881" y="4609060"/>
            <a:ext cx="864096" cy="807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21444" y="6185286"/>
            <a:ext cx="8406472" cy="646331"/>
          </a:xfrm>
          <a:prstGeom prst="rect">
            <a:avLst/>
          </a:prstGeom>
          <a:noFill/>
        </p:spPr>
        <p:txBody>
          <a:bodyPr wrap="square" rtlCol="0">
            <a:spAutoFit/>
          </a:bodyPr>
          <a:lstStyle/>
          <a:p>
            <a:r>
              <a:rPr lang="ru-RU" dirty="0" smtClean="0"/>
              <a:t>Источник: Финансы: учебник /</a:t>
            </a:r>
            <a:r>
              <a:rPr lang="ru-RU" dirty="0" err="1" smtClean="0"/>
              <a:t>колл</a:t>
            </a:r>
            <a:r>
              <a:rPr lang="ru-RU" dirty="0" smtClean="0"/>
              <a:t>. авторов; под ред. </a:t>
            </a:r>
            <a:r>
              <a:rPr lang="ru-RU" dirty="0"/>
              <a:t>Е.В. </a:t>
            </a:r>
            <a:r>
              <a:rPr lang="ru-RU" dirty="0" smtClean="0"/>
              <a:t>Маркиной. – 2-е изд., стер. – М.:КНОРУС, 2014. – с.195</a:t>
            </a:r>
            <a:endParaRPr lang="ru-RU" dirty="0"/>
          </a:p>
        </p:txBody>
      </p:sp>
      <p:sp>
        <p:nvSpPr>
          <p:cNvPr id="16" name="Прямоугольник 15"/>
          <p:cNvSpPr/>
          <p:nvPr/>
        </p:nvSpPr>
        <p:spPr>
          <a:xfrm>
            <a:off x="317262" y="5245336"/>
            <a:ext cx="3174619" cy="871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Территориальные фонды обязательного медицинского страхования</a:t>
            </a:r>
            <a:endParaRPr lang="ru-RU" dirty="0"/>
          </a:p>
        </p:txBody>
      </p:sp>
      <p:cxnSp>
        <p:nvCxnSpPr>
          <p:cNvPr id="17" name="Прямая со стрелкой 16"/>
          <p:cNvCxnSpPr>
            <a:stCxn id="16" idx="3"/>
            <a:endCxn id="13" idx="1"/>
          </p:cNvCxnSpPr>
          <p:nvPr/>
        </p:nvCxnSpPr>
        <p:spPr>
          <a:xfrm flipV="1">
            <a:off x="3491881" y="5416965"/>
            <a:ext cx="864096" cy="263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51616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Страховые взносы* </a:t>
            </a:r>
          </a:p>
        </p:txBody>
      </p:sp>
      <p:sp>
        <p:nvSpPr>
          <p:cNvPr id="4" name="TextBox 3"/>
          <p:cNvSpPr txBox="1"/>
          <p:nvPr/>
        </p:nvSpPr>
        <p:spPr>
          <a:xfrm>
            <a:off x="167190" y="1448360"/>
            <a:ext cx="9345298" cy="3354765"/>
          </a:xfrm>
          <a:prstGeom prst="rect">
            <a:avLst/>
          </a:prstGeom>
          <a:noFill/>
        </p:spPr>
        <p:txBody>
          <a:bodyPr wrap="square" rtlCol="0">
            <a:spAutoFit/>
          </a:bodyPr>
          <a:lstStyle/>
          <a:p>
            <a:pPr marL="285750" indent="-285750" algn="just">
              <a:buFont typeface="Arial" panose="020B0604020202020204" pitchFamily="34" charset="0"/>
              <a:buChar char="•"/>
            </a:pPr>
            <a:r>
              <a:rPr lang="ru-RU" sz="2300" dirty="0">
                <a:effectLst>
                  <a:outerShdw blurRad="38100" dist="38100" dir="2700000" algn="tl">
                    <a:srgbClr val="000000">
                      <a:alpha val="43137"/>
                    </a:srgbClr>
                  </a:outerShdw>
                </a:effectLst>
              </a:rPr>
              <a:t>Обязательное пенсионное </a:t>
            </a:r>
            <a:r>
              <a:rPr lang="ru-RU" sz="2300" dirty="0" smtClean="0">
                <a:effectLst>
                  <a:outerShdw blurRad="38100" dist="38100" dir="2700000" algn="tl">
                    <a:srgbClr val="000000">
                      <a:alpha val="43137"/>
                    </a:srgbClr>
                  </a:outerShdw>
                </a:effectLst>
              </a:rPr>
              <a:t>страхование</a:t>
            </a:r>
            <a:r>
              <a:rPr lang="en-US" sz="2300" dirty="0" smtClean="0">
                <a:effectLst>
                  <a:outerShdw blurRad="38100" dist="38100" dir="2700000" algn="tl">
                    <a:srgbClr val="000000">
                      <a:alpha val="43137"/>
                    </a:srgbClr>
                  </a:outerShdw>
                </a:effectLst>
              </a:rPr>
              <a:t> </a:t>
            </a:r>
            <a:r>
              <a:rPr lang="ru-RU" sz="2300" dirty="0" smtClean="0"/>
              <a:t>– </a:t>
            </a:r>
            <a:r>
              <a:rPr lang="ru-RU" sz="2300" b="1" dirty="0" smtClean="0"/>
              <a:t>22 %</a:t>
            </a:r>
          </a:p>
          <a:p>
            <a:pPr algn="just"/>
            <a:r>
              <a:rPr lang="ru-RU" sz="2300" b="1" dirty="0" smtClean="0"/>
              <a:t>(с суммы превышения предельного размера базы – 10%)</a:t>
            </a:r>
          </a:p>
          <a:p>
            <a:pPr marL="285750" indent="-285750" algn="just">
              <a:buFont typeface="Arial" panose="020B0604020202020204" pitchFamily="34" charset="0"/>
              <a:buChar char="•"/>
            </a:pPr>
            <a:r>
              <a:rPr lang="ru-RU" sz="2300" dirty="0" smtClean="0">
                <a:effectLst>
                  <a:outerShdw blurRad="38100" dist="38100" dir="2700000" algn="tl">
                    <a:srgbClr val="000000">
                      <a:alpha val="43137"/>
                    </a:srgbClr>
                  </a:outerShdw>
                </a:effectLst>
              </a:rPr>
              <a:t>Обязательное медицинское страхование </a:t>
            </a:r>
            <a:r>
              <a:rPr lang="ru-RU" sz="2300" dirty="0" smtClean="0"/>
              <a:t>– </a:t>
            </a:r>
            <a:r>
              <a:rPr lang="ru-RU" sz="2300" b="1" dirty="0" smtClean="0"/>
              <a:t>5,1%</a:t>
            </a:r>
          </a:p>
          <a:p>
            <a:pPr marL="285750" indent="-285750" algn="just">
              <a:buFont typeface="Arial" panose="020B0604020202020204" pitchFamily="34" charset="0"/>
              <a:buChar char="•"/>
            </a:pPr>
            <a:r>
              <a:rPr lang="ru-RU" sz="2300" dirty="0">
                <a:effectLst>
                  <a:outerShdw blurRad="38100" dist="38100" dir="2700000" algn="tl">
                    <a:srgbClr val="000000">
                      <a:alpha val="43137"/>
                    </a:srgbClr>
                  </a:outerShdw>
                </a:effectLst>
              </a:rPr>
              <a:t>Обязательное социальное страхование на случай временной нетрудоспособности и в связи с </a:t>
            </a:r>
            <a:r>
              <a:rPr lang="ru-RU" sz="2300" dirty="0" smtClean="0">
                <a:effectLst>
                  <a:outerShdw blurRad="38100" dist="38100" dir="2700000" algn="tl">
                    <a:srgbClr val="000000">
                      <a:alpha val="43137"/>
                    </a:srgbClr>
                  </a:outerShdw>
                </a:effectLst>
              </a:rPr>
              <a:t>материнством </a:t>
            </a:r>
            <a:r>
              <a:rPr lang="ru-RU" sz="2300" dirty="0" smtClean="0"/>
              <a:t>– </a:t>
            </a:r>
            <a:r>
              <a:rPr lang="ru-RU" sz="2300" b="1" dirty="0" smtClean="0"/>
              <a:t>2,9%</a:t>
            </a:r>
          </a:p>
          <a:p>
            <a:pPr marL="285750" indent="-285750" algn="just">
              <a:buFont typeface="Arial" panose="020B0604020202020204" pitchFamily="34" charset="0"/>
              <a:buChar char="•"/>
            </a:pPr>
            <a:r>
              <a:rPr lang="ru-RU" sz="2300" dirty="0">
                <a:effectLst>
                  <a:outerShdw blurRad="38100" dist="38100" dir="2700000" algn="tl">
                    <a:srgbClr val="000000">
                      <a:alpha val="43137"/>
                    </a:srgbClr>
                  </a:outerShdw>
                </a:effectLst>
              </a:rPr>
              <a:t>Обязательное социальное страхование от несчастных случаев на производстве и профессиональных </a:t>
            </a:r>
            <a:r>
              <a:rPr lang="ru-RU" sz="2300" dirty="0" smtClean="0">
                <a:effectLst>
                  <a:outerShdw blurRad="38100" dist="38100" dir="2700000" algn="tl">
                    <a:srgbClr val="000000">
                      <a:alpha val="43137"/>
                    </a:srgbClr>
                  </a:outerShdw>
                </a:effectLst>
              </a:rPr>
              <a:t>заболеваний** </a:t>
            </a:r>
            <a:r>
              <a:rPr lang="ru-RU" sz="2300" dirty="0" smtClean="0"/>
              <a:t>– </a:t>
            </a:r>
            <a:r>
              <a:rPr lang="ru-RU" sz="2300" b="1" dirty="0" smtClean="0"/>
              <a:t>от 0,2% до 8,5% </a:t>
            </a:r>
            <a:r>
              <a:rPr lang="ru-RU" sz="2300" b="1" i="1" dirty="0" smtClean="0"/>
              <a:t>(в зависимости от класса риска) </a:t>
            </a:r>
          </a:p>
          <a:p>
            <a:pPr algn="just"/>
            <a:endParaRPr lang="ru-RU" sz="2800" dirty="0" smtClean="0"/>
          </a:p>
        </p:txBody>
      </p:sp>
      <p:sp>
        <p:nvSpPr>
          <p:cNvPr id="5" name="Прямоугольник 4"/>
          <p:cNvSpPr/>
          <p:nvPr/>
        </p:nvSpPr>
        <p:spPr>
          <a:xfrm>
            <a:off x="167190" y="4725144"/>
            <a:ext cx="8881322" cy="1323439"/>
          </a:xfrm>
          <a:prstGeom prst="rect">
            <a:avLst/>
          </a:prstGeom>
        </p:spPr>
        <p:txBody>
          <a:bodyPr wrap="square">
            <a:spAutoFit/>
          </a:bodyPr>
          <a:lstStyle/>
          <a:p>
            <a:pPr algn="just"/>
            <a:r>
              <a:rPr lang="ru-RU" sz="1600" b="1" u="sng" dirty="0"/>
              <a:t>Важно! </a:t>
            </a:r>
            <a:r>
              <a:rPr lang="ru-RU" sz="1600" i="1" dirty="0"/>
              <a:t>С 01.01.2017 года Федеральный закон «О страховых взносах в Пенсионный фонд Российской Федерации, Фонд социального страхования Российской Федерации, Федеральный фонд обязательного медицинского страхования» от 24.07.2009 N 212-ФЗ </a:t>
            </a:r>
            <a:r>
              <a:rPr lang="ru-RU" sz="1600" i="1" u="sng" dirty="0" smtClean="0"/>
              <a:t>утратил </a:t>
            </a:r>
            <a:r>
              <a:rPr lang="ru-RU" sz="1600" i="1" u="sng" dirty="0"/>
              <a:t>свою силу </a:t>
            </a:r>
            <a:r>
              <a:rPr lang="ru-RU" sz="1600" i="1" dirty="0"/>
              <a:t>(с 01.01.2017 года </a:t>
            </a:r>
            <a:r>
              <a:rPr lang="ru-RU" sz="1600" i="1" dirty="0" smtClean="0"/>
              <a:t>введена </a:t>
            </a:r>
            <a:r>
              <a:rPr lang="ru-RU" sz="1600" i="1" dirty="0"/>
              <a:t>глава 34 Налогового кодекса Российской Федерации «Страховые взносы</a:t>
            </a:r>
            <a:r>
              <a:rPr lang="ru-RU" sz="1600" i="1" dirty="0" smtClean="0"/>
              <a:t>»).</a:t>
            </a:r>
          </a:p>
        </p:txBody>
      </p:sp>
      <p:sp>
        <p:nvSpPr>
          <p:cNvPr id="7" name="Прямоугольник 6"/>
          <p:cNvSpPr/>
          <p:nvPr/>
        </p:nvSpPr>
        <p:spPr>
          <a:xfrm>
            <a:off x="167190" y="6048583"/>
            <a:ext cx="8313819" cy="830997"/>
          </a:xfrm>
          <a:prstGeom prst="rect">
            <a:avLst/>
          </a:prstGeom>
        </p:spPr>
        <p:txBody>
          <a:bodyPr wrap="square">
            <a:spAutoFit/>
          </a:bodyPr>
          <a:lstStyle/>
          <a:p>
            <a:pPr algn="just"/>
            <a:r>
              <a:rPr lang="ru-RU" sz="1200" i="1" dirty="0" smtClean="0"/>
              <a:t>* для индивидуальных предпринимателей  установлен иной порядок расчета страховых взносов в части уплаты «за себя»</a:t>
            </a:r>
          </a:p>
          <a:p>
            <a:pPr algn="just"/>
            <a:r>
              <a:rPr lang="ru-RU" sz="1200" i="1" dirty="0" smtClean="0"/>
              <a:t>** Тарифы </a:t>
            </a:r>
            <a:r>
              <a:rPr lang="ru-RU" sz="1200" i="1" dirty="0"/>
              <a:t>взносов на этот вид социального страхования </a:t>
            </a:r>
            <a:r>
              <a:rPr lang="ru-RU" sz="1200" i="1" dirty="0" smtClean="0"/>
              <a:t>ежегодно устанавливаются </a:t>
            </a:r>
            <a:r>
              <a:rPr lang="ru-RU" sz="1200" i="1" dirty="0"/>
              <a:t>Федеральным </a:t>
            </a:r>
            <a:r>
              <a:rPr lang="ru-RU" sz="1200" i="1" dirty="0" smtClean="0"/>
              <a:t>законом</a:t>
            </a:r>
          </a:p>
          <a:p>
            <a:pPr algn="just"/>
            <a:endParaRPr lang="ru-RU" sz="1200" i="1" dirty="0"/>
          </a:p>
        </p:txBody>
      </p:sp>
    </p:spTree>
    <p:extLst>
      <p:ext uri="{BB962C8B-B14F-4D97-AF65-F5344CB8AC3E}">
        <p14:creationId xmlns:p14="http://schemas.microsoft.com/office/powerpoint/2010/main" val="39497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376538" y="581380"/>
            <a:ext cx="8683426"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400" i="1" dirty="0" smtClean="0"/>
              <a:t>Финансовая система (по учебнику под ред. Маркиной Е.В.)</a:t>
            </a:r>
            <a:endParaRPr lang="ru-RU" sz="2400" i="1" dirty="0"/>
          </a:p>
        </p:txBody>
      </p:sp>
      <p:sp>
        <p:nvSpPr>
          <p:cNvPr id="8" name="Прямоугольник 7"/>
          <p:cNvSpPr/>
          <p:nvPr/>
        </p:nvSpPr>
        <p:spPr>
          <a:xfrm>
            <a:off x="2195736" y="1412776"/>
            <a:ext cx="5256584" cy="8640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3200" b="1" dirty="0" smtClean="0"/>
              <a:t>Финансовая система</a:t>
            </a:r>
            <a:endParaRPr lang="ru-RU" sz="3200" b="1" dirty="0"/>
          </a:p>
        </p:txBody>
      </p:sp>
      <p:sp>
        <p:nvSpPr>
          <p:cNvPr id="9" name="Прямоугольник 8"/>
          <p:cNvSpPr/>
          <p:nvPr/>
        </p:nvSpPr>
        <p:spPr>
          <a:xfrm>
            <a:off x="122797" y="2894304"/>
            <a:ext cx="3889188" cy="9166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3200" b="1" dirty="0" smtClean="0"/>
              <a:t>Финансы домохозяйств</a:t>
            </a:r>
            <a:endParaRPr lang="ru-RU" sz="3200" b="1" dirty="0"/>
          </a:p>
        </p:txBody>
      </p:sp>
      <p:sp>
        <p:nvSpPr>
          <p:cNvPr id="10" name="Прямоугольник 9"/>
          <p:cNvSpPr/>
          <p:nvPr/>
        </p:nvSpPr>
        <p:spPr>
          <a:xfrm>
            <a:off x="2067391" y="4718921"/>
            <a:ext cx="4104456" cy="9166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3200" b="1" dirty="0" smtClean="0"/>
              <a:t>Финансы организаций</a:t>
            </a:r>
            <a:endParaRPr lang="ru-RU" sz="3200" b="1" dirty="0"/>
          </a:p>
        </p:txBody>
      </p:sp>
      <p:sp>
        <p:nvSpPr>
          <p:cNvPr id="11" name="Прямоугольник 10"/>
          <p:cNvSpPr/>
          <p:nvPr/>
        </p:nvSpPr>
        <p:spPr>
          <a:xfrm>
            <a:off x="4824028" y="2894304"/>
            <a:ext cx="4235936" cy="91663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u-RU" sz="2400" b="1" dirty="0" smtClean="0"/>
              <a:t>Государственные и муниципальные финансы</a:t>
            </a:r>
            <a:endParaRPr lang="ru-RU" sz="2400" b="1" dirty="0"/>
          </a:p>
        </p:txBody>
      </p:sp>
      <p:cxnSp>
        <p:nvCxnSpPr>
          <p:cNvPr id="12" name="Прямая со стрелкой 11"/>
          <p:cNvCxnSpPr>
            <a:stCxn id="8" idx="2"/>
            <a:endCxn id="9" idx="0"/>
          </p:cNvCxnSpPr>
          <p:nvPr/>
        </p:nvCxnSpPr>
        <p:spPr>
          <a:xfrm flipH="1">
            <a:off x="2067391" y="2276872"/>
            <a:ext cx="2756637" cy="61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8" idx="2"/>
            <a:endCxn id="11" idx="0"/>
          </p:cNvCxnSpPr>
          <p:nvPr/>
        </p:nvCxnSpPr>
        <p:spPr>
          <a:xfrm>
            <a:off x="4824028" y="2276872"/>
            <a:ext cx="2117968" cy="61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8" idx="2"/>
            <a:endCxn id="10" idx="0"/>
          </p:cNvCxnSpPr>
          <p:nvPr/>
        </p:nvCxnSpPr>
        <p:spPr>
          <a:xfrm flipH="1">
            <a:off x="4119619" y="2276872"/>
            <a:ext cx="704409" cy="2442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3209" y="3830193"/>
            <a:ext cx="4319972" cy="830997"/>
          </a:xfrm>
          <a:prstGeom prst="rect">
            <a:avLst/>
          </a:prstGeom>
          <a:noFill/>
        </p:spPr>
        <p:txBody>
          <a:bodyPr wrap="square" rtlCol="0">
            <a:spAutoFit/>
          </a:bodyPr>
          <a:lstStyle/>
          <a:p>
            <a:r>
              <a:rPr lang="ru-RU" sz="2400" dirty="0" smtClean="0"/>
              <a:t>* бюджеты</a:t>
            </a:r>
          </a:p>
          <a:p>
            <a:r>
              <a:rPr lang="ru-RU" sz="2400" dirty="0" smtClean="0"/>
              <a:t>* внебюджетные фонды</a:t>
            </a:r>
            <a:endParaRPr lang="ru-RU" sz="2400" dirty="0"/>
          </a:p>
        </p:txBody>
      </p:sp>
      <p:sp>
        <p:nvSpPr>
          <p:cNvPr id="16" name="TextBox 15"/>
          <p:cNvSpPr txBox="1"/>
          <p:nvPr/>
        </p:nvSpPr>
        <p:spPr>
          <a:xfrm>
            <a:off x="1222379" y="5669188"/>
            <a:ext cx="6229941" cy="830997"/>
          </a:xfrm>
          <a:prstGeom prst="rect">
            <a:avLst/>
          </a:prstGeom>
          <a:noFill/>
        </p:spPr>
        <p:txBody>
          <a:bodyPr wrap="square" rtlCol="0">
            <a:spAutoFit/>
          </a:bodyPr>
          <a:lstStyle/>
          <a:p>
            <a:pPr algn="ctr"/>
            <a:r>
              <a:rPr lang="ru-RU" sz="2400" dirty="0" smtClean="0"/>
              <a:t>* финансы коммерческих организаций</a:t>
            </a:r>
          </a:p>
          <a:p>
            <a:pPr algn="ctr"/>
            <a:r>
              <a:rPr lang="ru-RU" sz="2400" dirty="0" smtClean="0"/>
              <a:t>* финансы некоммерческих организаций</a:t>
            </a:r>
            <a:endParaRPr lang="ru-RU" sz="2400" dirty="0"/>
          </a:p>
        </p:txBody>
      </p:sp>
    </p:spTree>
    <p:extLst>
      <p:ext uri="{BB962C8B-B14F-4D97-AF65-F5344CB8AC3E}">
        <p14:creationId xmlns:p14="http://schemas.microsoft.com/office/powerpoint/2010/main" val="15143996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01069" y="560680"/>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Предельные размеры базы для начисления страховых взносов, в руб. </a:t>
            </a:r>
          </a:p>
        </p:txBody>
      </p:sp>
      <p:graphicFrame>
        <p:nvGraphicFramePr>
          <p:cNvPr id="4" name="Таблица 3"/>
          <p:cNvGraphicFramePr>
            <a:graphicFrameLocks noGrp="1"/>
          </p:cNvGraphicFramePr>
          <p:nvPr>
            <p:extLst>
              <p:ext uri="{D42A27DB-BD31-4B8C-83A1-F6EECF244321}">
                <p14:modId xmlns:p14="http://schemas.microsoft.com/office/powerpoint/2010/main" val="3593715133"/>
              </p:ext>
            </p:extLst>
          </p:nvPr>
        </p:nvGraphicFramePr>
        <p:xfrm>
          <a:off x="71375" y="1070433"/>
          <a:ext cx="8889867" cy="5093221"/>
        </p:xfrm>
        <a:graphic>
          <a:graphicData uri="http://schemas.openxmlformats.org/drawingml/2006/table">
            <a:tbl>
              <a:tblPr firstRow="1" bandRow="1">
                <a:tableStyleId>{5C22544A-7EE6-4342-B048-85BDC9FD1C3A}</a:tableStyleId>
              </a:tblPr>
              <a:tblGrid>
                <a:gridCol w="1778472">
                  <a:extLst>
                    <a:ext uri="{9D8B030D-6E8A-4147-A177-3AD203B41FA5}">
                      <a16:colId xmlns:a16="http://schemas.microsoft.com/office/drawing/2014/main" val="20000"/>
                    </a:ext>
                  </a:extLst>
                </a:gridCol>
                <a:gridCol w="2165094">
                  <a:extLst>
                    <a:ext uri="{9D8B030D-6E8A-4147-A177-3AD203B41FA5}">
                      <a16:colId xmlns:a16="http://schemas.microsoft.com/office/drawing/2014/main" val="20001"/>
                    </a:ext>
                  </a:extLst>
                </a:gridCol>
                <a:gridCol w="2165094">
                  <a:extLst>
                    <a:ext uri="{9D8B030D-6E8A-4147-A177-3AD203B41FA5}">
                      <a16:colId xmlns:a16="http://schemas.microsoft.com/office/drawing/2014/main" val="20002"/>
                    </a:ext>
                  </a:extLst>
                </a:gridCol>
                <a:gridCol w="2781207">
                  <a:extLst>
                    <a:ext uri="{9D8B030D-6E8A-4147-A177-3AD203B41FA5}">
                      <a16:colId xmlns:a16="http://schemas.microsoft.com/office/drawing/2014/main" val="20003"/>
                    </a:ext>
                  </a:extLst>
                </a:gridCol>
              </a:tblGrid>
              <a:tr h="521221">
                <a:tc>
                  <a:txBody>
                    <a:bodyPr/>
                    <a:lstStyle/>
                    <a:p>
                      <a:pPr algn="ctr"/>
                      <a:r>
                        <a:rPr lang="ru-RU" sz="2400" dirty="0" smtClean="0"/>
                        <a:t>Годы</a:t>
                      </a:r>
                      <a:endParaRPr lang="ru-RU" sz="2400" dirty="0"/>
                    </a:p>
                  </a:txBody>
                  <a:tcPr/>
                </a:tc>
                <a:tc>
                  <a:txBody>
                    <a:bodyPr/>
                    <a:lstStyle/>
                    <a:p>
                      <a:pPr algn="ctr"/>
                      <a:r>
                        <a:rPr lang="ru-RU" sz="2400" dirty="0" smtClean="0"/>
                        <a:t>ОССВНМ</a:t>
                      </a:r>
                      <a:endParaRPr lang="ru-RU" sz="2400" dirty="0"/>
                    </a:p>
                  </a:txBody>
                  <a:tcPr/>
                </a:tc>
                <a:tc>
                  <a:txBody>
                    <a:bodyPr/>
                    <a:lstStyle/>
                    <a:p>
                      <a:pPr algn="ctr"/>
                      <a:r>
                        <a:rPr lang="ru-RU" sz="2400" dirty="0" smtClean="0"/>
                        <a:t>ОМС</a:t>
                      </a:r>
                      <a:endParaRPr lang="ru-RU" sz="2400" dirty="0"/>
                    </a:p>
                  </a:txBody>
                  <a:tcPr/>
                </a:tc>
                <a:tc>
                  <a:txBody>
                    <a:bodyPr/>
                    <a:lstStyle/>
                    <a:p>
                      <a:pPr algn="ctr"/>
                      <a:r>
                        <a:rPr lang="ru-RU" sz="2400" dirty="0" smtClean="0"/>
                        <a:t>ОПС</a:t>
                      </a:r>
                      <a:endParaRPr lang="ru-RU" sz="2400" dirty="0"/>
                    </a:p>
                  </a:txBody>
                  <a:tcPr/>
                </a:tc>
                <a:extLst>
                  <a:ext uri="{0D108BD9-81ED-4DB2-BD59-A6C34878D82A}">
                    <a16:rowId xmlns:a16="http://schemas.microsoft.com/office/drawing/2014/main" val="10000"/>
                  </a:ext>
                </a:extLst>
              </a:tr>
              <a:tr h="457200">
                <a:tc>
                  <a:txBody>
                    <a:bodyPr/>
                    <a:lstStyle/>
                    <a:p>
                      <a:pPr algn="ctr"/>
                      <a:r>
                        <a:rPr lang="ru-RU" sz="2400" dirty="0" smtClean="0"/>
                        <a:t>2019</a:t>
                      </a:r>
                      <a:endParaRPr lang="ru-RU" sz="2400" dirty="0"/>
                    </a:p>
                  </a:txBody>
                  <a:tcPr>
                    <a:solidFill>
                      <a:srgbClr val="92D050"/>
                    </a:solidFill>
                  </a:tcPr>
                </a:tc>
                <a:tc>
                  <a:txBody>
                    <a:bodyPr/>
                    <a:lstStyle/>
                    <a:p>
                      <a:pPr algn="ctr"/>
                      <a:r>
                        <a:rPr lang="ru-RU" sz="2400" dirty="0" smtClean="0"/>
                        <a:t>865 000</a:t>
                      </a:r>
                      <a:endParaRPr lang="ru-RU" sz="2400" dirty="0"/>
                    </a:p>
                  </a:txBody>
                  <a:tcPr>
                    <a:solidFill>
                      <a:srgbClr val="92D050"/>
                    </a:solidFill>
                  </a:tcPr>
                </a:tc>
                <a:tc>
                  <a:txBody>
                    <a:bodyPr/>
                    <a:lstStyle/>
                    <a:p>
                      <a:pPr algn="ctr"/>
                      <a:r>
                        <a:rPr lang="ru-RU" sz="2400" dirty="0" smtClean="0"/>
                        <a:t>Х</a:t>
                      </a:r>
                      <a:endParaRPr lang="ru-RU" sz="2400" dirty="0"/>
                    </a:p>
                  </a:txBody>
                  <a:tcPr>
                    <a:solidFill>
                      <a:srgbClr val="92D050"/>
                    </a:solidFill>
                  </a:tcPr>
                </a:tc>
                <a:tc>
                  <a:txBody>
                    <a:bodyPr/>
                    <a:lstStyle/>
                    <a:p>
                      <a:pPr algn="ctr"/>
                      <a:r>
                        <a:rPr lang="ru-RU" sz="2400" dirty="0" smtClean="0"/>
                        <a:t>1 150 000</a:t>
                      </a:r>
                      <a:endParaRPr lang="ru-RU" sz="2400" dirty="0"/>
                    </a:p>
                  </a:txBody>
                  <a:tcPr>
                    <a:solidFill>
                      <a:srgbClr val="92D050"/>
                    </a:solidFill>
                  </a:tcPr>
                </a:tc>
                <a:extLst>
                  <a:ext uri="{0D108BD9-81ED-4DB2-BD59-A6C34878D82A}">
                    <a16:rowId xmlns:a16="http://schemas.microsoft.com/office/drawing/2014/main" val="2316507643"/>
                  </a:ext>
                </a:extLst>
              </a:tr>
              <a:tr h="457200">
                <a:tc>
                  <a:txBody>
                    <a:bodyPr/>
                    <a:lstStyle/>
                    <a:p>
                      <a:pPr algn="ctr"/>
                      <a:r>
                        <a:rPr lang="ru-RU" sz="2400" dirty="0" smtClean="0"/>
                        <a:t>2018</a:t>
                      </a:r>
                      <a:endParaRPr lang="ru-RU" sz="2400" dirty="0"/>
                    </a:p>
                  </a:txBody>
                  <a:tcPr/>
                </a:tc>
                <a:tc>
                  <a:txBody>
                    <a:bodyPr/>
                    <a:lstStyle/>
                    <a:p>
                      <a:pPr algn="ctr"/>
                      <a:r>
                        <a:rPr lang="ru-RU" sz="2400" dirty="0" smtClean="0"/>
                        <a:t>815 000</a:t>
                      </a:r>
                      <a:endParaRPr lang="ru-RU" sz="2400" dirty="0"/>
                    </a:p>
                  </a:txBody>
                  <a:tcPr/>
                </a:tc>
                <a:tc>
                  <a:txBody>
                    <a:bodyPr/>
                    <a:lstStyle/>
                    <a:p>
                      <a:pPr algn="ctr"/>
                      <a:r>
                        <a:rPr lang="ru-RU" sz="2400" dirty="0" smtClean="0"/>
                        <a:t>Х</a:t>
                      </a:r>
                      <a:endParaRPr lang="ru-RU" sz="2400" dirty="0"/>
                    </a:p>
                  </a:txBody>
                  <a:tcPr/>
                </a:tc>
                <a:tc>
                  <a:txBody>
                    <a:bodyPr/>
                    <a:lstStyle/>
                    <a:p>
                      <a:pPr algn="ctr"/>
                      <a:r>
                        <a:rPr lang="ru-RU" sz="2400" dirty="0" smtClean="0"/>
                        <a:t>1 021 000</a:t>
                      </a:r>
                      <a:endParaRPr lang="ru-RU" sz="2400" dirty="0"/>
                    </a:p>
                  </a:txBody>
                  <a:tcPr/>
                </a:tc>
                <a:extLst>
                  <a:ext uri="{0D108BD9-81ED-4DB2-BD59-A6C34878D82A}">
                    <a16:rowId xmlns:a16="http://schemas.microsoft.com/office/drawing/2014/main" val="1905013140"/>
                  </a:ext>
                </a:extLst>
              </a:tr>
              <a:tr h="457200">
                <a:tc>
                  <a:txBody>
                    <a:bodyPr/>
                    <a:lstStyle/>
                    <a:p>
                      <a:pPr algn="ctr"/>
                      <a:r>
                        <a:rPr lang="ru-RU" sz="2400" dirty="0" smtClean="0"/>
                        <a:t>2017</a:t>
                      </a:r>
                      <a:endParaRPr lang="ru-RU" sz="2400" dirty="0"/>
                    </a:p>
                  </a:txBody>
                  <a:tcPr>
                    <a:solidFill>
                      <a:schemeClr val="bg1"/>
                    </a:solidFill>
                  </a:tcPr>
                </a:tc>
                <a:tc>
                  <a:txBody>
                    <a:bodyPr/>
                    <a:lstStyle/>
                    <a:p>
                      <a:pPr algn="ctr"/>
                      <a:r>
                        <a:rPr lang="ru-RU" sz="2400" dirty="0" smtClean="0"/>
                        <a:t>755 000</a:t>
                      </a:r>
                      <a:endParaRPr lang="ru-RU" sz="2400" dirty="0"/>
                    </a:p>
                  </a:txBody>
                  <a:tcPr>
                    <a:solidFill>
                      <a:schemeClr val="bg1"/>
                    </a:solidFill>
                  </a:tcPr>
                </a:tc>
                <a:tc>
                  <a:txBody>
                    <a:bodyPr/>
                    <a:lstStyle/>
                    <a:p>
                      <a:pPr algn="ctr"/>
                      <a:r>
                        <a:rPr lang="en-US" sz="2400" dirty="0" smtClean="0"/>
                        <a:t>X</a:t>
                      </a:r>
                      <a:endParaRPr lang="ru-RU" sz="2400" dirty="0"/>
                    </a:p>
                  </a:txBody>
                  <a:tcPr>
                    <a:solidFill>
                      <a:schemeClr val="bg1"/>
                    </a:solidFill>
                  </a:tcPr>
                </a:tc>
                <a:tc>
                  <a:txBody>
                    <a:bodyPr/>
                    <a:lstStyle/>
                    <a:p>
                      <a:pPr algn="ctr"/>
                      <a:r>
                        <a:rPr lang="ru-RU" sz="2400" dirty="0" smtClean="0"/>
                        <a:t>876 000</a:t>
                      </a:r>
                      <a:endParaRPr lang="ru-RU" sz="2400" dirty="0"/>
                    </a:p>
                  </a:txBody>
                  <a:tcPr>
                    <a:solidFill>
                      <a:schemeClr val="bg1"/>
                    </a:solidFill>
                  </a:tcPr>
                </a:tc>
                <a:extLst>
                  <a:ext uri="{0D108BD9-81ED-4DB2-BD59-A6C34878D82A}">
                    <a16:rowId xmlns:a16="http://schemas.microsoft.com/office/drawing/2014/main" val="10008"/>
                  </a:ext>
                </a:extLst>
              </a:tr>
              <a:tr h="457200">
                <a:tc>
                  <a:txBody>
                    <a:bodyPr/>
                    <a:lstStyle/>
                    <a:p>
                      <a:pPr algn="ctr"/>
                      <a:r>
                        <a:rPr lang="ru-RU" sz="2400" dirty="0" smtClean="0"/>
                        <a:t>2016</a:t>
                      </a:r>
                      <a:endParaRPr lang="ru-RU" sz="2400" dirty="0"/>
                    </a:p>
                  </a:txBody>
                  <a:tcPr/>
                </a:tc>
                <a:tc>
                  <a:txBody>
                    <a:bodyPr/>
                    <a:lstStyle/>
                    <a:p>
                      <a:pPr algn="ctr"/>
                      <a:r>
                        <a:rPr lang="ru-RU" sz="2400" dirty="0" smtClean="0"/>
                        <a:t>718</a:t>
                      </a:r>
                      <a:r>
                        <a:rPr lang="en-US" sz="2400" dirty="0" smtClean="0"/>
                        <a:t> </a:t>
                      </a:r>
                      <a:r>
                        <a:rPr lang="ru-RU" sz="2400" dirty="0" smtClean="0"/>
                        <a:t>000</a:t>
                      </a:r>
                      <a:endParaRPr lang="ru-RU" sz="2400" dirty="0"/>
                    </a:p>
                  </a:txBody>
                  <a:tcPr/>
                </a:tc>
                <a:tc>
                  <a:txBody>
                    <a:bodyPr/>
                    <a:lstStyle/>
                    <a:p>
                      <a:pPr algn="ctr"/>
                      <a:r>
                        <a:rPr lang="en-US" sz="2400" dirty="0" smtClean="0"/>
                        <a:t>X</a:t>
                      </a:r>
                      <a:endParaRPr lang="ru-RU" sz="2400" dirty="0"/>
                    </a:p>
                  </a:txBody>
                  <a:tcPr/>
                </a:tc>
                <a:tc>
                  <a:txBody>
                    <a:bodyPr/>
                    <a:lstStyle/>
                    <a:p>
                      <a:pPr algn="ctr"/>
                      <a:r>
                        <a:rPr lang="ru-RU" sz="2400" dirty="0" smtClean="0"/>
                        <a:t>796</a:t>
                      </a:r>
                      <a:r>
                        <a:rPr lang="en-US" sz="2400" dirty="0" smtClean="0"/>
                        <a:t> </a:t>
                      </a:r>
                      <a:r>
                        <a:rPr lang="ru-RU" sz="2400" dirty="0" smtClean="0"/>
                        <a:t>000</a:t>
                      </a:r>
                      <a:endParaRPr lang="ru-RU" sz="2400" dirty="0"/>
                    </a:p>
                  </a:txBody>
                  <a:tcPr/>
                </a:tc>
                <a:extLst>
                  <a:ext uri="{0D108BD9-81ED-4DB2-BD59-A6C34878D82A}">
                    <a16:rowId xmlns:a16="http://schemas.microsoft.com/office/drawing/2014/main" val="10001"/>
                  </a:ext>
                </a:extLst>
              </a:tr>
              <a:tr h="457200">
                <a:tc>
                  <a:txBody>
                    <a:bodyPr/>
                    <a:lstStyle/>
                    <a:p>
                      <a:pPr algn="ctr"/>
                      <a:r>
                        <a:rPr lang="ru-RU" sz="2400" dirty="0" smtClean="0"/>
                        <a:t>2015</a:t>
                      </a:r>
                      <a:endParaRPr lang="ru-RU" sz="2400" dirty="0"/>
                    </a:p>
                  </a:txBody>
                  <a:tcPr/>
                </a:tc>
                <a:tc>
                  <a:txBody>
                    <a:bodyPr/>
                    <a:lstStyle/>
                    <a:p>
                      <a:pPr algn="ctr"/>
                      <a:r>
                        <a:rPr lang="ru-RU" sz="2400" dirty="0" smtClean="0"/>
                        <a:t>670</a:t>
                      </a:r>
                      <a:r>
                        <a:rPr lang="en-US" sz="2400" dirty="0" smtClean="0"/>
                        <a:t> </a:t>
                      </a:r>
                      <a:r>
                        <a:rPr lang="ru-RU" sz="2400" dirty="0" smtClean="0"/>
                        <a:t>000</a:t>
                      </a:r>
                    </a:p>
                  </a:txBody>
                  <a:tcPr/>
                </a:tc>
                <a:tc>
                  <a:txBody>
                    <a:bodyPr/>
                    <a:lstStyle/>
                    <a:p>
                      <a:pPr algn="ctr"/>
                      <a:r>
                        <a:rPr lang="en-US" sz="2400" dirty="0" smtClean="0"/>
                        <a:t>X</a:t>
                      </a:r>
                      <a:endParaRPr lang="ru-RU" sz="2400" dirty="0"/>
                    </a:p>
                  </a:txBody>
                  <a:tcPr/>
                </a:tc>
                <a:tc>
                  <a:txBody>
                    <a:bodyPr/>
                    <a:lstStyle/>
                    <a:p>
                      <a:pPr algn="ctr"/>
                      <a:r>
                        <a:rPr lang="en-US" sz="2400" dirty="0" smtClean="0"/>
                        <a:t>711 000</a:t>
                      </a:r>
                      <a:endParaRPr lang="ru-RU" sz="2400" dirty="0"/>
                    </a:p>
                  </a:txBody>
                  <a:tcPr/>
                </a:tc>
                <a:extLst>
                  <a:ext uri="{0D108BD9-81ED-4DB2-BD59-A6C34878D82A}">
                    <a16:rowId xmlns:a16="http://schemas.microsoft.com/office/drawing/2014/main" val="10002"/>
                  </a:ext>
                </a:extLst>
              </a:tr>
              <a:tr h="457200">
                <a:tc>
                  <a:txBody>
                    <a:bodyPr/>
                    <a:lstStyle/>
                    <a:p>
                      <a:pPr algn="ctr"/>
                      <a:r>
                        <a:rPr lang="ru-RU" sz="2400" dirty="0" smtClean="0"/>
                        <a:t>2014</a:t>
                      </a:r>
                      <a:endParaRPr lang="ru-RU" sz="2400" dirty="0"/>
                    </a:p>
                  </a:txBody>
                  <a:tcPr/>
                </a:tc>
                <a:tc>
                  <a:txBody>
                    <a:bodyPr/>
                    <a:lstStyle/>
                    <a:p>
                      <a:pPr algn="ctr"/>
                      <a:r>
                        <a:rPr lang="ru-RU" sz="2400" dirty="0" smtClean="0"/>
                        <a:t>624</a:t>
                      </a:r>
                      <a:r>
                        <a:rPr lang="en-US" sz="2400" dirty="0" smtClean="0"/>
                        <a:t> </a:t>
                      </a:r>
                      <a:r>
                        <a:rPr lang="ru-RU" sz="2400" dirty="0" smtClean="0"/>
                        <a:t>000</a:t>
                      </a:r>
                      <a:endParaRPr lang="ru-RU" sz="2400" dirty="0"/>
                    </a:p>
                  </a:txBody>
                  <a:tcPr/>
                </a:tc>
                <a:tc>
                  <a:txBody>
                    <a:bodyPr/>
                    <a:lstStyle/>
                    <a:p>
                      <a:pPr algn="ctr"/>
                      <a:r>
                        <a:rPr lang="en-US" sz="2400" dirty="0" smtClean="0"/>
                        <a:t>624 000</a:t>
                      </a:r>
                      <a:endParaRPr lang="ru-RU" sz="2400" dirty="0"/>
                    </a:p>
                  </a:txBody>
                  <a:tcPr/>
                </a:tc>
                <a:tc>
                  <a:txBody>
                    <a:bodyPr/>
                    <a:lstStyle/>
                    <a:p>
                      <a:pPr algn="ctr"/>
                      <a:r>
                        <a:rPr lang="en-US" sz="2400" dirty="0" smtClean="0"/>
                        <a:t>624 000</a:t>
                      </a:r>
                      <a:endParaRPr lang="ru-RU" sz="2400" dirty="0"/>
                    </a:p>
                  </a:txBody>
                  <a:tcPr/>
                </a:tc>
                <a:extLst>
                  <a:ext uri="{0D108BD9-81ED-4DB2-BD59-A6C34878D82A}">
                    <a16:rowId xmlns:a16="http://schemas.microsoft.com/office/drawing/2014/main" val="10003"/>
                  </a:ext>
                </a:extLst>
              </a:tr>
              <a:tr h="457200">
                <a:tc>
                  <a:txBody>
                    <a:bodyPr/>
                    <a:lstStyle/>
                    <a:p>
                      <a:pPr algn="ctr"/>
                      <a:r>
                        <a:rPr lang="en-US" sz="2400" dirty="0" smtClean="0"/>
                        <a:t>2013</a:t>
                      </a:r>
                      <a:endParaRPr lang="ru-RU" sz="2400" dirty="0"/>
                    </a:p>
                  </a:txBody>
                  <a:tcPr/>
                </a:tc>
                <a:tc>
                  <a:txBody>
                    <a:bodyPr/>
                    <a:lstStyle/>
                    <a:p>
                      <a:pPr algn="ctr"/>
                      <a:r>
                        <a:rPr lang="en-US" sz="2400" dirty="0" smtClean="0"/>
                        <a:t>568 000</a:t>
                      </a:r>
                      <a:endParaRPr lang="ru-RU" sz="2400" dirty="0"/>
                    </a:p>
                  </a:txBody>
                  <a:tcPr/>
                </a:tc>
                <a:tc>
                  <a:txBody>
                    <a:bodyPr/>
                    <a:lstStyle/>
                    <a:p>
                      <a:pPr algn="ctr"/>
                      <a:r>
                        <a:rPr lang="en-US" sz="2400" dirty="0" smtClean="0"/>
                        <a:t>568 000</a:t>
                      </a:r>
                      <a:endParaRPr lang="ru-RU" sz="2400" dirty="0"/>
                    </a:p>
                  </a:txBody>
                  <a:tcPr/>
                </a:tc>
                <a:tc>
                  <a:txBody>
                    <a:bodyPr/>
                    <a:lstStyle/>
                    <a:p>
                      <a:pPr algn="ctr"/>
                      <a:r>
                        <a:rPr lang="en-US" sz="2400" dirty="0" smtClean="0"/>
                        <a:t>568 000</a:t>
                      </a:r>
                      <a:endParaRPr lang="ru-RU" sz="2400" dirty="0"/>
                    </a:p>
                  </a:txBody>
                  <a:tcPr/>
                </a:tc>
                <a:extLst>
                  <a:ext uri="{0D108BD9-81ED-4DB2-BD59-A6C34878D82A}">
                    <a16:rowId xmlns:a16="http://schemas.microsoft.com/office/drawing/2014/main" val="10004"/>
                  </a:ext>
                </a:extLst>
              </a:tr>
              <a:tr h="457200">
                <a:tc>
                  <a:txBody>
                    <a:bodyPr/>
                    <a:lstStyle/>
                    <a:p>
                      <a:pPr algn="ctr"/>
                      <a:r>
                        <a:rPr lang="en-US" sz="2400" dirty="0" smtClean="0"/>
                        <a:t>2012</a:t>
                      </a:r>
                      <a:endParaRPr lang="ru-RU" sz="2400" dirty="0"/>
                    </a:p>
                  </a:txBody>
                  <a:tcPr/>
                </a:tc>
                <a:tc>
                  <a:txBody>
                    <a:bodyPr/>
                    <a:lstStyle/>
                    <a:p>
                      <a:pPr algn="ctr"/>
                      <a:r>
                        <a:rPr lang="en-US" sz="2400" dirty="0" smtClean="0"/>
                        <a:t>512 000</a:t>
                      </a:r>
                      <a:endParaRPr lang="ru-RU" sz="2400" dirty="0"/>
                    </a:p>
                  </a:txBody>
                  <a:tcPr/>
                </a:tc>
                <a:tc>
                  <a:txBody>
                    <a:bodyPr/>
                    <a:lstStyle/>
                    <a:p>
                      <a:pPr algn="ctr"/>
                      <a:r>
                        <a:rPr lang="en-US" sz="2400" dirty="0" smtClean="0"/>
                        <a:t>512 000</a:t>
                      </a:r>
                      <a:endParaRPr lang="ru-RU" sz="2400" dirty="0"/>
                    </a:p>
                  </a:txBody>
                  <a:tcPr/>
                </a:tc>
                <a:tc>
                  <a:txBody>
                    <a:bodyPr/>
                    <a:lstStyle/>
                    <a:p>
                      <a:pPr algn="ctr"/>
                      <a:r>
                        <a:rPr lang="en-US" sz="2400" dirty="0" smtClean="0"/>
                        <a:t>512 000</a:t>
                      </a:r>
                      <a:endParaRPr lang="ru-RU" sz="2400" dirty="0"/>
                    </a:p>
                  </a:txBody>
                  <a:tcPr/>
                </a:tc>
                <a:extLst>
                  <a:ext uri="{0D108BD9-81ED-4DB2-BD59-A6C34878D82A}">
                    <a16:rowId xmlns:a16="http://schemas.microsoft.com/office/drawing/2014/main" val="10005"/>
                  </a:ext>
                </a:extLst>
              </a:tr>
              <a:tr h="457200">
                <a:tc>
                  <a:txBody>
                    <a:bodyPr/>
                    <a:lstStyle/>
                    <a:p>
                      <a:pPr algn="ctr"/>
                      <a:r>
                        <a:rPr lang="en-US" sz="2400" dirty="0" smtClean="0"/>
                        <a:t>2011</a:t>
                      </a:r>
                      <a:endParaRPr lang="ru-RU" sz="2400" dirty="0"/>
                    </a:p>
                  </a:txBody>
                  <a:tcPr/>
                </a:tc>
                <a:tc>
                  <a:txBody>
                    <a:bodyPr/>
                    <a:lstStyle/>
                    <a:p>
                      <a:pPr algn="ctr"/>
                      <a:r>
                        <a:rPr lang="en-US" sz="2400" dirty="0" smtClean="0"/>
                        <a:t>463 000</a:t>
                      </a:r>
                      <a:endParaRPr lang="ru-RU" sz="2400" dirty="0"/>
                    </a:p>
                  </a:txBody>
                  <a:tcPr/>
                </a:tc>
                <a:tc>
                  <a:txBody>
                    <a:bodyPr/>
                    <a:lstStyle/>
                    <a:p>
                      <a:pPr algn="ctr"/>
                      <a:r>
                        <a:rPr lang="en-US" sz="2400" dirty="0" smtClean="0"/>
                        <a:t>463 000</a:t>
                      </a:r>
                      <a:endParaRPr lang="ru-RU" sz="2400" dirty="0"/>
                    </a:p>
                  </a:txBody>
                  <a:tcPr/>
                </a:tc>
                <a:tc>
                  <a:txBody>
                    <a:bodyPr/>
                    <a:lstStyle/>
                    <a:p>
                      <a:pPr algn="ctr"/>
                      <a:r>
                        <a:rPr lang="en-US" sz="2400" dirty="0" smtClean="0"/>
                        <a:t>463 000</a:t>
                      </a:r>
                      <a:endParaRPr lang="ru-RU" sz="2400" dirty="0"/>
                    </a:p>
                  </a:txBody>
                  <a:tcPr/>
                </a:tc>
                <a:extLst>
                  <a:ext uri="{0D108BD9-81ED-4DB2-BD59-A6C34878D82A}">
                    <a16:rowId xmlns:a16="http://schemas.microsoft.com/office/drawing/2014/main" val="10006"/>
                  </a:ext>
                </a:extLst>
              </a:tr>
              <a:tr h="457200">
                <a:tc>
                  <a:txBody>
                    <a:bodyPr/>
                    <a:lstStyle/>
                    <a:p>
                      <a:pPr algn="ctr"/>
                      <a:r>
                        <a:rPr lang="en-US" sz="2400" dirty="0" smtClean="0"/>
                        <a:t>2010</a:t>
                      </a:r>
                      <a:endParaRPr lang="ru-RU" sz="2400" dirty="0"/>
                    </a:p>
                  </a:txBody>
                  <a:tcPr/>
                </a:tc>
                <a:tc>
                  <a:txBody>
                    <a:bodyPr/>
                    <a:lstStyle/>
                    <a:p>
                      <a:pPr algn="ctr"/>
                      <a:r>
                        <a:rPr lang="en-US" sz="2400" dirty="0" smtClean="0"/>
                        <a:t>415 000</a:t>
                      </a:r>
                      <a:endParaRPr lang="ru-RU" sz="2400" dirty="0"/>
                    </a:p>
                  </a:txBody>
                  <a:tcPr/>
                </a:tc>
                <a:tc>
                  <a:txBody>
                    <a:bodyPr/>
                    <a:lstStyle/>
                    <a:p>
                      <a:pPr algn="ctr"/>
                      <a:r>
                        <a:rPr lang="en-US" sz="2400" dirty="0" smtClean="0"/>
                        <a:t>415 000</a:t>
                      </a:r>
                      <a:endParaRPr lang="ru-RU" sz="2400" dirty="0"/>
                    </a:p>
                  </a:txBody>
                  <a:tcPr/>
                </a:tc>
                <a:tc>
                  <a:txBody>
                    <a:bodyPr/>
                    <a:lstStyle/>
                    <a:p>
                      <a:pPr algn="ctr"/>
                      <a:r>
                        <a:rPr lang="en-US" sz="2400" dirty="0" smtClean="0"/>
                        <a:t>415 000</a:t>
                      </a:r>
                      <a:endParaRPr lang="ru-RU" sz="2400"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15776" y="6115194"/>
            <a:ext cx="9278801" cy="830997"/>
          </a:xfrm>
          <a:prstGeom prst="rect">
            <a:avLst/>
          </a:prstGeom>
          <a:noFill/>
        </p:spPr>
        <p:txBody>
          <a:bodyPr wrap="square" rtlCol="0">
            <a:spAutoFit/>
          </a:bodyPr>
          <a:lstStyle/>
          <a:p>
            <a:r>
              <a:rPr lang="ru-RU" sz="1600" dirty="0" smtClean="0"/>
              <a:t>ОПС – обязательное пенсионное страхование; ОМС – обязательное медицинское страхование; ОССВНМ – обязательное социальное страхование на случай временной нетрудоспособности</a:t>
            </a:r>
          </a:p>
          <a:p>
            <a:r>
              <a:rPr lang="ru-RU" sz="1600" dirty="0" smtClean="0"/>
              <a:t> и в связи с материнством</a:t>
            </a:r>
            <a:endParaRPr lang="ru-RU" sz="1600" dirty="0"/>
          </a:p>
        </p:txBody>
      </p:sp>
    </p:spTree>
    <p:extLst>
      <p:ext uri="{BB962C8B-B14F-4D97-AF65-F5344CB8AC3E}">
        <p14:creationId xmlns:p14="http://schemas.microsoft.com/office/powerpoint/2010/main" val="5938896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4988" y="447620"/>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a:t>Страховые </a:t>
            </a:r>
            <a:r>
              <a:rPr lang="ru-RU" sz="2200" i="1" dirty="0" smtClean="0"/>
              <a:t>взносы для индивидуального предпринимателя</a:t>
            </a:r>
          </a:p>
          <a:p>
            <a:pPr algn="ctr"/>
            <a:r>
              <a:rPr lang="ru-RU" sz="2200" i="1" dirty="0" smtClean="0"/>
              <a:t> (до 01.01.2018)</a:t>
            </a:r>
            <a:endParaRPr lang="ru-RU" sz="2200" i="1" dirty="0"/>
          </a:p>
        </p:txBody>
      </p:sp>
      <p:sp>
        <p:nvSpPr>
          <p:cNvPr id="10" name="TextBox 9"/>
          <p:cNvSpPr txBox="1"/>
          <p:nvPr/>
        </p:nvSpPr>
        <p:spPr>
          <a:xfrm>
            <a:off x="245523" y="1355565"/>
            <a:ext cx="8676750" cy="830997"/>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пенсионное </a:t>
            </a:r>
            <a:r>
              <a:rPr lang="ru-RU" sz="2400" dirty="0" smtClean="0">
                <a:effectLst>
                  <a:outerShdw blurRad="38100" dist="38100" dir="2700000" algn="tl">
                    <a:srgbClr val="000000">
                      <a:alpha val="43137"/>
                    </a:srgbClr>
                  </a:outerShdw>
                </a:effectLst>
              </a:rPr>
              <a:t>страхование                                                          (при доходе до 300 000 рублей):</a:t>
            </a:r>
            <a:endParaRPr lang="ru-RU" sz="2800" dirty="0" smtClean="0"/>
          </a:p>
        </p:txBody>
      </p:sp>
      <p:sp>
        <p:nvSpPr>
          <p:cNvPr id="12" name="TextBox 11"/>
          <p:cNvSpPr txBox="1"/>
          <p:nvPr/>
        </p:nvSpPr>
        <p:spPr>
          <a:xfrm>
            <a:off x="218637" y="2934744"/>
            <a:ext cx="8676750" cy="830997"/>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пенсионное </a:t>
            </a:r>
            <a:r>
              <a:rPr lang="ru-RU" sz="2400" dirty="0" smtClean="0">
                <a:effectLst>
                  <a:outerShdw blurRad="38100" dist="38100" dir="2700000" algn="tl">
                    <a:srgbClr val="000000">
                      <a:alpha val="43137"/>
                    </a:srgbClr>
                  </a:outerShdw>
                </a:effectLst>
              </a:rPr>
              <a:t>страхование                                                   (при доходе более 300 000 рублей):</a:t>
            </a:r>
            <a:endParaRPr lang="ru-RU" sz="2800" dirty="0" smtClean="0"/>
          </a:p>
        </p:txBody>
      </p:sp>
      <p:sp>
        <p:nvSpPr>
          <p:cNvPr id="13" name="TextBox 12"/>
          <p:cNvSpPr txBox="1"/>
          <p:nvPr/>
        </p:nvSpPr>
        <p:spPr>
          <a:xfrm>
            <a:off x="167190" y="5152898"/>
            <a:ext cx="8676750" cy="461665"/>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a:t>
            </a:r>
            <a:r>
              <a:rPr lang="ru-RU" sz="2400" dirty="0" smtClean="0">
                <a:effectLst>
                  <a:outerShdw blurRad="38100" dist="38100" dir="2700000" algn="tl">
                    <a:srgbClr val="000000">
                      <a:alpha val="43137"/>
                    </a:srgbClr>
                  </a:outerShdw>
                </a:effectLst>
              </a:rPr>
              <a:t>медицинское страхование:</a:t>
            </a:r>
          </a:p>
        </p:txBody>
      </p:sp>
      <p:sp>
        <p:nvSpPr>
          <p:cNvPr id="14" name="TextBox 13"/>
          <p:cNvSpPr txBox="1"/>
          <p:nvPr/>
        </p:nvSpPr>
        <p:spPr>
          <a:xfrm>
            <a:off x="196875" y="5751355"/>
            <a:ext cx="37444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МРОТ* </a:t>
            </a:r>
            <a:r>
              <a:rPr lang="en-US" sz="2400" b="1" dirty="0" smtClean="0"/>
              <a:t>X 12 X 5,1%</a:t>
            </a:r>
            <a:endParaRPr lang="ru-RU" sz="2400" b="1" dirty="0"/>
          </a:p>
        </p:txBody>
      </p:sp>
      <p:sp>
        <p:nvSpPr>
          <p:cNvPr id="15" name="Прямоугольник 14"/>
          <p:cNvSpPr/>
          <p:nvPr/>
        </p:nvSpPr>
        <p:spPr>
          <a:xfrm>
            <a:off x="204374" y="6409804"/>
            <a:ext cx="7956376" cy="369332"/>
          </a:xfrm>
          <a:prstGeom prst="rect">
            <a:avLst/>
          </a:prstGeom>
        </p:spPr>
        <p:txBody>
          <a:bodyPr wrap="square">
            <a:spAutoFit/>
          </a:bodyPr>
          <a:lstStyle/>
          <a:p>
            <a:pPr algn="just"/>
            <a:r>
              <a:rPr lang="ru-RU" i="1" dirty="0"/>
              <a:t>* </a:t>
            </a:r>
            <a:r>
              <a:rPr lang="ru-RU" i="1" dirty="0" smtClean="0"/>
              <a:t>На начало календарного года</a:t>
            </a:r>
            <a:endParaRPr lang="ru-RU" i="1" dirty="0"/>
          </a:p>
        </p:txBody>
      </p:sp>
      <p:sp>
        <p:nvSpPr>
          <p:cNvPr id="16" name="TextBox 15"/>
          <p:cNvSpPr txBox="1"/>
          <p:nvPr/>
        </p:nvSpPr>
        <p:spPr>
          <a:xfrm>
            <a:off x="177998" y="2158729"/>
            <a:ext cx="374441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МРОТ* </a:t>
            </a:r>
            <a:r>
              <a:rPr lang="en-US" sz="2400" b="1" dirty="0" smtClean="0"/>
              <a:t>X 12 X </a:t>
            </a:r>
            <a:r>
              <a:rPr lang="ru-RU" sz="2400" b="1" dirty="0" smtClean="0"/>
              <a:t>26</a:t>
            </a:r>
            <a:r>
              <a:rPr lang="en-US" sz="2400" b="1" dirty="0" smtClean="0"/>
              <a:t>%</a:t>
            </a:r>
            <a:endParaRPr lang="ru-RU" sz="2400" b="1" dirty="0"/>
          </a:p>
        </p:txBody>
      </p:sp>
      <p:sp>
        <p:nvSpPr>
          <p:cNvPr id="17" name="TextBox 16"/>
          <p:cNvSpPr txBox="1"/>
          <p:nvPr/>
        </p:nvSpPr>
        <p:spPr>
          <a:xfrm>
            <a:off x="175121" y="3935479"/>
            <a:ext cx="8892126"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200" b="1" dirty="0" smtClean="0"/>
              <a:t>МРОТ* </a:t>
            </a:r>
            <a:r>
              <a:rPr lang="en-US" sz="2200" b="1" dirty="0" smtClean="0"/>
              <a:t>X 12 X </a:t>
            </a:r>
            <a:r>
              <a:rPr lang="ru-RU" sz="2200" b="1" dirty="0" smtClean="0"/>
              <a:t>26</a:t>
            </a:r>
            <a:r>
              <a:rPr lang="en-US" sz="2200" b="1" dirty="0" smtClean="0"/>
              <a:t>%</a:t>
            </a:r>
            <a:r>
              <a:rPr lang="ru-RU" sz="2200" b="1" dirty="0" smtClean="0"/>
              <a:t> + 1% с дохода, превышающего 300 тыс. руб.</a:t>
            </a:r>
            <a:endParaRPr lang="ru-RU" sz="2200" b="1" dirty="0"/>
          </a:p>
        </p:txBody>
      </p:sp>
      <p:cxnSp>
        <p:nvCxnSpPr>
          <p:cNvPr id="18" name="Прямая соединительная линия 17"/>
          <p:cNvCxnSpPr/>
          <p:nvPr/>
        </p:nvCxnSpPr>
        <p:spPr>
          <a:xfrm>
            <a:off x="-14988" y="2827317"/>
            <a:ext cx="9144000" cy="5544"/>
          </a:xfrm>
          <a:prstGeom prst="line">
            <a:avLst/>
          </a:prstGeom>
        </p:spPr>
        <p:style>
          <a:lnRef idx="3">
            <a:schemeClr val="dk1"/>
          </a:lnRef>
          <a:fillRef idx="0">
            <a:schemeClr val="dk1"/>
          </a:fillRef>
          <a:effectRef idx="2">
            <a:schemeClr val="dk1"/>
          </a:effectRef>
          <a:fontRef idx="minor">
            <a:schemeClr val="tx1"/>
          </a:fontRef>
        </p:style>
      </p:cxnSp>
      <p:cxnSp>
        <p:nvCxnSpPr>
          <p:cNvPr id="19" name="Прямая соединительная линия 18"/>
          <p:cNvCxnSpPr/>
          <p:nvPr/>
        </p:nvCxnSpPr>
        <p:spPr>
          <a:xfrm>
            <a:off x="11898" y="1364201"/>
            <a:ext cx="9144000" cy="5544"/>
          </a:xfrm>
          <a:prstGeom prst="line">
            <a:avLst/>
          </a:prstGeom>
        </p:spPr>
        <p:style>
          <a:lnRef idx="3">
            <a:schemeClr val="dk1"/>
          </a:lnRef>
          <a:fillRef idx="0">
            <a:schemeClr val="dk1"/>
          </a:fillRef>
          <a:effectRef idx="2">
            <a:schemeClr val="dk1"/>
          </a:effectRef>
          <a:fontRef idx="minor">
            <a:schemeClr val="tx1"/>
          </a:fontRef>
        </p:style>
      </p:cxnSp>
      <p:cxnSp>
        <p:nvCxnSpPr>
          <p:cNvPr id="20" name="Прямая соединительная линия 19"/>
          <p:cNvCxnSpPr/>
          <p:nvPr/>
        </p:nvCxnSpPr>
        <p:spPr>
          <a:xfrm>
            <a:off x="-14345" y="5094245"/>
            <a:ext cx="9144000" cy="5544"/>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175121" y="4526027"/>
            <a:ext cx="798562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Максимальный размер СВ**= 8 МРОТ* </a:t>
            </a:r>
            <a:r>
              <a:rPr lang="en-US" sz="2400" b="1" dirty="0" smtClean="0"/>
              <a:t>X 12 X </a:t>
            </a:r>
            <a:r>
              <a:rPr lang="ru-RU" sz="2400" b="1" dirty="0" smtClean="0"/>
              <a:t>26</a:t>
            </a:r>
            <a:r>
              <a:rPr lang="en-US" sz="2400" b="1" dirty="0" smtClean="0"/>
              <a:t>%</a:t>
            </a:r>
            <a:endParaRPr lang="ru-RU" sz="2400" b="1" dirty="0"/>
          </a:p>
        </p:txBody>
      </p:sp>
      <p:sp>
        <p:nvSpPr>
          <p:cNvPr id="22" name="Прямоугольник 21"/>
          <p:cNvSpPr/>
          <p:nvPr/>
        </p:nvSpPr>
        <p:spPr>
          <a:xfrm>
            <a:off x="4416145" y="6409804"/>
            <a:ext cx="7956376" cy="369332"/>
          </a:xfrm>
          <a:prstGeom prst="rect">
            <a:avLst/>
          </a:prstGeom>
        </p:spPr>
        <p:txBody>
          <a:bodyPr wrap="square">
            <a:spAutoFit/>
          </a:bodyPr>
          <a:lstStyle/>
          <a:p>
            <a:pPr algn="just"/>
            <a:r>
              <a:rPr lang="ru-RU" i="1" dirty="0" smtClean="0"/>
              <a:t>** Страховые взносы</a:t>
            </a:r>
            <a:endParaRPr lang="ru-RU" i="1" dirty="0"/>
          </a:p>
        </p:txBody>
      </p:sp>
    </p:spTree>
    <p:extLst>
      <p:ext uri="{BB962C8B-B14F-4D97-AF65-F5344CB8AC3E}">
        <p14:creationId xmlns:p14="http://schemas.microsoft.com/office/powerpoint/2010/main" val="7733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2632" y="510822"/>
            <a:ext cx="10391775" cy="377403"/>
          </a:xfrm>
        </p:spPr>
        <p:txBody>
          <a:bodyPr/>
          <a:lstStyle/>
          <a:p>
            <a:pPr algn="ctr"/>
            <a:r>
              <a:rPr lang="ru-RU" sz="2000" i="1" dirty="0"/>
              <a:t>Страховые взносы для индивидуального предпринимателя</a:t>
            </a:r>
            <a:br>
              <a:rPr lang="ru-RU" sz="2000" i="1" dirty="0"/>
            </a:br>
            <a:r>
              <a:rPr lang="ru-RU" sz="2000" i="1" dirty="0"/>
              <a:t> </a:t>
            </a:r>
            <a:r>
              <a:rPr lang="ru-RU" sz="2000" i="1" dirty="0" smtClean="0"/>
              <a:t>(после </a:t>
            </a:r>
            <a:r>
              <a:rPr lang="ru-RU" sz="2000" i="1" dirty="0"/>
              <a:t>01.01.2018)</a:t>
            </a:r>
          </a:p>
        </p:txBody>
      </p:sp>
      <p:sp>
        <p:nvSpPr>
          <p:cNvPr id="3" name="Прямоугольник 2"/>
          <p:cNvSpPr/>
          <p:nvPr/>
        </p:nvSpPr>
        <p:spPr>
          <a:xfrm>
            <a:off x="323528" y="1286778"/>
            <a:ext cx="7992888" cy="400110"/>
          </a:xfrm>
          <a:prstGeom prst="rect">
            <a:avLst/>
          </a:prstGeom>
        </p:spPr>
        <p:txBody>
          <a:bodyPr wrap="square">
            <a:spAutoFit/>
          </a:bodyPr>
          <a:lstStyle/>
          <a:p>
            <a:pPr algn="just"/>
            <a:r>
              <a:rPr lang="ru-RU" sz="2000" dirty="0" smtClean="0"/>
              <a:t> </a:t>
            </a:r>
            <a:endParaRPr lang="ru-RU" sz="2000" dirty="0"/>
          </a:p>
        </p:txBody>
      </p:sp>
      <p:sp>
        <p:nvSpPr>
          <p:cNvPr id="7" name="TextBox 6"/>
          <p:cNvSpPr txBox="1"/>
          <p:nvPr/>
        </p:nvSpPr>
        <p:spPr>
          <a:xfrm>
            <a:off x="249784" y="1364201"/>
            <a:ext cx="8676750" cy="830997"/>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пенсионное </a:t>
            </a:r>
            <a:r>
              <a:rPr lang="ru-RU" sz="2400" dirty="0" smtClean="0">
                <a:effectLst>
                  <a:outerShdw blurRad="38100" dist="38100" dir="2700000" algn="tl">
                    <a:srgbClr val="000000">
                      <a:alpha val="43137"/>
                    </a:srgbClr>
                  </a:outerShdw>
                </a:effectLst>
              </a:rPr>
              <a:t>страхование                                                    (при доходе до 300 000 рублей):</a:t>
            </a:r>
            <a:endParaRPr lang="ru-RU" sz="2800" dirty="0" smtClean="0"/>
          </a:p>
        </p:txBody>
      </p:sp>
      <p:sp>
        <p:nvSpPr>
          <p:cNvPr id="8" name="TextBox 7"/>
          <p:cNvSpPr txBox="1"/>
          <p:nvPr/>
        </p:nvSpPr>
        <p:spPr>
          <a:xfrm>
            <a:off x="218637" y="2934744"/>
            <a:ext cx="8676750" cy="830997"/>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пенсионное </a:t>
            </a:r>
            <a:r>
              <a:rPr lang="ru-RU" sz="2400" dirty="0" smtClean="0">
                <a:effectLst>
                  <a:outerShdw blurRad="38100" dist="38100" dir="2700000" algn="tl">
                    <a:srgbClr val="000000">
                      <a:alpha val="43137"/>
                    </a:srgbClr>
                  </a:outerShdw>
                </a:effectLst>
              </a:rPr>
              <a:t>страхование                                                    (при доходе более 300 000 рублей):</a:t>
            </a:r>
            <a:endParaRPr lang="ru-RU" sz="2800" dirty="0" smtClean="0"/>
          </a:p>
        </p:txBody>
      </p:sp>
      <p:sp>
        <p:nvSpPr>
          <p:cNvPr id="9" name="TextBox 8"/>
          <p:cNvSpPr txBox="1"/>
          <p:nvPr/>
        </p:nvSpPr>
        <p:spPr>
          <a:xfrm>
            <a:off x="167190" y="5152898"/>
            <a:ext cx="8676750" cy="461665"/>
          </a:xfrm>
          <a:prstGeom prst="rect">
            <a:avLst/>
          </a:prstGeom>
          <a:noFill/>
        </p:spPr>
        <p:txBody>
          <a:bodyPr wrap="square" rtlCol="0">
            <a:spAutoFit/>
          </a:bodyPr>
          <a:lstStyle/>
          <a:p>
            <a:pPr marL="285750" indent="-285750" algn="just">
              <a:buFont typeface="Arial" panose="020B0604020202020204" pitchFamily="34" charset="0"/>
              <a:buChar char="•"/>
            </a:pPr>
            <a:r>
              <a:rPr lang="ru-RU" sz="2400" dirty="0">
                <a:effectLst>
                  <a:outerShdw blurRad="38100" dist="38100" dir="2700000" algn="tl">
                    <a:srgbClr val="000000">
                      <a:alpha val="43137"/>
                    </a:srgbClr>
                  </a:outerShdw>
                </a:effectLst>
              </a:rPr>
              <a:t>Обязательное </a:t>
            </a:r>
            <a:r>
              <a:rPr lang="ru-RU" sz="2400" dirty="0" smtClean="0">
                <a:effectLst>
                  <a:outerShdw blurRad="38100" dist="38100" dir="2700000" algn="tl">
                    <a:srgbClr val="000000">
                      <a:alpha val="43137"/>
                    </a:srgbClr>
                  </a:outerShdw>
                </a:effectLst>
              </a:rPr>
              <a:t>медицинское страхование:</a:t>
            </a:r>
          </a:p>
        </p:txBody>
      </p:sp>
      <p:sp>
        <p:nvSpPr>
          <p:cNvPr id="10" name="TextBox 9"/>
          <p:cNvSpPr txBox="1"/>
          <p:nvPr/>
        </p:nvSpPr>
        <p:spPr>
          <a:xfrm>
            <a:off x="196874" y="5751355"/>
            <a:ext cx="833556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Фиксированный размер (2019)= 6884 рублей (</a:t>
            </a:r>
            <a:r>
              <a:rPr lang="ru-RU" sz="2400" b="1" dirty="0" err="1" smtClean="0"/>
              <a:t>ФРомс</a:t>
            </a:r>
            <a:r>
              <a:rPr lang="ru-RU" sz="2400" b="1" dirty="0" smtClean="0"/>
              <a:t>)</a:t>
            </a:r>
            <a:endParaRPr lang="ru-RU" sz="2400" b="1" dirty="0"/>
          </a:p>
        </p:txBody>
      </p:sp>
      <p:sp>
        <p:nvSpPr>
          <p:cNvPr id="11" name="Прямоугольник 10"/>
          <p:cNvSpPr/>
          <p:nvPr/>
        </p:nvSpPr>
        <p:spPr>
          <a:xfrm>
            <a:off x="204374" y="6409804"/>
            <a:ext cx="7956376" cy="369332"/>
          </a:xfrm>
          <a:prstGeom prst="rect">
            <a:avLst/>
          </a:prstGeom>
        </p:spPr>
        <p:txBody>
          <a:bodyPr wrap="square">
            <a:spAutoFit/>
          </a:bodyPr>
          <a:lstStyle/>
          <a:p>
            <a:pPr algn="just"/>
            <a:r>
              <a:rPr lang="ru-RU" i="1" dirty="0"/>
              <a:t>* </a:t>
            </a:r>
            <a:r>
              <a:rPr lang="ru-RU" i="1" dirty="0" smtClean="0"/>
              <a:t>На начало календарного года</a:t>
            </a:r>
            <a:endParaRPr lang="ru-RU" i="1" dirty="0"/>
          </a:p>
        </p:txBody>
      </p:sp>
      <p:sp>
        <p:nvSpPr>
          <p:cNvPr id="12" name="TextBox 11"/>
          <p:cNvSpPr txBox="1"/>
          <p:nvPr/>
        </p:nvSpPr>
        <p:spPr>
          <a:xfrm>
            <a:off x="177997" y="2158729"/>
            <a:ext cx="888924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Фиксированный размер </a:t>
            </a:r>
            <a:r>
              <a:rPr lang="ru-RU" sz="2400" b="1" dirty="0"/>
              <a:t>(2019) </a:t>
            </a:r>
            <a:r>
              <a:rPr lang="ru-RU" sz="2400" b="1" dirty="0" smtClean="0"/>
              <a:t>= 29 354 рублей </a:t>
            </a:r>
            <a:r>
              <a:rPr lang="ru-RU" sz="2400" b="1" dirty="0"/>
              <a:t>(</a:t>
            </a:r>
            <a:r>
              <a:rPr lang="ru-RU" sz="2400" b="1" dirty="0" err="1" smtClean="0"/>
              <a:t>ФРопс</a:t>
            </a:r>
            <a:r>
              <a:rPr lang="ru-RU" sz="2400" b="1" dirty="0" smtClean="0"/>
              <a:t>)</a:t>
            </a:r>
            <a:endParaRPr lang="ru-RU" sz="2400" b="1" dirty="0"/>
          </a:p>
        </p:txBody>
      </p:sp>
      <p:sp>
        <p:nvSpPr>
          <p:cNvPr id="13" name="TextBox 12"/>
          <p:cNvSpPr txBox="1"/>
          <p:nvPr/>
        </p:nvSpPr>
        <p:spPr>
          <a:xfrm>
            <a:off x="175121" y="3935479"/>
            <a:ext cx="8892126"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200" b="1" dirty="0" smtClean="0"/>
              <a:t>29 354 рублей + 1% с дохода, превышающего 300 тыс. руб.</a:t>
            </a:r>
            <a:endParaRPr lang="ru-RU" sz="2200" b="1" dirty="0"/>
          </a:p>
        </p:txBody>
      </p:sp>
      <p:cxnSp>
        <p:nvCxnSpPr>
          <p:cNvPr id="14" name="Прямая соединительная линия 13"/>
          <p:cNvCxnSpPr/>
          <p:nvPr/>
        </p:nvCxnSpPr>
        <p:spPr>
          <a:xfrm>
            <a:off x="-14988" y="2827317"/>
            <a:ext cx="9144000" cy="5544"/>
          </a:xfrm>
          <a:prstGeom prst="line">
            <a:avLst/>
          </a:prstGeom>
        </p:spPr>
        <p:style>
          <a:lnRef idx="3">
            <a:schemeClr val="dk1"/>
          </a:lnRef>
          <a:fillRef idx="0">
            <a:schemeClr val="dk1"/>
          </a:fillRef>
          <a:effectRef idx="2">
            <a:schemeClr val="dk1"/>
          </a:effectRef>
          <a:fontRef idx="minor">
            <a:schemeClr val="tx1"/>
          </a:fontRef>
        </p:style>
      </p:cxnSp>
      <p:cxnSp>
        <p:nvCxnSpPr>
          <p:cNvPr id="15" name="Прямая соединительная линия 14"/>
          <p:cNvCxnSpPr/>
          <p:nvPr/>
        </p:nvCxnSpPr>
        <p:spPr>
          <a:xfrm>
            <a:off x="-14345" y="5094245"/>
            <a:ext cx="9144000" cy="5544"/>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175121" y="4526027"/>
            <a:ext cx="798562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400" b="1" dirty="0" smtClean="0"/>
              <a:t>Максимальный размер СВ**= 8 </a:t>
            </a:r>
            <a:r>
              <a:rPr lang="ru-RU" sz="2400" b="1" dirty="0" err="1" smtClean="0"/>
              <a:t>ФРопс</a:t>
            </a:r>
            <a:endParaRPr lang="ru-RU" sz="2400" b="1" dirty="0"/>
          </a:p>
        </p:txBody>
      </p:sp>
      <p:sp>
        <p:nvSpPr>
          <p:cNvPr id="17" name="Прямоугольник 16"/>
          <p:cNvSpPr/>
          <p:nvPr/>
        </p:nvSpPr>
        <p:spPr>
          <a:xfrm>
            <a:off x="4416145" y="6409804"/>
            <a:ext cx="7956376" cy="369332"/>
          </a:xfrm>
          <a:prstGeom prst="rect">
            <a:avLst/>
          </a:prstGeom>
        </p:spPr>
        <p:txBody>
          <a:bodyPr wrap="square">
            <a:spAutoFit/>
          </a:bodyPr>
          <a:lstStyle/>
          <a:p>
            <a:pPr algn="just"/>
            <a:r>
              <a:rPr lang="ru-RU" i="1" dirty="0" smtClean="0"/>
              <a:t>** Страховые взносы</a:t>
            </a:r>
            <a:endParaRPr lang="ru-RU" i="1" dirty="0"/>
          </a:p>
        </p:txBody>
      </p:sp>
    </p:spTree>
    <p:extLst>
      <p:ext uri="{BB962C8B-B14F-4D97-AF65-F5344CB8AC3E}">
        <p14:creationId xmlns:p14="http://schemas.microsoft.com/office/powerpoint/2010/main" val="14791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39260" y="551069"/>
            <a:ext cx="10391775" cy="377403"/>
          </a:xfrm>
        </p:spPr>
        <p:txBody>
          <a:bodyPr/>
          <a:lstStyle/>
          <a:p>
            <a:pPr algn="ctr"/>
            <a:r>
              <a:rPr lang="ru-RU" sz="2400" dirty="0" smtClean="0"/>
              <a:t>Упрощенная система налогообложения</a:t>
            </a:r>
            <a:endParaRPr lang="ru-RU" sz="2400" dirty="0"/>
          </a:p>
        </p:txBody>
      </p:sp>
      <p:sp>
        <p:nvSpPr>
          <p:cNvPr id="3" name="Прямоугольник 2"/>
          <p:cNvSpPr/>
          <p:nvPr/>
        </p:nvSpPr>
        <p:spPr>
          <a:xfrm>
            <a:off x="323528" y="1286778"/>
            <a:ext cx="7992888" cy="400110"/>
          </a:xfrm>
          <a:prstGeom prst="rect">
            <a:avLst/>
          </a:prstGeom>
        </p:spPr>
        <p:txBody>
          <a:bodyPr wrap="square">
            <a:spAutoFit/>
          </a:bodyPr>
          <a:lstStyle/>
          <a:p>
            <a:pPr algn="just"/>
            <a:r>
              <a:rPr lang="ru-RU" sz="2000" dirty="0" smtClean="0"/>
              <a:t> </a:t>
            </a:r>
            <a:endParaRPr lang="ru-RU" sz="2000" dirty="0"/>
          </a:p>
        </p:txBody>
      </p:sp>
      <p:sp>
        <p:nvSpPr>
          <p:cNvPr id="2" name="Прямоугольник 1"/>
          <p:cNvSpPr/>
          <p:nvPr/>
        </p:nvSpPr>
        <p:spPr>
          <a:xfrm>
            <a:off x="269505" y="5595583"/>
            <a:ext cx="8574244" cy="1015663"/>
          </a:xfrm>
          <a:prstGeom prst="rect">
            <a:avLst/>
          </a:prstGeom>
        </p:spPr>
        <p:txBody>
          <a:bodyPr wrap="square">
            <a:spAutoFit/>
          </a:bodyPr>
          <a:lstStyle/>
          <a:p>
            <a:pPr algn="just"/>
            <a:r>
              <a:rPr lang="ru-RU" sz="2000" dirty="0" smtClean="0"/>
              <a:t>Подробнее – глава 26.2. Налогового кодекса Российской Федерации </a:t>
            </a:r>
            <a:r>
              <a:rPr lang="en-US" sz="2000" dirty="0">
                <a:hlinkClick r:id="rId2"/>
              </a:rPr>
              <a:t>http://www.consultant.ru/document/cons_doc_LAW_28165/d29da7b903e5cc351ee08a2f10414ccee3c12bad</a:t>
            </a:r>
            <a:r>
              <a:rPr lang="en-US" sz="2000" dirty="0" smtClean="0">
                <a:hlinkClick r:id="rId2"/>
              </a:rPr>
              <a:t>/</a:t>
            </a:r>
            <a:r>
              <a:rPr lang="ru-RU" sz="2000" dirty="0" smtClean="0"/>
              <a:t>  </a:t>
            </a:r>
            <a:endParaRPr lang="ru-RU" sz="2000" dirty="0"/>
          </a:p>
        </p:txBody>
      </p:sp>
      <p:sp>
        <p:nvSpPr>
          <p:cNvPr id="5" name="Прямоугольник 4"/>
          <p:cNvSpPr/>
          <p:nvPr/>
        </p:nvSpPr>
        <p:spPr>
          <a:xfrm>
            <a:off x="269505" y="1686888"/>
            <a:ext cx="4097779" cy="12473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t>объект обложения – доходы </a:t>
            </a:r>
            <a:endParaRPr lang="ru-RU" sz="2800" dirty="0"/>
          </a:p>
        </p:txBody>
      </p:sp>
      <p:sp>
        <p:nvSpPr>
          <p:cNvPr id="6" name="Прямоугольник 5"/>
          <p:cNvSpPr/>
          <p:nvPr/>
        </p:nvSpPr>
        <p:spPr>
          <a:xfrm>
            <a:off x="269505" y="3518617"/>
            <a:ext cx="4097779" cy="12473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t>объект </a:t>
            </a:r>
            <a:r>
              <a:rPr lang="ru-RU" sz="2800" dirty="0"/>
              <a:t>обложения – </a:t>
            </a:r>
            <a:r>
              <a:rPr lang="ru-RU" sz="2800" dirty="0" smtClean="0"/>
              <a:t>доходы за минусом расходов </a:t>
            </a:r>
            <a:endParaRPr lang="ru-RU" sz="2800" dirty="0"/>
          </a:p>
        </p:txBody>
      </p:sp>
      <p:sp>
        <p:nvSpPr>
          <p:cNvPr id="7" name="Штриховая стрелка вправо 6"/>
          <p:cNvSpPr/>
          <p:nvPr/>
        </p:nvSpPr>
        <p:spPr>
          <a:xfrm>
            <a:off x="4556627" y="1829223"/>
            <a:ext cx="1323833" cy="85980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Штриховая стрелка вправо 7"/>
          <p:cNvSpPr/>
          <p:nvPr/>
        </p:nvSpPr>
        <p:spPr>
          <a:xfrm>
            <a:off x="4556627" y="3702973"/>
            <a:ext cx="1323833" cy="85980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6021299" y="1663053"/>
            <a:ext cx="4698280" cy="12473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t>налоговая ставка - 6%</a:t>
            </a:r>
            <a:endParaRPr lang="ru-RU" sz="2800" dirty="0"/>
          </a:p>
        </p:txBody>
      </p:sp>
      <p:sp>
        <p:nvSpPr>
          <p:cNvPr id="10" name="Прямоугольник 9"/>
          <p:cNvSpPr/>
          <p:nvPr/>
        </p:nvSpPr>
        <p:spPr>
          <a:xfrm>
            <a:off x="6021299" y="3368923"/>
            <a:ext cx="4698280" cy="714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a:t>налоговая ставка - </a:t>
            </a:r>
            <a:r>
              <a:rPr lang="ru-RU" sz="2800" dirty="0" smtClean="0"/>
              <a:t>15%</a:t>
            </a:r>
            <a:endParaRPr lang="ru-RU" sz="2800" dirty="0"/>
          </a:p>
        </p:txBody>
      </p:sp>
      <p:sp>
        <p:nvSpPr>
          <p:cNvPr id="11" name="Прямоугольник 10"/>
          <p:cNvSpPr/>
          <p:nvPr/>
        </p:nvSpPr>
        <p:spPr>
          <a:xfrm>
            <a:off x="6021299" y="4259015"/>
            <a:ext cx="4698280" cy="714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t>минимальный налог - 1%</a:t>
            </a:r>
            <a:endParaRPr lang="ru-RU" sz="2800" dirty="0"/>
          </a:p>
        </p:txBody>
      </p:sp>
    </p:spTree>
    <p:extLst>
      <p:ext uri="{BB962C8B-B14F-4D97-AF65-F5344CB8AC3E}">
        <p14:creationId xmlns:p14="http://schemas.microsoft.com/office/powerpoint/2010/main" val="2576363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Практико-ориентированное задание №1</a:t>
            </a:r>
            <a:endParaRPr lang="ru-RU" dirty="0"/>
          </a:p>
        </p:txBody>
      </p:sp>
      <p:sp>
        <p:nvSpPr>
          <p:cNvPr id="3" name="Прямоугольник 2"/>
          <p:cNvSpPr/>
          <p:nvPr/>
        </p:nvSpPr>
        <p:spPr>
          <a:xfrm>
            <a:off x="323528" y="1286778"/>
            <a:ext cx="7992888" cy="400110"/>
          </a:xfrm>
          <a:prstGeom prst="rect">
            <a:avLst/>
          </a:prstGeom>
        </p:spPr>
        <p:txBody>
          <a:bodyPr wrap="square">
            <a:spAutoFit/>
          </a:bodyPr>
          <a:lstStyle/>
          <a:p>
            <a:pPr algn="just"/>
            <a:r>
              <a:rPr lang="ru-RU" sz="2000" dirty="0" smtClean="0"/>
              <a:t> </a:t>
            </a:r>
            <a:endParaRPr lang="ru-RU" sz="2000" dirty="0"/>
          </a:p>
        </p:txBody>
      </p:sp>
      <p:sp>
        <p:nvSpPr>
          <p:cNvPr id="2" name="Прямоугольник 1"/>
          <p:cNvSpPr/>
          <p:nvPr/>
        </p:nvSpPr>
        <p:spPr>
          <a:xfrm>
            <a:off x="269506" y="1173708"/>
            <a:ext cx="8574244" cy="4832092"/>
          </a:xfrm>
          <a:prstGeom prst="rect">
            <a:avLst/>
          </a:prstGeom>
        </p:spPr>
        <p:txBody>
          <a:bodyPr wrap="square">
            <a:spAutoFit/>
          </a:bodyPr>
          <a:lstStyle/>
          <a:p>
            <a:pPr algn="just"/>
            <a:r>
              <a:rPr lang="ru-RU" sz="2800" dirty="0" smtClean="0"/>
              <a:t>На примере выбранной коммерческой организации оцените ее финансовое состояние и деловую активность. </a:t>
            </a:r>
          </a:p>
          <a:p>
            <a:pPr algn="just"/>
            <a:endParaRPr lang="ru-RU" sz="2800" dirty="0"/>
          </a:p>
          <a:p>
            <a:pPr algn="just"/>
            <a:r>
              <a:rPr lang="ru-RU" sz="2800" dirty="0" smtClean="0"/>
              <a:t>Полученные результаты прокомментируйте с позиции: </a:t>
            </a:r>
          </a:p>
          <a:p>
            <a:pPr algn="just"/>
            <a:r>
              <a:rPr lang="ru-RU" sz="2800" dirty="0" smtClean="0"/>
              <a:t>-</a:t>
            </a:r>
            <a:r>
              <a:rPr lang="en-US" sz="2800" dirty="0" smtClean="0"/>
              <a:t>&gt; </a:t>
            </a:r>
            <a:r>
              <a:rPr lang="ru-RU" sz="2800" dirty="0" smtClean="0"/>
              <a:t>возможных причин; </a:t>
            </a:r>
          </a:p>
          <a:p>
            <a:pPr algn="just"/>
            <a:r>
              <a:rPr lang="ru-RU" sz="2800" dirty="0" smtClean="0"/>
              <a:t>-</a:t>
            </a:r>
            <a:r>
              <a:rPr lang="en-US" sz="2800" dirty="0" smtClean="0"/>
              <a:t>&gt; </a:t>
            </a:r>
            <a:r>
              <a:rPr lang="ru-RU" sz="2800" dirty="0" smtClean="0"/>
              <a:t>путей решения выявленных проблем.</a:t>
            </a:r>
          </a:p>
          <a:p>
            <a:pPr algn="just"/>
            <a:endParaRPr lang="ru-RU" sz="2800" dirty="0"/>
          </a:p>
          <a:p>
            <a:pPr algn="just"/>
            <a:r>
              <a:rPr lang="ru-RU" sz="2800" dirty="0" smtClean="0"/>
              <a:t>С отчетностью компаний можно ознакомиться по ссылке: </a:t>
            </a:r>
          </a:p>
          <a:p>
            <a:pPr algn="just"/>
            <a:r>
              <a:rPr lang="en-US" sz="2800" dirty="0">
                <a:hlinkClick r:id="rId2"/>
              </a:rPr>
              <a:t>https://www.e-disclosure.ru</a:t>
            </a:r>
            <a:r>
              <a:rPr lang="en-US" sz="2800" dirty="0" smtClean="0">
                <a:hlinkClick r:id="rId2"/>
              </a:rPr>
              <a:t>/</a:t>
            </a:r>
            <a:r>
              <a:rPr lang="ru-RU" sz="2800" dirty="0" smtClean="0"/>
              <a:t>  </a:t>
            </a:r>
            <a:endParaRPr lang="ru-RU" sz="2800" dirty="0"/>
          </a:p>
        </p:txBody>
      </p:sp>
    </p:spTree>
    <p:extLst>
      <p:ext uri="{BB962C8B-B14F-4D97-AF65-F5344CB8AC3E}">
        <p14:creationId xmlns:p14="http://schemas.microsoft.com/office/powerpoint/2010/main" val="18900458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№2</a:t>
            </a:r>
            <a:endParaRPr lang="ru-RU" dirty="0"/>
          </a:p>
        </p:txBody>
      </p:sp>
      <p:sp>
        <p:nvSpPr>
          <p:cNvPr id="3" name="Прямоугольник 2"/>
          <p:cNvSpPr/>
          <p:nvPr/>
        </p:nvSpPr>
        <p:spPr>
          <a:xfrm>
            <a:off x="269505" y="1107791"/>
            <a:ext cx="8424936" cy="1323439"/>
          </a:xfrm>
          <a:prstGeom prst="rect">
            <a:avLst/>
          </a:prstGeom>
        </p:spPr>
        <p:txBody>
          <a:bodyPr wrap="square">
            <a:spAutoFit/>
          </a:bodyPr>
          <a:lstStyle/>
          <a:p>
            <a:pPr algn="just"/>
            <a:r>
              <a:rPr lang="ru-RU" sz="2000" dirty="0" smtClean="0"/>
              <a:t>Благотворительная </a:t>
            </a:r>
            <a:r>
              <a:rPr lang="ru-RU" sz="2000" dirty="0"/>
              <a:t>организация, оказывающая помощь тяжело больным гражданам работает по 5 направлениям, по каждому из которых реализуется специальная программа. 				</a:t>
            </a:r>
          </a:p>
        </p:txBody>
      </p:sp>
      <p:graphicFrame>
        <p:nvGraphicFramePr>
          <p:cNvPr id="5" name="Таблица 4"/>
          <p:cNvGraphicFramePr>
            <a:graphicFrameLocks noGrp="1"/>
          </p:cNvGraphicFramePr>
          <p:nvPr>
            <p:extLst>
              <p:ext uri="{D42A27DB-BD31-4B8C-83A1-F6EECF244321}">
                <p14:modId xmlns:p14="http://schemas.microsoft.com/office/powerpoint/2010/main" val="1932302307"/>
              </p:ext>
            </p:extLst>
          </p:nvPr>
        </p:nvGraphicFramePr>
        <p:xfrm>
          <a:off x="370581" y="2166261"/>
          <a:ext cx="8561724" cy="4274244"/>
        </p:xfrm>
        <a:graphic>
          <a:graphicData uri="http://schemas.openxmlformats.org/drawingml/2006/table">
            <a:tbl>
              <a:tblPr firstRow="1" firstCol="1" bandRow="1">
                <a:tableStyleId>{5940675A-B579-460E-94D1-54222C63F5DA}</a:tableStyleId>
              </a:tblPr>
              <a:tblGrid>
                <a:gridCol w="2520280">
                  <a:extLst>
                    <a:ext uri="{9D8B030D-6E8A-4147-A177-3AD203B41FA5}">
                      <a16:colId xmlns:a16="http://schemas.microsoft.com/office/drawing/2014/main" val="2123887584"/>
                    </a:ext>
                  </a:extLst>
                </a:gridCol>
                <a:gridCol w="1029688">
                  <a:extLst>
                    <a:ext uri="{9D8B030D-6E8A-4147-A177-3AD203B41FA5}">
                      <a16:colId xmlns:a16="http://schemas.microsoft.com/office/drawing/2014/main" val="3297693955"/>
                    </a:ext>
                  </a:extLst>
                </a:gridCol>
                <a:gridCol w="1252939">
                  <a:extLst>
                    <a:ext uri="{9D8B030D-6E8A-4147-A177-3AD203B41FA5}">
                      <a16:colId xmlns:a16="http://schemas.microsoft.com/office/drawing/2014/main" val="1385716115"/>
                    </a:ext>
                  </a:extLst>
                </a:gridCol>
                <a:gridCol w="1252939">
                  <a:extLst>
                    <a:ext uri="{9D8B030D-6E8A-4147-A177-3AD203B41FA5}">
                      <a16:colId xmlns:a16="http://schemas.microsoft.com/office/drawing/2014/main" val="191547690"/>
                    </a:ext>
                  </a:extLst>
                </a:gridCol>
                <a:gridCol w="1252939">
                  <a:extLst>
                    <a:ext uri="{9D8B030D-6E8A-4147-A177-3AD203B41FA5}">
                      <a16:colId xmlns:a16="http://schemas.microsoft.com/office/drawing/2014/main" val="3886942939"/>
                    </a:ext>
                  </a:extLst>
                </a:gridCol>
                <a:gridCol w="1252939">
                  <a:extLst>
                    <a:ext uri="{9D8B030D-6E8A-4147-A177-3AD203B41FA5}">
                      <a16:colId xmlns:a16="http://schemas.microsoft.com/office/drawing/2014/main" val="3135989384"/>
                    </a:ext>
                  </a:extLst>
                </a:gridCol>
              </a:tblGrid>
              <a:tr h="133656">
                <a:tc>
                  <a:txBody>
                    <a:bodyPr/>
                    <a:lstStyle/>
                    <a:p>
                      <a:pPr marL="457200">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Показатель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0" indent="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СП№1</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0" indent="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СП№2</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СП№3</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СП№4</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СП№5</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extLst>
                  <a:ext uri="{0D108BD9-81ED-4DB2-BD59-A6C34878D82A}">
                    <a16:rowId xmlns:a16="http://schemas.microsoft.com/office/drawing/2014/main" val="2767784172"/>
                  </a:ext>
                </a:extLst>
              </a:tr>
              <a:tr h="801931">
                <a:tc>
                  <a:txBody>
                    <a:bodyPr/>
                    <a:lstStyle/>
                    <a:p>
                      <a:pPr marL="0" indent="0" algn="just">
                        <a:lnSpc>
                          <a:spcPct val="107000"/>
                        </a:lnSpc>
                        <a:spcAft>
                          <a:spcPts val="0"/>
                        </a:spcAft>
                      </a:pPr>
                      <a:r>
                        <a:rPr lang="ru-RU" sz="1800" dirty="0">
                          <a:effectLst/>
                          <a:latin typeface="Times New Roman" panose="02020603050405020304" pitchFamily="18" charset="0"/>
                          <a:cs typeface="Times New Roman" panose="02020603050405020304" pitchFamily="18" charset="0"/>
                        </a:rPr>
                        <a:t>Объем прямых </a:t>
                      </a:r>
                      <a:r>
                        <a:rPr lang="ru-RU" sz="1800" dirty="0" smtClean="0">
                          <a:effectLst/>
                          <a:latin typeface="Times New Roman" panose="02020603050405020304" pitchFamily="18" charset="0"/>
                          <a:cs typeface="Times New Roman" panose="02020603050405020304" pitchFamily="18" charset="0"/>
                        </a:rPr>
                        <a:t>расходов, в млн. руб.</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13</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15</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17</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20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12</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extLst>
                  <a:ext uri="{0D108BD9-81ED-4DB2-BD59-A6C34878D82A}">
                    <a16:rowId xmlns:a16="http://schemas.microsoft.com/office/drawing/2014/main" val="3161112029"/>
                  </a:ext>
                </a:extLst>
              </a:tr>
              <a:tr h="935587">
                <a:tc>
                  <a:txBody>
                    <a:bodyPr/>
                    <a:lstStyle/>
                    <a:p>
                      <a:pPr marL="0" indent="0" algn="just">
                        <a:lnSpc>
                          <a:spcPct val="107000"/>
                        </a:lnSpc>
                        <a:spcAft>
                          <a:spcPts val="0"/>
                        </a:spcAft>
                      </a:pPr>
                      <a:r>
                        <a:rPr lang="ru-RU" sz="1800" dirty="0">
                          <a:effectLst/>
                          <a:latin typeface="Times New Roman" panose="02020603050405020304" pitchFamily="18" charset="0"/>
                          <a:cs typeface="Times New Roman" panose="02020603050405020304" pitchFamily="18" charset="0"/>
                        </a:rPr>
                        <a:t>Число получателей социальных </a:t>
                      </a:r>
                      <a:r>
                        <a:rPr lang="ru-RU" sz="1800" dirty="0" smtClean="0">
                          <a:effectLst/>
                          <a:latin typeface="Times New Roman" panose="02020603050405020304" pitchFamily="18" charset="0"/>
                          <a:cs typeface="Times New Roman" panose="02020603050405020304" pitchFamily="18" charset="0"/>
                        </a:rPr>
                        <a:t>услуг, чел.</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55</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61</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65</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63</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54</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extLst>
                  <a:ext uri="{0D108BD9-81ED-4DB2-BD59-A6C34878D82A}">
                    <a16:rowId xmlns:a16="http://schemas.microsoft.com/office/drawing/2014/main" val="4152309785"/>
                  </a:ext>
                </a:extLst>
              </a:tr>
              <a:tr h="1069241">
                <a:tc>
                  <a:txBody>
                    <a:bodyPr/>
                    <a:lstStyle/>
                    <a:p>
                      <a:pPr marL="0" indent="0" algn="just">
                        <a:lnSpc>
                          <a:spcPct val="107000"/>
                        </a:lnSpc>
                        <a:spcAft>
                          <a:spcPts val="0"/>
                        </a:spcAft>
                      </a:pPr>
                      <a:r>
                        <a:rPr lang="ru-RU" sz="1800" dirty="0">
                          <a:effectLst/>
                          <a:latin typeface="Times New Roman" panose="02020603050405020304" pitchFamily="18" charset="0"/>
                          <a:cs typeface="Times New Roman" panose="02020603050405020304" pitchFamily="18" charset="0"/>
                        </a:rPr>
                        <a:t>Объем привлеченных </a:t>
                      </a:r>
                      <a:r>
                        <a:rPr lang="ru-RU" sz="1800" dirty="0" smtClean="0">
                          <a:effectLst/>
                          <a:latin typeface="Times New Roman" panose="02020603050405020304" pitchFamily="18" charset="0"/>
                          <a:cs typeface="Times New Roman" panose="02020603050405020304" pitchFamily="18" charset="0"/>
                        </a:rPr>
                        <a:t>пожертвований, в млн. руб.</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12</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a:effectLst/>
                          <a:latin typeface="Times New Roman" panose="02020603050405020304" pitchFamily="18" charset="0"/>
                          <a:cs typeface="Times New Roman" panose="02020603050405020304" pitchFamily="18" charset="0"/>
                        </a:rPr>
                        <a:t> </a:t>
                      </a:r>
                      <a:r>
                        <a:rPr lang="ru-RU" sz="1800" dirty="0" smtClean="0">
                          <a:effectLst/>
                          <a:latin typeface="Times New Roman" panose="02020603050405020304" pitchFamily="18" charset="0"/>
                          <a:cs typeface="Times New Roman" panose="02020603050405020304" pitchFamily="18" charset="0"/>
                        </a:rPr>
                        <a:t>12,5</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15</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15</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cs typeface="Times New Roman" panose="02020603050405020304" pitchFamily="18" charset="0"/>
                        </a:rPr>
                        <a:t>10</a:t>
                      </a:r>
                      <a:r>
                        <a:rPr lang="ru-RU" sz="1800" dirty="0">
                          <a:effectLst/>
                          <a:latin typeface="Times New Roman" panose="02020603050405020304" pitchFamily="18" charset="0"/>
                          <a:cs typeface="Times New Roman" panose="02020603050405020304" pitchFamily="18" charset="0"/>
                        </a:rPr>
                        <a:t>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extLst>
                  <a:ext uri="{0D108BD9-81ED-4DB2-BD59-A6C34878D82A}">
                    <a16:rowId xmlns:a16="http://schemas.microsoft.com/office/drawing/2014/main" val="390649156"/>
                  </a:ext>
                </a:extLst>
              </a:tr>
              <a:tr h="1069241">
                <a:tc>
                  <a:txBody>
                    <a:bodyPr/>
                    <a:lstStyle/>
                    <a:p>
                      <a:pPr marL="0" indent="0" algn="just">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Объем привлеченного</a:t>
                      </a:r>
                      <a:r>
                        <a:rPr lang="ru-RU"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 бюджетного финансирования, </a:t>
                      </a:r>
                    </a:p>
                    <a:p>
                      <a:pPr marL="0" indent="0" algn="just">
                        <a:lnSpc>
                          <a:spcPct val="107000"/>
                        </a:lnSpc>
                        <a:spcAft>
                          <a:spcPts val="0"/>
                        </a:spcAft>
                      </a:pPr>
                      <a:r>
                        <a:rPr lang="ru-RU" sz="1800" baseline="0" dirty="0" smtClean="0">
                          <a:effectLst/>
                          <a:latin typeface="Times New Roman" panose="02020603050405020304" pitchFamily="18" charset="0"/>
                          <a:ea typeface="Calibri" panose="020F0502020204030204" pitchFamily="34" charset="0"/>
                          <a:cs typeface="Times New Roman" panose="02020603050405020304" pitchFamily="18" charset="0"/>
                        </a:rPr>
                        <a:t>в млн. руб.</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tc>
                <a:tc>
                  <a:txBody>
                    <a:bodyPr/>
                    <a:lstStyle/>
                    <a:p>
                      <a:pPr marL="457200" algn="ctr">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3,2</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tc>
                  <a:txBody>
                    <a:bodyPr/>
                    <a:lstStyle/>
                    <a:p>
                      <a:pPr marL="457200" algn="ctr">
                        <a:lnSpc>
                          <a:spcPct val="107000"/>
                        </a:lnSpc>
                        <a:spcAft>
                          <a:spcPts val="0"/>
                        </a:spcAft>
                      </a:pP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96" marR="51096" marT="0" marB="0" anchor="ctr"/>
                </a:tc>
                <a:extLst>
                  <a:ext uri="{0D108BD9-81ED-4DB2-BD59-A6C34878D82A}">
                    <a16:rowId xmlns:a16="http://schemas.microsoft.com/office/drawing/2014/main" val="2149088978"/>
                  </a:ext>
                </a:extLst>
              </a:tr>
            </a:tbl>
          </a:graphicData>
        </a:graphic>
      </p:graphicFrame>
      <p:sp>
        <p:nvSpPr>
          <p:cNvPr id="2" name="Прямоугольник 1"/>
          <p:cNvSpPr/>
          <p:nvPr/>
        </p:nvSpPr>
        <p:spPr>
          <a:xfrm>
            <a:off x="9391725" y="3523594"/>
            <a:ext cx="2183641" cy="12667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На следующем слайде продолжение условия</a:t>
            </a:r>
            <a:endParaRPr lang="ru-RU" dirty="0"/>
          </a:p>
        </p:txBody>
      </p:sp>
      <p:sp>
        <p:nvSpPr>
          <p:cNvPr id="6" name="Диагональная полоса 5"/>
          <p:cNvSpPr/>
          <p:nvPr/>
        </p:nvSpPr>
        <p:spPr>
          <a:xfrm rot="19675574">
            <a:off x="9547372" y="1539746"/>
            <a:ext cx="627796" cy="1082872"/>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Блок-схема: узел 8"/>
          <p:cNvSpPr/>
          <p:nvPr/>
        </p:nvSpPr>
        <p:spPr>
          <a:xfrm>
            <a:off x="9656853" y="2776220"/>
            <a:ext cx="393668" cy="4528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Диагональная полоса 9"/>
          <p:cNvSpPr/>
          <p:nvPr/>
        </p:nvSpPr>
        <p:spPr>
          <a:xfrm rot="19675574">
            <a:off x="10100867" y="1539746"/>
            <a:ext cx="627796" cy="1082872"/>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Блок-схема: узел 10"/>
          <p:cNvSpPr/>
          <p:nvPr/>
        </p:nvSpPr>
        <p:spPr>
          <a:xfrm>
            <a:off x="10210348" y="2776220"/>
            <a:ext cx="393668" cy="4528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Диагональная полоса 11"/>
          <p:cNvSpPr/>
          <p:nvPr/>
        </p:nvSpPr>
        <p:spPr>
          <a:xfrm rot="19675574">
            <a:off x="10707973" y="1539746"/>
            <a:ext cx="627796" cy="1082872"/>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3" name="Блок-схема: узел 12"/>
          <p:cNvSpPr/>
          <p:nvPr/>
        </p:nvSpPr>
        <p:spPr>
          <a:xfrm>
            <a:off x="10817454" y="2776220"/>
            <a:ext cx="393668" cy="4528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03147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№2 (продолжение)</a:t>
            </a:r>
            <a:endParaRPr lang="ru-RU" dirty="0"/>
          </a:p>
        </p:txBody>
      </p:sp>
      <p:sp>
        <p:nvSpPr>
          <p:cNvPr id="3" name="Прямоугольник 2"/>
          <p:cNvSpPr/>
          <p:nvPr/>
        </p:nvSpPr>
        <p:spPr>
          <a:xfrm>
            <a:off x="323528" y="1286778"/>
            <a:ext cx="7992888" cy="461665"/>
          </a:xfrm>
          <a:prstGeom prst="rect">
            <a:avLst/>
          </a:prstGeom>
        </p:spPr>
        <p:txBody>
          <a:bodyPr wrap="square">
            <a:spAutoFit/>
          </a:bodyPr>
          <a:lstStyle/>
          <a:p>
            <a:pPr algn="just"/>
            <a:r>
              <a:rPr lang="ru-RU" sz="2400" dirty="0" smtClean="0"/>
              <a:t>Объем общехозяйственных расходов – 245 тыс. рублей. </a:t>
            </a:r>
            <a:endParaRPr lang="ru-RU" sz="2400" dirty="0"/>
          </a:p>
        </p:txBody>
      </p:sp>
      <p:sp>
        <p:nvSpPr>
          <p:cNvPr id="2" name="Прямоугольник 1"/>
          <p:cNvSpPr/>
          <p:nvPr/>
        </p:nvSpPr>
        <p:spPr>
          <a:xfrm>
            <a:off x="269506" y="2030850"/>
            <a:ext cx="8574244" cy="4524315"/>
          </a:xfrm>
          <a:prstGeom prst="rect">
            <a:avLst/>
          </a:prstGeom>
        </p:spPr>
        <p:txBody>
          <a:bodyPr wrap="square">
            <a:spAutoFit/>
          </a:bodyPr>
          <a:lstStyle/>
          <a:p>
            <a:pPr algn="just"/>
            <a:r>
              <a:rPr lang="ru-RU" sz="2400" dirty="0"/>
              <a:t>Необходимо распределить общехозяйственные расходы между данными программами 5 способами: </a:t>
            </a:r>
          </a:p>
          <a:p>
            <a:pPr algn="just"/>
            <a:r>
              <a:rPr lang="ru-RU" sz="2400" dirty="0"/>
              <a:t>1)   Пропорционально объему прямых расходов; </a:t>
            </a:r>
          </a:p>
          <a:p>
            <a:pPr algn="just"/>
            <a:r>
              <a:rPr lang="ru-RU" sz="2400" dirty="0"/>
              <a:t>2)   Пропорционально числу получателей социальных услуг;</a:t>
            </a:r>
          </a:p>
          <a:p>
            <a:pPr algn="just"/>
            <a:r>
              <a:rPr lang="ru-RU" sz="2400" dirty="0"/>
              <a:t>3)   Пропорционально объему привлеченных пожертвований;</a:t>
            </a:r>
          </a:p>
          <a:p>
            <a:pPr marL="457200" indent="-457200" algn="just">
              <a:buAutoNum type="arabicParenR" startAt="4"/>
            </a:pPr>
            <a:r>
              <a:rPr lang="ru-RU" sz="2400" dirty="0"/>
              <a:t>Пропорционально объему привлекаемых средств из бюджетов бюджетной системы Российской Федерации;</a:t>
            </a:r>
          </a:p>
          <a:p>
            <a:pPr marL="457200" indent="-457200" algn="just">
              <a:buAutoNum type="arabicParenR" startAt="4"/>
            </a:pPr>
            <a:r>
              <a:rPr lang="ru-RU" sz="2400" dirty="0"/>
              <a:t>При равномерном распределении между проектами. </a:t>
            </a:r>
          </a:p>
          <a:p>
            <a:pPr marL="457200" indent="-457200" algn="just">
              <a:buAutoNum type="arabicParenR" startAt="4"/>
            </a:pPr>
            <a:endParaRPr lang="ru-RU" sz="2400" dirty="0"/>
          </a:p>
          <a:p>
            <a:pPr algn="just"/>
            <a:endParaRPr lang="ru-RU" sz="2400" dirty="0"/>
          </a:p>
          <a:p>
            <a:pPr algn="just"/>
            <a:r>
              <a:rPr lang="ru-RU" sz="2400" dirty="0"/>
              <a:t>Какой из способов определения Вам кажется наиболее верным? Почему Вы так считаете? </a:t>
            </a:r>
          </a:p>
        </p:txBody>
      </p:sp>
    </p:spTree>
    <p:extLst>
      <p:ext uri="{BB962C8B-B14F-4D97-AF65-F5344CB8AC3E}">
        <p14:creationId xmlns:p14="http://schemas.microsoft.com/office/powerpoint/2010/main" val="34027024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№3</a:t>
            </a:r>
            <a:endParaRPr lang="ru-RU" dirty="0"/>
          </a:p>
        </p:txBody>
      </p:sp>
      <p:sp>
        <p:nvSpPr>
          <p:cNvPr id="2" name="Прямоугольник 1"/>
          <p:cNvSpPr/>
          <p:nvPr/>
        </p:nvSpPr>
        <p:spPr>
          <a:xfrm>
            <a:off x="269505" y="1410480"/>
            <a:ext cx="8611737" cy="4093428"/>
          </a:xfrm>
          <a:prstGeom prst="rect">
            <a:avLst/>
          </a:prstGeom>
        </p:spPr>
        <p:txBody>
          <a:bodyPr wrap="square">
            <a:spAutoFit/>
          </a:bodyPr>
          <a:lstStyle/>
          <a:p>
            <a:pPr algn="just"/>
            <a:r>
              <a:rPr lang="ru-RU" sz="2000" dirty="0"/>
              <a:t>Благотворительная организация, занимающаяся оказанием социальных услуг детям, запланировала на 2019 год расходы в следующих объемах:</a:t>
            </a:r>
          </a:p>
          <a:p>
            <a:pPr marL="342900" indent="-342900" algn="just">
              <a:buFontTx/>
              <a:buChar char="-"/>
            </a:pPr>
            <a:r>
              <a:rPr lang="ru-RU" sz="2000" dirty="0"/>
              <a:t>для социальной защиты детей-инвалидов с детства- 4 млн. руб.;</a:t>
            </a:r>
          </a:p>
          <a:p>
            <a:pPr marL="342900" indent="-342900" algn="just">
              <a:buFontTx/>
              <a:buChar char="-"/>
            </a:pPr>
            <a:r>
              <a:rPr lang="ru-RU" sz="2000" dirty="0"/>
              <a:t>для социальной защиты детей – сирот – 8 млн. руб.;</a:t>
            </a:r>
          </a:p>
          <a:p>
            <a:pPr marL="342900" indent="-342900" algn="just">
              <a:buFontTx/>
              <a:buChar char="-"/>
            </a:pPr>
            <a:r>
              <a:rPr lang="ru-RU" sz="2000" dirty="0"/>
              <a:t>для социальной защиты детей, больных эпилепсией, - 3 млн. руб.;</a:t>
            </a:r>
          </a:p>
          <a:p>
            <a:pPr marL="342900" indent="-342900" algn="just">
              <a:buFontTx/>
              <a:buChar char="-"/>
            </a:pPr>
            <a:r>
              <a:rPr lang="ru-RU" sz="2000" dirty="0"/>
              <a:t>для социальной защиты детей, больных онкологическими заболеваниями – 18 млн. руб.;</a:t>
            </a:r>
          </a:p>
          <a:p>
            <a:pPr marL="342900" indent="-342900" algn="just">
              <a:buFontTx/>
              <a:buChar char="-"/>
            </a:pPr>
            <a:r>
              <a:rPr lang="ru-RU" sz="2000" dirty="0"/>
              <a:t>для социальной защиты детей, больных иными заболеваниями – 1,5 млн. руб. </a:t>
            </a:r>
          </a:p>
          <a:p>
            <a:pPr algn="just"/>
            <a:r>
              <a:rPr lang="ru-RU" sz="2000" dirty="0"/>
              <a:t>Предполагаемый объем привлеченных пожертвований – 40 млн. руб. </a:t>
            </a:r>
          </a:p>
          <a:p>
            <a:pPr algn="just"/>
            <a:r>
              <a:rPr lang="ru-RU" sz="2000" dirty="0"/>
              <a:t>Определите максимально возможный объем расходов на оплату труда административно-управленческого персонала без ущерба реализации социальным проектам. </a:t>
            </a:r>
          </a:p>
        </p:txBody>
      </p:sp>
    </p:spTree>
    <p:extLst>
      <p:ext uri="{BB962C8B-B14F-4D97-AF65-F5344CB8AC3E}">
        <p14:creationId xmlns:p14="http://schemas.microsoft.com/office/powerpoint/2010/main" val="21251416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96800" y="562642"/>
            <a:ext cx="10391775" cy="377403"/>
          </a:xfrm>
        </p:spPr>
        <p:txBody>
          <a:bodyPr/>
          <a:lstStyle/>
          <a:p>
            <a:r>
              <a:rPr lang="ru-RU" dirty="0"/>
              <a:t>Практико-ориентированное задание </a:t>
            </a:r>
            <a:r>
              <a:rPr lang="ru-RU" dirty="0" smtClean="0"/>
              <a:t>№4</a:t>
            </a:r>
            <a:endParaRPr lang="ru-RU" dirty="0"/>
          </a:p>
        </p:txBody>
      </p:sp>
      <p:sp>
        <p:nvSpPr>
          <p:cNvPr id="2" name="Прямоугольник 1"/>
          <p:cNvSpPr/>
          <p:nvPr/>
        </p:nvSpPr>
        <p:spPr>
          <a:xfrm>
            <a:off x="160323" y="1310902"/>
            <a:ext cx="8942734" cy="4708981"/>
          </a:xfrm>
          <a:prstGeom prst="rect">
            <a:avLst/>
          </a:prstGeom>
        </p:spPr>
        <p:txBody>
          <a:bodyPr wrap="square">
            <a:spAutoFit/>
          </a:bodyPr>
          <a:lstStyle/>
          <a:p>
            <a:pPr algn="just"/>
            <a:r>
              <a:rPr lang="ru-RU" sz="2000" dirty="0"/>
              <a:t>На основании данных, представленных на официальном сайте фонда целевого капитала музея «Государственный Эрмитаж» </a:t>
            </a:r>
            <a:r>
              <a:rPr lang="en-US" sz="2000" dirty="0">
                <a:hlinkClick r:id="rId2"/>
              </a:rPr>
              <a:t>https://www.hermitagendowment.ru/</a:t>
            </a:r>
            <a:r>
              <a:rPr lang="ru-RU" sz="2000" dirty="0"/>
              <a:t> : </a:t>
            </a:r>
          </a:p>
          <a:p>
            <a:pPr marL="457200" indent="-457200" algn="just">
              <a:buAutoNum type="arabicPeriod"/>
            </a:pPr>
            <a:r>
              <a:rPr lang="ru-RU" sz="2000" dirty="0"/>
              <a:t>Определите темп роста объема пожертвований в 2017 году (по сравнению с предыдущим годом). </a:t>
            </a:r>
          </a:p>
          <a:p>
            <a:pPr marL="457200" indent="-457200" algn="just">
              <a:buAutoNum type="arabicPeriod"/>
            </a:pPr>
            <a:r>
              <a:rPr lang="ru-RU" sz="2000" dirty="0"/>
              <a:t>Рассчитайте структуру пожертвований в разрезе физических лиц и организаций. Как она изменилась в 2017 году?</a:t>
            </a:r>
          </a:p>
          <a:p>
            <a:pPr marL="457200" indent="-457200" algn="just">
              <a:buAutoNum type="arabicPeriod"/>
            </a:pPr>
            <a:r>
              <a:rPr lang="ru-RU" sz="2000" dirty="0"/>
              <a:t>Оцените изменение коэффициента концентрации источников пожертвований в </a:t>
            </a:r>
            <a:r>
              <a:rPr lang="ru-RU" sz="2000" dirty="0" err="1"/>
              <a:t>эндаумент</a:t>
            </a:r>
            <a:r>
              <a:rPr lang="ru-RU" sz="2000" dirty="0"/>
              <a:t>-фонд Государственного Эрмитажа. </a:t>
            </a:r>
          </a:p>
          <a:p>
            <a:pPr marL="457200" indent="-457200" algn="just">
              <a:buAutoNum type="arabicPeriod"/>
            </a:pPr>
            <a:r>
              <a:rPr lang="ru-RU" sz="2000" dirty="0"/>
              <a:t>Проанализируйте изменение объема доходов от управления целевым капиталом Государственного Эрмитажа. </a:t>
            </a:r>
          </a:p>
          <a:p>
            <a:pPr marL="457200" indent="-457200" algn="just">
              <a:buAutoNum type="arabicPeriod"/>
            </a:pPr>
            <a:r>
              <a:rPr lang="ru-RU" sz="2000" dirty="0"/>
              <a:t>Какие проекты были реализованы Государственным </a:t>
            </a:r>
            <a:r>
              <a:rPr lang="ru-RU" sz="2000" dirty="0" err="1"/>
              <a:t>Эрмитажом</a:t>
            </a:r>
            <a:r>
              <a:rPr lang="ru-RU" sz="2000" dirty="0"/>
              <a:t> за последние пять лет за счет средств от дохода от управления целевым капиталом. </a:t>
            </a:r>
          </a:p>
          <a:p>
            <a:pPr marL="457200" indent="-457200" algn="just">
              <a:buAutoNum type="arabicPeriod"/>
            </a:pPr>
            <a:r>
              <a:rPr lang="ru-RU" sz="2000" dirty="0"/>
              <a:t>Что является основанием для использования дохода от целевого капитала? </a:t>
            </a:r>
          </a:p>
        </p:txBody>
      </p:sp>
    </p:spTree>
    <p:extLst>
      <p:ext uri="{BB962C8B-B14F-4D97-AF65-F5344CB8AC3E}">
        <p14:creationId xmlns:p14="http://schemas.microsoft.com/office/powerpoint/2010/main" val="28561687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№5</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2199644361"/>
              </p:ext>
            </p:extLst>
          </p:nvPr>
        </p:nvGraphicFramePr>
        <p:xfrm>
          <a:off x="269505" y="1712455"/>
          <a:ext cx="8280920" cy="4866927"/>
        </p:xfrm>
        <a:graphic>
          <a:graphicData uri="http://schemas.openxmlformats.org/drawingml/2006/table">
            <a:tbl>
              <a:tblPr firstRow="1" firstCol="1" bandRow="1">
                <a:tableStyleId>{5940675A-B579-460E-94D1-54222C63F5DA}</a:tableStyleId>
              </a:tblPr>
              <a:tblGrid>
                <a:gridCol w="4140460">
                  <a:extLst>
                    <a:ext uri="{9D8B030D-6E8A-4147-A177-3AD203B41FA5}">
                      <a16:colId xmlns:a16="http://schemas.microsoft.com/office/drawing/2014/main" val="937945816"/>
                    </a:ext>
                  </a:extLst>
                </a:gridCol>
                <a:gridCol w="4140460">
                  <a:extLst>
                    <a:ext uri="{9D8B030D-6E8A-4147-A177-3AD203B41FA5}">
                      <a16:colId xmlns:a16="http://schemas.microsoft.com/office/drawing/2014/main" val="1379179127"/>
                    </a:ext>
                  </a:extLst>
                </a:gridCol>
              </a:tblGrid>
              <a:tr h="297341">
                <a:tc>
                  <a:txBody>
                    <a:bodyPr/>
                    <a:lstStyle/>
                    <a:p>
                      <a:pPr>
                        <a:lnSpc>
                          <a:spcPct val="107000"/>
                        </a:lnSpc>
                        <a:spcAft>
                          <a:spcPts val="0"/>
                        </a:spcAft>
                      </a:pPr>
                      <a:r>
                        <a:rPr lang="ru-RU" sz="1800" dirty="0">
                          <a:effectLst/>
                        </a:rPr>
                        <a:t>Доходы</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Сумма, в млрд. руб.</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4444605"/>
                  </a:ext>
                </a:extLst>
              </a:tr>
              <a:tr h="923300">
                <a:tc>
                  <a:txBody>
                    <a:bodyPr/>
                    <a:lstStyle/>
                    <a:p>
                      <a:pPr>
                        <a:lnSpc>
                          <a:spcPct val="107000"/>
                        </a:lnSpc>
                        <a:spcAft>
                          <a:spcPts val="0"/>
                        </a:spcAft>
                      </a:pPr>
                      <a:r>
                        <a:rPr lang="ru-RU" sz="1800">
                          <a:effectLst/>
                        </a:rPr>
                        <a:t>Доходы от использования имущества, находящегося в муниципальной собственности</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1 744,90</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3965767"/>
                  </a:ext>
                </a:extLst>
              </a:tr>
              <a:tr h="297341">
                <a:tc>
                  <a:txBody>
                    <a:bodyPr/>
                    <a:lstStyle/>
                    <a:p>
                      <a:pPr>
                        <a:lnSpc>
                          <a:spcPct val="107000"/>
                        </a:lnSpc>
                        <a:spcAft>
                          <a:spcPts val="0"/>
                        </a:spcAft>
                      </a:pPr>
                      <a:r>
                        <a:rPr lang="ru-RU" sz="1800">
                          <a:effectLst/>
                        </a:rPr>
                        <a:t>Земельный налог</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176,42</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4536435"/>
                  </a:ext>
                </a:extLst>
              </a:tr>
              <a:tr h="297341">
                <a:tc>
                  <a:txBody>
                    <a:bodyPr/>
                    <a:lstStyle/>
                    <a:p>
                      <a:pPr>
                        <a:lnSpc>
                          <a:spcPct val="107000"/>
                        </a:lnSpc>
                        <a:spcAft>
                          <a:spcPts val="0"/>
                        </a:spcAft>
                      </a:pPr>
                      <a:r>
                        <a:rPr lang="ru-RU" sz="1800">
                          <a:effectLst/>
                        </a:rPr>
                        <a:t>Налог на доходы физических лиц</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2 014,51</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3285917"/>
                  </a:ext>
                </a:extLst>
              </a:tr>
              <a:tr h="610321">
                <a:tc>
                  <a:txBody>
                    <a:bodyPr/>
                    <a:lstStyle/>
                    <a:p>
                      <a:pPr>
                        <a:lnSpc>
                          <a:spcPct val="107000"/>
                        </a:lnSpc>
                        <a:spcAft>
                          <a:spcPts val="0"/>
                        </a:spcAft>
                      </a:pPr>
                      <a:r>
                        <a:rPr lang="ru-RU" sz="1800">
                          <a:effectLst/>
                        </a:rPr>
                        <a:t>Налог на имущество физических лиц</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26,29</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998718"/>
                  </a:ext>
                </a:extLst>
              </a:tr>
              <a:tr h="610321">
                <a:tc>
                  <a:txBody>
                    <a:bodyPr/>
                    <a:lstStyle/>
                    <a:p>
                      <a:pPr>
                        <a:lnSpc>
                          <a:spcPct val="107000"/>
                        </a:lnSpc>
                        <a:spcAft>
                          <a:spcPts val="0"/>
                        </a:spcAft>
                      </a:pPr>
                      <a:r>
                        <a:rPr lang="ru-RU" sz="1800">
                          <a:effectLst/>
                        </a:rPr>
                        <a:t>Налог на прибыль организаций (по ставке 3%)</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331,02</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818902"/>
                  </a:ext>
                </a:extLst>
              </a:tr>
              <a:tr h="610321">
                <a:tc>
                  <a:txBody>
                    <a:bodyPr/>
                    <a:lstStyle/>
                    <a:p>
                      <a:pPr>
                        <a:lnSpc>
                          <a:spcPct val="107000"/>
                        </a:lnSpc>
                        <a:spcAft>
                          <a:spcPts val="0"/>
                        </a:spcAft>
                      </a:pPr>
                      <a:r>
                        <a:rPr lang="ru-RU" sz="1800">
                          <a:effectLst/>
                        </a:rPr>
                        <a:t>Налог на прибыль организаций (по тарифу 17%)</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1 732,45</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843138"/>
                  </a:ext>
                </a:extLst>
              </a:tr>
              <a:tr h="923300">
                <a:tc>
                  <a:txBody>
                    <a:bodyPr/>
                    <a:lstStyle/>
                    <a:p>
                      <a:pPr>
                        <a:lnSpc>
                          <a:spcPct val="107000"/>
                        </a:lnSpc>
                        <a:spcAft>
                          <a:spcPts val="0"/>
                        </a:spcAft>
                      </a:pPr>
                      <a:r>
                        <a:rPr lang="ru-RU" sz="1800">
                          <a:effectLst/>
                        </a:rPr>
                        <a:t>Страховые взносы на обязательное социальное страхование</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3 326,01</a:t>
                      </a:r>
                      <a:endParaRPr lang="ru-RU"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1127920"/>
                  </a:ext>
                </a:extLst>
              </a:tr>
              <a:tr h="297341">
                <a:tc>
                  <a:txBody>
                    <a:bodyPr/>
                    <a:lstStyle/>
                    <a:p>
                      <a:pPr>
                        <a:lnSpc>
                          <a:spcPct val="107000"/>
                        </a:lnSpc>
                        <a:spcAft>
                          <a:spcPts val="0"/>
                        </a:spcAft>
                      </a:pPr>
                      <a:r>
                        <a:rPr lang="ru-RU" sz="1800" dirty="0">
                          <a:effectLst/>
                        </a:rPr>
                        <a:t>Транспортный налог</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dirty="0">
                          <a:effectLst/>
                        </a:rPr>
                        <a:t>129,04</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5444316"/>
                  </a:ext>
                </a:extLst>
              </a:tr>
            </a:tbl>
          </a:graphicData>
        </a:graphic>
      </p:graphicFrame>
      <p:sp>
        <p:nvSpPr>
          <p:cNvPr id="5" name="Прямоугольник 4"/>
          <p:cNvSpPr/>
          <p:nvPr/>
        </p:nvSpPr>
        <p:spPr>
          <a:xfrm>
            <a:off x="377517" y="1096803"/>
            <a:ext cx="8064896" cy="461665"/>
          </a:xfrm>
          <a:prstGeom prst="rect">
            <a:avLst/>
          </a:prstGeom>
        </p:spPr>
        <p:txBody>
          <a:bodyPr wrap="square">
            <a:spAutoFit/>
          </a:bodyPr>
          <a:lstStyle/>
          <a:p>
            <a:pPr lvl="0" eaLnBrk="0" fontAlgn="base" hangingPunct="0">
              <a:spcBef>
                <a:spcPct val="0"/>
              </a:spcBef>
              <a:spcAft>
                <a:spcPct val="0"/>
              </a:spcAft>
            </a:pPr>
            <a:r>
              <a:rPr lang="ru-RU" altLang="ru-RU" sz="2400" dirty="0">
                <a:latin typeface="Times New Roman" panose="02020603050405020304" pitchFamily="18" charset="0"/>
                <a:ea typeface="Calibri" panose="020F0502020204030204" pitchFamily="34" charset="0"/>
                <a:cs typeface="Times New Roman" panose="02020603050405020304" pitchFamily="18" charset="0"/>
              </a:rPr>
              <a:t>Выберите доходы федерального бюджета</a:t>
            </a:r>
            <a:endParaRPr lang="ru-RU" altLang="ru-RU" sz="3600" dirty="0">
              <a:latin typeface="Arial" panose="020B0604020202020204" pitchFamily="34" charset="0"/>
            </a:endParaRPr>
          </a:p>
        </p:txBody>
      </p:sp>
    </p:spTree>
    <p:extLst>
      <p:ext uri="{BB962C8B-B14F-4D97-AF65-F5344CB8AC3E}">
        <p14:creationId xmlns:p14="http://schemas.microsoft.com/office/powerpoint/2010/main" val="116438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3"/>
          <p:cNvSpPr txBox="1">
            <a:spLocks/>
          </p:cNvSpPr>
          <p:nvPr/>
        </p:nvSpPr>
        <p:spPr>
          <a:xfrm>
            <a:off x="-1" y="533385"/>
            <a:ext cx="9512489" cy="377403"/>
          </a:xfrm>
          <a:prstGeom prst="rect">
            <a:avLst/>
          </a:prstGeom>
        </p:spPr>
        <p:txBody>
          <a:bodyPr/>
          <a:lstStyle>
            <a:lvl1pPr algn="l" defTabSz="914400" rtl="0" eaLnBrk="1" latinLnBrk="0" hangingPunct="1">
              <a:lnSpc>
                <a:spcPct val="90000"/>
              </a:lnSpc>
              <a:spcBef>
                <a:spcPct val="0"/>
              </a:spcBef>
              <a:buNone/>
              <a:defRPr sz="1800" b="1" kern="1200">
                <a:solidFill>
                  <a:schemeClr val="bg1"/>
                </a:solidFill>
                <a:latin typeface="Book Antiqua" panose="02040602050305030304" pitchFamily="18" charset="0"/>
                <a:ea typeface="+mj-ea"/>
                <a:cs typeface="+mj-cs"/>
              </a:defRPr>
            </a:lvl1pPr>
          </a:lstStyle>
          <a:p>
            <a:pPr algn="ctr"/>
            <a:r>
              <a:rPr lang="ru-RU" sz="2200" i="1" dirty="0" smtClean="0"/>
              <a:t>Коммерческие корпоративные организации</a:t>
            </a:r>
            <a:endParaRPr lang="ru-RU" sz="2200" i="1" dirty="0"/>
          </a:p>
        </p:txBody>
      </p:sp>
      <p:sp>
        <p:nvSpPr>
          <p:cNvPr id="4" name="Заголовок 1"/>
          <p:cNvSpPr>
            <a:spLocks noGrp="1"/>
          </p:cNvSpPr>
          <p:nvPr>
            <p:ph type="title"/>
          </p:nvPr>
        </p:nvSpPr>
        <p:spPr>
          <a:xfrm>
            <a:off x="444543" y="2652540"/>
            <a:ext cx="9398868" cy="3654711"/>
          </a:xfrm>
        </p:spPr>
        <p:txBody>
          <a:bodyPr>
            <a:noAutofit/>
          </a:bodyPr>
          <a:lstStyle/>
          <a:p>
            <a:pPr marL="0" indent="0" algn="ctr">
              <a:buNone/>
            </a:pPr>
            <a:r>
              <a:rPr lang="ru-RU" sz="5400" dirty="0" smtClean="0">
                <a:solidFill>
                  <a:schemeClr val="accent1"/>
                </a:solidFill>
              </a:rPr>
              <a:t>Коммерческие корпоративные организации</a:t>
            </a:r>
            <a:endParaRPr lang="ru-RU" sz="5400" dirty="0">
              <a:solidFill>
                <a:schemeClr val="accent1"/>
              </a:solidFill>
            </a:endParaRPr>
          </a:p>
        </p:txBody>
      </p:sp>
      <p:sp>
        <p:nvSpPr>
          <p:cNvPr id="7" name="Прямоугольник 6"/>
          <p:cNvSpPr/>
          <p:nvPr/>
        </p:nvSpPr>
        <p:spPr>
          <a:xfrm>
            <a:off x="226979" y="1407012"/>
            <a:ext cx="2213993"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Полное товарищество</a:t>
            </a:r>
            <a:endParaRPr lang="ru-RU" dirty="0"/>
          </a:p>
        </p:txBody>
      </p:sp>
      <p:sp>
        <p:nvSpPr>
          <p:cNvPr id="8" name="Прямоугольник 7"/>
          <p:cNvSpPr/>
          <p:nvPr/>
        </p:nvSpPr>
        <p:spPr>
          <a:xfrm>
            <a:off x="3452559" y="1357754"/>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Товарищество </a:t>
            </a:r>
          </a:p>
          <a:p>
            <a:pPr algn="ctr"/>
            <a:r>
              <a:rPr lang="ru-RU" dirty="0" smtClean="0"/>
              <a:t>на вере</a:t>
            </a:r>
            <a:endParaRPr lang="ru-RU" dirty="0"/>
          </a:p>
        </p:txBody>
      </p:sp>
      <p:sp>
        <p:nvSpPr>
          <p:cNvPr id="9" name="Прямоугольник 8"/>
          <p:cNvSpPr/>
          <p:nvPr/>
        </p:nvSpPr>
        <p:spPr>
          <a:xfrm>
            <a:off x="6648925" y="1407012"/>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Крестьянское (фермерское) хозяйство</a:t>
            </a:r>
            <a:endParaRPr lang="ru-RU" dirty="0"/>
          </a:p>
        </p:txBody>
      </p:sp>
      <p:sp>
        <p:nvSpPr>
          <p:cNvPr id="10" name="Прямоугольник 9"/>
          <p:cNvSpPr/>
          <p:nvPr/>
        </p:nvSpPr>
        <p:spPr>
          <a:xfrm>
            <a:off x="226979" y="5373216"/>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Общество с ограниченной ответственностью</a:t>
            </a:r>
            <a:endParaRPr lang="ru-RU" dirty="0"/>
          </a:p>
        </p:txBody>
      </p:sp>
      <p:sp>
        <p:nvSpPr>
          <p:cNvPr id="11" name="Прямоугольник 10"/>
          <p:cNvSpPr/>
          <p:nvPr/>
        </p:nvSpPr>
        <p:spPr>
          <a:xfrm>
            <a:off x="3350199" y="5373216"/>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Акционерное общество</a:t>
            </a:r>
            <a:endParaRPr lang="ru-RU" dirty="0"/>
          </a:p>
        </p:txBody>
      </p:sp>
      <p:sp>
        <p:nvSpPr>
          <p:cNvPr id="12" name="Прямоугольник 11"/>
          <p:cNvSpPr/>
          <p:nvPr/>
        </p:nvSpPr>
        <p:spPr>
          <a:xfrm>
            <a:off x="6449406" y="5373216"/>
            <a:ext cx="2155567"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600" dirty="0" smtClean="0"/>
              <a:t>Производственные кооперативы</a:t>
            </a:r>
            <a:endParaRPr lang="ru-RU" sz="1600" dirty="0"/>
          </a:p>
        </p:txBody>
      </p:sp>
    </p:spTree>
    <p:extLst>
      <p:ext uri="{BB962C8B-B14F-4D97-AF65-F5344CB8AC3E}">
        <p14:creationId xmlns:p14="http://schemas.microsoft.com/office/powerpoint/2010/main" val="10229523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№6</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814273025"/>
              </p:ext>
            </p:extLst>
          </p:nvPr>
        </p:nvGraphicFramePr>
        <p:xfrm>
          <a:off x="389427" y="1633248"/>
          <a:ext cx="8064264" cy="5013975"/>
        </p:xfrm>
        <a:graphic>
          <a:graphicData uri="http://schemas.openxmlformats.org/drawingml/2006/table">
            <a:tbl>
              <a:tblPr firstRow="1" firstCol="1" bandRow="1">
                <a:tableStyleId>{5940675A-B579-460E-94D1-54222C63F5DA}</a:tableStyleId>
              </a:tblPr>
              <a:tblGrid>
                <a:gridCol w="4032132">
                  <a:extLst>
                    <a:ext uri="{9D8B030D-6E8A-4147-A177-3AD203B41FA5}">
                      <a16:colId xmlns:a16="http://schemas.microsoft.com/office/drawing/2014/main" val="3351317994"/>
                    </a:ext>
                  </a:extLst>
                </a:gridCol>
                <a:gridCol w="4032132">
                  <a:extLst>
                    <a:ext uri="{9D8B030D-6E8A-4147-A177-3AD203B41FA5}">
                      <a16:colId xmlns:a16="http://schemas.microsoft.com/office/drawing/2014/main" val="3798676354"/>
                    </a:ext>
                  </a:extLst>
                </a:gridCol>
              </a:tblGrid>
              <a:tr h="286743">
                <a:tc>
                  <a:txBody>
                    <a:bodyPr/>
                    <a:lstStyle/>
                    <a:p>
                      <a:pPr>
                        <a:lnSpc>
                          <a:spcPct val="107000"/>
                        </a:lnSpc>
                        <a:spcAft>
                          <a:spcPts val="0"/>
                        </a:spcAft>
                      </a:pPr>
                      <a:r>
                        <a:rPr lang="ru-RU" sz="1800" dirty="0">
                          <a:effectLst/>
                        </a:rPr>
                        <a:t>Доходы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Сумма, в млрд. руб.</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365684"/>
                  </a:ext>
                </a:extLst>
              </a:tr>
              <a:tr h="286743">
                <a:tc>
                  <a:txBody>
                    <a:bodyPr/>
                    <a:lstStyle/>
                    <a:p>
                      <a:pPr>
                        <a:lnSpc>
                          <a:spcPct val="107000"/>
                        </a:lnSpc>
                        <a:spcAft>
                          <a:spcPts val="0"/>
                        </a:spcAft>
                      </a:pPr>
                      <a:r>
                        <a:rPr lang="ru-RU" sz="1800">
                          <a:effectLst/>
                        </a:rPr>
                        <a:t>Налог на добавленную стоимость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4357,40</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434914"/>
                  </a:ext>
                </a:extLst>
              </a:tr>
              <a:tr h="588568">
                <a:tc>
                  <a:txBody>
                    <a:bodyPr/>
                    <a:lstStyle/>
                    <a:p>
                      <a:pPr>
                        <a:lnSpc>
                          <a:spcPct val="107000"/>
                        </a:lnSpc>
                        <a:spcAft>
                          <a:spcPts val="0"/>
                        </a:spcAft>
                      </a:pPr>
                      <a:r>
                        <a:rPr lang="ru-RU" sz="1800">
                          <a:effectLst/>
                        </a:rPr>
                        <a:t>Налог на прибыль организаций (по ставке 3%)</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441,02</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849179"/>
                  </a:ext>
                </a:extLst>
              </a:tr>
              <a:tr h="588568">
                <a:tc>
                  <a:txBody>
                    <a:bodyPr/>
                    <a:lstStyle/>
                    <a:p>
                      <a:pPr>
                        <a:lnSpc>
                          <a:spcPct val="107000"/>
                        </a:lnSpc>
                        <a:spcAft>
                          <a:spcPts val="0"/>
                        </a:spcAft>
                      </a:pPr>
                      <a:r>
                        <a:rPr lang="ru-RU" sz="1800">
                          <a:effectLst/>
                        </a:rPr>
                        <a:t>Налог на прибыль организаций (по тарифу 17%)</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2 582,45</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9676027"/>
                  </a:ext>
                </a:extLst>
              </a:tr>
              <a:tr h="286743">
                <a:tc>
                  <a:txBody>
                    <a:bodyPr/>
                    <a:lstStyle/>
                    <a:p>
                      <a:pPr>
                        <a:lnSpc>
                          <a:spcPct val="107000"/>
                        </a:lnSpc>
                        <a:spcAft>
                          <a:spcPts val="0"/>
                        </a:spcAft>
                      </a:pPr>
                      <a:r>
                        <a:rPr lang="ru-RU" sz="1800">
                          <a:effectLst/>
                        </a:rPr>
                        <a:t>Транспортный налог</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139,08</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2648184"/>
                  </a:ext>
                </a:extLst>
              </a:tr>
              <a:tr h="286743">
                <a:tc>
                  <a:txBody>
                    <a:bodyPr/>
                    <a:lstStyle/>
                    <a:p>
                      <a:pPr>
                        <a:lnSpc>
                          <a:spcPct val="107000"/>
                        </a:lnSpc>
                        <a:spcAft>
                          <a:spcPts val="0"/>
                        </a:spcAft>
                      </a:pPr>
                      <a:r>
                        <a:rPr lang="ru-RU" sz="1800">
                          <a:effectLst/>
                        </a:rPr>
                        <a:t>Налог на доходы физических лиц</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3 018,51</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189849"/>
                  </a:ext>
                </a:extLst>
              </a:tr>
              <a:tr h="890393">
                <a:tc>
                  <a:txBody>
                    <a:bodyPr/>
                    <a:lstStyle/>
                    <a:p>
                      <a:pPr>
                        <a:lnSpc>
                          <a:spcPct val="107000"/>
                        </a:lnSpc>
                        <a:spcAft>
                          <a:spcPts val="0"/>
                        </a:spcAft>
                      </a:pPr>
                      <a:r>
                        <a:rPr lang="ru-RU" sz="1800">
                          <a:effectLst/>
                        </a:rPr>
                        <a:t>Доходы от использования имущества, находящегося в муниципальной собственности</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1 644,90</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1478843"/>
                  </a:ext>
                </a:extLst>
              </a:tr>
              <a:tr h="286743">
                <a:tc>
                  <a:txBody>
                    <a:bodyPr/>
                    <a:lstStyle/>
                    <a:p>
                      <a:pPr>
                        <a:lnSpc>
                          <a:spcPct val="107000"/>
                        </a:lnSpc>
                        <a:spcAft>
                          <a:spcPts val="0"/>
                        </a:spcAft>
                      </a:pPr>
                      <a:r>
                        <a:rPr lang="ru-RU" sz="1800">
                          <a:effectLst/>
                        </a:rPr>
                        <a:t>Земельный налог</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136,42</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739986"/>
                  </a:ext>
                </a:extLst>
              </a:tr>
              <a:tr h="588568">
                <a:tc>
                  <a:txBody>
                    <a:bodyPr/>
                    <a:lstStyle/>
                    <a:p>
                      <a:pPr>
                        <a:lnSpc>
                          <a:spcPct val="107000"/>
                        </a:lnSpc>
                        <a:spcAft>
                          <a:spcPts val="0"/>
                        </a:spcAft>
                      </a:pPr>
                      <a:r>
                        <a:rPr lang="ru-RU" sz="1800">
                          <a:effectLst/>
                        </a:rPr>
                        <a:t>Налог на имущество физических лиц</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45,09</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452847"/>
                  </a:ext>
                </a:extLst>
              </a:tr>
              <a:tr h="890393">
                <a:tc>
                  <a:txBody>
                    <a:bodyPr/>
                    <a:lstStyle/>
                    <a:p>
                      <a:pPr>
                        <a:lnSpc>
                          <a:spcPct val="107000"/>
                        </a:lnSpc>
                        <a:spcAft>
                          <a:spcPts val="0"/>
                        </a:spcAft>
                      </a:pPr>
                      <a:r>
                        <a:rPr lang="ru-RU" sz="1800">
                          <a:effectLst/>
                        </a:rPr>
                        <a:t>Страховые взносы на обязательное социальное страхование</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dirty="0">
                          <a:effectLst/>
                        </a:rPr>
                        <a:t>2 326,01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9882632"/>
                  </a:ext>
                </a:extLst>
              </a:tr>
            </a:tbl>
          </a:graphicData>
        </a:graphic>
      </p:graphicFrame>
      <p:sp>
        <p:nvSpPr>
          <p:cNvPr id="5" name="Прямоугольник 4"/>
          <p:cNvSpPr/>
          <p:nvPr/>
        </p:nvSpPr>
        <p:spPr>
          <a:xfrm>
            <a:off x="377517" y="1096803"/>
            <a:ext cx="8064896" cy="461665"/>
          </a:xfrm>
          <a:prstGeom prst="rect">
            <a:avLst/>
          </a:prstGeom>
        </p:spPr>
        <p:txBody>
          <a:bodyPr wrap="square">
            <a:spAutoFit/>
          </a:bodyPr>
          <a:lstStyle/>
          <a:p>
            <a:pPr lvl="0" eaLnBrk="0" fontAlgn="base" hangingPunct="0">
              <a:spcBef>
                <a:spcPct val="0"/>
              </a:spcBef>
              <a:spcAft>
                <a:spcPct val="0"/>
              </a:spcAft>
            </a:pPr>
            <a:r>
              <a:rPr lang="ru-RU" altLang="ru-RU" sz="2400" dirty="0" smtClean="0">
                <a:latin typeface="Times New Roman" panose="02020603050405020304" pitchFamily="18" charset="0"/>
                <a:ea typeface="Calibri" panose="020F0502020204030204" pitchFamily="34" charset="0"/>
                <a:cs typeface="Times New Roman" panose="02020603050405020304" pitchFamily="18" charset="0"/>
              </a:rPr>
              <a:t>Выберите налоговые </a:t>
            </a:r>
            <a:r>
              <a:rPr lang="ru-RU" altLang="ru-RU" sz="2400" dirty="0">
                <a:latin typeface="Times New Roman" panose="02020603050405020304" pitchFamily="18" charset="0"/>
                <a:ea typeface="Calibri" panose="020F0502020204030204" pitchFamily="34" charset="0"/>
                <a:cs typeface="Times New Roman" panose="02020603050405020304" pitchFamily="18" charset="0"/>
              </a:rPr>
              <a:t>доходы федерального бюджета</a:t>
            </a:r>
            <a:endParaRPr lang="ru-RU" altLang="ru-RU" sz="3600" dirty="0">
              <a:latin typeface="Arial" panose="020B0604020202020204" pitchFamily="34" charset="0"/>
            </a:endParaRPr>
          </a:p>
        </p:txBody>
      </p:sp>
    </p:spTree>
    <p:extLst>
      <p:ext uri="{BB962C8B-B14F-4D97-AF65-F5344CB8AC3E}">
        <p14:creationId xmlns:p14="http://schemas.microsoft.com/office/powerpoint/2010/main" val="20857398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№7</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3724494343"/>
              </p:ext>
            </p:extLst>
          </p:nvPr>
        </p:nvGraphicFramePr>
        <p:xfrm>
          <a:off x="395536" y="1795183"/>
          <a:ext cx="8496944" cy="4807762"/>
        </p:xfrm>
        <a:graphic>
          <a:graphicData uri="http://schemas.openxmlformats.org/drawingml/2006/table">
            <a:tbl>
              <a:tblPr firstRow="1" firstCol="1" bandRow="1">
                <a:tableStyleId>{5940675A-B579-460E-94D1-54222C63F5DA}</a:tableStyleId>
              </a:tblPr>
              <a:tblGrid>
                <a:gridCol w="5489013">
                  <a:extLst>
                    <a:ext uri="{9D8B030D-6E8A-4147-A177-3AD203B41FA5}">
                      <a16:colId xmlns:a16="http://schemas.microsoft.com/office/drawing/2014/main" val="1148421896"/>
                    </a:ext>
                  </a:extLst>
                </a:gridCol>
                <a:gridCol w="3007931">
                  <a:extLst>
                    <a:ext uri="{9D8B030D-6E8A-4147-A177-3AD203B41FA5}">
                      <a16:colId xmlns:a16="http://schemas.microsoft.com/office/drawing/2014/main" val="3267050277"/>
                    </a:ext>
                  </a:extLst>
                </a:gridCol>
              </a:tblGrid>
              <a:tr h="343252">
                <a:tc>
                  <a:txBody>
                    <a:bodyPr/>
                    <a:lstStyle/>
                    <a:p>
                      <a:pPr>
                        <a:lnSpc>
                          <a:spcPct val="107000"/>
                        </a:lnSpc>
                        <a:spcAft>
                          <a:spcPts val="0"/>
                        </a:spcAft>
                      </a:pPr>
                      <a:r>
                        <a:rPr lang="ru-RU" sz="1600" dirty="0">
                          <a:effectLst/>
                        </a:rPr>
                        <a:t>Наименование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Сумма, в млрд. руб.</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444476"/>
                  </a:ext>
                </a:extLst>
              </a:tr>
              <a:tr h="343252">
                <a:tc>
                  <a:txBody>
                    <a:bodyPr/>
                    <a:lstStyle/>
                    <a:p>
                      <a:pPr>
                        <a:lnSpc>
                          <a:spcPct val="107000"/>
                        </a:lnSpc>
                        <a:spcAft>
                          <a:spcPts val="0"/>
                        </a:spcAft>
                      </a:pPr>
                      <a:r>
                        <a:rPr lang="ru-RU" sz="1600">
                          <a:effectLst/>
                        </a:rPr>
                        <a:t>Налог на имущество физических лиц</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37,09</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0245984"/>
                  </a:ext>
                </a:extLst>
              </a:tr>
              <a:tr h="343252">
                <a:tc>
                  <a:txBody>
                    <a:bodyPr/>
                    <a:lstStyle/>
                    <a:p>
                      <a:pPr>
                        <a:lnSpc>
                          <a:spcPct val="107000"/>
                        </a:lnSpc>
                        <a:spcAft>
                          <a:spcPts val="0"/>
                        </a:spcAft>
                      </a:pPr>
                      <a:r>
                        <a:rPr lang="ru-RU" sz="1600">
                          <a:effectLst/>
                        </a:rPr>
                        <a:t>Налог на доходы физических лиц</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4 018,51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557847"/>
                  </a:ext>
                </a:extLst>
              </a:tr>
              <a:tr h="343252">
                <a:tc>
                  <a:txBody>
                    <a:bodyPr/>
                    <a:lstStyle/>
                    <a:p>
                      <a:pPr>
                        <a:lnSpc>
                          <a:spcPct val="107000"/>
                        </a:lnSpc>
                        <a:spcAft>
                          <a:spcPts val="0"/>
                        </a:spcAft>
                      </a:pPr>
                      <a:r>
                        <a:rPr lang="ru-RU" sz="1600">
                          <a:effectLst/>
                        </a:rPr>
                        <a:t>Земельный налог</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116,12</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993532"/>
                  </a:ext>
                </a:extLst>
              </a:tr>
              <a:tr h="620849">
                <a:tc>
                  <a:txBody>
                    <a:bodyPr/>
                    <a:lstStyle/>
                    <a:p>
                      <a:pPr>
                        <a:lnSpc>
                          <a:spcPct val="107000"/>
                        </a:lnSpc>
                        <a:spcAft>
                          <a:spcPts val="0"/>
                        </a:spcAft>
                      </a:pPr>
                      <a:r>
                        <a:rPr lang="ru-RU" sz="1600">
                          <a:effectLst/>
                        </a:rPr>
                        <a:t>Доходы от использования имущества, находящегося в муниципальной собственности</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1 114,91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716821"/>
                  </a:ext>
                </a:extLst>
              </a:tr>
              <a:tr h="343252">
                <a:tc>
                  <a:txBody>
                    <a:bodyPr/>
                    <a:lstStyle/>
                    <a:p>
                      <a:pPr>
                        <a:lnSpc>
                          <a:spcPct val="107000"/>
                        </a:lnSpc>
                        <a:spcAft>
                          <a:spcPts val="0"/>
                        </a:spcAft>
                      </a:pPr>
                      <a:r>
                        <a:rPr lang="ru-RU" sz="1600">
                          <a:effectLst/>
                        </a:rPr>
                        <a:t>Налог на прибыль организаций (по ставке 3%)</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291,02</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0328919"/>
                  </a:ext>
                </a:extLst>
              </a:tr>
              <a:tr h="343252">
                <a:tc>
                  <a:txBody>
                    <a:bodyPr/>
                    <a:lstStyle/>
                    <a:p>
                      <a:pPr>
                        <a:lnSpc>
                          <a:spcPct val="107000"/>
                        </a:lnSpc>
                        <a:spcAft>
                          <a:spcPts val="0"/>
                        </a:spcAft>
                      </a:pPr>
                      <a:r>
                        <a:rPr lang="ru-RU" sz="1600">
                          <a:effectLst/>
                        </a:rPr>
                        <a:t>Налог на прибыль организаций (по тарифу 17%)</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3 782,45</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5772376"/>
                  </a:ext>
                </a:extLst>
              </a:tr>
              <a:tr h="779243">
                <a:tc>
                  <a:txBody>
                    <a:bodyPr/>
                    <a:lstStyle/>
                    <a:p>
                      <a:pPr>
                        <a:lnSpc>
                          <a:spcPct val="107000"/>
                        </a:lnSpc>
                        <a:spcAft>
                          <a:spcPts val="0"/>
                        </a:spcAft>
                      </a:pPr>
                      <a:r>
                        <a:rPr lang="ru-RU" sz="1600" dirty="0">
                          <a:effectLst/>
                        </a:rPr>
                        <a:t>Поступления от реализации государственных запасов драгоценных металлов и драгоценных камней на внутреннем рынке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1600" dirty="0">
                          <a:effectLst/>
                        </a:rPr>
                        <a:t>4,75</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161643"/>
                  </a:ext>
                </a:extLst>
              </a:tr>
              <a:tr h="375024">
                <a:tc>
                  <a:txBody>
                    <a:bodyPr/>
                    <a:lstStyle/>
                    <a:p>
                      <a:pPr>
                        <a:lnSpc>
                          <a:spcPct val="107000"/>
                        </a:lnSpc>
                        <a:spcAft>
                          <a:spcPts val="0"/>
                        </a:spcAft>
                      </a:pPr>
                      <a:r>
                        <a:rPr lang="ru-RU"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Размещение государственных ценных бумаг Российской Федерации, номинальная стоимость которых указана в валюте Российской Федерации</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1339,53</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246410"/>
                  </a:ext>
                </a:extLst>
              </a:tr>
              <a:tr h="273839">
                <a:tc>
                  <a:txBody>
                    <a:bodyPr/>
                    <a:lstStyle/>
                    <a:p>
                      <a:pPr>
                        <a:lnSpc>
                          <a:spcPct val="107000"/>
                        </a:lnSpc>
                        <a:spcAft>
                          <a:spcPts val="0"/>
                        </a:spcAft>
                      </a:pPr>
                      <a:r>
                        <a:rPr lang="ru-RU"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Страховые взносы на обязательное социальное страхование</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4 326,01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771613"/>
                  </a:ext>
                </a:extLst>
              </a:tr>
              <a:tr h="288032">
                <a:tc>
                  <a:txBody>
                    <a:bodyPr/>
                    <a:lstStyle/>
                    <a:p>
                      <a:pPr>
                        <a:lnSpc>
                          <a:spcPct val="107000"/>
                        </a:lnSpc>
                        <a:spcAft>
                          <a:spcPts val="0"/>
                        </a:spcAft>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Транспортный </a:t>
                      </a:r>
                      <a:r>
                        <a:rPr lang="ru-RU"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налог</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319,28</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474552"/>
                  </a:ext>
                </a:extLst>
              </a:tr>
            </a:tbl>
          </a:graphicData>
        </a:graphic>
      </p:graphicFrame>
      <p:sp>
        <p:nvSpPr>
          <p:cNvPr id="5" name="Прямоугольник 4"/>
          <p:cNvSpPr/>
          <p:nvPr/>
        </p:nvSpPr>
        <p:spPr>
          <a:xfrm>
            <a:off x="-73024" y="1232752"/>
            <a:ext cx="9217024" cy="400110"/>
          </a:xfrm>
          <a:prstGeom prst="rect">
            <a:avLst/>
          </a:prstGeom>
        </p:spPr>
        <p:txBody>
          <a:bodyPr wrap="square">
            <a:spAutoFit/>
          </a:bodyPr>
          <a:lstStyle/>
          <a:p>
            <a:pPr lvl="0" algn="ctr" eaLnBrk="0" fontAlgn="base" hangingPunct="0">
              <a:spcBef>
                <a:spcPct val="0"/>
              </a:spcBef>
              <a:spcAft>
                <a:spcPct val="0"/>
              </a:spcAft>
            </a:pPr>
            <a:r>
              <a:rPr lang="ru-RU" altLang="ru-RU" sz="2000" dirty="0" smtClean="0">
                <a:latin typeface="Times New Roman" panose="02020603050405020304" pitchFamily="18" charset="0"/>
                <a:ea typeface="Calibri" panose="020F0502020204030204" pitchFamily="34" charset="0"/>
                <a:cs typeface="Times New Roman" panose="02020603050405020304" pitchFamily="18" charset="0"/>
              </a:rPr>
              <a:t>Выберите источники финансирования дефицита </a:t>
            </a:r>
            <a:r>
              <a:rPr lang="ru-RU" altLang="ru-RU" sz="2000" dirty="0">
                <a:latin typeface="Times New Roman" panose="02020603050405020304" pitchFamily="18" charset="0"/>
                <a:ea typeface="Calibri" panose="020F0502020204030204" pitchFamily="34" charset="0"/>
                <a:cs typeface="Times New Roman" panose="02020603050405020304" pitchFamily="18" charset="0"/>
              </a:rPr>
              <a:t>федерального бюджета</a:t>
            </a:r>
            <a:endParaRPr lang="ru-RU" altLang="ru-RU" sz="3200" dirty="0">
              <a:latin typeface="Arial" panose="020B0604020202020204" pitchFamily="34" charset="0"/>
            </a:endParaRPr>
          </a:p>
        </p:txBody>
      </p:sp>
    </p:spTree>
    <p:extLst>
      <p:ext uri="{BB962C8B-B14F-4D97-AF65-F5344CB8AC3E}">
        <p14:creationId xmlns:p14="http://schemas.microsoft.com/office/powerpoint/2010/main" val="1800247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№8</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239608223"/>
              </p:ext>
            </p:extLst>
          </p:nvPr>
        </p:nvGraphicFramePr>
        <p:xfrm>
          <a:off x="393092" y="1727575"/>
          <a:ext cx="8283363" cy="3814358"/>
        </p:xfrm>
        <a:graphic>
          <a:graphicData uri="http://schemas.openxmlformats.org/drawingml/2006/table">
            <a:tbl>
              <a:tblPr firstRow="1" firstCol="1" bandRow="1">
                <a:tableStyleId>{5940675A-B579-460E-94D1-54222C63F5DA}</a:tableStyleId>
              </a:tblPr>
              <a:tblGrid>
                <a:gridCol w="6411156">
                  <a:extLst>
                    <a:ext uri="{9D8B030D-6E8A-4147-A177-3AD203B41FA5}">
                      <a16:colId xmlns:a16="http://schemas.microsoft.com/office/drawing/2014/main" val="112705590"/>
                    </a:ext>
                  </a:extLst>
                </a:gridCol>
                <a:gridCol w="1872207">
                  <a:extLst>
                    <a:ext uri="{9D8B030D-6E8A-4147-A177-3AD203B41FA5}">
                      <a16:colId xmlns:a16="http://schemas.microsoft.com/office/drawing/2014/main" val="816556026"/>
                    </a:ext>
                  </a:extLst>
                </a:gridCol>
              </a:tblGrid>
              <a:tr h="193058">
                <a:tc>
                  <a:txBody>
                    <a:bodyPr/>
                    <a:lstStyle/>
                    <a:p>
                      <a:pPr>
                        <a:lnSpc>
                          <a:spcPct val="107000"/>
                        </a:lnSpc>
                        <a:spcAft>
                          <a:spcPts val="0"/>
                        </a:spcAft>
                      </a:pPr>
                      <a:r>
                        <a:rPr lang="ru-RU" sz="1600" dirty="0">
                          <a:effectLst/>
                        </a:rPr>
                        <a:t>Наименование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Сумма, в млрд. руб.</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2833465351"/>
                  </a:ext>
                </a:extLst>
              </a:tr>
              <a:tr h="579173">
                <a:tc>
                  <a:txBody>
                    <a:bodyPr/>
                    <a:lstStyle/>
                    <a:p>
                      <a:pPr>
                        <a:lnSpc>
                          <a:spcPct val="107000"/>
                        </a:lnSpc>
                        <a:spcAft>
                          <a:spcPts val="0"/>
                        </a:spcAft>
                      </a:pPr>
                      <a:r>
                        <a:rPr lang="ru-RU" sz="1600" dirty="0">
                          <a:effectLst/>
                        </a:rPr>
                        <a:t>Безвозмездные поступления от негосударственных организаций в бюджет Пенсионного фонда Российской Федерации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16,13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3371496461"/>
                  </a:ext>
                </a:extLst>
              </a:tr>
              <a:tr h="579173">
                <a:tc>
                  <a:txBody>
                    <a:bodyPr/>
                    <a:lstStyle/>
                    <a:p>
                      <a:pPr>
                        <a:lnSpc>
                          <a:spcPct val="107000"/>
                        </a:lnSpc>
                        <a:spcAft>
                          <a:spcPts val="0"/>
                        </a:spcAft>
                      </a:pPr>
                      <a:r>
                        <a:rPr lang="ru-RU" sz="1600">
                          <a:effectLst/>
                        </a:rPr>
                        <a:t>Дотации бюджетам субъектов Российской Федерации на выравнивание бюджетной обеспеченности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7,53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598800180"/>
                  </a:ext>
                </a:extLst>
              </a:tr>
              <a:tr h="386115">
                <a:tc>
                  <a:txBody>
                    <a:bodyPr/>
                    <a:lstStyle/>
                    <a:p>
                      <a:pPr>
                        <a:lnSpc>
                          <a:spcPct val="107000"/>
                        </a:lnSpc>
                        <a:spcAft>
                          <a:spcPts val="0"/>
                        </a:spcAft>
                      </a:pPr>
                      <a:r>
                        <a:rPr lang="ru-RU" sz="1600">
                          <a:effectLst/>
                        </a:rPr>
                        <a:t>Доходы от возмещения ущерба при возникновении страховых случаев</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0,24</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239268040"/>
                  </a:ext>
                </a:extLst>
              </a:tr>
              <a:tr h="386115">
                <a:tc>
                  <a:txBody>
                    <a:bodyPr/>
                    <a:lstStyle/>
                    <a:p>
                      <a:pPr>
                        <a:lnSpc>
                          <a:spcPct val="107000"/>
                        </a:lnSpc>
                        <a:spcAft>
                          <a:spcPts val="0"/>
                        </a:spcAft>
                      </a:pPr>
                      <a:r>
                        <a:rPr lang="ru-RU" sz="1600">
                          <a:effectLst/>
                        </a:rPr>
                        <a:t>Доходы от реализации имущества, находящегося в государственной собственности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0,69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220212131"/>
                  </a:ext>
                </a:extLst>
              </a:tr>
              <a:tr h="193058">
                <a:tc>
                  <a:txBody>
                    <a:bodyPr/>
                    <a:lstStyle/>
                    <a:p>
                      <a:pPr>
                        <a:lnSpc>
                          <a:spcPct val="107000"/>
                        </a:lnSpc>
                        <a:spcAft>
                          <a:spcPts val="0"/>
                        </a:spcAft>
                      </a:pPr>
                      <a:r>
                        <a:rPr lang="ru-RU" sz="1600">
                          <a:effectLst/>
                        </a:rPr>
                        <a:t>Налог на прибыль организаций (по ставке 17%)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9,31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509323353"/>
                  </a:ext>
                </a:extLst>
              </a:tr>
              <a:tr h="193058">
                <a:tc>
                  <a:txBody>
                    <a:bodyPr/>
                    <a:lstStyle/>
                    <a:p>
                      <a:pPr>
                        <a:lnSpc>
                          <a:spcPct val="107000"/>
                        </a:lnSpc>
                        <a:spcAft>
                          <a:spcPts val="0"/>
                        </a:spcAft>
                      </a:pPr>
                      <a:r>
                        <a:rPr lang="ru-RU" sz="1600">
                          <a:effectLst/>
                        </a:rPr>
                        <a:t>Налог на прибыль организаций (по ставке 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321,02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359448743"/>
                  </a:ext>
                </a:extLst>
              </a:tr>
              <a:tr h="386115">
                <a:tc>
                  <a:txBody>
                    <a:bodyPr/>
                    <a:lstStyle/>
                    <a:p>
                      <a:pPr>
                        <a:lnSpc>
                          <a:spcPct val="107000"/>
                        </a:lnSpc>
                        <a:spcAft>
                          <a:spcPts val="0"/>
                        </a:spcAft>
                      </a:pPr>
                      <a:r>
                        <a:rPr lang="ru-RU" sz="1600">
                          <a:effectLst/>
                        </a:rPr>
                        <a:t>Страховые взносы на обязательное пенсионное страхование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a:effectLst/>
                        </a:rPr>
                        <a:t>3368,01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3724162430"/>
                  </a:ext>
                </a:extLst>
              </a:tr>
              <a:tr h="579173">
                <a:tc>
                  <a:txBody>
                    <a:bodyPr/>
                    <a:lstStyle/>
                    <a:p>
                      <a:pPr>
                        <a:lnSpc>
                          <a:spcPct val="107000"/>
                        </a:lnSpc>
                        <a:spcAft>
                          <a:spcPts val="0"/>
                        </a:spcAft>
                      </a:pPr>
                      <a:r>
                        <a:rPr lang="ru-RU" sz="1600">
                          <a:effectLst/>
                        </a:rPr>
                        <a:t>Субвенции бюджетам субъектов Российской Федерации на осуществление отдельных полномочий в области лесных отношений</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600" dirty="0">
                          <a:effectLst/>
                        </a:rPr>
                        <a:t>0,75</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575521956"/>
                  </a:ext>
                </a:extLst>
              </a:tr>
            </a:tbl>
          </a:graphicData>
        </a:graphic>
      </p:graphicFrame>
      <p:sp>
        <p:nvSpPr>
          <p:cNvPr id="5" name="Прямоугольник 4"/>
          <p:cNvSpPr/>
          <p:nvPr/>
        </p:nvSpPr>
        <p:spPr>
          <a:xfrm>
            <a:off x="393092" y="1176573"/>
            <a:ext cx="7560840" cy="374077"/>
          </a:xfrm>
          <a:prstGeom prst="rect">
            <a:avLst/>
          </a:prstGeom>
        </p:spPr>
        <p:txBody>
          <a:bodyPr wrap="square">
            <a:spAutoFit/>
          </a:bodyPr>
          <a:lstStyle/>
          <a:p>
            <a:pPr>
              <a:lnSpc>
                <a:spcPct val="107000"/>
              </a:lnSpc>
              <a:spcAft>
                <a:spcPts val="800"/>
              </a:spcAft>
            </a:pPr>
            <a:r>
              <a:rPr lang="ru-RU"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Выберите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безвозмездные поступления регионального бюджета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0078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№9</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4037772440"/>
              </p:ext>
            </p:extLst>
          </p:nvPr>
        </p:nvGraphicFramePr>
        <p:xfrm>
          <a:off x="173971" y="1762609"/>
          <a:ext cx="8496944" cy="4969223"/>
        </p:xfrm>
        <a:graphic>
          <a:graphicData uri="http://schemas.openxmlformats.org/drawingml/2006/table">
            <a:tbl>
              <a:tblPr firstRow="1" firstCol="1" bandRow="1">
                <a:tableStyleId>{5940675A-B579-460E-94D1-54222C63F5DA}</a:tableStyleId>
              </a:tblPr>
              <a:tblGrid>
                <a:gridCol w="4712031">
                  <a:extLst>
                    <a:ext uri="{9D8B030D-6E8A-4147-A177-3AD203B41FA5}">
                      <a16:colId xmlns:a16="http://schemas.microsoft.com/office/drawing/2014/main" val="2257079788"/>
                    </a:ext>
                  </a:extLst>
                </a:gridCol>
                <a:gridCol w="3784913">
                  <a:extLst>
                    <a:ext uri="{9D8B030D-6E8A-4147-A177-3AD203B41FA5}">
                      <a16:colId xmlns:a16="http://schemas.microsoft.com/office/drawing/2014/main" val="2826076072"/>
                    </a:ext>
                  </a:extLst>
                </a:gridCol>
              </a:tblGrid>
              <a:tr h="259974">
                <a:tc>
                  <a:txBody>
                    <a:bodyPr/>
                    <a:lstStyle/>
                    <a:p>
                      <a:pPr>
                        <a:lnSpc>
                          <a:spcPct val="107000"/>
                        </a:lnSpc>
                        <a:spcAft>
                          <a:spcPts val="0"/>
                        </a:spcAft>
                      </a:pPr>
                      <a:r>
                        <a:rPr lang="ru-RU" sz="1600" dirty="0">
                          <a:effectLst/>
                        </a:rPr>
                        <a:t>Наименование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Сумма, в млрд. руб.</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532979"/>
                  </a:ext>
                </a:extLst>
              </a:tr>
              <a:tr h="247331">
                <a:tc>
                  <a:txBody>
                    <a:bodyPr/>
                    <a:lstStyle/>
                    <a:p>
                      <a:pPr>
                        <a:lnSpc>
                          <a:spcPct val="107000"/>
                        </a:lnSpc>
                        <a:spcAft>
                          <a:spcPts val="0"/>
                        </a:spcAft>
                      </a:pPr>
                      <a:r>
                        <a:rPr lang="ru-RU" sz="1600" dirty="0">
                          <a:effectLst/>
                        </a:rPr>
                        <a:t>Налог на прибыль организаций (по ставке 3%)</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111,02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0148373"/>
                  </a:ext>
                </a:extLst>
              </a:tr>
              <a:tr h="246132">
                <a:tc>
                  <a:txBody>
                    <a:bodyPr/>
                    <a:lstStyle/>
                    <a:p>
                      <a:pPr>
                        <a:lnSpc>
                          <a:spcPct val="107000"/>
                        </a:lnSpc>
                        <a:spcAft>
                          <a:spcPts val="0"/>
                        </a:spcAft>
                      </a:pPr>
                      <a:r>
                        <a:rPr lang="ru-RU" sz="1600" dirty="0">
                          <a:effectLst/>
                        </a:rPr>
                        <a:t>Налог на прибыль организаций (по ставке 17%)</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12,69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195208"/>
                  </a:ext>
                </a:extLst>
              </a:tr>
              <a:tr h="738394">
                <a:tc>
                  <a:txBody>
                    <a:bodyPr/>
                    <a:lstStyle/>
                    <a:p>
                      <a:pPr>
                        <a:lnSpc>
                          <a:spcPct val="107000"/>
                        </a:lnSpc>
                        <a:spcAft>
                          <a:spcPts val="0"/>
                        </a:spcAft>
                      </a:pPr>
                      <a:r>
                        <a:rPr lang="ru-RU" sz="1600">
                          <a:effectLst/>
                        </a:rPr>
                        <a:t>Безвозмездные поступления от негосударственных организаций в бюджет Пенсионного фонда Российской Федерации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12,19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975544"/>
                  </a:ext>
                </a:extLst>
              </a:tr>
              <a:tr h="738394">
                <a:tc>
                  <a:txBody>
                    <a:bodyPr/>
                    <a:lstStyle/>
                    <a:p>
                      <a:pPr>
                        <a:lnSpc>
                          <a:spcPct val="107000"/>
                        </a:lnSpc>
                        <a:spcAft>
                          <a:spcPts val="0"/>
                        </a:spcAft>
                      </a:pPr>
                      <a:r>
                        <a:rPr lang="ru-RU" sz="1600">
                          <a:effectLst/>
                        </a:rPr>
                        <a:t>Субвенции бюджетам субъектов Российской Федерации на осуществление отдельных полномочий в области лесных отношений</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2,23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0120809"/>
                  </a:ext>
                </a:extLst>
              </a:tr>
              <a:tr h="807363">
                <a:tc>
                  <a:txBody>
                    <a:bodyPr/>
                    <a:lstStyle/>
                    <a:p>
                      <a:pPr>
                        <a:lnSpc>
                          <a:spcPct val="107000"/>
                        </a:lnSpc>
                        <a:spcAft>
                          <a:spcPts val="0"/>
                        </a:spcAft>
                      </a:pPr>
                      <a:r>
                        <a:rPr lang="ru-RU" sz="1600">
                          <a:effectLst/>
                        </a:rPr>
                        <a:t>Доходы от реализации имущества, находящегося в государственной собственности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1,25</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4644357"/>
                  </a:ext>
                </a:extLst>
              </a:tr>
              <a:tr h="495491">
                <a:tc>
                  <a:txBody>
                    <a:bodyPr/>
                    <a:lstStyle/>
                    <a:p>
                      <a:pPr>
                        <a:lnSpc>
                          <a:spcPct val="107000"/>
                        </a:lnSpc>
                        <a:spcAft>
                          <a:spcPts val="0"/>
                        </a:spcAft>
                      </a:pPr>
                      <a:r>
                        <a:rPr lang="ru-RU" sz="1600">
                          <a:effectLst/>
                        </a:rPr>
                        <a:t>Субсидии бюджетам субъектов Российской Федерации на поощрение лучших учителей</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1,18</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443875"/>
                  </a:ext>
                </a:extLst>
              </a:tr>
              <a:tr h="543410">
                <a:tc>
                  <a:txBody>
                    <a:bodyPr/>
                    <a:lstStyle/>
                    <a:p>
                      <a:pPr>
                        <a:lnSpc>
                          <a:spcPct val="107000"/>
                        </a:lnSpc>
                        <a:spcAft>
                          <a:spcPts val="0"/>
                        </a:spcAft>
                      </a:pPr>
                      <a:r>
                        <a:rPr lang="ru-RU" sz="1600">
                          <a:effectLst/>
                        </a:rPr>
                        <a:t>Доходы от возмещения ущерба при возникновении страховых случаев</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0,24</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7442535"/>
                  </a:ext>
                </a:extLst>
              </a:tr>
              <a:tr h="807363">
                <a:tc>
                  <a:txBody>
                    <a:bodyPr/>
                    <a:lstStyle/>
                    <a:p>
                      <a:pPr>
                        <a:lnSpc>
                          <a:spcPct val="107000"/>
                        </a:lnSpc>
                        <a:spcAft>
                          <a:spcPts val="0"/>
                        </a:spcAft>
                      </a:pPr>
                      <a:r>
                        <a:rPr lang="ru-RU" sz="1600" dirty="0">
                          <a:effectLst/>
                        </a:rPr>
                        <a:t>Страховые взносы на обязательное пенсионное страхование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dirty="0">
                          <a:effectLst/>
                        </a:rPr>
                        <a:t>3365,01</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039975"/>
                  </a:ext>
                </a:extLst>
              </a:tr>
            </a:tbl>
          </a:graphicData>
        </a:graphic>
      </p:graphicFrame>
      <p:sp>
        <p:nvSpPr>
          <p:cNvPr id="5" name="Прямоугольник 4"/>
          <p:cNvSpPr/>
          <p:nvPr/>
        </p:nvSpPr>
        <p:spPr>
          <a:xfrm>
            <a:off x="269505" y="1165674"/>
            <a:ext cx="7560840" cy="374077"/>
          </a:xfrm>
          <a:prstGeom prst="rect">
            <a:avLst/>
          </a:prstGeom>
        </p:spPr>
        <p:txBody>
          <a:bodyPr wrap="square">
            <a:spAutoFit/>
          </a:bodyPr>
          <a:lstStyle/>
          <a:p>
            <a:pPr>
              <a:lnSpc>
                <a:spcPct val="107000"/>
              </a:lnSpc>
              <a:spcAft>
                <a:spcPts val="800"/>
              </a:spcAft>
            </a:pPr>
            <a:r>
              <a:rPr lang="ru-RU"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Выберите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доходы регионального бюджета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12154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№10</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617525254"/>
              </p:ext>
            </p:extLst>
          </p:nvPr>
        </p:nvGraphicFramePr>
        <p:xfrm>
          <a:off x="251520" y="1427305"/>
          <a:ext cx="8424936" cy="5218433"/>
        </p:xfrm>
        <a:graphic>
          <a:graphicData uri="http://schemas.openxmlformats.org/drawingml/2006/table">
            <a:tbl>
              <a:tblPr firstRow="1" firstCol="1" bandRow="1">
                <a:tableStyleId>{5940675A-B579-460E-94D1-54222C63F5DA}</a:tableStyleId>
              </a:tblPr>
              <a:tblGrid>
                <a:gridCol w="6694297">
                  <a:extLst>
                    <a:ext uri="{9D8B030D-6E8A-4147-A177-3AD203B41FA5}">
                      <a16:colId xmlns:a16="http://schemas.microsoft.com/office/drawing/2014/main" val="3669727212"/>
                    </a:ext>
                  </a:extLst>
                </a:gridCol>
                <a:gridCol w="1730639">
                  <a:extLst>
                    <a:ext uri="{9D8B030D-6E8A-4147-A177-3AD203B41FA5}">
                      <a16:colId xmlns:a16="http://schemas.microsoft.com/office/drawing/2014/main" val="935265836"/>
                    </a:ext>
                  </a:extLst>
                </a:gridCol>
              </a:tblGrid>
              <a:tr h="347504">
                <a:tc>
                  <a:txBody>
                    <a:bodyPr/>
                    <a:lstStyle/>
                    <a:p>
                      <a:pPr>
                        <a:lnSpc>
                          <a:spcPct val="107000"/>
                        </a:lnSpc>
                        <a:spcAft>
                          <a:spcPts val="0"/>
                        </a:spcAft>
                      </a:pPr>
                      <a:r>
                        <a:rPr lang="ru-RU" sz="1600" dirty="0">
                          <a:effectLst/>
                        </a:rPr>
                        <a:t>Наименование</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Сумма, </a:t>
                      </a:r>
                      <a:endParaRPr lang="ru-RU" sz="1200">
                        <a:effectLst/>
                      </a:endParaRPr>
                    </a:p>
                    <a:p>
                      <a:pPr algn="ctr">
                        <a:lnSpc>
                          <a:spcPct val="107000"/>
                        </a:lnSpc>
                        <a:spcAft>
                          <a:spcPts val="0"/>
                        </a:spcAft>
                      </a:pPr>
                      <a:r>
                        <a:rPr lang="ru-RU" sz="1600">
                          <a:effectLst/>
                        </a:rPr>
                        <a:t>в млрд. руб.</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2902900794"/>
                  </a:ext>
                </a:extLst>
              </a:tr>
              <a:tr h="173752">
                <a:tc>
                  <a:txBody>
                    <a:bodyPr/>
                    <a:lstStyle/>
                    <a:p>
                      <a:pPr>
                        <a:lnSpc>
                          <a:spcPct val="107000"/>
                        </a:lnSpc>
                        <a:spcAft>
                          <a:spcPts val="0"/>
                        </a:spcAft>
                      </a:pPr>
                      <a:r>
                        <a:rPr lang="ru-RU" sz="1600">
                          <a:effectLst/>
                        </a:rPr>
                        <a:t>Транспортный налог</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4,73</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1369504123"/>
                  </a:ext>
                </a:extLst>
              </a:tr>
              <a:tr h="173752">
                <a:tc>
                  <a:txBody>
                    <a:bodyPr/>
                    <a:lstStyle/>
                    <a:p>
                      <a:pPr>
                        <a:lnSpc>
                          <a:spcPct val="107000"/>
                        </a:lnSpc>
                        <a:spcAft>
                          <a:spcPts val="0"/>
                        </a:spcAft>
                      </a:pPr>
                      <a:r>
                        <a:rPr lang="ru-RU" sz="1600">
                          <a:effectLst/>
                        </a:rPr>
                        <a:t>Земельный налог</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1,25</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2703747705"/>
                  </a:ext>
                </a:extLst>
              </a:tr>
              <a:tr h="347504">
                <a:tc>
                  <a:txBody>
                    <a:bodyPr/>
                    <a:lstStyle/>
                    <a:p>
                      <a:pPr>
                        <a:lnSpc>
                          <a:spcPct val="107000"/>
                        </a:lnSpc>
                        <a:spcAft>
                          <a:spcPts val="0"/>
                        </a:spcAft>
                      </a:pPr>
                      <a:r>
                        <a:rPr lang="ru-RU" sz="1600" dirty="0">
                          <a:effectLst/>
                        </a:rPr>
                        <a:t>Субвенции бюджетам субъектов Российской Федерации на осуществление отдельных полномочий в области лесных отношений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1,53</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850156472"/>
                  </a:ext>
                </a:extLst>
              </a:tr>
              <a:tr h="173752">
                <a:tc>
                  <a:txBody>
                    <a:bodyPr/>
                    <a:lstStyle/>
                    <a:p>
                      <a:pPr>
                        <a:lnSpc>
                          <a:spcPct val="107000"/>
                        </a:lnSpc>
                        <a:spcAft>
                          <a:spcPts val="0"/>
                        </a:spcAft>
                      </a:pPr>
                      <a:r>
                        <a:rPr lang="ru-RU" sz="1600">
                          <a:effectLst/>
                        </a:rPr>
                        <a:t>Налог на прибыль организаций (по ставке 3%)</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291,12</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3994102442"/>
                  </a:ext>
                </a:extLst>
              </a:tr>
              <a:tr h="173752">
                <a:tc>
                  <a:txBody>
                    <a:bodyPr/>
                    <a:lstStyle/>
                    <a:p>
                      <a:pPr>
                        <a:lnSpc>
                          <a:spcPct val="107000"/>
                        </a:lnSpc>
                        <a:spcAft>
                          <a:spcPts val="0"/>
                        </a:spcAft>
                      </a:pPr>
                      <a:r>
                        <a:rPr lang="ru-RU" sz="1600">
                          <a:effectLst/>
                        </a:rPr>
                        <a:t>Налог на прибыль организаций (по ставке 17%)</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25,29</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134466775"/>
                  </a:ext>
                </a:extLst>
              </a:tr>
              <a:tr h="347504">
                <a:tc>
                  <a:txBody>
                    <a:bodyPr/>
                    <a:lstStyle/>
                    <a:p>
                      <a:pPr>
                        <a:lnSpc>
                          <a:spcPct val="107000"/>
                        </a:lnSpc>
                        <a:spcAft>
                          <a:spcPts val="0"/>
                        </a:spcAft>
                      </a:pPr>
                      <a:r>
                        <a:rPr lang="ru-RU" sz="1600">
                          <a:effectLst/>
                        </a:rPr>
                        <a:t>Доходы от реализации имущества, находящегося в государственной собственности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0,22</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1312743238"/>
                  </a:ext>
                </a:extLst>
              </a:tr>
              <a:tr h="695007">
                <a:tc>
                  <a:txBody>
                    <a:bodyPr/>
                    <a:lstStyle/>
                    <a:p>
                      <a:pPr>
                        <a:lnSpc>
                          <a:spcPct val="107000"/>
                        </a:lnSpc>
                        <a:spcAft>
                          <a:spcPts val="0"/>
                        </a:spcAft>
                      </a:pPr>
                      <a:r>
                        <a:rPr lang="ru-RU" sz="1600">
                          <a:effectLst/>
                        </a:rPr>
                        <a:t>Государственная пошлина за государственную регистрацию транспортных средств и иные юридически значимые действия, связанные с изменениями и выдачей документов на транспортные средства, регистрационных знаков, водительских удостоверений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1,25</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2638235866"/>
                  </a:ext>
                </a:extLst>
              </a:tr>
              <a:tr h="347504">
                <a:tc>
                  <a:txBody>
                    <a:bodyPr/>
                    <a:lstStyle/>
                    <a:p>
                      <a:pPr>
                        <a:lnSpc>
                          <a:spcPct val="107000"/>
                        </a:lnSpc>
                        <a:spcAft>
                          <a:spcPts val="0"/>
                        </a:spcAft>
                      </a:pPr>
                      <a:r>
                        <a:rPr lang="ru-RU" sz="1600">
                          <a:effectLst/>
                        </a:rPr>
                        <a:t>Субсидии бюджетам субъектов Российской Федерации на поощрение лучших учителей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0,32</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2417515452"/>
                  </a:ext>
                </a:extLst>
              </a:tr>
              <a:tr h="173752">
                <a:tc>
                  <a:txBody>
                    <a:bodyPr/>
                    <a:lstStyle/>
                    <a:p>
                      <a:pPr>
                        <a:lnSpc>
                          <a:spcPct val="107000"/>
                        </a:lnSpc>
                        <a:spcAft>
                          <a:spcPts val="0"/>
                        </a:spcAft>
                      </a:pPr>
                      <a:r>
                        <a:rPr lang="ru-RU" sz="1600">
                          <a:effectLst/>
                        </a:rPr>
                        <a:t>Доходы от возмещения ущерба при возникновении страховых случаев</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0,21</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3037418252"/>
                  </a:ext>
                </a:extLst>
              </a:tr>
              <a:tr h="347504">
                <a:tc>
                  <a:txBody>
                    <a:bodyPr/>
                    <a:lstStyle/>
                    <a:p>
                      <a:pPr>
                        <a:lnSpc>
                          <a:spcPct val="107000"/>
                        </a:lnSpc>
                        <a:spcAft>
                          <a:spcPts val="0"/>
                        </a:spcAft>
                      </a:pPr>
                      <a:r>
                        <a:rPr lang="ru-RU" sz="1600">
                          <a:effectLst/>
                        </a:rPr>
                        <a:t>Доходы от размещения временно свободных средств бюджетов субъектов Российской Федерации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a:effectLst/>
                        </a:rPr>
                        <a:t>4,54</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3194425336"/>
                  </a:ext>
                </a:extLst>
              </a:tr>
              <a:tr h="173752">
                <a:tc>
                  <a:txBody>
                    <a:bodyPr/>
                    <a:lstStyle/>
                    <a:p>
                      <a:pPr>
                        <a:lnSpc>
                          <a:spcPct val="107000"/>
                        </a:lnSpc>
                        <a:spcAft>
                          <a:spcPts val="0"/>
                        </a:spcAft>
                      </a:pPr>
                      <a:r>
                        <a:rPr lang="ru-RU" sz="1600" dirty="0">
                          <a:effectLst/>
                        </a:rPr>
                        <a:t>Страховые взносы на обязательное пенсионное страхование</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tc>
                  <a:txBody>
                    <a:bodyPr/>
                    <a:lstStyle/>
                    <a:p>
                      <a:pPr algn="ctr">
                        <a:lnSpc>
                          <a:spcPct val="107000"/>
                        </a:lnSpc>
                        <a:spcAft>
                          <a:spcPts val="0"/>
                        </a:spcAft>
                      </a:pPr>
                      <a:r>
                        <a:rPr lang="ru-RU" sz="1600" dirty="0">
                          <a:effectLst/>
                        </a:rPr>
                        <a:t>3118,01</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0886" marR="60886" marT="0" marB="0"/>
                </a:tc>
                <a:extLst>
                  <a:ext uri="{0D108BD9-81ED-4DB2-BD59-A6C34878D82A}">
                    <a16:rowId xmlns:a16="http://schemas.microsoft.com/office/drawing/2014/main" val="3436796031"/>
                  </a:ext>
                </a:extLst>
              </a:tr>
            </a:tbl>
          </a:graphicData>
        </a:graphic>
      </p:graphicFrame>
      <p:sp>
        <p:nvSpPr>
          <p:cNvPr id="5" name="Прямоугольник 4"/>
          <p:cNvSpPr/>
          <p:nvPr/>
        </p:nvSpPr>
        <p:spPr>
          <a:xfrm>
            <a:off x="425961" y="1109492"/>
            <a:ext cx="7920880" cy="388696"/>
          </a:xfrm>
          <a:prstGeom prst="rect">
            <a:avLst/>
          </a:prstGeom>
        </p:spPr>
        <p:txBody>
          <a:bodyPr wrap="square">
            <a:spAutoFit/>
          </a:bodyPr>
          <a:lstStyle/>
          <a:p>
            <a:pPr>
              <a:lnSpc>
                <a:spcPct val="107000"/>
              </a:lnSpc>
              <a:spcAft>
                <a:spcPts val="800"/>
              </a:spcAft>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Выберите неналоговые доходы регионального бюджета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32397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№11</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3217741967"/>
              </p:ext>
            </p:extLst>
          </p:nvPr>
        </p:nvGraphicFramePr>
        <p:xfrm>
          <a:off x="323528" y="1641858"/>
          <a:ext cx="8424936" cy="3652905"/>
        </p:xfrm>
        <a:graphic>
          <a:graphicData uri="http://schemas.openxmlformats.org/drawingml/2006/table">
            <a:tbl>
              <a:tblPr firstRow="1" firstCol="1" bandRow="1">
                <a:tableStyleId>{5940675A-B579-460E-94D1-54222C63F5DA}</a:tableStyleId>
              </a:tblPr>
              <a:tblGrid>
                <a:gridCol w="4212468">
                  <a:extLst>
                    <a:ext uri="{9D8B030D-6E8A-4147-A177-3AD203B41FA5}">
                      <a16:colId xmlns:a16="http://schemas.microsoft.com/office/drawing/2014/main" val="2573955713"/>
                    </a:ext>
                  </a:extLst>
                </a:gridCol>
                <a:gridCol w="4212468">
                  <a:extLst>
                    <a:ext uri="{9D8B030D-6E8A-4147-A177-3AD203B41FA5}">
                      <a16:colId xmlns:a16="http://schemas.microsoft.com/office/drawing/2014/main" val="639930383"/>
                    </a:ext>
                  </a:extLst>
                </a:gridCol>
              </a:tblGrid>
              <a:tr h="0">
                <a:tc>
                  <a:txBody>
                    <a:bodyPr/>
                    <a:lstStyle/>
                    <a:p>
                      <a:pPr>
                        <a:lnSpc>
                          <a:spcPct val="107000"/>
                        </a:lnSpc>
                        <a:spcAft>
                          <a:spcPts val="0"/>
                        </a:spcAft>
                      </a:pPr>
                      <a:r>
                        <a:rPr lang="ru-RU" sz="1600" dirty="0">
                          <a:effectLst/>
                        </a:rPr>
                        <a:t>Доходы</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Сумма, в млрд. руб.</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6814366"/>
                  </a:ext>
                </a:extLst>
              </a:tr>
              <a:tr h="0">
                <a:tc>
                  <a:txBody>
                    <a:bodyPr/>
                    <a:lstStyle/>
                    <a:p>
                      <a:pPr>
                        <a:lnSpc>
                          <a:spcPct val="107000"/>
                        </a:lnSpc>
                        <a:spcAft>
                          <a:spcPts val="0"/>
                        </a:spcAft>
                      </a:pPr>
                      <a:r>
                        <a:rPr lang="ru-RU" sz="1600">
                          <a:effectLst/>
                        </a:rPr>
                        <a:t>Доходы от использования имущества, находящегося в муниципальной собственности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0,43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9008452"/>
                  </a:ext>
                </a:extLst>
              </a:tr>
              <a:tr h="0">
                <a:tc>
                  <a:txBody>
                    <a:bodyPr/>
                    <a:lstStyle/>
                    <a:p>
                      <a:pPr>
                        <a:lnSpc>
                          <a:spcPct val="107000"/>
                        </a:lnSpc>
                        <a:spcAft>
                          <a:spcPts val="0"/>
                        </a:spcAft>
                      </a:pPr>
                      <a:r>
                        <a:rPr lang="ru-RU" sz="1600">
                          <a:effectLst/>
                        </a:rPr>
                        <a:t>Земельный налог</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0,22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1094910"/>
                  </a:ext>
                </a:extLst>
              </a:tr>
              <a:tr h="0">
                <a:tc>
                  <a:txBody>
                    <a:bodyPr/>
                    <a:lstStyle/>
                    <a:p>
                      <a:pPr>
                        <a:lnSpc>
                          <a:spcPct val="107000"/>
                        </a:lnSpc>
                        <a:spcAft>
                          <a:spcPts val="0"/>
                        </a:spcAft>
                      </a:pPr>
                      <a:r>
                        <a:rPr lang="ru-RU" sz="1600">
                          <a:effectLst/>
                        </a:rPr>
                        <a:t>Налог на добавленную стоимость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2317,40</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0974873"/>
                  </a:ext>
                </a:extLst>
              </a:tr>
              <a:tr h="0">
                <a:tc>
                  <a:txBody>
                    <a:bodyPr/>
                    <a:lstStyle/>
                    <a:p>
                      <a:pPr>
                        <a:lnSpc>
                          <a:spcPct val="107000"/>
                        </a:lnSpc>
                        <a:spcAft>
                          <a:spcPts val="0"/>
                        </a:spcAft>
                      </a:pPr>
                      <a:r>
                        <a:rPr lang="ru-RU" sz="1600">
                          <a:effectLst/>
                        </a:rPr>
                        <a:t>Налог на доходы физических лиц</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1,24</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3300634"/>
                  </a:ext>
                </a:extLst>
              </a:tr>
              <a:tr h="0">
                <a:tc>
                  <a:txBody>
                    <a:bodyPr/>
                    <a:lstStyle/>
                    <a:p>
                      <a:pPr>
                        <a:lnSpc>
                          <a:spcPct val="107000"/>
                        </a:lnSpc>
                        <a:spcAft>
                          <a:spcPts val="0"/>
                        </a:spcAft>
                      </a:pPr>
                      <a:r>
                        <a:rPr lang="ru-RU" sz="1600">
                          <a:effectLst/>
                        </a:rPr>
                        <a:t>Налог на имущество физических лиц</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0,24</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7132216"/>
                  </a:ext>
                </a:extLst>
              </a:tr>
              <a:tr h="0">
                <a:tc>
                  <a:txBody>
                    <a:bodyPr/>
                    <a:lstStyle/>
                    <a:p>
                      <a:pPr>
                        <a:lnSpc>
                          <a:spcPct val="107000"/>
                        </a:lnSpc>
                        <a:spcAft>
                          <a:spcPts val="0"/>
                        </a:spcAft>
                      </a:pPr>
                      <a:r>
                        <a:rPr lang="ru-RU" sz="1600">
                          <a:effectLst/>
                        </a:rPr>
                        <a:t>Налог на прибыль организаций (по ставке 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421,02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8294477"/>
                  </a:ext>
                </a:extLst>
              </a:tr>
              <a:tr h="0">
                <a:tc>
                  <a:txBody>
                    <a:bodyPr/>
                    <a:lstStyle/>
                    <a:p>
                      <a:pPr>
                        <a:lnSpc>
                          <a:spcPct val="107000"/>
                        </a:lnSpc>
                        <a:spcAft>
                          <a:spcPts val="0"/>
                        </a:spcAft>
                      </a:pPr>
                      <a:r>
                        <a:rPr lang="ru-RU" sz="1600">
                          <a:effectLst/>
                        </a:rPr>
                        <a:t>Налог на прибыль организаций (по тарифу 17%)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3 782,45</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2855296"/>
                  </a:ext>
                </a:extLst>
              </a:tr>
              <a:tr h="0">
                <a:tc>
                  <a:txBody>
                    <a:bodyPr/>
                    <a:lstStyle/>
                    <a:p>
                      <a:pPr>
                        <a:lnSpc>
                          <a:spcPct val="107000"/>
                        </a:lnSpc>
                        <a:spcAft>
                          <a:spcPts val="0"/>
                        </a:spcAft>
                      </a:pPr>
                      <a:r>
                        <a:rPr lang="ru-RU" sz="1600">
                          <a:effectLst/>
                        </a:rPr>
                        <a:t>Страховые взносы на обязательное социальное страхование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4 226,01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4153547"/>
                  </a:ext>
                </a:extLst>
              </a:tr>
              <a:tr h="0">
                <a:tc>
                  <a:txBody>
                    <a:bodyPr/>
                    <a:lstStyle/>
                    <a:p>
                      <a:pPr>
                        <a:lnSpc>
                          <a:spcPct val="107000"/>
                        </a:lnSpc>
                        <a:spcAft>
                          <a:spcPts val="0"/>
                        </a:spcAft>
                      </a:pPr>
                      <a:r>
                        <a:rPr lang="ru-RU" sz="1600">
                          <a:effectLst/>
                        </a:rPr>
                        <a:t>Транспортный налог</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dirty="0">
                          <a:effectLst/>
                        </a:rPr>
                        <a:t>129,08</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439753"/>
                  </a:ext>
                </a:extLst>
              </a:tr>
            </a:tbl>
          </a:graphicData>
        </a:graphic>
      </p:graphicFrame>
      <p:sp>
        <p:nvSpPr>
          <p:cNvPr id="5" name="Прямоугольник 4"/>
          <p:cNvSpPr/>
          <p:nvPr/>
        </p:nvSpPr>
        <p:spPr>
          <a:xfrm>
            <a:off x="125760" y="1253162"/>
            <a:ext cx="6606480" cy="388696"/>
          </a:xfrm>
          <a:prstGeom prst="rect">
            <a:avLst/>
          </a:prstGeom>
        </p:spPr>
        <p:txBody>
          <a:bodyPr wrap="square">
            <a:spAutoFit/>
          </a:bodyPr>
          <a:lstStyle/>
          <a:p>
            <a:pPr algn="ctr">
              <a:lnSpc>
                <a:spcPct val="107000"/>
              </a:lnSpc>
              <a:spcAft>
                <a:spcPts val="800"/>
              </a:spcAft>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Выберите доходы бюджета городского округа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53668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№12</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3169233801"/>
              </p:ext>
            </p:extLst>
          </p:nvPr>
        </p:nvGraphicFramePr>
        <p:xfrm>
          <a:off x="679822" y="1844825"/>
          <a:ext cx="7780610" cy="4138960"/>
        </p:xfrm>
        <a:graphic>
          <a:graphicData uri="http://schemas.openxmlformats.org/drawingml/2006/table">
            <a:tbl>
              <a:tblPr firstRow="1" firstCol="1" bandRow="1">
                <a:tableStyleId>{5940675A-B579-460E-94D1-54222C63F5DA}</a:tableStyleId>
              </a:tblPr>
              <a:tblGrid>
                <a:gridCol w="5476354">
                  <a:extLst>
                    <a:ext uri="{9D8B030D-6E8A-4147-A177-3AD203B41FA5}">
                      <a16:colId xmlns:a16="http://schemas.microsoft.com/office/drawing/2014/main" val="246733083"/>
                    </a:ext>
                  </a:extLst>
                </a:gridCol>
                <a:gridCol w="2304256">
                  <a:extLst>
                    <a:ext uri="{9D8B030D-6E8A-4147-A177-3AD203B41FA5}">
                      <a16:colId xmlns:a16="http://schemas.microsoft.com/office/drawing/2014/main" val="1732575403"/>
                    </a:ext>
                  </a:extLst>
                </a:gridCol>
              </a:tblGrid>
              <a:tr h="225033">
                <a:tc>
                  <a:txBody>
                    <a:bodyPr/>
                    <a:lstStyle/>
                    <a:p>
                      <a:pPr>
                        <a:lnSpc>
                          <a:spcPct val="107000"/>
                        </a:lnSpc>
                        <a:spcAft>
                          <a:spcPts val="0"/>
                        </a:spcAft>
                      </a:pPr>
                      <a:r>
                        <a:rPr lang="ru-RU" sz="1800" dirty="0">
                          <a:effectLst/>
                        </a:rPr>
                        <a:t>Доходы</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Сумма, в тыс. руб.</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5120170"/>
                  </a:ext>
                </a:extLst>
              </a:tr>
              <a:tr h="225033">
                <a:tc>
                  <a:txBody>
                    <a:bodyPr/>
                    <a:lstStyle/>
                    <a:p>
                      <a:pPr>
                        <a:lnSpc>
                          <a:spcPct val="107000"/>
                        </a:lnSpc>
                        <a:spcAft>
                          <a:spcPts val="0"/>
                        </a:spcAft>
                      </a:pPr>
                      <a:r>
                        <a:rPr lang="ru-RU" sz="1800">
                          <a:effectLst/>
                        </a:rPr>
                        <a:t>Транспортный налог</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149,08</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40004"/>
                  </a:ext>
                </a:extLst>
              </a:tr>
              <a:tr h="461903">
                <a:tc>
                  <a:txBody>
                    <a:bodyPr/>
                    <a:lstStyle/>
                    <a:p>
                      <a:pPr>
                        <a:lnSpc>
                          <a:spcPct val="107000"/>
                        </a:lnSpc>
                        <a:spcAft>
                          <a:spcPts val="0"/>
                        </a:spcAft>
                      </a:pPr>
                      <a:r>
                        <a:rPr lang="ru-RU" sz="1800">
                          <a:effectLst/>
                        </a:rPr>
                        <a:t>Налог на прибыль организаций (по ставке 3%)</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333,02</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5314105"/>
                  </a:ext>
                </a:extLst>
              </a:tr>
              <a:tr h="461903">
                <a:tc>
                  <a:txBody>
                    <a:bodyPr/>
                    <a:lstStyle/>
                    <a:p>
                      <a:pPr>
                        <a:lnSpc>
                          <a:spcPct val="107000"/>
                        </a:lnSpc>
                        <a:spcAft>
                          <a:spcPts val="0"/>
                        </a:spcAft>
                      </a:pPr>
                      <a:r>
                        <a:rPr lang="ru-RU" sz="1800">
                          <a:effectLst/>
                        </a:rPr>
                        <a:t>Налог на прибыль организаций (по ставке 17%)</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722,45</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791596"/>
                  </a:ext>
                </a:extLst>
              </a:tr>
              <a:tr h="225033">
                <a:tc>
                  <a:txBody>
                    <a:bodyPr/>
                    <a:lstStyle/>
                    <a:p>
                      <a:pPr>
                        <a:lnSpc>
                          <a:spcPct val="107000"/>
                        </a:lnSpc>
                        <a:spcAft>
                          <a:spcPts val="0"/>
                        </a:spcAft>
                      </a:pPr>
                      <a:r>
                        <a:rPr lang="ru-RU" sz="1800">
                          <a:effectLst/>
                        </a:rPr>
                        <a:t>Налог на доходы физических лиц</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23 454,19</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795351"/>
                  </a:ext>
                </a:extLst>
              </a:tr>
              <a:tr h="282829">
                <a:tc>
                  <a:txBody>
                    <a:bodyPr/>
                    <a:lstStyle/>
                    <a:p>
                      <a:pPr>
                        <a:lnSpc>
                          <a:spcPct val="107000"/>
                        </a:lnSpc>
                        <a:spcAft>
                          <a:spcPts val="0"/>
                        </a:spcAft>
                      </a:pPr>
                      <a:r>
                        <a:rPr lang="ru-RU" sz="1800">
                          <a:effectLst/>
                        </a:rPr>
                        <a:t>Налог на добавленную стоимость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137,40</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072250"/>
                  </a:ext>
                </a:extLst>
              </a:tr>
              <a:tr h="461903">
                <a:tc>
                  <a:txBody>
                    <a:bodyPr/>
                    <a:lstStyle/>
                    <a:p>
                      <a:pPr>
                        <a:lnSpc>
                          <a:spcPct val="107000"/>
                        </a:lnSpc>
                        <a:spcAft>
                          <a:spcPts val="0"/>
                        </a:spcAft>
                      </a:pPr>
                      <a:r>
                        <a:rPr lang="ru-RU" sz="1800">
                          <a:effectLst/>
                        </a:rPr>
                        <a:t>Страховые взносы на обязательное социальное страхование</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2 326,01</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142281"/>
                  </a:ext>
                </a:extLst>
              </a:tr>
              <a:tr h="461903">
                <a:tc>
                  <a:txBody>
                    <a:bodyPr/>
                    <a:lstStyle/>
                    <a:p>
                      <a:pPr>
                        <a:lnSpc>
                          <a:spcPct val="107000"/>
                        </a:lnSpc>
                        <a:spcAft>
                          <a:spcPts val="0"/>
                        </a:spcAft>
                      </a:pPr>
                      <a:r>
                        <a:rPr lang="ru-RU" sz="1800">
                          <a:effectLst/>
                        </a:rPr>
                        <a:t>Налог на имущество физических лиц</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32,09</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220973"/>
                  </a:ext>
                </a:extLst>
              </a:tr>
              <a:tr h="225033">
                <a:tc>
                  <a:txBody>
                    <a:bodyPr/>
                    <a:lstStyle/>
                    <a:p>
                      <a:pPr>
                        <a:lnSpc>
                          <a:spcPct val="107000"/>
                        </a:lnSpc>
                        <a:spcAft>
                          <a:spcPts val="0"/>
                        </a:spcAft>
                      </a:pPr>
                      <a:r>
                        <a:rPr lang="ru-RU" sz="1800">
                          <a:effectLst/>
                        </a:rPr>
                        <a:t>Земельный налог</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a:effectLst/>
                        </a:rPr>
                        <a:t>126,42</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321356"/>
                  </a:ext>
                </a:extLst>
              </a:tr>
              <a:tr h="698772">
                <a:tc>
                  <a:txBody>
                    <a:bodyPr/>
                    <a:lstStyle/>
                    <a:p>
                      <a:pPr>
                        <a:lnSpc>
                          <a:spcPct val="107000"/>
                        </a:lnSpc>
                        <a:spcAft>
                          <a:spcPts val="0"/>
                        </a:spcAft>
                      </a:pPr>
                      <a:r>
                        <a:rPr lang="ru-RU" sz="1800">
                          <a:effectLst/>
                        </a:rPr>
                        <a:t>Доходы от использования имущества, находящегося в муниципальной собственности</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800" dirty="0">
                          <a:effectLst/>
                        </a:rPr>
                        <a:t>13 197,80</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8705286"/>
                  </a:ext>
                </a:extLst>
              </a:tr>
            </a:tbl>
          </a:graphicData>
        </a:graphic>
      </p:graphicFrame>
      <p:sp>
        <p:nvSpPr>
          <p:cNvPr id="5" name="Прямоугольник 4"/>
          <p:cNvSpPr/>
          <p:nvPr/>
        </p:nvSpPr>
        <p:spPr>
          <a:xfrm>
            <a:off x="679822" y="1280228"/>
            <a:ext cx="7276554" cy="388696"/>
          </a:xfrm>
          <a:prstGeom prst="rect">
            <a:avLst/>
          </a:prstGeom>
        </p:spPr>
        <p:txBody>
          <a:bodyPr wrap="square">
            <a:spAutoFit/>
          </a:bodyPr>
          <a:lstStyle/>
          <a:p>
            <a:pPr>
              <a:lnSpc>
                <a:spcPct val="107000"/>
              </a:lnSpc>
              <a:spcAft>
                <a:spcPts val="800"/>
              </a:spcAft>
            </a:pP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Выберите доходы бюджета муниципального района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310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№13</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1271902956"/>
              </p:ext>
            </p:extLst>
          </p:nvPr>
        </p:nvGraphicFramePr>
        <p:xfrm>
          <a:off x="463132" y="1959181"/>
          <a:ext cx="8213324" cy="3835848"/>
        </p:xfrm>
        <a:graphic>
          <a:graphicData uri="http://schemas.openxmlformats.org/drawingml/2006/table">
            <a:tbl>
              <a:tblPr firstRow="1" firstCol="1" bandRow="1">
                <a:tableStyleId>{5940675A-B579-460E-94D1-54222C63F5DA}</a:tableStyleId>
              </a:tblPr>
              <a:tblGrid>
                <a:gridCol w="5549028">
                  <a:extLst>
                    <a:ext uri="{9D8B030D-6E8A-4147-A177-3AD203B41FA5}">
                      <a16:colId xmlns:a16="http://schemas.microsoft.com/office/drawing/2014/main" val="1937713587"/>
                    </a:ext>
                  </a:extLst>
                </a:gridCol>
                <a:gridCol w="2664296">
                  <a:extLst>
                    <a:ext uri="{9D8B030D-6E8A-4147-A177-3AD203B41FA5}">
                      <a16:colId xmlns:a16="http://schemas.microsoft.com/office/drawing/2014/main" val="557775978"/>
                    </a:ext>
                  </a:extLst>
                </a:gridCol>
              </a:tblGrid>
              <a:tr h="64340">
                <a:tc>
                  <a:txBody>
                    <a:bodyPr/>
                    <a:lstStyle/>
                    <a:p>
                      <a:pPr>
                        <a:lnSpc>
                          <a:spcPct val="107000"/>
                        </a:lnSpc>
                        <a:spcAft>
                          <a:spcPts val="0"/>
                        </a:spcAft>
                      </a:pPr>
                      <a:r>
                        <a:rPr lang="ru-RU" sz="1500" dirty="0">
                          <a:effectLst/>
                        </a:rPr>
                        <a:t> Доходы</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Сумма, в млрд. руб.</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127100958"/>
                  </a:ext>
                </a:extLst>
              </a:tr>
              <a:tr h="193058">
                <a:tc>
                  <a:txBody>
                    <a:bodyPr/>
                    <a:lstStyle/>
                    <a:p>
                      <a:pPr>
                        <a:lnSpc>
                          <a:spcPct val="107000"/>
                        </a:lnSpc>
                        <a:spcAft>
                          <a:spcPts val="0"/>
                        </a:spcAft>
                      </a:pPr>
                      <a:r>
                        <a:rPr lang="ru-RU" sz="1500">
                          <a:effectLst/>
                        </a:rPr>
                        <a:t>Налог на прибыль организаций (по ставке 3%)</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491,02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2196409481"/>
                  </a:ext>
                </a:extLst>
              </a:tr>
              <a:tr h="193058">
                <a:tc>
                  <a:txBody>
                    <a:bodyPr/>
                    <a:lstStyle/>
                    <a:p>
                      <a:pPr>
                        <a:lnSpc>
                          <a:spcPct val="107000"/>
                        </a:lnSpc>
                        <a:spcAft>
                          <a:spcPts val="0"/>
                        </a:spcAft>
                      </a:pPr>
                      <a:r>
                        <a:rPr lang="ru-RU" sz="1500">
                          <a:effectLst/>
                        </a:rPr>
                        <a:t>Налог на прибыль организаций (по ставке 17%)</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2 782,45</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675950035"/>
                  </a:ext>
                </a:extLst>
              </a:tr>
              <a:tr h="579173">
                <a:tc>
                  <a:txBody>
                    <a:bodyPr/>
                    <a:lstStyle/>
                    <a:p>
                      <a:pPr>
                        <a:lnSpc>
                          <a:spcPct val="107000"/>
                        </a:lnSpc>
                        <a:spcAft>
                          <a:spcPts val="0"/>
                        </a:spcAft>
                      </a:pPr>
                      <a:r>
                        <a:rPr lang="ru-RU" sz="1500">
                          <a:effectLst/>
                        </a:rPr>
                        <a:t>Безвозмездные поступления от негосударственных организаций в бюджет Пенсионного фонда Российской Федерации</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11,19</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190945299"/>
                  </a:ext>
                </a:extLst>
              </a:tr>
              <a:tr h="193058">
                <a:tc>
                  <a:txBody>
                    <a:bodyPr/>
                    <a:lstStyle/>
                    <a:p>
                      <a:pPr>
                        <a:lnSpc>
                          <a:spcPct val="107000"/>
                        </a:lnSpc>
                        <a:spcAft>
                          <a:spcPts val="0"/>
                        </a:spcAft>
                      </a:pPr>
                      <a:r>
                        <a:rPr lang="ru-RU" sz="1500">
                          <a:effectLst/>
                        </a:rPr>
                        <a:t>Налог на доходы физических лиц</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3 018,51</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972457141"/>
                  </a:ext>
                </a:extLst>
              </a:tr>
              <a:tr h="386115">
                <a:tc>
                  <a:txBody>
                    <a:bodyPr/>
                    <a:lstStyle/>
                    <a:p>
                      <a:pPr>
                        <a:lnSpc>
                          <a:spcPct val="107000"/>
                        </a:lnSpc>
                        <a:spcAft>
                          <a:spcPts val="0"/>
                        </a:spcAft>
                      </a:pPr>
                      <a:r>
                        <a:rPr lang="ru-RU" sz="1500">
                          <a:effectLst/>
                        </a:rPr>
                        <a:t>Доходы от использования имущества, находящегося в муниципальной собственности</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1 744,90</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3803885641"/>
                  </a:ext>
                </a:extLst>
              </a:tr>
              <a:tr h="1158346">
                <a:tc>
                  <a:txBody>
                    <a:bodyPr/>
                    <a:lstStyle/>
                    <a:p>
                      <a:pPr>
                        <a:lnSpc>
                          <a:spcPct val="107000"/>
                        </a:lnSpc>
                        <a:spcAft>
                          <a:spcPts val="0"/>
                        </a:spcAft>
                      </a:pPr>
                      <a:r>
                        <a:rPr lang="ru-RU" sz="1500">
                          <a:effectLst/>
                        </a:rPr>
                        <a:t>Доходы, поступающие в порядке возмещения расходов, понесенных в связи с эксплуатацией федерального имущества, закрепленного на праве оперативного управления за Фондом социального страхования Российской Федерации</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6,42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035501754"/>
                  </a:ext>
                </a:extLst>
              </a:tr>
              <a:tr h="193058">
                <a:tc>
                  <a:txBody>
                    <a:bodyPr/>
                    <a:lstStyle/>
                    <a:p>
                      <a:pPr>
                        <a:lnSpc>
                          <a:spcPct val="107000"/>
                        </a:lnSpc>
                        <a:spcAft>
                          <a:spcPts val="0"/>
                        </a:spcAft>
                      </a:pPr>
                      <a:r>
                        <a:rPr lang="ru-RU" sz="1500">
                          <a:effectLst/>
                        </a:rPr>
                        <a:t>Налог на имущество физических лиц</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a:effectLst/>
                        </a:rPr>
                        <a:t>36,09</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2490531552"/>
                  </a:ext>
                </a:extLst>
              </a:tr>
              <a:tr h="386115">
                <a:tc>
                  <a:txBody>
                    <a:bodyPr/>
                    <a:lstStyle/>
                    <a:p>
                      <a:pPr>
                        <a:lnSpc>
                          <a:spcPct val="107000"/>
                        </a:lnSpc>
                        <a:spcAft>
                          <a:spcPts val="0"/>
                        </a:spcAft>
                      </a:pPr>
                      <a:r>
                        <a:rPr lang="ru-RU" sz="1500">
                          <a:effectLst/>
                        </a:rPr>
                        <a:t>Страховые взносы на обязательное пенсионное страхование</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tc>
                  <a:txBody>
                    <a:bodyPr/>
                    <a:lstStyle/>
                    <a:p>
                      <a:pPr>
                        <a:lnSpc>
                          <a:spcPct val="107000"/>
                        </a:lnSpc>
                        <a:spcAft>
                          <a:spcPts val="0"/>
                        </a:spcAft>
                      </a:pPr>
                      <a:r>
                        <a:rPr lang="ru-RU" sz="1500" dirty="0">
                          <a:effectLst/>
                        </a:rPr>
                        <a:t>3968,01</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7652" marR="67652" marT="0" marB="0"/>
                </a:tc>
                <a:extLst>
                  <a:ext uri="{0D108BD9-81ED-4DB2-BD59-A6C34878D82A}">
                    <a16:rowId xmlns:a16="http://schemas.microsoft.com/office/drawing/2014/main" val="1215216288"/>
                  </a:ext>
                </a:extLst>
              </a:tr>
            </a:tbl>
          </a:graphicData>
        </a:graphic>
      </p:graphicFrame>
      <p:sp>
        <p:nvSpPr>
          <p:cNvPr id="5" name="Прямоугольник 4"/>
          <p:cNvSpPr/>
          <p:nvPr/>
        </p:nvSpPr>
        <p:spPr>
          <a:xfrm>
            <a:off x="323528" y="1274122"/>
            <a:ext cx="8352928" cy="388696"/>
          </a:xfrm>
          <a:prstGeom prst="rect">
            <a:avLst/>
          </a:prstGeom>
        </p:spPr>
        <p:txBody>
          <a:bodyPr wrap="square">
            <a:spAutoFit/>
          </a:bodyPr>
          <a:lstStyle/>
          <a:p>
            <a:pPr>
              <a:lnSpc>
                <a:spcPct val="107000"/>
              </a:lnSpc>
              <a:spcAft>
                <a:spcPts val="800"/>
              </a:spcAft>
            </a:pPr>
            <a:r>
              <a:rPr lang="ru-RU" dirty="0">
                <a:latin typeface="Times New Roman" panose="02020603050405020304" pitchFamily="18" charset="0"/>
                <a:ea typeface="Calibri" panose="020F0502020204030204" pitchFamily="34" charset="0"/>
                <a:cs typeface="Times New Roman" panose="02020603050405020304" pitchFamily="18" charset="0"/>
              </a:rPr>
              <a:t>Выберите доходы бюджета Пенсионного фонда Российской Федерации</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353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№14</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3176179940"/>
              </p:ext>
            </p:extLst>
          </p:nvPr>
        </p:nvGraphicFramePr>
        <p:xfrm>
          <a:off x="288032" y="1899493"/>
          <a:ext cx="8676456" cy="4174747"/>
        </p:xfrm>
        <a:graphic>
          <a:graphicData uri="http://schemas.openxmlformats.org/drawingml/2006/table">
            <a:tbl>
              <a:tblPr firstRow="1" firstCol="1" bandRow="1">
                <a:tableStyleId>{5940675A-B579-460E-94D1-54222C63F5DA}</a:tableStyleId>
              </a:tblPr>
              <a:tblGrid>
                <a:gridCol w="6309221">
                  <a:extLst>
                    <a:ext uri="{9D8B030D-6E8A-4147-A177-3AD203B41FA5}">
                      <a16:colId xmlns:a16="http://schemas.microsoft.com/office/drawing/2014/main" val="3151794978"/>
                    </a:ext>
                  </a:extLst>
                </a:gridCol>
                <a:gridCol w="2367235">
                  <a:extLst>
                    <a:ext uri="{9D8B030D-6E8A-4147-A177-3AD203B41FA5}">
                      <a16:colId xmlns:a16="http://schemas.microsoft.com/office/drawing/2014/main" val="3842165709"/>
                    </a:ext>
                  </a:extLst>
                </a:gridCol>
              </a:tblGrid>
              <a:tr h="0">
                <a:tc>
                  <a:txBody>
                    <a:bodyPr/>
                    <a:lstStyle/>
                    <a:p>
                      <a:pPr>
                        <a:lnSpc>
                          <a:spcPct val="107000"/>
                        </a:lnSpc>
                        <a:spcAft>
                          <a:spcPts val="0"/>
                        </a:spcAft>
                      </a:pPr>
                      <a:r>
                        <a:rPr lang="ru-RU" sz="1600" dirty="0">
                          <a:effectLst/>
                        </a:rPr>
                        <a:t>Доходы</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Сумма, в млрд. руб.</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397395"/>
                  </a:ext>
                </a:extLst>
              </a:tr>
              <a:tr h="0">
                <a:tc>
                  <a:txBody>
                    <a:bodyPr/>
                    <a:lstStyle/>
                    <a:p>
                      <a:pPr>
                        <a:lnSpc>
                          <a:spcPct val="107000"/>
                        </a:lnSpc>
                        <a:spcAft>
                          <a:spcPts val="0"/>
                        </a:spcAft>
                      </a:pPr>
                      <a:r>
                        <a:rPr lang="ru-RU" sz="1600">
                          <a:effectLst/>
                        </a:rPr>
                        <a:t>Страховые взносы на обязательное социальное страхование от несчастных случаев на производстве и профессиональных заболеваний</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101,56</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408064"/>
                  </a:ext>
                </a:extLst>
              </a:tr>
              <a:tr h="0">
                <a:tc>
                  <a:txBody>
                    <a:bodyPr/>
                    <a:lstStyle/>
                    <a:p>
                      <a:pPr>
                        <a:lnSpc>
                          <a:spcPct val="107000"/>
                        </a:lnSpc>
                        <a:spcAft>
                          <a:spcPts val="0"/>
                        </a:spcAft>
                      </a:pPr>
                      <a:r>
                        <a:rPr lang="ru-RU" sz="1600">
                          <a:effectLst/>
                        </a:rPr>
                        <a:t>Налог на прибыль организаций (по ставке 17%)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2 782,45</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341305"/>
                  </a:ext>
                </a:extLst>
              </a:tr>
              <a:tr h="0">
                <a:tc>
                  <a:txBody>
                    <a:bodyPr/>
                    <a:lstStyle/>
                    <a:p>
                      <a:pPr>
                        <a:lnSpc>
                          <a:spcPct val="107000"/>
                        </a:lnSpc>
                        <a:spcAft>
                          <a:spcPts val="0"/>
                        </a:spcAft>
                      </a:pPr>
                      <a:r>
                        <a:rPr lang="ru-RU" sz="1600">
                          <a:effectLst/>
                        </a:rPr>
                        <a:t>Страховые взносы на обязательное социальное страхование на случай временной нетрудоспособности и в связи с материнством</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458,17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125234"/>
                  </a:ext>
                </a:extLst>
              </a:tr>
              <a:tr h="0">
                <a:tc>
                  <a:txBody>
                    <a:bodyPr/>
                    <a:lstStyle/>
                    <a:p>
                      <a:pPr>
                        <a:lnSpc>
                          <a:spcPct val="107000"/>
                        </a:lnSpc>
                        <a:spcAft>
                          <a:spcPts val="0"/>
                        </a:spcAft>
                      </a:pPr>
                      <a:r>
                        <a:rPr lang="ru-RU" sz="1600">
                          <a:effectLst/>
                        </a:rPr>
                        <a:t>Налог на доходы физических лиц</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3 018,51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9111057"/>
                  </a:ext>
                </a:extLst>
              </a:tr>
              <a:tr h="0">
                <a:tc>
                  <a:txBody>
                    <a:bodyPr/>
                    <a:lstStyle/>
                    <a:p>
                      <a:pPr>
                        <a:lnSpc>
                          <a:spcPct val="107000"/>
                        </a:lnSpc>
                        <a:spcAft>
                          <a:spcPts val="0"/>
                        </a:spcAft>
                      </a:pPr>
                      <a:r>
                        <a:rPr lang="ru-RU" sz="1600">
                          <a:effectLst/>
                        </a:rPr>
                        <a:t>Доходы от использования имущества, находящегося в муниципальной собственности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1 744,90</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4343759"/>
                  </a:ext>
                </a:extLst>
              </a:tr>
              <a:tr h="0">
                <a:tc>
                  <a:txBody>
                    <a:bodyPr/>
                    <a:lstStyle/>
                    <a:p>
                      <a:pPr>
                        <a:lnSpc>
                          <a:spcPct val="107000"/>
                        </a:lnSpc>
                        <a:spcAft>
                          <a:spcPts val="0"/>
                        </a:spcAft>
                      </a:pPr>
                      <a:r>
                        <a:rPr lang="ru-RU" sz="1600">
                          <a:effectLst/>
                        </a:rPr>
                        <a:t>Доходы, поступающие в порядке возмещения расходов, понесенных в связи с эксплуатацией федерального имущества, закрепленного на праве оперативного управления за Фондом социального страхования Российской Федерации</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6,42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71066"/>
                  </a:ext>
                </a:extLst>
              </a:tr>
              <a:tr h="0">
                <a:tc>
                  <a:txBody>
                    <a:bodyPr/>
                    <a:lstStyle/>
                    <a:p>
                      <a:pPr>
                        <a:lnSpc>
                          <a:spcPct val="107000"/>
                        </a:lnSpc>
                        <a:spcAft>
                          <a:spcPts val="0"/>
                        </a:spcAft>
                      </a:pPr>
                      <a:r>
                        <a:rPr lang="ru-RU" sz="1600">
                          <a:effectLst/>
                        </a:rPr>
                        <a:t>Налог на имущество физических лиц</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a:effectLst/>
                        </a:rPr>
                        <a:t>36,09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897449"/>
                  </a:ext>
                </a:extLst>
              </a:tr>
              <a:tr h="0">
                <a:tc>
                  <a:txBody>
                    <a:bodyPr/>
                    <a:lstStyle/>
                    <a:p>
                      <a:pPr>
                        <a:lnSpc>
                          <a:spcPct val="107000"/>
                        </a:lnSpc>
                        <a:spcAft>
                          <a:spcPts val="0"/>
                        </a:spcAft>
                      </a:pPr>
                      <a:r>
                        <a:rPr lang="ru-RU" sz="1600">
                          <a:effectLst/>
                        </a:rPr>
                        <a:t>Страховые взносы на обязательное пенсионное страхование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ru-RU" sz="1600" dirty="0">
                          <a:effectLst/>
                        </a:rPr>
                        <a:t>3968,01</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4459917"/>
                  </a:ext>
                </a:extLst>
              </a:tr>
            </a:tbl>
          </a:graphicData>
        </a:graphic>
      </p:graphicFrame>
      <p:sp>
        <p:nvSpPr>
          <p:cNvPr id="5" name="Прямоугольник 4"/>
          <p:cNvSpPr/>
          <p:nvPr/>
        </p:nvSpPr>
        <p:spPr>
          <a:xfrm>
            <a:off x="323528" y="1253162"/>
            <a:ext cx="8640960" cy="646331"/>
          </a:xfrm>
          <a:prstGeom prst="rect">
            <a:avLst/>
          </a:prstGeom>
        </p:spPr>
        <p:txBody>
          <a:bodyPr wrap="square">
            <a:spAutoFit/>
          </a:bodyPr>
          <a:lstStyle/>
          <a:p>
            <a:r>
              <a:rPr lang="ru-RU" dirty="0"/>
              <a:t>Выберите доходы бюджета Фонда социального страхования Российской Федерации</a:t>
            </a:r>
          </a:p>
        </p:txBody>
      </p:sp>
    </p:spTree>
    <p:extLst>
      <p:ext uri="{BB962C8B-B14F-4D97-AF65-F5344CB8AC3E}">
        <p14:creationId xmlns:p14="http://schemas.microsoft.com/office/powerpoint/2010/main" val="2888159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Практико-ориентированное задание </a:t>
            </a:r>
            <a:r>
              <a:rPr lang="ru-RU" dirty="0" smtClean="0"/>
              <a:t>№15</a:t>
            </a:r>
            <a:endParaRPr lang="ru-RU" dirty="0"/>
          </a:p>
        </p:txBody>
      </p:sp>
      <p:sp>
        <p:nvSpPr>
          <p:cNvPr id="3" name="Прямоугольник 2"/>
          <p:cNvSpPr/>
          <p:nvPr/>
        </p:nvSpPr>
        <p:spPr>
          <a:xfrm>
            <a:off x="269504" y="1250432"/>
            <a:ext cx="9229337" cy="4702569"/>
          </a:xfrm>
          <a:prstGeom prst="rect">
            <a:avLst/>
          </a:prstGeom>
        </p:spPr>
        <p:txBody>
          <a:bodyPr wrap="square">
            <a:spAutoFit/>
          </a:bodyPr>
          <a:lstStyle/>
          <a:p>
            <a:pPr lvl="0" algn="just">
              <a:lnSpc>
                <a:spcPct val="107000"/>
              </a:lnSpc>
              <a:spcAft>
                <a:spcPts val="0"/>
              </a:spcAft>
            </a:pPr>
            <a:r>
              <a:rPr lang="ru-RU" sz="2800" dirty="0">
                <a:latin typeface="Times New Roman" panose="02020603050405020304" pitchFamily="18" charset="0"/>
                <a:ea typeface="Calibri" panose="020F0502020204030204" pitchFamily="34" charset="0"/>
                <a:cs typeface="Times New Roman" panose="02020603050405020304" pitchFamily="18" charset="0"/>
              </a:rPr>
              <a:t>Доходы индивидуального предпринимателя, использующего упрощенную систему налогообложения, составили в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2018 </a:t>
            </a:r>
            <a:r>
              <a:rPr lang="ru-RU" sz="2800" dirty="0">
                <a:latin typeface="Times New Roman" panose="02020603050405020304" pitchFamily="18" charset="0"/>
                <a:ea typeface="Calibri" panose="020F0502020204030204" pitchFamily="34" charset="0"/>
                <a:cs typeface="Times New Roman" panose="02020603050405020304" pitchFamily="18" charset="0"/>
              </a:rPr>
              <a:t>году 7 млн. руб., расходы – 5 </a:t>
            </a:r>
            <a:r>
              <a:rPr lang="ru-RU" sz="2800" dirty="0" err="1">
                <a:latin typeface="Times New Roman" panose="02020603050405020304" pitchFamily="18" charset="0"/>
                <a:ea typeface="Calibri" panose="020F0502020204030204" pitchFamily="34" charset="0"/>
                <a:cs typeface="Times New Roman" panose="02020603050405020304" pitchFamily="18" charset="0"/>
              </a:rPr>
              <a:t>млн.руб</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Определите </a:t>
            </a:r>
            <a:r>
              <a:rPr lang="ru-RU" sz="2800" dirty="0">
                <a:latin typeface="Times New Roman" panose="02020603050405020304" pitchFamily="18" charset="0"/>
                <a:ea typeface="Calibri" panose="020F0502020204030204" pitchFamily="34" charset="0"/>
                <a:cs typeface="Times New Roman" panose="02020603050405020304" pitchFamily="18" charset="0"/>
              </a:rPr>
              <a:t>размер налога к уплате за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2018 год </a:t>
            </a:r>
            <a:r>
              <a:rPr lang="ru-RU" sz="2800" dirty="0">
                <a:latin typeface="Times New Roman" panose="02020603050405020304" pitchFamily="18" charset="0"/>
                <a:ea typeface="Calibri" panose="020F0502020204030204" pitchFamily="34" charset="0"/>
                <a:cs typeface="Times New Roman" panose="02020603050405020304" pitchFamily="18" charset="0"/>
              </a:rPr>
              <a:t>при выборе доходов (доходов за вычетом расходов) в качестве объекта налогообложения.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07000"/>
              </a:lnSpc>
              <a:spcAft>
                <a:spcPts val="0"/>
              </a:spcAf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0"/>
              </a:spcAft>
            </a:pPr>
            <a:r>
              <a:rPr lang="ru-RU" sz="2800" b="1" u="sng" dirty="0" smtClean="0">
                <a:latin typeface="Times New Roman" panose="02020603050405020304" pitchFamily="18" charset="0"/>
                <a:ea typeface="Calibri" panose="020F0502020204030204" pitchFamily="34" charset="0"/>
                <a:cs typeface="Times New Roman" panose="02020603050405020304" pitchFamily="18" charset="0"/>
              </a:rPr>
              <a:t>Дискуссионный блок.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В чем особенность расчета в зависимости от выбора объекта налогообложения? Какой бы объект налогообложения выбрали ли Вы? Почему?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27640"/>
      </p:ext>
    </p:extLst>
  </p:cSld>
  <p:clrMapOvr>
    <a:masterClrMapping/>
  </p:clrMapOvr>
</p:sld>
</file>

<file path=ppt/theme/theme1.xml><?xml version="1.0" encoding="utf-8"?>
<a:theme xmlns:a="http://schemas.openxmlformats.org/drawingml/2006/main" name="Шаблон Финансовый Университет">
  <a:themeElements>
    <a:clrScheme name="Финансовый Университет">
      <a:dk1>
        <a:sysClr val="windowText" lastClr="000000"/>
      </a:dk1>
      <a:lt1>
        <a:sysClr val="window" lastClr="FFFFFF"/>
      </a:lt1>
      <a:dk2>
        <a:srgbClr val="373545"/>
      </a:dk2>
      <a:lt2>
        <a:srgbClr val="A5A5A5"/>
      </a:lt2>
      <a:accent1>
        <a:srgbClr val="256569"/>
      </a:accent1>
      <a:accent2>
        <a:srgbClr val="AFAFAF"/>
      </a:accent2>
      <a:accent3>
        <a:srgbClr val="5BBFC5"/>
      </a:accent3>
      <a:accent4>
        <a:srgbClr val="7B7B7B"/>
      </a:accent4>
      <a:accent5>
        <a:srgbClr val="84ACB6"/>
      </a:accent5>
      <a:accent6>
        <a:srgbClr val="2683C6"/>
      </a:accent6>
      <a:hlink>
        <a:srgbClr val="6B9F25"/>
      </a:hlink>
      <a:folHlink>
        <a:srgbClr val="9F6715"/>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Шаблон Финансовый Университет" id="{B61C6C59-7E8E-44EC-9D0A-175FD0FD7AA0}" vid="{4B9A828B-7C95-4D9C-8B7B-426AD85F4798}"/>
    </a:ext>
  </a:extLst>
</a:theme>
</file>

<file path=docProps/app.xml><?xml version="1.0" encoding="utf-8"?>
<Properties xmlns="http://schemas.openxmlformats.org/officeDocument/2006/extended-properties" xmlns:vt="http://schemas.openxmlformats.org/officeDocument/2006/docPropsVTypes">
  <Template>Шаблон Финансовый Университет</Template>
  <TotalTime>1764</TotalTime>
  <Words>7402</Words>
  <Application>Microsoft Office PowerPoint</Application>
  <PresentationFormat>Широкоэкранный</PresentationFormat>
  <Paragraphs>1110</Paragraphs>
  <Slides>105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105</vt:i4>
      </vt:variant>
    </vt:vector>
  </HeadingPairs>
  <TitlesOfParts>
    <vt:vector size="113" baseType="lpstr">
      <vt:lpstr>Arial</vt:lpstr>
      <vt:lpstr>Book Antiqua</vt:lpstr>
      <vt:lpstr>Calibri</vt:lpstr>
      <vt:lpstr>Georgia</vt:lpstr>
      <vt:lpstr>Times New Roman</vt:lpstr>
      <vt:lpstr>Verdana</vt:lpstr>
      <vt:lpstr>Wingdings</vt:lpstr>
      <vt:lpstr>Шаблон Финансовый Университет</vt:lpstr>
      <vt:lpstr>Тема 2. Финансовая система, особенности её организации в Российской Федерации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Коммерческие корпоративные организации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Всемирный рейтинг благотворительности. Показатели</vt:lpstr>
      <vt:lpstr>Россия во Всемирном рейтинге благотворительности</vt:lpstr>
      <vt:lpstr>Фонд президентских грантов</vt:lpstr>
      <vt:lpstr>Некоммерческие корпоративные организации</vt:lpstr>
      <vt:lpstr>Некоммерческие унитарные организации</vt:lpstr>
      <vt:lpstr>Учреждение</vt:lpstr>
      <vt:lpstr>Учреждение</vt:lpstr>
      <vt:lpstr>Учреждение</vt:lpstr>
      <vt:lpstr>Государственные и муниципальные учреждения</vt:lpstr>
      <vt:lpstr>Ключевые характеристики некоммерческих корпоративных организаций</vt:lpstr>
      <vt:lpstr>Государственные и муниципальные финансы</vt:lpstr>
      <vt:lpstr>Бюджетная система Российской Федерации</vt:lpstr>
      <vt:lpstr>Презентация PowerPoint</vt:lpstr>
      <vt:lpstr>Презентация PowerPoint</vt:lpstr>
      <vt:lpstr>Презентация PowerPoint</vt:lpstr>
      <vt:lpstr>Терминологический аппарат</vt:lpstr>
      <vt:lpstr>Причины возникновения государственных  внебюджетных фондов</vt:lpstr>
      <vt:lpstr>Социальные риски</vt:lpstr>
      <vt:lpstr>Ключевые особенности внебюджетных фондов</vt:lpstr>
      <vt:lpstr>Государственные внебюджетные фонды в Российской Федерации  и виды социального обязательного страхования</vt:lpstr>
      <vt:lpstr>Презентация PowerPoint</vt:lpstr>
      <vt:lpstr>Презентация PowerPoint</vt:lpstr>
      <vt:lpstr>Презентация PowerPoint</vt:lpstr>
      <vt:lpstr>Страховые взносы для индивидуального предпринимателя  (после 01.01.2018)</vt:lpstr>
      <vt:lpstr>Упрощенная система налогообложения</vt:lpstr>
      <vt:lpstr>Практико-ориентированное задание №1</vt:lpstr>
      <vt:lpstr>Практико-ориентированное задание №2</vt:lpstr>
      <vt:lpstr>Практико-ориентированное задание №2 (продолжение)</vt:lpstr>
      <vt:lpstr>Практико-ориентированное задание №3</vt:lpstr>
      <vt:lpstr>Практико-ориентированное задание №4</vt:lpstr>
      <vt:lpstr>Практико-ориентированное задание №5</vt:lpstr>
      <vt:lpstr>Практико-ориентированное задание №6</vt:lpstr>
      <vt:lpstr>Практико-ориентированное задание №7</vt:lpstr>
      <vt:lpstr>Практико-ориентированное задание №8</vt:lpstr>
      <vt:lpstr>Практико-ориентированное задание №9</vt:lpstr>
      <vt:lpstr>Практико-ориентированное задание №10</vt:lpstr>
      <vt:lpstr>Практико-ориентированное задание №11</vt:lpstr>
      <vt:lpstr>Практико-ориентированное задание №12</vt:lpstr>
      <vt:lpstr>Практико-ориентированное задание №13</vt:lpstr>
      <vt:lpstr>Практико-ориентированное задание №14</vt:lpstr>
      <vt:lpstr>Практико-ориентированное задание №15</vt:lpstr>
      <vt:lpstr>Практико-ориентированное задание №16</vt:lpstr>
      <vt:lpstr>Практико-ориентированное задание №17</vt:lpstr>
      <vt:lpstr>Практико-ориентированное задание №18</vt:lpstr>
      <vt:lpstr>Практико-ориентированное задание №19</vt:lpstr>
      <vt:lpstr>Практико-ориентированное задание №20</vt:lpstr>
      <vt:lpstr>Практико-ориентированное задание №21</vt:lpstr>
    </vt:vector>
  </TitlesOfParts>
  <Company>GUMF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AYVoronina</dc:creator>
  <cp:lastModifiedBy>RePack by Diakov</cp:lastModifiedBy>
  <cp:revision>224</cp:revision>
  <dcterms:created xsi:type="dcterms:W3CDTF">2018-04-06T11:52:35Z</dcterms:created>
  <dcterms:modified xsi:type="dcterms:W3CDTF">2019-11-20T08:30:41Z</dcterms:modified>
</cp:coreProperties>
</file>