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2" r:id="rId9"/>
    <p:sldId id="260" r:id="rId10"/>
    <p:sldId id="261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Other regions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4.2</c:v>
                </c:pt>
                <c:pt idx="1">
                  <c:v>4.4000000000000004</c:v>
                </c:pt>
                <c:pt idx="2">
                  <c:v>5.7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2-49FB-8119-BEB71F88A2E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Moscow and Moscow region</c:v>
                </c:pt>
              </c:strCache>
            </c:strRef>
          </c:tx>
          <c:spPr>
            <a:solidFill>
              <a:srgbClr val="25656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5.8</c:v>
                </c:pt>
                <c:pt idx="1">
                  <c:v>5.6</c:v>
                </c:pt>
                <c:pt idx="2">
                  <c:v>4.3</c:v>
                </c:pt>
                <c:pt idx="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C2-49FB-8119-BEB71F88A2E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8C2-49FB-8119-BEB71F88A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1573744"/>
        <c:axId val="601570416"/>
        <c:axId val="0"/>
      </c:bar3DChart>
      <c:catAx>
        <c:axId val="6015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0416"/>
        <c:crossesAt val="0"/>
        <c:auto val="1"/>
        <c:lblAlgn val="ctr"/>
        <c:lblOffset val="100"/>
        <c:noMultiLvlLbl val="0"/>
      </c:catAx>
      <c:valAx>
        <c:axId val="60157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Other regions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4.2</c:v>
                </c:pt>
                <c:pt idx="1">
                  <c:v>4.4000000000000004</c:v>
                </c:pt>
                <c:pt idx="2">
                  <c:v>5.7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2-49FB-8119-BEB71F88A2E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Moscow and Moscow region</c:v>
                </c:pt>
              </c:strCache>
            </c:strRef>
          </c:tx>
          <c:spPr>
            <a:solidFill>
              <a:srgbClr val="25656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5.8</c:v>
                </c:pt>
                <c:pt idx="1">
                  <c:v>5.6</c:v>
                </c:pt>
                <c:pt idx="2">
                  <c:v>4.3</c:v>
                </c:pt>
                <c:pt idx="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C2-49FB-8119-BEB71F88A2E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8C2-49FB-8119-BEB71F88A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1573744"/>
        <c:axId val="601570416"/>
        <c:axId val="0"/>
      </c:bar3DChart>
      <c:catAx>
        <c:axId val="6015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0416"/>
        <c:crossesAt val="0"/>
        <c:auto val="1"/>
        <c:lblAlgn val="ctr"/>
        <c:lblOffset val="100"/>
        <c:noMultiLvlLbl val="0"/>
      </c:catAx>
      <c:valAx>
        <c:axId val="60157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Other regions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4.2</c:v>
                </c:pt>
                <c:pt idx="1">
                  <c:v>4.4000000000000004</c:v>
                </c:pt>
                <c:pt idx="2">
                  <c:v>5.7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2-49FB-8119-BEB71F88A2E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Moscow and Moscow region</c:v>
                </c:pt>
              </c:strCache>
            </c:strRef>
          </c:tx>
          <c:spPr>
            <a:solidFill>
              <a:srgbClr val="25656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5.8</c:v>
                </c:pt>
                <c:pt idx="1">
                  <c:v>5.6</c:v>
                </c:pt>
                <c:pt idx="2">
                  <c:v>4.3</c:v>
                </c:pt>
                <c:pt idx="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C2-49FB-8119-BEB71F88A2E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8C2-49FB-8119-BEB71F88A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1573744"/>
        <c:axId val="601570416"/>
        <c:axId val="0"/>
      </c:bar3DChart>
      <c:catAx>
        <c:axId val="6015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0416"/>
        <c:crossesAt val="0"/>
        <c:auto val="1"/>
        <c:lblAlgn val="ctr"/>
        <c:lblOffset val="100"/>
        <c:noMultiLvlLbl val="0"/>
      </c:catAx>
      <c:valAx>
        <c:axId val="60157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Other regions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4.2</c:v>
                </c:pt>
                <c:pt idx="1">
                  <c:v>4.4000000000000004</c:v>
                </c:pt>
                <c:pt idx="2">
                  <c:v>5.7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2-49FB-8119-BEB71F88A2E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Moscow and Moscow region</c:v>
                </c:pt>
              </c:strCache>
            </c:strRef>
          </c:tx>
          <c:spPr>
            <a:solidFill>
              <a:srgbClr val="25656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5.8</c:v>
                </c:pt>
                <c:pt idx="1">
                  <c:v>5.6</c:v>
                </c:pt>
                <c:pt idx="2">
                  <c:v>4.3</c:v>
                </c:pt>
                <c:pt idx="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C2-49FB-8119-BEB71F88A2E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8C2-49FB-8119-BEB71F88A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1573744"/>
        <c:axId val="601570416"/>
        <c:axId val="0"/>
      </c:bar3DChart>
      <c:catAx>
        <c:axId val="6015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0416"/>
        <c:crossesAt val="0"/>
        <c:auto val="1"/>
        <c:lblAlgn val="ctr"/>
        <c:lblOffset val="100"/>
        <c:noMultiLvlLbl val="0"/>
      </c:catAx>
      <c:valAx>
        <c:axId val="60157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Other regions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4.2</c:v>
                </c:pt>
                <c:pt idx="1">
                  <c:v>4.4000000000000004</c:v>
                </c:pt>
                <c:pt idx="2">
                  <c:v>5.7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2-49FB-8119-BEB71F88A2E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Moscow and Moscow region</c:v>
                </c:pt>
              </c:strCache>
            </c:strRef>
          </c:tx>
          <c:spPr>
            <a:solidFill>
              <a:srgbClr val="25656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5.8</c:v>
                </c:pt>
                <c:pt idx="1">
                  <c:v>5.6</c:v>
                </c:pt>
                <c:pt idx="2">
                  <c:v>4.3</c:v>
                </c:pt>
                <c:pt idx="3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C2-49FB-8119-BEB71F88A2E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8C2-49FB-8119-BEB71F88A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01573744"/>
        <c:axId val="601570416"/>
        <c:axId val="0"/>
      </c:bar3DChart>
      <c:catAx>
        <c:axId val="60157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0416"/>
        <c:crossesAt val="0"/>
        <c:auto val="1"/>
        <c:lblAlgn val="ctr"/>
        <c:lblOffset val="100"/>
        <c:noMultiLvlLbl val="0"/>
      </c:catAx>
      <c:valAx>
        <c:axId val="60157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7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5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2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4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8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8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4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3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017-8278-4B84-976F-FEBB3F47B534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9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8364" y="2021037"/>
            <a:ext cx="717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Virtual reality</a:t>
            </a:r>
            <a:endParaRPr lang="ru-RU" sz="4000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19200" y="377536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49927" y="4053235"/>
            <a:ext cx="5514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Zavaruev Ivan</a:t>
            </a:r>
          </a:p>
          <a:p>
            <a:r>
              <a:rPr lang="en-US" sz="28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Shiryaeva</a:t>
            </a:r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ook Antiqua" panose="02040602050305030304" pitchFamily="18" charset="0"/>
              </a:rPr>
              <a:t>Yulia</a:t>
            </a:r>
            <a:endParaRPr lang="en-US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</a:rPr>
              <a:t>PI19-1v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2"/>
          <a:stretch/>
        </p:blipFill>
        <p:spPr>
          <a:xfrm>
            <a:off x="1219200" y="366282"/>
            <a:ext cx="3424372" cy="12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7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5" y="4605923"/>
            <a:ext cx="2147454" cy="2252076"/>
          </a:xfrm>
          <a:prstGeom prst="rect">
            <a:avLst/>
          </a:prstGeom>
        </p:spPr>
      </p:pic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8980" y="5355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history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3" y="1343891"/>
            <a:ext cx="6917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Advertising Expenditures Remain High</a:t>
            </a:r>
            <a:endParaRPr lang="ru-RU" sz="44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431" y="2844585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256569"/>
                </a:solidFill>
                <a:latin typeface="Book Antiqua" panose="02040602050305030304" pitchFamily="18" charset="0"/>
              </a:rPr>
              <a:t>2010</a:t>
            </a:r>
            <a:endParaRPr lang="ru-RU" sz="6000" b="1" dirty="0">
              <a:solidFill>
                <a:srgbClr val="256569"/>
              </a:solidFill>
              <a:latin typeface="Book Antiqua" panose="020406020503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0057" y="4529945"/>
            <a:ext cx="32832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256569"/>
                </a:solidFill>
                <a:latin typeface="Book Antiqua" panose="02040602050305030304" pitchFamily="18" charset="0"/>
              </a:rPr>
              <a:t>+5.1%</a:t>
            </a:r>
            <a:endParaRPr lang="ru-RU" sz="8800" b="1" dirty="0">
              <a:solidFill>
                <a:srgbClr val="256569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3283" y="4930054"/>
            <a:ext cx="214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growth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A0CBA9-CFDB-4FCE-A570-92F986AEA69B}"/>
              </a:ext>
            </a:extLst>
          </p:cNvPr>
          <p:cNvSpPr txBox="1"/>
          <p:nvPr/>
        </p:nvSpPr>
        <p:spPr>
          <a:xfrm>
            <a:off x="2388980" y="3029250"/>
            <a:ext cx="145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year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23" name="Graphic 22" descr="Line arrow: Clockwise curve with solid fill">
            <a:extLst>
              <a:ext uri="{FF2B5EF4-FFF2-40B4-BE49-F238E27FC236}">
                <a16:creationId xmlns:a16="http://schemas.microsoft.com/office/drawing/2014/main" id="{EB62412C-1812-4E39-9BD5-5C77DD4F0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44843" y="4221824"/>
            <a:ext cx="1644137" cy="16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4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382982" y="5773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usage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0655" y="1510146"/>
            <a:ext cx="40417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Federal State Budget Institution of Higher Education " Financial University under the Government of the Russian Federation " (hereinafter the Financial University ) - one of the oldest Russian universities that train economists, financiers , lawyers on financial law , mathematicians , IT specialists , sociologists and political scientists .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Financial University - one of the leading universities of the country </a:t>
            </a:r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0655" y="5052737"/>
            <a:ext cx="40417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Financial University - one of the leading universities in the country that implements the 12 bachelor degree ( 28 Profile preparation ) , 11 areas of training of masters ( over 50 master's degree programs ) , 9 of the basic educational programs of secondary vocational education , as well as 10programm MVA and 108 retraining and professional development programs specialists.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79494" y="4905186"/>
            <a:ext cx="3864052" cy="45719"/>
          </a:xfrm>
          <a:prstGeom prst="rect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6" r="30430"/>
          <a:stretch/>
        </p:blipFill>
        <p:spPr>
          <a:xfrm>
            <a:off x="366533" y="1510146"/>
            <a:ext cx="4233176" cy="49891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9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2672120567"/>
              </p:ext>
            </p:extLst>
          </p:nvPr>
        </p:nvGraphicFramePr>
        <p:xfrm>
          <a:off x="677657" y="244994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2982" y="57733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education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56" y="1357746"/>
            <a:ext cx="785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Regional characteristics of the contingent enrolled at the 1st year undergraduate program at the place of permanent residence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677657" y="244994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2982" y="57733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modeling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56" y="1357746"/>
            <a:ext cx="785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Regional characteristics of the contingent enrolled at the 1st year undergraduate program at the place of permanent residence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8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677657" y="244994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2982" y="5773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gaming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56" y="1357746"/>
            <a:ext cx="785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Regional characteristics of the contingent enrolled at the 1st year undergraduate program at the place of permanent residence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677657" y="244994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2982" y="577334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Personal thoughts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56" y="1357746"/>
            <a:ext cx="785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Regional characteristics of the contingent enrolled at the 1st year undergraduate program at the place of permanent residence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1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677657" y="244994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382982" y="5773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future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656" y="1357746"/>
            <a:ext cx="785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Regional characteristics of the contingent enrolled at the 1st year undergraduate program at the place of permanent residence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0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2">
            <a:extLst>
              <a:ext uri="{FF2B5EF4-FFF2-40B4-BE49-F238E27FC236}">
                <a16:creationId xmlns:a16="http://schemas.microsoft.com/office/drawing/2014/main" id="{8543B632-BF4C-4FA0-8439-BE0B67DAB466}"/>
              </a:ext>
            </a:extLst>
          </p:cNvPr>
          <p:cNvSpPr/>
          <p:nvPr/>
        </p:nvSpPr>
        <p:spPr>
          <a:xfrm>
            <a:off x="-1" y="402210"/>
            <a:ext cx="8455844" cy="386813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866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328D93-ADF9-4F85-8933-285D74366C6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F05BC4E-CFD1-4687-AEB3-11064F1BB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D8E03C-34B9-4CAF-B1E2-A2810C441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242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Заваруев Иван Сергеевич</cp:lastModifiedBy>
  <cp:revision>5</cp:revision>
  <dcterms:created xsi:type="dcterms:W3CDTF">2016-09-22T17:32:11Z</dcterms:created>
  <dcterms:modified xsi:type="dcterms:W3CDTF">2021-03-10T18:39:43Z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