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58" r:id="rId6"/>
    <p:sldId id="275" r:id="rId7"/>
    <p:sldId id="276" r:id="rId8"/>
    <p:sldId id="283" r:id="rId9"/>
    <p:sldId id="284" r:id="rId10"/>
    <p:sldId id="278" r:id="rId11"/>
    <p:sldId id="285" r:id="rId12"/>
    <p:sldId id="279" r:id="rId13"/>
    <p:sldId id="286" r:id="rId14"/>
    <p:sldId id="281" r:id="rId15"/>
    <p:sldId id="287" r:id="rId16"/>
    <p:sldId id="288" r:id="rId17"/>
    <p:sldId id="289" r:id="rId18"/>
    <p:sldId id="293" r:id="rId19"/>
    <p:sldId id="290" r:id="rId20"/>
    <p:sldId id="291" r:id="rId21"/>
    <p:sldId id="292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2FF"/>
    <a:srgbClr val="C4E4B2"/>
    <a:srgbClr val="D2EAC4"/>
    <a:srgbClr val="E3F2DA"/>
    <a:srgbClr val="EEF7E9"/>
    <a:srgbClr val="F4FAF0"/>
    <a:srgbClr val="FFFFFF"/>
    <a:srgbClr val="DDF2F3"/>
    <a:srgbClr val="70AD47"/>
    <a:srgbClr val="43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2257-7558-4E22-B2EE-EF302B1643E0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F646-EAAC-452F-BF23-B77ED288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20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6430618" y="182746"/>
            <a:ext cx="2366114" cy="822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9927" y="1498690"/>
            <a:ext cx="7176654" cy="28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Отчет по контрольной работе по дисциплине «Бухгалтерские информационные системы»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Вариант 3</a:t>
            </a:r>
            <a:br>
              <a:rPr lang="ru-RU" sz="32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ru-RU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9200" y="377536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49927" y="4053235"/>
            <a:ext cx="55141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ook Antiqua" panose="02040602050305030304" pitchFamily="18" charset="0"/>
              </a:rPr>
              <a:t>Выполнили:</a:t>
            </a:r>
          </a:p>
          <a:p>
            <a:r>
              <a:rPr lang="ru-RU" sz="2000" dirty="0">
                <a:solidFill>
                  <a:schemeClr val="bg1"/>
                </a:solidFill>
                <a:latin typeface="Book Antiqua" panose="02040602050305030304" pitchFamily="18" charset="0"/>
              </a:rPr>
              <a:t>студенты группы ПИ19-1в </a:t>
            </a:r>
          </a:p>
          <a:p>
            <a:r>
              <a:rPr lang="ru-RU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Заваруев</a:t>
            </a:r>
            <a:r>
              <a:rPr lang="ru-RU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Иван Сергеевич</a:t>
            </a:r>
          </a:p>
          <a:p>
            <a:r>
              <a:rPr lang="ru-RU" sz="2000" dirty="0">
                <a:solidFill>
                  <a:schemeClr val="bg1"/>
                </a:solidFill>
                <a:latin typeface="Book Antiqua" panose="02040602050305030304" pitchFamily="18" charset="0"/>
              </a:rPr>
              <a:t>Ширяева Юлия Андреевна</a:t>
            </a:r>
          </a:p>
          <a:p>
            <a:endParaRPr lang="ru-RU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Учет выполненных монтажных работ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5BBE83-3872-4BB9-A789-8AB3745CF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Модернизация ОС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3338D4-6389-4113-BF0E-463A72CFE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98"/>
            <a:ext cx="9144000" cy="43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Модернизация ОС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C385C6-EC2D-4968-AA7F-A9BA4EC2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895"/>
            <a:ext cx="9144000" cy="44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9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Расчет суммы амортизации 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2A4D63-6CF8-42E9-AC05-57E21B7CE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971"/>
            <a:ext cx="9144000" cy="44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Расчет суммы амортизации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6A01F7-6654-44B3-B9E8-6AE599946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056"/>
            <a:ext cx="9144000" cy="44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Журнал Операций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78805A-4865-4A0F-AE0F-3714A1CDF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895"/>
            <a:ext cx="9144000" cy="4424209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265EF2-60E8-4F3F-96BD-1D516C08B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25137"/>
            <a:ext cx="9144000" cy="12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8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ОСВ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84EB81-E1FF-4B2B-8147-3C9FF0819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344"/>
            <a:ext cx="9144000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8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ОСВ по счету 01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02B738-9579-4B4A-9CEB-23480CEBB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Анализ Субконто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65C65E-FC21-4ED2-8BAC-C26923DBE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661"/>
            <a:ext cx="9144000" cy="44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6430618" y="182746"/>
            <a:ext cx="2366114" cy="822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231" y="2870290"/>
            <a:ext cx="7176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Спасибо за внимание!</a:t>
            </a:r>
            <a:br>
              <a:rPr lang="ru-RU" sz="4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ru-RU" sz="4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9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6147" y="577334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ПОСТАНОВКА ЗАДАЧИ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D88CE0-715E-4EAC-ABF7-452F66506999}"/>
              </a:ext>
            </a:extLst>
          </p:cNvPr>
          <p:cNvSpPr txBox="1"/>
          <p:nvPr/>
        </p:nvSpPr>
        <p:spPr>
          <a:xfrm>
            <a:off x="487017" y="1339559"/>
            <a:ext cx="8266463" cy="497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балансе организации Контрольная работа на 31.01.2021 числится </a:t>
            </a:r>
            <a:r>
              <a:rPr lang="ru-RU" sz="19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вышивальная машина 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BROTCHER PR-1000e </a:t>
            </a:r>
            <a:r>
              <a:rPr lang="ru-RU" sz="1900" dirty="0">
                <a:solidFill>
                  <a:schemeClr val="bg2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остаточной стоимостью 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513 000,00 руб. (первоначальная стоимость – 585 000,00 руб., сумма амортизации за 8 месяцев эксплуатации – 72 000,00 руб.). </a:t>
            </a:r>
            <a:r>
              <a:rPr lang="ru-RU" sz="19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Срок полезного использования 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ОС, установленный при вводе в эксплуатацию, – </a:t>
            </a:r>
            <a:r>
              <a:rPr lang="ru-RU" sz="19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65 месяцев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Норма ежемесячной </a:t>
            </a:r>
            <a:r>
              <a:rPr lang="ru-RU" sz="19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амортизации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БУ и НУ составляет </a:t>
            </a:r>
            <a:r>
              <a:rPr lang="ru-RU" sz="19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9 000,00 руб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феврале 2021 года в целях повышения производительности и улучшения технических параметров принято решение о </a:t>
            </a:r>
            <a:r>
              <a:rPr lang="ru-RU" sz="19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модернизации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оборудования (вышивальная машина BROTCHER PR-1000e). Для этого </a:t>
            </a:r>
            <a:r>
              <a:rPr lang="ru-RU" sz="19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подрядчиком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ООО "</a:t>
            </a:r>
            <a:r>
              <a:rPr lang="ru-RU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ЦентрМаш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ru-RU" sz="19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выполнены работы 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сметной стоимостью </a:t>
            </a:r>
            <a:r>
              <a:rPr lang="ru-RU" sz="19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99 000,00 руб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(в т. ч. НДС 20%).</a:t>
            </a:r>
          </a:p>
        </p:txBody>
      </p:sp>
    </p:spTree>
    <p:extLst>
      <p:ext uri="{BB962C8B-B14F-4D97-AF65-F5344CB8AC3E}">
        <p14:creationId xmlns:p14="http://schemas.microsoft.com/office/powerpoint/2010/main" val="353746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8679" y="577334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КЛЮЧЕВЫЕ БИЗНЕС ПРОЦЕССЫ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DE6C5FD-D450-43EE-89CC-74C11DD9C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38934"/>
              </p:ext>
            </p:extLst>
          </p:nvPr>
        </p:nvGraphicFramePr>
        <p:xfrm>
          <a:off x="747816" y="2026713"/>
          <a:ext cx="7449584" cy="337568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715616">
                  <a:extLst>
                    <a:ext uri="{9D8B030D-6E8A-4147-A177-3AD203B41FA5}">
                      <a16:colId xmlns:a16="http://schemas.microsoft.com/office/drawing/2014/main" val="2150986943"/>
                    </a:ext>
                  </a:extLst>
                </a:gridCol>
                <a:gridCol w="4403035">
                  <a:extLst>
                    <a:ext uri="{9D8B030D-6E8A-4147-A177-3AD203B41FA5}">
                      <a16:colId xmlns:a16="http://schemas.microsoft.com/office/drawing/2014/main" val="2230832260"/>
                    </a:ext>
                  </a:extLst>
                </a:gridCol>
                <a:gridCol w="2330933">
                  <a:extLst>
                    <a:ext uri="{9D8B030D-6E8A-4147-A177-3AD203B41FA5}">
                      <a16:colId xmlns:a16="http://schemas.microsoft.com/office/drawing/2014/main" val="4118948733"/>
                    </a:ext>
                  </a:extLst>
                </a:gridCol>
              </a:tblGrid>
              <a:tr h="7377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№ п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ru-RU" sz="1800" dirty="0">
                          <a:effectLst/>
                        </a:rPr>
                        <a:t>п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Бизнес-процесс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Документы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41165"/>
                  </a:ext>
                </a:extLst>
              </a:tr>
              <a:tr h="11622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Учет выполненных монтажных и пуско-наладочных работ подрядчиком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Поступление услуг,</a:t>
                      </a:r>
                      <a:endParaRPr lang="ru-RU" sz="20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Договор с поставщиком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164192"/>
                  </a:ext>
                </a:extLst>
              </a:tr>
              <a:tr h="7377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Увеличена первоначальная стоимость основного средства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Модернизация ОС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839936"/>
                  </a:ext>
                </a:extLst>
              </a:tr>
              <a:tr h="7377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Расчет суммы амортизации оборудования после модернизации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Регламентная операция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6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9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1861" y="56193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ОСНОВНЫЕ СРЕДСТВА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E24280-F312-4CC7-BABD-1A2AAA89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69" y="1502643"/>
            <a:ext cx="8626662" cy="2087095"/>
          </a:xfrm>
          <a:prstGeom prst="rect">
            <a:avLst/>
          </a:prstGeom>
        </p:spPr>
      </p:pic>
      <p:pic>
        <p:nvPicPr>
          <p:cNvPr id="3074" name="Picture 2" descr="Основные средства: определение, первоначальная оценка и признание (МСФО 16)  - БУХ.1С, сайт в помощь бухгалтеру">
            <a:extLst>
              <a:ext uri="{FF2B5EF4-FFF2-40B4-BE49-F238E27FC236}">
                <a16:creationId xmlns:a16="http://schemas.microsoft.com/office/drawing/2014/main" id="{89DA7CBF-D259-4FA9-BB0B-D0F1C3361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30" y="3816859"/>
            <a:ext cx="2422968" cy="25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1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ТЕОРЕТИЧЕСКИЕ ВОПРОСЫ УЧАСТКА УЧЕТА</a:t>
            </a:r>
          </a:p>
        </p:txBody>
      </p:sp>
      <p:pic>
        <p:nvPicPr>
          <p:cNvPr id="2050" name="Picture 2" descr="Амортизация основных средств: учет, проводки, нормы, виды, ведомость  начисления">
            <a:extLst>
              <a:ext uri="{FF2B5EF4-FFF2-40B4-BE49-F238E27FC236}">
                <a16:creationId xmlns:a16="http://schemas.microsoft.com/office/drawing/2014/main" id="{C776B198-C04A-41FD-AE0A-F29BCD36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83" y="1424659"/>
            <a:ext cx="7230634" cy="471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75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ТЕОРЕТИЧЕСКИЕ ВОПРОСЫ УЧАСТКА УЧЕТА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84DDAD-3736-4D03-91BC-D7784F7E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2382"/>
            <a:ext cx="9144000" cy="150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9C556-FCAD-44DE-B6D8-3E9B36F7B2F5}"/>
              </a:ext>
            </a:extLst>
          </p:cNvPr>
          <p:cNvSpPr txBox="1"/>
          <p:nvPr/>
        </p:nvSpPr>
        <p:spPr>
          <a:xfrm>
            <a:off x="1229968" y="3136612"/>
            <a:ext cx="668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расходы на осуществление </a:t>
            </a:r>
            <a:r>
              <a:rPr lang="ru-RU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модернизации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 отражаются на счете 08 «Вложения во внеоборотные активы».</a:t>
            </a:r>
            <a:endParaRPr lang="ru-RU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71B6E2-E9E3-4858-9332-A0FD54DF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91" y="3617844"/>
            <a:ext cx="3538169" cy="304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0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Введение остатков по счетам 01, 02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605B9B-B894-4E4A-8AB9-F6E784E73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895"/>
            <a:ext cx="9144000" cy="44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5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Введение остатков по счетам 01, 02</a:t>
            </a:r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D22AE57-ED53-49EC-A870-7978811D9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4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639086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4" y="577334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Учет выполненных монтажных работ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DA9629-5BC2-49A0-89FD-34C4547F9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F78A8B-7EE1-459B-81DE-8E382C3F86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4544</TotalTime>
  <Words>250</Words>
  <Application>Microsoft Office PowerPoint</Application>
  <PresentationFormat>On-screen Show (4:3)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Заваруев Иван Сергеевич</cp:lastModifiedBy>
  <cp:revision>52</cp:revision>
  <dcterms:created xsi:type="dcterms:W3CDTF">2016-09-22T16:49:19Z</dcterms:created>
  <dcterms:modified xsi:type="dcterms:W3CDTF">2021-05-26T16:16:08Z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