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1" r:id="rId2"/>
    <p:sldId id="480" r:id="rId3"/>
    <p:sldId id="481" r:id="rId4"/>
    <p:sldId id="482" r:id="rId5"/>
    <p:sldId id="484" r:id="rId6"/>
    <p:sldId id="495" r:id="rId7"/>
    <p:sldId id="496" r:id="rId8"/>
    <p:sldId id="501" r:id="rId9"/>
    <p:sldId id="497" r:id="rId10"/>
    <p:sldId id="498" r:id="rId11"/>
    <p:sldId id="499" r:id="rId12"/>
    <p:sldId id="494" r:id="rId13"/>
    <p:sldId id="490" r:id="rId14"/>
    <p:sldId id="493" r:id="rId15"/>
    <p:sldId id="461" r:id="rId16"/>
    <p:sldId id="486" r:id="rId17"/>
    <p:sldId id="476" r:id="rId18"/>
    <p:sldId id="475" r:id="rId19"/>
    <p:sldId id="473" r:id="rId20"/>
    <p:sldId id="478" r:id="rId21"/>
    <p:sldId id="479" r:id="rId22"/>
    <p:sldId id="488" r:id="rId23"/>
    <p:sldId id="489" r:id="rId24"/>
    <p:sldId id="491" r:id="rId25"/>
    <p:sldId id="49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6" autoAdjust="0"/>
    <p:restoredTop sz="99385" autoAdjust="0"/>
  </p:normalViewPr>
  <p:slideViewPr>
    <p:cSldViewPr>
      <p:cViewPr>
        <p:scale>
          <a:sx n="70" d="100"/>
          <a:sy n="70" d="100"/>
        </p:scale>
        <p:origin x="-158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B1DD-A92B-45B2-98C9-1230C0F7D4B7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A970C-D9F8-4569-B0FD-1B778843E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4352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CC0BA-97D0-42A4-BB47-5A2FADC2C29B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C716C-66F7-40E6-960A-E4817A96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213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C716C-66F7-40E6-960A-E4817A960D0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54C3-2338-4671-8B58-FBA3A9FB241F}" type="datetime1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2E5C-E329-498F-93EC-40F73C59A80B}" type="datetime1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97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1E6B-91F0-482B-B87C-6E67EE25ED79}" type="datetime1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1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1635-2289-4B81-8608-F13E082A057B}" type="datetime1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4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C73C-3D34-475E-B8DA-9904A1971EEA}" type="datetime1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4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9619-668D-422A-815F-18ACD9E24405}" type="datetime1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7D6-C509-49E7-88E8-3D662233721C}" type="datetime1">
              <a:rPr lang="ru-RU" smtClean="0"/>
              <a:t>11.12.2020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FC16-F373-4FF3-936C-FB4AD29E5F1D}" type="datetime1">
              <a:rPr lang="ru-RU" smtClean="0"/>
              <a:t>11.12.2020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75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8B7-81FF-475D-84A4-DE8F03090BB9}" type="datetime1">
              <a:rPr lang="ru-RU" smtClean="0"/>
              <a:t>11.12.2020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17AE-BFCB-418B-9662-3A82F156A4E9}" type="datetime1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3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5F0-F997-41FF-B43E-A10C889CCF0B}" type="datetime1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54D0-BBD9-4CF0-9BB9-C670ACA2F411}" type="datetime1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80CF-68D5-4E7B-BA88-D4AD7E7406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60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getting-starte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79512" y="1886967"/>
            <a:ext cx="8640960" cy="1470025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Программирование в среде </a:t>
            </a:r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ru-RU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ru-RU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ru-RU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Графика в 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59632" y="5981218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6585CF"/>
                </a:solidFill>
                <a:latin typeface="Arial" pitchFamily="34" charset="0"/>
                <a:cs typeface="Arial" pitchFamily="34" charset="0"/>
              </a:rPr>
              <a:t>Финансовый университет, 2020</a:t>
            </a:r>
            <a:endParaRPr lang="ru-RU" sz="2000" b="1" dirty="0">
              <a:solidFill>
                <a:srgbClr val="6585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0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использования графических функций пакета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250"/>
            <a:ext cx="8843284" cy="59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использования графических функций пакета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2234"/>
            <a:ext cx="5868956" cy="59811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824" y="501317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практическому изучению</a:t>
            </a:r>
            <a:br>
              <a:rPr lang="ru-RU" dirty="0"/>
            </a:br>
            <a:r>
              <a:rPr lang="ru-RU" dirty="0"/>
              <a:t>графических функций базового пакета </a:t>
            </a:r>
            <a:r>
              <a:rPr lang="en-US" dirty="0"/>
              <a:t>graphics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15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71600" y="2420888"/>
            <a:ext cx="6624736" cy="3312368"/>
          </a:xfrm>
          <a:prstGeom prst="ellipse">
            <a:avLst/>
          </a:prstGeom>
          <a:solidFill>
            <a:schemeClr val="accent6">
              <a:lumMod val="20000"/>
              <a:lumOff val="80000"/>
              <a:alpha val="48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Особенности </a:t>
            </a:r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графических функций базового пакета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graphics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5536" y="620688"/>
            <a:ext cx="8424936" cy="540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Графические функции </a:t>
            </a:r>
            <a:r>
              <a:rPr lang="en-US" sz="2000" b="1" dirty="0">
                <a:solidFill>
                  <a:srgbClr val="7030A0"/>
                </a:solidFill>
              </a:rPr>
              <a:t>R</a:t>
            </a:r>
            <a:r>
              <a:rPr lang="ru-RU" sz="2000" b="1" dirty="0">
                <a:solidFill>
                  <a:srgbClr val="7030A0"/>
                </a:solidFill>
              </a:rPr>
              <a:t>, пакет </a:t>
            </a:r>
            <a:r>
              <a:rPr lang="en-US" sz="2000" b="1" dirty="0">
                <a:solidFill>
                  <a:srgbClr val="7030A0"/>
                </a:solidFill>
              </a:rPr>
              <a:t>graphics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01772" y="3140966"/>
            <a:ext cx="1998220" cy="50405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Основные</a:t>
            </a:r>
            <a:endParaRPr lang="en-US" sz="2000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Стрелка углом вверх 2"/>
          <p:cNvSpPr/>
          <p:nvPr/>
        </p:nvSpPr>
        <p:spPr>
          <a:xfrm rot="5400000">
            <a:off x="944596" y="2033844"/>
            <a:ext cx="2412268" cy="666076"/>
          </a:xfrm>
          <a:prstGeom prst="bent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347864" y="4221088"/>
            <a:ext cx="3024336" cy="50405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Вспомогательные</a:t>
            </a:r>
            <a:endParaRPr lang="en-US" sz="2000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Стрелка углом вверх 16"/>
          <p:cNvSpPr/>
          <p:nvPr/>
        </p:nvSpPr>
        <p:spPr>
          <a:xfrm rot="5400000">
            <a:off x="2546775" y="3798041"/>
            <a:ext cx="954106" cy="648072"/>
          </a:xfrm>
          <a:prstGeom prst="bentUpArrow">
            <a:avLst>
              <a:gd name="adj1" fmla="val 18365"/>
              <a:gd name="adj2" fmla="val 25000"/>
              <a:gd name="adj3" fmla="val 25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211961" y="1196752"/>
            <a:ext cx="4032447" cy="39967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Включены в стандартный дистрибутив </a:t>
            </a:r>
            <a:r>
              <a:rPr lang="en-US" sz="1600" b="1" dirty="0">
                <a:solidFill>
                  <a:schemeClr val="bg1"/>
                </a:solidFill>
              </a:rPr>
              <a:t>R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779912" y="4761148"/>
            <a:ext cx="2448272" cy="2520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FF00"/>
                </a:solidFill>
              </a:rPr>
              <a:t>Не работают без основных</a:t>
            </a:r>
          </a:p>
        </p:txBody>
      </p:sp>
    </p:spTree>
    <p:extLst>
      <p:ext uri="{BB962C8B-B14F-4D97-AF65-F5344CB8AC3E}">
        <p14:creationId xmlns:p14="http://schemas.microsoft.com/office/powerpoint/2010/main" val="6930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13" grpId="0" animBg="1"/>
      <p:bldP spid="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323527" y="2492896"/>
            <a:ext cx="8280921" cy="3960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548680"/>
            <a:ext cx="7416824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Связь основных и вспомогательных графических функций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683569" y="872716"/>
            <a:ext cx="4104455" cy="39604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Основные графические функции</a:t>
            </a:r>
          </a:p>
        </p:txBody>
      </p:sp>
      <p:sp>
        <p:nvSpPr>
          <p:cNvPr id="3" name="Стрелка углом вверх 2"/>
          <p:cNvSpPr/>
          <p:nvPr/>
        </p:nvSpPr>
        <p:spPr>
          <a:xfrm rot="5400000">
            <a:off x="1061608" y="1160749"/>
            <a:ext cx="738084" cy="954107"/>
          </a:xfrm>
          <a:prstGeom prst="bent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1561" y="2636912"/>
            <a:ext cx="4896543" cy="396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Вспомогательные графические функции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691680" y="4221088"/>
            <a:ext cx="5832648" cy="2664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legend() – </a:t>
            </a:r>
            <a:r>
              <a:rPr lang="ru-RU" b="1" dirty="0">
                <a:solidFill>
                  <a:srgbClr val="7030A0"/>
                </a:solidFill>
              </a:rPr>
              <a:t>вывод поясняющего сообщения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abline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–</a:t>
            </a:r>
            <a:r>
              <a:rPr lang="ru-RU" b="1" dirty="0">
                <a:solidFill>
                  <a:srgbClr val="7030A0"/>
                </a:solidFill>
              </a:rPr>
              <a:t> рисование опорных линий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lines()</a:t>
            </a:r>
            <a:r>
              <a:rPr lang="ru-RU" b="1" dirty="0">
                <a:solidFill>
                  <a:srgbClr val="7030A0"/>
                </a:solidFill>
              </a:rPr>
              <a:t> – рисование новых зависимостей линиями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points()</a:t>
            </a:r>
            <a:r>
              <a:rPr lang="ru-RU" b="1" dirty="0">
                <a:solidFill>
                  <a:srgbClr val="7030A0"/>
                </a:solidFill>
              </a:rPr>
              <a:t> – рисование новых зависимостей точками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axis()</a:t>
            </a:r>
            <a:r>
              <a:rPr lang="ru-RU" b="1" dirty="0">
                <a:solidFill>
                  <a:srgbClr val="7030A0"/>
                </a:solidFill>
              </a:rPr>
              <a:t> – рисование осей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title()</a:t>
            </a:r>
            <a:r>
              <a:rPr lang="ru-RU" b="1" dirty="0">
                <a:solidFill>
                  <a:srgbClr val="7030A0"/>
                </a:solidFill>
              </a:rPr>
              <a:t> – вывод заголовка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latin typeface="Arial Narrow" panose="020B0606020202030204" pitchFamily="34" charset="0"/>
              </a:rPr>
              <a:t>. . .</a:t>
            </a:r>
            <a:endParaRPr lang="en-US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Стрелка углом вверх 11"/>
          <p:cNvSpPr/>
          <p:nvPr/>
        </p:nvSpPr>
        <p:spPr>
          <a:xfrm rot="5400000">
            <a:off x="287524" y="3609021"/>
            <a:ext cx="2016224" cy="792087"/>
          </a:xfrm>
          <a:prstGeom prst="bent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79912" y="3069810"/>
            <a:ext cx="5184576" cy="107927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всегда вызываются ПОСЛЕ основной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размещают что-либо на готовом графике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дополняют или меняют готовый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функция может ничего не отображать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углом вверх 14"/>
          <p:cNvSpPr/>
          <p:nvPr/>
        </p:nvSpPr>
        <p:spPr>
          <a:xfrm rot="10800000">
            <a:off x="2033716" y="1772816"/>
            <a:ext cx="738084" cy="954107"/>
          </a:xfrm>
          <a:prstGeom prst="bent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907704" y="1556790"/>
            <a:ext cx="5616624" cy="5040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plot(), </a:t>
            </a:r>
            <a:r>
              <a:rPr lang="en-US" b="1" dirty="0" err="1">
                <a:solidFill>
                  <a:srgbClr val="7030A0"/>
                </a:solidFill>
              </a:rPr>
              <a:t>barplot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ru-RU" b="1" dirty="0">
                <a:solidFill>
                  <a:srgbClr val="7030A0"/>
                </a:solidFill>
              </a:rPr>
              <a:t>,  </a:t>
            </a:r>
            <a:r>
              <a:rPr lang="en-US" b="1" dirty="0" err="1">
                <a:solidFill>
                  <a:srgbClr val="7030A0"/>
                </a:solidFill>
              </a:rPr>
              <a:t>hist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ru-RU" b="1" dirty="0">
                <a:solidFill>
                  <a:srgbClr val="7030A0"/>
                </a:solidFill>
              </a:rPr>
              <a:t>,  </a:t>
            </a:r>
            <a:r>
              <a:rPr lang="en-US" b="1" dirty="0">
                <a:solidFill>
                  <a:srgbClr val="7030A0"/>
                </a:solidFill>
              </a:rPr>
              <a:t>pie()</a:t>
            </a:r>
            <a:r>
              <a:rPr lang="ru-RU" b="1" dirty="0">
                <a:solidFill>
                  <a:srgbClr val="7030A0"/>
                </a:solidFill>
              </a:rPr>
              <a:t>,  </a:t>
            </a:r>
            <a:r>
              <a:rPr lang="en-US" b="1" dirty="0">
                <a:solidFill>
                  <a:srgbClr val="7030A0"/>
                </a:solidFill>
              </a:rPr>
              <a:t>boxplot()</a:t>
            </a:r>
            <a:r>
              <a:rPr lang="ru-RU" b="1" dirty="0">
                <a:solidFill>
                  <a:srgbClr val="7030A0"/>
                </a:solidFill>
              </a:rPr>
              <a:t>,  </a:t>
            </a:r>
            <a:r>
              <a:rPr lang="en-US" b="1" dirty="0" err="1">
                <a:solidFill>
                  <a:srgbClr val="7030A0"/>
                </a:solidFill>
              </a:rPr>
              <a:t>stripchart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ru-RU" b="1" dirty="0">
                <a:solidFill>
                  <a:srgbClr val="7030A0"/>
                </a:solidFill>
              </a:rPr>
              <a:t>,  …</a:t>
            </a:r>
            <a:endParaRPr lang="en-US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6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28" grpId="0" animBg="1"/>
      <p:bldP spid="3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Основные графические функции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 их параметры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5" name="Скругленный прямоугольник 244"/>
          <p:cNvSpPr/>
          <p:nvPr/>
        </p:nvSpPr>
        <p:spPr>
          <a:xfrm>
            <a:off x="5148064" y="1592796"/>
            <a:ext cx="3744415" cy="52205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1400" b="1" dirty="0">
              <a:solidFill>
                <a:srgbClr val="002060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Размер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текст, точки графика, линии, разметка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Шрифт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заголовок, пояснения, разметка, подписи под осями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Цвет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оси, график, подписи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Тип линий 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Способ соединения точек графика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Толщина линий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Тип символов 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Способ отображения точек графика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Текст 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Заголовок, подписи по осям, подзаголовок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Разметка 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Расположение чисел, значения по осям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65007" y="512676"/>
            <a:ext cx="7779401" cy="540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 Функция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ru-RU" sz="2000" b="1" dirty="0">
                <a:solidFill>
                  <a:srgbClr val="7030A0"/>
                </a:solidFill>
              </a:rPr>
              <a:t>                                                   ,                                                 )</a:t>
            </a:r>
          </a:p>
        </p:txBody>
      </p:sp>
      <p:sp>
        <p:nvSpPr>
          <p:cNvPr id="29" name="Стрелка вниз 28"/>
          <p:cNvSpPr/>
          <p:nvPr/>
        </p:nvSpPr>
        <p:spPr>
          <a:xfrm>
            <a:off x="5945231" y="963128"/>
            <a:ext cx="426969" cy="62966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627784" y="2492896"/>
            <a:ext cx="2376264" cy="2520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</a:rPr>
              <a:t>Вектор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</a:rPr>
              <a:t>Два вектора одного размера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</a:rPr>
              <a:t>Матрица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</a:rPr>
              <a:t>Таблица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</a:rPr>
              <a:t>Массив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148064" y="638289"/>
            <a:ext cx="2520280" cy="3424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Настройки отображения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123728" y="638289"/>
            <a:ext cx="2736304" cy="342439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Данные для отображения</a:t>
            </a:r>
          </a:p>
        </p:txBody>
      </p:sp>
      <p:sp>
        <p:nvSpPr>
          <p:cNvPr id="258" name="Стрелка вниз 257"/>
          <p:cNvSpPr/>
          <p:nvPr/>
        </p:nvSpPr>
        <p:spPr>
          <a:xfrm>
            <a:off x="2848887" y="963127"/>
            <a:ext cx="426969" cy="1529769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516216" y="1268760"/>
            <a:ext cx="2232248" cy="28803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accent1">
                    <a:lumMod val="75000"/>
                  </a:schemeClr>
                </a:solidFill>
              </a:rPr>
              <a:t>Что можно настраивать?</a:t>
            </a:r>
          </a:p>
        </p:txBody>
      </p:sp>
      <p:sp>
        <p:nvSpPr>
          <p:cNvPr id="12" name="Стрелка вниз 11"/>
          <p:cNvSpPr/>
          <p:nvPr/>
        </p:nvSpPr>
        <p:spPr>
          <a:xfrm>
            <a:off x="904671" y="1070621"/>
            <a:ext cx="426969" cy="207034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11560" y="3123083"/>
            <a:ext cx="1728192" cy="3690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</a:rPr>
              <a:t>plot()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barplot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hist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pie()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boxplot()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stripchart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62465" y="1844824"/>
            <a:ext cx="2381343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accent1">
                    <a:lumMod val="75000"/>
                  </a:schemeClr>
                </a:solidFill>
              </a:rPr>
              <a:t>Какие функции запускать?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059832" y="1556792"/>
            <a:ext cx="2160240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accent1">
                    <a:lumMod val="75000"/>
                  </a:schemeClr>
                </a:solidFill>
              </a:rPr>
              <a:t>Что можно отображать?</a:t>
            </a:r>
          </a:p>
        </p:txBody>
      </p:sp>
    </p:spTree>
    <p:extLst>
      <p:ext uri="{BB962C8B-B14F-4D97-AF65-F5344CB8AC3E}">
        <p14:creationId xmlns:p14="http://schemas.microsoft.com/office/powerpoint/2010/main" val="128385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258" grpId="0" animBg="1"/>
      <p:bldP spid="36" grpId="0" animBg="1"/>
      <p:bldP spid="12" grpId="0" animBg="1"/>
      <p:bldP spid="13" grpId="0" animBg="1"/>
      <p:bldP spid="1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Функция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plot() </a:t>
            </a:r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основная графическая функция в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5" name="Скругленный прямоугольник 244"/>
          <p:cNvSpPr/>
          <p:nvPr/>
        </p:nvSpPr>
        <p:spPr>
          <a:xfrm>
            <a:off x="3995936" y="1772816"/>
            <a:ext cx="5000227" cy="4896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Текст </a:t>
            </a:r>
            <a:r>
              <a:rPr lang="en-US" sz="1400" b="1" dirty="0">
                <a:solidFill>
                  <a:srgbClr val="002060"/>
                </a:solidFill>
              </a:rPr>
              <a:t>(main, sub, </a:t>
            </a:r>
            <a:r>
              <a:rPr lang="en-US" sz="1400" b="1" dirty="0" err="1">
                <a:solidFill>
                  <a:srgbClr val="002060"/>
                </a:solidFill>
              </a:rPr>
              <a:t>xlab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ylab</a:t>
            </a:r>
            <a:r>
              <a:rPr lang="en-US" sz="1400" b="1" dirty="0">
                <a:solidFill>
                  <a:srgbClr val="002060"/>
                </a:solidFill>
              </a:rPr>
              <a:t>)</a:t>
            </a:r>
            <a:r>
              <a:rPr lang="ru-RU" sz="1400" b="1" dirty="0">
                <a:solidFill>
                  <a:srgbClr val="002060"/>
                </a:solidFill>
              </a:rPr>
              <a:t/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Заголовок, подписи по осям, подзаголовок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Размер (</a:t>
            </a:r>
            <a:r>
              <a:rPr lang="en-US" sz="1400" b="1" dirty="0" err="1">
                <a:solidFill>
                  <a:srgbClr val="002060"/>
                </a:solidFill>
              </a:rPr>
              <a:t>cex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cex.axis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cex.lab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cex.main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cex.sub</a:t>
            </a:r>
            <a:r>
              <a:rPr lang="en-US" sz="1400" b="1" dirty="0">
                <a:solidFill>
                  <a:srgbClr val="002060"/>
                </a:solidFill>
              </a:rPr>
              <a:t>)</a:t>
            </a:r>
            <a:r>
              <a:rPr lang="ru-RU" sz="1400" b="1" dirty="0">
                <a:solidFill>
                  <a:srgbClr val="002060"/>
                </a:solidFill>
              </a:rPr>
              <a:t/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текст, точки графика, линии, разметка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Цвет</a:t>
            </a:r>
            <a:r>
              <a:rPr lang="en-US" sz="1400" b="1" dirty="0">
                <a:solidFill>
                  <a:srgbClr val="002060"/>
                </a:solidFill>
              </a:rPr>
              <a:t> (</a:t>
            </a:r>
            <a:r>
              <a:rPr lang="en-US" sz="1400" b="1" dirty="0" err="1">
                <a:solidFill>
                  <a:srgbClr val="002060"/>
                </a:solidFill>
              </a:rPr>
              <a:t>col.axis</a:t>
            </a:r>
            <a:r>
              <a:rPr lang="en-US" sz="1400" b="1" dirty="0">
                <a:solidFill>
                  <a:srgbClr val="002060"/>
                </a:solidFill>
              </a:rPr>
              <a:t>, …., </a:t>
            </a:r>
            <a:r>
              <a:rPr lang="en-US" sz="1400" b="1" dirty="0" err="1">
                <a:solidFill>
                  <a:srgbClr val="002060"/>
                </a:solidFill>
              </a:rPr>
              <a:t>fg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bg</a:t>
            </a:r>
            <a:r>
              <a:rPr lang="en-US" sz="1400" b="1" dirty="0">
                <a:solidFill>
                  <a:srgbClr val="002060"/>
                </a:solidFill>
              </a:rPr>
              <a:t>) </a:t>
            </a:r>
            <a:r>
              <a:rPr lang="ru-RU" sz="1400" b="1" dirty="0">
                <a:solidFill>
                  <a:srgbClr val="002060"/>
                </a:solidFill>
              </a:rPr>
              <a:t/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оси, график, подписи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Тип соединений точек графика (</a:t>
            </a:r>
            <a:r>
              <a:rPr lang="en-US" sz="1400" b="1" dirty="0">
                <a:solidFill>
                  <a:srgbClr val="002060"/>
                </a:solidFill>
              </a:rPr>
              <a:t>type)</a:t>
            </a:r>
            <a:r>
              <a:rPr lang="ru-RU" sz="1400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Тип линий (</a:t>
            </a:r>
            <a:r>
              <a:rPr lang="en-US" sz="1400" b="1" dirty="0" err="1">
                <a:solidFill>
                  <a:srgbClr val="002060"/>
                </a:solidFill>
              </a:rPr>
              <a:t>lty</a:t>
            </a:r>
            <a:r>
              <a:rPr lang="en-US" sz="1400" b="1" dirty="0">
                <a:solidFill>
                  <a:srgbClr val="002060"/>
                </a:solidFill>
              </a:rPr>
              <a:t>)</a:t>
            </a:r>
            <a:r>
              <a:rPr lang="ru-RU" sz="1400" b="1" dirty="0">
                <a:solidFill>
                  <a:srgbClr val="002060"/>
                </a:solidFill>
              </a:rPr>
              <a:t> 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Варианты рисования линий между точками графика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Толщина линий</a:t>
            </a:r>
            <a:r>
              <a:rPr lang="en-US" sz="1400" b="1" dirty="0">
                <a:solidFill>
                  <a:srgbClr val="002060"/>
                </a:solidFill>
              </a:rPr>
              <a:t> (</a:t>
            </a:r>
            <a:r>
              <a:rPr lang="en-US" sz="1400" b="1" dirty="0" err="1">
                <a:solidFill>
                  <a:srgbClr val="002060"/>
                </a:solidFill>
              </a:rPr>
              <a:t>lwd</a:t>
            </a:r>
            <a:r>
              <a:rPr lang="en-US" sz="1400" b="1" dirty="0">
                <a:solidFill>
                  <a:srgbClr val="002060"/>
                </a:solidFill>
              </a:rPr>
              <a:t>)</a:t>
            </a:r>
            <a:endParaRPr lang="ru-RU" sz="1400" b="1" dirty="0">
              <a:solidFill>
                <a:srgbClr val="002060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Тип символов</a:t>
            </a:r>
            <a:r>
              <a:rPr lang="en-US" sz="1400" b="1" dirty="0">
                <a:solidFill>
                  <a:srgbClr val="002060"/>
                </a:solidFill>
              </a:rPr>
              <a:t> (</a:t>
            </a:r>
            <a:r>
              <a:rPr lang="en-US" sz="1400" b="1" dirty="0" err="1">
                <a:solidFill>
                  <a:srgbClr val="002060"/>
                </a:solidFill>
              </a:rPr>
              <a:t>pch</a:t>
            </a:r>
            <a:r>
              <a:rPr lang="en-US" sz="1400" b="1" dirty="0">
                <a:solidFill>
                  <a:srgbClr val="002060"/>
                </a:solidFill>
              </a:rPr>
              <a:t>)</a:t>
            </a:r>
            <a:r>
              <a:rPr lang="ru-RU" sz="1400" b="1" dirty="0">
                <a:solidFill>
                  <a:srgbClr val="002060"/>
                </a:solidFill>
              </a:rPr>
              <a:t> 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Способ отображения точек графика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Выравнивание </a:t>
            </a:r>
            <a:r>
              <a:rPr lang="en-US" sz="1400" b="1" dirty="0">
                <a:solidFill>
                  <a:srgbClr val="002060"/>
                </a:solidFill>
              </a:rPr>
              <a:t>(</a:t>
            </a:r>
            <a:r>
              <a:rPr lang="en-US" sz="1400" b="1" dirty="0" err="1">
                <a:solidFill>
                  <a:srgbClr val="002060"/>
                </a:solidFill>
              </a:rPr>
              <a:t>adj</a:t>
            </a:r>
            <a:r>
              <a:rPr lang="en-US" sz="1400" b="1" dirty="0">
                <a:solidFill>
                  <a:srgbClr val="002060"/>
                </a:solidFill>
              </a:rPr>
              <a:t>)</a:t>
            </a:r>
            <a:r>
              <a:rPr lang="ru-RU" sz="1400" b="1" dirty="0">
                <a:solidFill>
                  <a:srgbClr val="002060"/>
                </a:solidFill>
              </a:rPr>
              <a:t> </a:t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Расположение чисел, значения по осям</a:t>
            </a: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2060"/>
                </a:solidFill>
              </a:rPr>
              <a:t>Шрифт</a:t>
            </a:r>
            <a:r>
              <a:rPr lang="en-US" sz="1400" b="1" dirty="0">
                <a:solidFill>
                  <a:srgbClr val="002060"/>
                </a:solidFill>
              </a:rPr>
              <a:t> (family, font, </a:t>
            </a:r>
            <a:r>
              <a:rPr lang="en-US" sz="1400" b="1" dirty="0" err="1">
                <a:solidFill>
                  <a:srgbClr val="002060"/>
                </a:solidFill>
              </a:rPr>
              <a:t>font.axis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font.lab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font.main</a:t>
            </a:r>
            <a:r>
              <a:rPr lang="en-US" sz="1400" b="1" dirty="0">
                <a:solidFill>
                  <a:srgbClr val="002060"/>
                </a:solidFill>
              </a:rPr>
              <a:t>, …) </a:t>
            </a:r>
            <a:r>
              <a:rPr lang="ru-RU" sz="1400" b="1" dirty="0">
                <a:solidFill>
                  <a:srgbClr val="002060"/>
                </a:solidFill>
              </a:rPr>
              <a:t/>
            </a:r>
            <a:br>
              <a:rPr lang="ru-RU" sz="1400" b="1" dirty="0">
                <a:solidFill>
                  <a:srgbClr val="002060"/>
                </a:solidFill>
              </a:rPr>
            </a:br>
            <a:r>
              <a:rPr lang="ru-RU" sz="1400" dirty="0">
                <a:solidFill>
                  <a:srgbClr val="002060"/>
                </a:solidFill>
              </a:rPr>
              <a:t>заголовок, пояснения, разметка, подписи под осями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99592" y="512676"/>
            <a:ext cx="7275345" cy="540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plot(</a:t>
            </a:r>
            <a:r>
              <a:rPr lang="ru-RU" sz="2000" b="1" dirty="0">
                <a:solidFill>
                  <a:srgbClr val="7030A0"/>
                </a:solidFill>
              </a:rPr>
              <a:t>                                                   ,                                              )</a:t>
            </a:r>
          </a:p>
        </p:txBody>
      </p:sp>
      <p:sp>
        <p:nvSpPr>
          <p:cNvPr id="29" name="Стрелка вниз 28"/>
          <p:cNvSpPr/>
          <p:nvPr/>
        </p:nvSpPr>
        <p:spPr>
          <a:xfrm>
            <a:off x="5436096" y="963128"/>
            <a:ext cx="426969" cy="828092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51520" y="2708920"/>
            <a:ext cx="3600401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</a:rPr>
              <a:t>Вектор</a:t>
            </a: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plot(x)</a:t>
            </a:r>
            <a:r>
              <a:rPr lang="ru-RU" sz="1400" b="1" dirty="0">
                <a:solidFill>
                  <a:srgbClr val="C00000"/>
                </a:solidFill>
              </a:rPr>
              <a:t/>
            </a:r>
            <a:br>
              <a:rPr lang="ru-RU" sz="1400" b="1" dirty="0">
                <a:solidFill>
                  <a:srgbClr val="C00000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Значения по </a:t>
            </a:r>
            <a:r>
              <a:rPr lang="en-US" sz="1400" dirty="0">
                <a:solidFill>
                  <a:schemeClr val="tx1"/>
                </a:solidFill>
              </a:rPr>
              <a:t>y – </a:t>
            </a:r>
            <a:r>
              <a:rPr lang="ru-RU" sz="1400" dirty="0">
                <a:solidFill>
                  <a:schemeClr val="tx1"/>
                </a:solidFill>
              </a:rPr>
              <a:t>элементы вектора, значения по </a:t>
            </a:r>
            <a:r>
              <a:rPr lang="en-US" sz="1400" dirty="0">
                <a:solidFill>
                  <a:schemeClr val="tx1"/>
                </a:solidFill>
              </a:rPr>
              <a:t>x – </a:t>
            </a:r>
            <a:r>
              <a:rPr lang="ru-RU" sz="1400" dirty="0">
                <a:solidFill>
                  <a:schemeClr val="tx1"/>
                </a:solidFill>
              </a:rPr>
              <a:t>номера элементов вектора</a:t>
            </a:r>
            <a:endParaRPr lang="en-US" sz="14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endParaRPr lang="ru-RU" sz="1400" dirty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</a:rPr>
              <a:t>Два вектора одного размера</a:t>
            </a: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plot(x, y)</a:t>
            </a:r>
            <a:br>
              <a:rPr lang="en-US" sz="1400" b="1" dirty="0">
                <a:solidFill>
                  <a:srgbClr val="C00000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Значения по </a:t>
            </a:r>
            <a:r>
              <a:rPr lang="en-US" sz="1400" dirty="0">
                <a:solidFill>
                  <a:schemeClr val="tx1"/>
                </a:solidFill>
              </a:rPr>
              <a:t>y – </a:t>
            </a:r>
            <a:r>
              <a:rPr lang="ru-RU" sz="1400" dirty="0">
                <a:solidFill>
                  <a:schemeClr val="tx1"/>
                </a:solidFill>
              </a:rPr>
              <a:t>элементы вектора</a:t>
            </a:r>
            <a:r>
              <a:rPr lang="en-US" sz="1400" dirty="0">
                <a:solidFill>
                  <a:schemeClr val="tx1"/>
                </a:solidFill>
              </a:rPr>
              <a:t> y</a:t>
            </a:r>
            <a:r>
              <a:rPr lang="ru-RU" sz="1400" dirty="0">
                <a:solidFill>
                  <a:schemeClr val="tx1"/>
                </a:solidFill>
              </a:rPr>
              <a:t>, значения по </a:t>
            </a:r>
            <a:r>
              <a:rPr lang="en-US" sz="1400" dirty="0">
                <a:solidFill>
                  <a:schemeClr val="tx1"/>
                </a:solidFill>
              </a:rPr>
              <a:t>x – </a:t>
            </a:r>
            <a:r>
              <a:rPr lang="ru-RU" sz="1400" dirty="0">
                <a:solidFill>
                  <a:schemeClr val="tx1"/>
                </a:solidFill>
              </a:rPr>
              <a:t>элементы вектора </a:t>
            </a:r>
            <a:r>
              <a:rPr lang="en-US" sz="1400" dirty="0">
                <a:solidFill>
                  <a:schemeClr val="tx1"/>
                </a:solidFill>
              </a:rPr>
              <a:t>x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004048" y="620688"/>
            <a:ext cx="2520280" cy="3424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Настройки отображения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051720" y="620688"/>
            <a:ext cx="2736304" cy="342439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Данные для отображения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23528" y="2348880"/>
            <a:ext cx="2160240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accent1">
                    <a:lumMod val="75000"/>
                  </a:schemeClr>
                </a:solidFill>
              </a:rPr>
              <a:t>Что можно отображать?</a:t>
            </a:r>
          </a:p>
        </p:txBody>
      </p:sp>
      <p:sp>
        <p:nvSpPr>
          <p:cNvPr id="258" name="Стрелка вниз 257"/>
          <p:cNvSpPr/>
          <p:nvPr/>
        </p:nvSpPr>
        <p:spPr>
          <a:xfrm>
            <a:off x="2560855" y="963127"/>
            <a:ext cx="426969" cy="174579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084168" y="1412776"/>
            <a:ext cx="2232248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accent1">
                    <a:lumMod val="75000"/>
                  </a:schemeClr>
                </a:solidFill>
              </a:rPr>
              <a:t>Что можно настраивать?</a:t>
            </a:r>
          </a:p>
        </p:txBody>
      </p:sp>
    </p:spTree>
    <p:extLst>
      <p:ext uri="{BB962C8B-B14F-4D97-AF65-F5344CB8AC3E}">
        <p14:creationId xmlns:p14="http://schemas.microsoft.com/office/powerpoint/2010/main" val="10310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258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Настройки отображения. Задание размера элементов</a:t>
            </a:r>
            <a:endParaRPr lang="ru-RU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1398"/>
              </p:ext>
            </p:extLst>
          </p:nvPr>
        </p:nvGraphicFramePr>
        <p:xfrm>
          <a:off x="827584" y="1340768"/>
          <a:ext cx="748883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13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Результат</a:t>
                      </a:r>
                      <a:r>
                        <a:rPr lang="ru-RU" baseline="0" dirty="0"/>
                        <a:t> применения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158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cex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Коэффициент изменения размера элемента. 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ru-RU" dirty="0"/>
                        <a:t>По умолчанию </a:t>
                      </a:r>
                      <a:r>
                        <a:rPr lang="en-US" b="1" dirty="0" err="1"/>
                        <a:t>cex</a:t>
                      </a:r>
                      <a:r>
                        <a:rPr lang="en-US" b="1" baseline="0" dirty="0"/>
                        <a:t> = </a:t>
                      </a:r>
                      <a:r>
                        <a:rPr lang="ru-RU" b="1" dirty="0"/>
                        <a:t>1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/>
                        <a:t>cex</a:t>
                      </a:r>
                      <a:r>
                        <a:rPr lang="en-US" b="1" dirty="0"/>
                        <a:t> = </a:t>
                      </a:r>
                      <a:r>
                        <a:rPr lang="ru-RU" b="1" dirty="0"/>
                        <a:t>1.5</a:t>
                      </a:r>
                      <a:r>
                        <a:rPr lang="ru-RU" dirty="0"/>
                        <a:t> означает,</a:t>
                      </a:r>
                      <a:r>
                        <a:rPr lang="ru-RU" baseline="0" dirty="0"/>
                        <a:t> что элемент </a:t>
                      </a:r>
                      <a:r>
                        <a:rPr lang="ru-RU" dirty="0"/>
                        <a:t>на 50% больше</a:t>
                      </a:r>
                      <a:endParaRPr lang="en-US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/>
                        <a:t>cex</a:t>
                      </a:r>
                      <a:r>
                        <a:rPr lang="en-US" b="1" dirty="0"/>
                        <a:t> = </a:t>
                      </a:r>
                      <a:r>
                        <a:rPr lang="ru-RU" b="1" dirty="0"/>
                        <a:t>0.5</a:t>
                      </a:r>
                      <a:r>
                        <a:rPr lang="ru-RU" dirty="0"/>
                        <a:t> – на 50% меньше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3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cex.axis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Размер цифр на осях по отношению к </a:t>
                      </a:r>
                      <a:r>
                        <a:rPr lang="ru-RU" b="1" dirty="0" err="1"/>
                        <a:t>cex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3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cex.lab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Размер названий осей по отношению к </a:t>
                      </a:r>
                      <a:r>
                        <a:rPr lang="ru-RU" b="1" dirty="0" err="1"/>
                        <a:t>cex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13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cex.main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baseline="0" dirty="0"/>
                        <a:t>Размер заголовков по отношению к </a:t>
                      </a:r>
                      <a:r>
                        <a:rPr lang="ru-RU" b="1" baseline="0" dirty="0" err="1"/>
                        <a:t>cex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13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cex.sub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Размер подзаголовков по отношению к </a:t>
                      </a:r>
                      <a:r>
                        <a:rPr lang="ru-RU" b="1" dirty="0" err="1"/>
                        <a:t>cex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827584" y="620688"/>
            <a:ext cx="1440160" cy="513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cex</a:t>
            </a:r>
            <a:r>
              <a:rPr lang="en-US" sz="2800" b="1" dirty="0">
                <a:solidFill>
                  <a:srgbClr val="FFFF00"/>
                </a:solidFill>
              </a:rPr>
              <a:t> =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Настройки отображения. Типы графиков, создаваемые функцией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plot()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9592" y="1124744"/>
            <a:ext cx="7200800" cy="45365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"p" </a:t>
            </a:r>
            <a:r>
              <a:rPr lang="ru-RU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points</a:t>
            </a:r>
            <a:r>
              <a:rPr lang="ru-RU" b="1" dirty="0">
                <a:solidFill>
                  <a:srgbClr val="C00000"/>
                </a:solidFill>
              </a:rPr>
              <a:t>) </a:t>
            </a:r>
            <a:r>
              <a:rPr lang="ru-RU" b="1" dirty="0">
                <a:solidFill>
                  <a:srgbClr val="0070C0"/>
                </a:solidFill>
              </a:rPr>
              <a:t>отображаем точки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"l" (lines) </a:t>
            </a:r>
            <a:r>
              <a:rPr lang="ru-RU" b="1" dirty="0">
                <a:solidFill>
                  <a:srgbClr val="0070C0"/>
                </a:solidFill>
              </a:rPr>
              <a:t>рисуем линии, проходящие через точки, точки не отображаются</a:t>
            </a:r>
            <a:endParaRPr lang="en-US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"b" (both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ru-RU" b="1" dirty="0">
                <a:solidFill>
                  <a:srgbClr val="0070C0"/>
                </a:solidFill>
              </a:rPr>
              <a:t>отображаем точки, рисуем линии между ними</a:t>
            </a:r>
            <a:endParaRPr lang="en-US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"c"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ru-RU" b="1" dirty="0">
                <a:solidFill>
                  <a:srgbClr val="0070C0"/>
                </a:solidFill>
              </a:rPr>
              <a:t>рисуем линии, вместо точек - пробелы</a:t>
            </a:r>
            <a:endParaRPr lang="en-US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"o"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ru-RU" b="1" dirty="0">
                <a:solidFill>
                  <a:srgbClr val="0070C0"/>
                </a:solidFill>
              </a:rPr>
              <a:t>аналог </a:t>
            </a:r>
            <a:r>
              <a:rPr lang="en-US" b="1" dirty="0">
                <a:solidFill>
                  <a:srgbClr val="0070C0"/>
                </a:solidFill>
              </a:rPr>
              <a:t>“b”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"h" (high density) </a:t>
            </a:r>
            <a:r>
              <a:rPr lang="ru-RU" b="1" dirty="0">
                <a:solidFill>
                  <a:srgbClr val="0070C0"/>
                </a:solidFill>
              </a:rPr>
              <a:t>рисуем вертикальные линии до точек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"s" (steps) </a:t>
            </a:r>
            <a:r>
              <a:rPr lang="ru-RU" b="1" dirty="0">
                <a:solidFill>
                  <a:srgbClr val="0070C0"/>
                </a:solidFill>
              </a:rPr>
              <a:t>рисуем ступеньки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между точками, вариант 1</a:t>
            </a:r>
            <a:endParaRPr lang="en-US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"S" (steps) </a:t>
            </a:r>
            <a:r>
              <a:rPr lang="ru-RU" b="1" dirty="0">
                <a:solidFill>
                  <a:srgbClr val="0070C0"/>
                </a:solidFill>
              </a:rPr>
              <a:t>рисуем ступеньки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между точками, вариант 2</a:t>
            </a:r>
            <a:endParaRPr lang="en-US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"n" (no) </a:t>
            </a:r>
            <a:r>
              <a:rPr lang="ru-RU" b="1" dirty="0">
                <a:solidFill>
                  <a:srgbClr val="0070C0"/>
                </a:solidFill>
              </a:rPr>
              <a:t>вообще ничего не рисуем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755216"/>
            <a:ext cx="1440160" cy="513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type =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Настройки отображения. Символы для отображения точек на графике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496" y="1466782"/>
            <a:ext cx="3456384" cy="882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7030A0"/>
                </a:solidFill>
              </a:rPr>
              <a:t>plot(</a:t>
            </a:r>
            <a:r>
              <a:rPr lang="en-US" sz="2000" b="1" dirty="0" err="1">
                <a:solidFill>
                  <a:srgbClr val="7030A0"/>
                </a:solidFill>
              </a:rPr>
              <a:t>x,y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pch</a:t>
            </a:r>
            <a:r>
              <a:rPr lang="en-US" sz="2000" b="1" dirty="0">
                <a:solidFill>
                  <a:srgbClr val="7030A0"/>
                </a:solidFill>
              </a:rPr>
              <a:t>=15)</a:t>
            </a: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7030A0"/>
                </a:solidFill>
              </a:rPr>
              <a:t>plot(20:-5, (20:-5)^2, </a:t>
            </a:r>
            <a:r>
              <a:rPr lang="en-US" sz="2000" b="1" dirty="0" err="1">
                <a:solidFill>
                  <a:srgbClr val="7030A0"/>
                </a:solidFill>
              </a:rPr>
              <a:t>pch</a:t>
            </a:r>
            <a:r>
              <a:rPr lang="en-US" sz="2000" b="1" dirty="0">
                <a:solidFill>
                  <a:srgbClr val="7030A0"/>
                </a:solidFill>
              </a:rPr>
              <a:t> = 17)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15" y="792088"/>
            <a:ext cx="5578089" cy="4653136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79512" y="5787262"/>
            <a:ext cx="7848872" cy="882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ru-RU" sz="2000" b="1" dirty="0">
                <a:solidFill>
                  <a:srgbClr val="7030A0"/>
                </a:solidFill>
              </a:rPr>
              <a:t>Для символов с 21 по 25 можно отдельно указывать цвет контура</a:t>
            </a:r>
          </a:p>
          <a:p>
            <a:pPr lvl="0">
              <a:spcBef>
                <a:spcPts val="600"/>
              </a:spcBef>
            </a:pPr>
            <a:r>
              <a:rPr lang="ru-RU" sz="2000" b="1" dirty="0">
                <a:solidFill>
                  <a:srgbClr val="7030A0"/>
                </a:solidFill>
              </a:rPr>
              <a:t>( </a:t>
            </a:r>
            <a:r>
              <a:rPr lang="ru-RU" sz="2000" b="1" dirty="0" err="1">
                <a:solidFill>
                  <a:srgbClr val="7030A0"/>
                </a:solidFill>
              </a:rPr>
              <a:t>border</a:t>
            </a:r>
            <a:r>
              <a:rPr lang="ru-RU" sz="2000" b="1" dirty="0">
                <a:solidFill>
                  <a:srgbClr val="7030A0"/>
                </a:solidFill>
              </a:rPr>
              <a:t>= ) и заполнения ( </a:t>
            </a:r>
            <a:r>
              <a:rPr lang="ru-RU" sz="2000" b="1" dirty="0" err="1">
                <a:solidFill>
                  <a:srgbClr val="7030A0"/>
                </a:solidFill>
              </a:rPr>
              <a:t>bg</a:t>
            </a:r>
            <a:r>
              <a:rPr lang="ru-RU" sz="2000" b="1" dirty="0">
                <a:solidFill>
                  <a:srgbClr val="7030A0"/>
                </a:solidFill>
              </a:rPr>
              <a:t>= )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9512" y="548680"/>
            <a:ext cx="1224136" cy="513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</a:rPr>
              <a:t>pch</a:t>
            </a:r>
            <a:r>
              <a:rPr lang="en-US" sz="2800" b="1" dirty="0">
                <a:solidFill>
                  <a:srgbClr val="FFFF00"/>
                </a:solidFill>
              </a:rPr>
              <a:t> =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Настройки отображения. Типы линий для соединения точек графика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11560" y="5787262"/>
            <a:ext cx="6120680" cy="882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7030A0"/>
                </a:solidFill>
              </a:rPr>
              <a:t>plot(</a:t>
            </a:r>
            <a:r>
              <a:rPr lang="en-US" sz="2000" b="1" dirty="0" err="1">
                <a:solidFill>
                  <a:srgbClr val="7030A0"/>
                </a:solidFill>
              </a:rPr>
              <a:t>x,y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pch</a:t>
            </a:r>
            <a:r>
              <a:rPr lang="en-US" sz="2000" b="1" dirty="0">
                <a:solidFill>
                  <a:srgbClr val="7030A0"/>
                </a:solidFill>
              </a:rPr>
              <a:t>=15)</a:t>
            </a: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7030A0"/>
                </a:solidFill>
              </a:rPr>
              <a:t>plot(20:-5, (20:-5)^2, </a:t>
            </a:r>
            <a:r>
              <a:rPr lang="en-US" sz="2000" b="1" dirty="0" err="1">
                <a:solidFill>
                  <a:srgbClr val="7030A0"/>
                </a:solidFill>
              </a:rPr>
              <a:t>pch</a:t>
            </a:r>
            <a:r>
              <a:rPr lang="en-US" sz="2000" b="1" dirty="0">
                <a:solidFill>
                  <a:srgbClr val="7030A0"/>
                </a:solidFill>
              </a:rPr>
              <a:t> = 17, </a:t>
            </a:r>
            <a:r>
              <a:rPr lang="en-US" sz="2000" b="1" dirty="0" err="1">
                <a:solidFill>
                  <a:srgbClr val="7030A0"/>
                </a:solidFill>
              </a:rPr>
              <a:t>lty</a:t>
            </a:r>
            <a:r>
              <a:rPr lang="en-US" sz="2000" b="1" dirty="0">
                <a:solidFill>
                  <a:srgbClr val="7030A0"/>
                </a:solidFill>
              </a:rPr>
              <a:t>=5, </a:t>
            </a:r>
            <a:r>
              <a:rPr lang="en-US" sz="2000" b="1" dirty="0" err="1">
                <a:solidFill>
                  <a:srgbClr val="7030A0"/>
                </a:solidFill>
              </a:rPr>
              <a:t>lwd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ru-RU" sz="2000" b="1" dirty="0">
                <a:solidFill>
                  <a:srgbClr val="7030A0"/>
                </a:solidFill>
              </a:rPr>
              <a:t>2, </a:t>
            </a:r>
            <a:r>
              <a:rPr lang="en-US" sz="2000" b="1" dirty="0">
                <a:solidFill>
                  <a:srgbClr val="7030A0"/>
                </a:solidFill>
              </a:rPr>
              <a:t>type = ‘b’)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7544" y="1178750"/>
            <a:ext cx="7848872" cy="882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ru-RU" sz="2000" b="1" dirty="0">
                <a:solidFill>
                  <a:srgbClr val="7030A0"/>
                </a:solidFill>
              </a:rPr>
              <a:t>Параметр </a:t>
            </a:r>
            <a:r>
              <a:rPr lang="en-US" sz="2000" b="1" dirty="0" err="1">
                <a:solidFill>
                  <a:srgbClr val="7030A0"/>
                </a:solidFill>
              </a:rPr>
              <a:t>lwd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ru-RU" sz="2000" b="1" dirty="0">
                <a:solidFill>
                  <a:srgbClr val="7030A0"/>
                </a:solidFill>
              </a:rPr>
              <a:t>задает </a:t>
            </a:r>
            <a:r>
              <a:rPr lang="ru-RU" sz="2000" b="1" dirty="0">
                <a:solidFill>
                  <a:srgbClr val="00B050"/>
                </a:solidFill>
              </a:rPr>
              <a:t>толщину</a:t>
            </a:r>
            <a:r>
              <a:rPr lang="ru-RU" sz="2000" b="1" dirty="0">
                <a:solidFill>
                  <a:srgbClr val="7030A0"/>
                </a:solidFill>
              </a:rPr>
              <a:t> линии</a:t>
            </a:r>
          </a:p>
          <a:p>
            <a:pPr lvl="0">
              <a:spcBef>
                <a:spcPts val="600"/>
              </a:spcBef>
            </a:pPr>
            <a:r>
              <a:rPr lang="en-US" sz="2000" b="1" dirty="0" err="1">
                <a:solidFill>
                  <a:srgbClr val="7030A0"/>
                </a:solidFill>
              </a:rPr>
              <a:t>lwd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ru-RU" sz="2000" b="1" dirty="0">
                <a:solidFill>
                  <a:srgbClr val="7030A0"/>
                </a:solidFill>
              </a:rPr>
              <a:t>2.5 – линия в два с половиной раза толще, чем по умолчанию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5536" y="2258870"/>
            <a:ext cx="5176192" cy="18182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ru-RU" sz="2000" b="1" dirty="0">
                <a:solidFill>
                  <a:srgbClr val="7030A0"/>
                </a:solidFill>
              </a:rPr>
              <a:t>Параметр </a:t>
            </a:r>
            <a:r>
              <a:rPr lang="en-US" sz="2000" b="1" dirty="0" err="1">
                <a:solidFill>
                  <a:srgbClr val="7030A0"/>
                </a:solidFill>
              </a:rPr>
              <a:t>lty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ru-RU" sz="2000" b="1" dirty="0">
                <a:solidFill>
                  <a:srgbClr val="7030A0"/>
                </a:solidFill>
              </a:rPr>
              <a:t>задает </a:t>
            </a:r>
            <a:r>
              <a:rPr lang="ru-RU" sz="2000" b="1" dirty="0">
                <a:solidFill>
                  <a:srgbClr val="00B050"/>
                </a:solidFill>
              </a:rPr>
              <a:t>тип</a:t>
            </a:r>
            <a:r>
              <a:rPr lang="ru-RU" sz="2000" b="1" dirty="0">
                <a:solidFill>
                  <a:srgbClr val="7030A0"/>
                </a:solidFill>
              </a:rPr>
              <a:t> рисуемой линии</a:t>
            </a:r>
          </a:p>
          <a:p>
            <a:pPr lvl="0">
              <a:spcBef>
                <a:spcPts val="600"/>
              </a:spcBef>
            </a:pPr>
            <a:r>
              <a:rPr lang="ru-RU" sz="1600" b="1" dirty="0">
                <a:solidFill>
                  <a:srgbClr val="7030A0"/>
                </a:solidFill>
              </a:rPr>
              <a:t>1 – сплошная линия</a:t>
            </a:r>
          </a:p>
          <a:p>
            <a:pPr>
              <a:spcBef>
                <a:spcPts val="600"/>
              </a:spcBef>
            </a:pPr>
            <a:r>
              <a:rPr lang="ru-RU" sz="1600" b="1" dirty="0">
                <a:solidFill>
                  <a:srgbClr val="7030A0"/>
                </a:solidFill>
              </a:rPr>
              <a:t>2 – пунктирная линия</a:t>
            </a:r>
          </a:p>
          <a:p>
            <a:pPr lvl="0">
              <a:spcBef>
                <a:spcPts val="600"/>
              </a:spcBef>
            </a:pPr>
            <a:r>
              <a:rPr lang="ru-RU" sz="1600" b="1" dirty="0">
                <a:solidFill>
                  <a:srgbClr val="7030A0"/>
                </a:solidFill>
              </a:rPr>
              <a:t>3 – линия из точек</a:t>
            </a:r>
          </a:p>
          <a:p>
            <a:pPr lvl="0">
              <a:spcBef>
                <a:spcPts val="600"/>
              </a:spcBef>
            </a:pPr>
            <a:r>
              <a:rPr lang="ru-RU" sz="1600" b="1" dirty="0">
                <a:solidFill>
                  <a:srgbClr val="7030A0"/>
                </a:solidFill>
              </a:rPr>
              <a:t>4, 5, 6 – другие варианты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63926"/>
            <a:ext cx="4896544" cy="312937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79512" y="548680"/>
            <a:ext cx="2304256" cy="513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lty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= ,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lwd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=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Овал 38"/>
          <p:cNvSpPr/>
          <p:nvPr/>
        </p:nvSpPr>
        <p:spPr>
          <a:xfrm>
            <a:off x="2051720" y="4221088"/>
            <a:ext cx="3600400" cy="194421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436096" y="2492896"/>
            <a:ext cx="4104456" cy="1944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51520" y="1340768"/>
            <a:ext cx="3816424" cy="1944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Графические функции и их возможности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55576" y="476672"/>
            <a:ext cx="7488832" cy="540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Графические функции на языке </a:t>
            </a:r>
            <a:r>
              <a:rPr lang="en-US" sz="2000" b="1" dirty="0">
                <a:solidFill>
                  <a:srgbClr val="7030A0"/>
                </a:solidFill>
              </a:rPr>
              <a:t>R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6876256" y="1016732"/>
            <a:ext cx="360040" cy="191184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355976" y="1016732"/>
            <a:ext cx="360040" cy="356439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04048" y="3429000"/>
            <a:ext cx="4139952" cy="64807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Сложный в настройке визуальный анализ,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решение специальных задач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231740" y="5085182"/>
            <a:ext cx="4500500" cy="64807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Создаются Программистом для визуального представления данных в своих программах</a:t>
            </a:r>
            <a:endParaRPr lang="en-US" sz="1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51520" y="2348882"/>
            <a:ext cx="3888432" cy="57969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Определены в пакете </a:t>
            </a:r>
            <a:r>
              <a:rPr lang="en-US" sz="1400" b="1" dirty="0"/>
              <a:t>graphics</a:t>
            </a:r>
            <a:r>
              <a:rPr lang="ru-RU" sz="1400" b="1" dirty="0"/>
              <a:t>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Пакет включен в стандартный дистрибутив </a:t>
            </a:r>
            <a:r>
              <a:rPr lang="en-US" sz="1400" b="1" dirty="0">
                <a:solidFill>
                  <a:schemeClr val="bg1"/>
                </a:solidFill>
              </a:rPr>
              <a:t>R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51520" y="1844824"/>
            <a:ext cx="4824535" cy="50405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base graphics: </a:t>
            </a:r>
            <a:r>
              <a:rPr lang="ru-RU" b="1" dirty="0">
                <a:solidFill>
                  <a:srgbClr val="7030A0"/>
                </a:solidFill>
              </a:rPr>
              <a:t>Базовые графические функции</a:t>
            </a:r>
            <a:endParaRPr lang="en-US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Стрелка вниз 25"/>
          <p:cNvSpPr/>
          <p:nvPr/>
        </p:nvSpPr>
        <p:spPr>
          <a:xfrm>
            <a:off x="1691680" y="980728"/>
            <a:ext cx="360040" cy="86409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211960" y="2924942"/>
            <a:ext cx="4968552" cy="50405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Альтернативные функции из внешних пакетов</a:t>
            </a:r>
            <a:endParaRPr lang="en-US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627784" y="4581126"/>
            <a:ext cx="4032448" cy="50405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Графические функции Пользователя</a:t>
            </a:r>
            <a:endParaRPr lang="en-US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167045"/>
            <a:ext cx="9144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 нашем курсе мы будем изучать базовые графические функции</a:t>
            </a:r>
            <a:r>
              <a:rPr lang="en-US" dirty="0"/>
              <a:t> </a:t>
            </a:r>
            <a:r>
              <a:rPr lang="ru-RU" dirty="0"/>
              <a:t>пакета </a:t>
            </a:r>
            <a:r>
              <a:rPr lang="en-US" b="1" dirty="0"/>
              <a:t>graphics</a:t>
            </a:r>
            <a:r>
              <a:rPr lang="ru-RU" dirty="0"/>
              <a:t>.</a:t>
            </a:r>
          </a:p>
          <a:p>
            <a:r>
              <a:rPr lang="ru-RU" dirty="0"/>
              <a:t>Но сначала увидим примеры функций Пользователя и функций из внешних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28457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" grpId="0" animBg="1"/>
      <p:bldP spid="28" grpId="0" animBg="1"/>
      <p:bldP spid="22" grpId="0" animBg="1"/>
      <p:bldP spid="23" grpId="0" animBg="1"/>
      <p:bldP spid="14" grpId="0" animBg="1"/>
      <p:bldP spid="15" grpId="0" animBg="1"/>
      <p:bldP spid="18" grpId="0" animBg="1"/>
      <p:bldP spid="25" grpId="0" animBg="1"/>
      <p:bldP spid="26" grpId="0" animBg="1"/>
      <p:bldP spid="27" grpId="0" animBg="1"/>
      <p:bldP spid="29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Настройки отображения. Параметры задания цвета элементов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23528" y="4941168"/>
            <a:ext cx="8064896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002060"/>
                </a:solidFill>
              </a:rPr>
              <a:t>Перечень всех цветов – функция </a:t>
            </a:r>
            <a:r>
              <a:rPr lang="en-US" b="1" dirty="0">
                <a:solidFill>
                  <a:srgbClr val="002060"/>
                </a:solidFill>
              </a:rPr>
              <a:t>colors()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02060"/>
                </a:solidFill>
              </a:rPr>
              <a:t>Для некоторых функций (</a:t>
            </a:r>
            <a:r>
              <a:rPr lang="ru-RU" b="1" dirty="0" err="1">
                <a:solidFill>
                  <a:srgbClr val="002060"/>
                </a:solidFill>
              </a:rPr>
              <a:t>lines</a:t>
            </a:r>
            <a:r>
              <a:rPr lang="ru-RU" b="1" dirty="0">
                <a:solidFill>
                  <a:srgbClr val="002060"/>
                </a:solidFill>
              </a:rPr>
              <a:t>()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b="1" dirty="0" err="1">
                <a:solidFill>
                  <a:srgbClr val="002060"/>
                </a:solidFill>
              </a:rPr>
              <a:t>pie</a:t>
            </a:r>
            <a:r>
              <a:rPr lang="ru-RU" b="1" dirty="0">
                <a:solidFill>
                  <a:srgbClr val="002060"/>
                </a:solidFill>
              </a:rPr>
              <a:t>()</a:t>
            </a:r>
            <a:r>
              <a:rPr lang="ru-RU" dirty="0">
                <a:solidFill>
                  <a:srgbClr val="002060"/>
                </a:solidFill>
              </a:rPr>
              <a:t>) можно указывать вектор из значений, которые используются по очереди. Если </a:t>
            </a:r>
            <a:r>
              <a:rPr lang="ru-RU" b="1" dirty="0" err="1">
                <a:solidFill>
                  <a:srgbClr val="002060"/>
                </a:solidFill>
              </a:rPr>
              <a:t>col</a:t>
            </a:r>
            <a:r>
              <a:rPr lang="ru-RU" b="1" dirty="0">
                <a:solidFill>
                  <a:srgbClr val="002060"/>
                </a:solidFill>
              </a:rPr>
              <a:t>=c(“</a:t>
            </a:r>
            <a:r>
              <a:rPr lang="ru-RU" b="1" dirty="0" err="1">
                <a:solidFill>
                  <a:srgbClr val="002060"/>
                </a:solidFill>
              </a:rPr>
              <a:t>red</a:t>
            </a:r>
            <a:r>
              <a:rPr lang="ru-RU" b="1" dirty="0">
                <a:solidFill>
                  <a:srgbClr val="002060"/>
                </a:solidFill>
              </a:rPr>
              <a:t>”,“</a:t>
            </a:r>
            <a:r>
              <a:rPr lang="ru-RU" b="1" dirty="0" err="1">
                <a:solidFill>
                  <a:srgbClr val="002060"/>
                </a:solidFill>
              </a:rPr>
              <a:t>blue</a:t>
            </a:r>
            <a:r>
              <a:rPr lang="ru-RU" b="1" dirty="0">
                <a:solidFill>
                  <a:srgbClr val="002060"/>
                </a:solidFill>
              </a:rPr>
              <a:t>”)</a:t>
            </a:r>
            <a:r>
              <a:rPr lang="ru-RU" dirty="0">
                <a:solidFill>
                  <a:srgbClr val="002060"/>
                </a:solidFill>
              </a:rPr>
              <a:t> и изображены три линии, первая будет красной, вторая – синей и третья – красной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89741"/>
              </p:ext>
            </p:extLst>
          </p:nvPr>
        </p:nvGraphicFramePr>
        <p:xfrm>
          <a:off x="899592" y="1268762"/>
          <a:ext cx="7056784" cy="345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955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25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</a:t>
                      </a:r>
                      <a:r>
                        <a:rPr lang="ru-RU" baseline="0" dirty="0"/>
                        <a:t> применения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col.axis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 значений на осях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col.lab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</a:t>
                      </a:r>
                      <a:r>
                        <a:rPr lang="ru-RU" baseline="0" dirty="0"/>
                        <a:t> подписей на осях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col.main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</a:t>
                      </a:r>
                      <a:r>
                        <a:rPr lang="ru-RU" baseline="0" dirty="0"/>
                        <a:t> заголовков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col.sub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</a:t>
                      </a:r>
                      <a:r>
                        <a:rPr lang="ru-RU" baseline="0" dirty="0"/>
                        <a:t> подзаголовков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fg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</a:t>
                      </a:r>
                      <a:r>
                        <a:rPr lang="ru-RU" baseline="0" dirty="0"/>
                        <a:t> графика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bg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 фона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899592" y="548680"/>
            <a:ext cx="3528392" cy="513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col.* = ,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fg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= , </a:t>
            </a:r>
            <a:r>
              <a:rPr lang="en-US" sz="28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bg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=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Настройки отображения. Задание заголовков и подписей</a:t>
            </a:r>
            <a:endParaRPr lang="ru-RU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62597"/>
              </p:ext>
            </p:extLst>
          </p:nvPr>
        </p:nvGraphicFramePr>
        <p:xfrm>
          <a:off x="1187624" y="1700808"/>
          <a:ext cx="6768752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83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760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Результат</a:t>
                      </a:r>
                      <a:r>
                        <a:rPr lang="ru-RU" baseline="0" dirty="0"/>
                        <a:t> применения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7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main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Задает</a:t>
                      </a:r>
                      <a:r>
                        <a:rPr lang="ru-RU" baseline="0" dirty="0"/>
                        <a:t> заголовок графика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70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sub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/>
                        <a:t>Поясняющая</a:t>
                      </a:r>
                      <a:r>
                        <a:rPr lang="ru-RU" baseline="0" dirty="0"/>
                        <a:t> надпись под графиком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xlab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Подпись</a:t>
                      </a:r>
                      <a:r>
                        <a:rPr lang="ru-RU" baseline="0" dirty="0"/>
                        <a:t> оси Х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59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ylab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baseline="0" dirty="0"/>
                        <a:t>Подпись оси </a:t>
                      </a:r>
                      <a:r>
                        <a:rPr lang="en-US" baseline="0" dirty="0"/>
                        <a:t>Y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1979712" y="5013176"/>
            <a:ext cx="6192689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ru-RU" sz="2000" dirty="0">
                <a:solidFill>
                  <a:schemeClr val="tx1"/>
                </a:solidFill>
              </a:rPr>
              <a:t>ПОСЛЕ вызова </a:t>
            </a:r>
            <a:r>
              <a:rPr lang="en-US" sz="2000" b="1" dirty="0">
                <a:solidFill>
                  <a:srgbClr val="C00000"/>
                </a:solidFill>
              </a:rPr>
              <a:t>plot() </a:t>
            </a:r>
            <a:r>
              <a:rPr lang="ru-RU" sz="2000" b="1" dirty="0">
                <a:solidFill>
                  <a:schemeClr val="tx1"/>
                </a:solidFill>
              </a:rPr>
              <a:t/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вызывается дополнительная функция </a:t>
            </a:r>
            <a:r>
              <a:rPr lang="en-US" sz="2000" b="1" dirty="0">
                <a:solidFill>
                  <a:srgbClr val="C00000"/>
                </a:solidFill>
              </a:rPr>
              <a:t>legend()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4653136"/>
            <a:ext cx="4968551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Если на графике нужен поясняющий текст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87624" y="755216"/>
            <a:ext cx="5400600" cy="513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main = , sub = , </a:t>
            </a:r>
            <a:r>
              <a:rPr lang="en-US" sz="2800" b="1" dirty="0" err="1">
                <a:solidFill>
                  <a:srgbClr val="FFFF00"/>
                </a:solidFill>
              </a:rPr>
              <a:t>xlab</a:t>
            </a:r>
            <a:r>
              <a:rPr lang="en-US" sz="2800" b="1" dirty="0">
                <a:solidFill>
                  <a:srgbClr val="FFFF00"/>
                </a:solidFill>
              </a:rPr>
              <a:t> = , </a:t>
            </a:r>
            <a:r>
              <a:rPr lang="en-US" sz="2800" b="1" dirty="0" err="1">
                <a:solidFill>
                  <a:srgbClr val="FFFF00"/>
                </a:solidFill>
              </a:rPr>
              <a:t>ylab</a:t>
            </a:r>
            <a:r>
              <a:rPr lang="en-US" sz="2800" b="1" dirty="0">
                <a:solidFill>
                  <a:srgbClr val="FFFF00"/>
                </a:solidFill>
              </a:rPr>
              <a:t> =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Дополнительная функция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legend( ) (</a:t>
            </a:r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информационная панель)</a:t>
            </a:r>
            <a:endParaRPr lang="ru-RU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86628"/>
              </p:ext>
            </p:extLst>
          </p:nvPr>
        </p:nvGraphicFramePr>
        <p:xfrm>
          <a:off x="395536" y="1988840"/>
          <a:ext cx="8424935" cy="481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87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2102">
                <a:tc>
                  <a:txBody>
                    <a:bodyPr/>
                    <a:lstStyle/>
                    <a:p>
                      <a:r>
                        <a:rPr lang="ru-RU" b="1" dirty="0"/>
                        <a:t>Параметр</a:t>
                      </a:r>
                      <a:r>
                        <a:rPr lang="ru-RU" b="1" baseline="0" dirty="0"/>
                        <a:t>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/>
                        <a:t>место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Использование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ключевых слов</a:t>
                      </a:r>
                    </a:p>
                    <a:p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bottom,  </a:t>
                      </a:r>
                      <a:r>
                        <a:rPr lang="en-US" b="1" baseline="0" dirty="0" err="1">
                          <a:solidFill>
                            <a:srgbClr val="C00000"/>
                          </a:solidFill>
                        </a:rPr>
                        <a:t>bottomleft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, left, </a:t>
                      </a:r>
                      <a:r>
                        <a:rPr lang="en-US" b="1" baseline="0" dirty="0" err="1">
                          <a:solidFill>
                            <a:srgbClr val="C00000"/>
                          </a:solidFill>
                        </a:rPr>
                        <a:t>topleft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, top, </a:t>
                      </a:r>
                      <a:r>
                        <a:rPr lang="en-US" b="1" baseline="0" dirty="0" err="1">
                          <a:solidFill>
                            <a:srgbClr val="C00000"/>
                          </a:solidFill>
                        </a:rPr>
                        <a:t>topright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, right, </a:t>
                      </a:r>
                      <a:r>
                        <a:rPr lang="en-US" b="1" baseline="0" dirty="0" err="1">
                          <a:solidFill>
                            <a:srgbClr val="C00000"/>
                          </a:solidFill>
                        </a:rPr>
                        <a:t>bottomright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, center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Заголовок панели (необязательный параметр)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/>
                        <a:t>расшифровка: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Текстовый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вектор с расшифровкой условных обозначений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Вектор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с названиями цветов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для раскраски 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/>
                        <a:t>  </a:t>
                      </a:r>
                      <a:r>
                        <a:rPr lang="en-US" b="1" dirty="0" err="1"/>
                        <a:t>pch</a:t>
                      </a:r>
                      <a:r>
                        <a:rPr lang="en-US" b="1" baseline="0" dirty="0"/>
                        <a:t> =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Вектор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с номерами символов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  </a:t>
                      </a:r>
                      <a:r>
                        <a:rPr lang="en-US" b="1" dirty="0" err="1"/>
                        <a:t>lwd</a:t>
                      </a:r>
                      <a:r>
                        <a:rPr lang="en-US" b="1" baseline="0" dirty="0"/>
                        <a:t> =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Вектор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значений ширины линий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lty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=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Вектор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стиля линий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horiz</a:t>
                      </a:r>
                      <a:r>
                        <a:rPr lang="en-US" b="1" dirty="0"/>
                        <a:t> = TRUE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Горизонтальное</a:t>
                      </a:r>
                      <a:r>
                        <a:rPr lang="ru-RU" b="1" baseline="0" dirty="0">
                          <a:solidFill>
                            <a:srgbClr val="0070C0"/>
                          </a:solidFill>
                        </a:rPr>
                        <a:t> размещение панели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467544" y="476672"/>
            <a:ext cx="8352927" cy="15121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2060"/>
                </a:solidFill>
              </a:rPr>
              <a:t>Информационная панель </a:t>
            </a:r>
            <a:r>
              <a:rPr lang="en-US" b="1" dirty="0">
                <a:solidFill>
                  <a:srgbClr val="002060"/>
                </a:solidFill>
              </a:rPr>
              <a:t>(legend) </a:t>
            </a:r>
            <a:r>
              <a:rPr lang="ru-RU" b="1" dirty="0">
                <a:solidFill>
                  <a:srgbClr val="002060"/>
                </a:solidFill>
              </a:rPr>
              <a:t>показывает, что отображает каждый столбик, сектор круговой диаграммы или линия на графике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2060"/>
                </a:solidFill>
              </a:rPr>
              <a:t>Информационная панель добавляется на график вызовом функции </a:t>
            </a:r>
            <a:r>
              <a:rPr lang="en-US" b="1" dirty="0">
                <a:solidFill>
                  <a:srgbClr val="C00000"/>
                </a:solidFill>
              </a:rPr>
              <a:t>legend()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legend( </a:t>
            </a:r>
            <a:r>
              <a:rPr lang="ru-RU" b="1" dirty="0">
                <a:solidFill>
                  <a:srgbClr val="00B050"/>
                </a:solidFill>
              </a:rPr>
              <a:t>место, заголовок, расшифровка, …)</a:t>
            </a:r>
          </a:p>
        </p:txBody>
      </p:sp>
    </p:spTree>
    <p:extLst>
      <p:ext uri="{BB962C8B-B14F-4D97-AF65-F5344CB8AC3E}">
        <p14:creationId xmlns:p14="http://schemas.microsoft.com/office/powerpoint/2010/main" val="33023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legend(location, ….)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0193" y="692696"/>
            <a:ext cx="8424935" cy="58326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>
                <a:solidFill>
                  <a:schemeClr val="bg1">
                    <a:lumMod val="75000"/>
                  </a:schemeClr>
                </a:solidFill>
              </a:rPr>
              <a:t>Г Р А Ф И К</a:t>
            </a:r>
            <a:endParaRPr lang="en-US" sz="9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ru-RU" sz="9600" dirty="0">
                <a:solidFill>
                  <a:schemeClr val="bg1">
                    <a:lumMod val="75000"/>
                  </a:schemeClr>
                </a:solidFill>
              </a:rPr>
              <a:t>Г Р А Ф И К</a:t>
            </a:r>
          </a:p>
          <a:p>
            <a:pPr algn="ctr"/>
            <a:r>
              <a:rPr lang="ru-RU" sz="9600" dirty="0">
                <a:solidFill>
                  <a:schemeClr val="bg1">
                    <a:lumMod val="75000"/>
                  </a:schemeClr>
                </a:solidFill>
              </a:rPr>
              <a:t>Г Р А Ф И К</a:t>
            </a:r>
          </a:p>
          <a:p>
            <a:pPr algn="ctr"/>
            <a:r>
              <a:rPr lang="ru-RU" sz="9600" dirty="0">
                <a:solidFill>
                  <a:schemeClr val="bg1">
                    <a:lumMod val="75000"/>
                  </a:schemeClr>
                </a:solidFill>
              </a:rPr>
              <a:t>Г Р А Ф И К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79912" y="5877272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C00000"/>
                </a:solidFill>
              </a:rPr>
              <a:t>bottom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779912" y="692696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C00000"/>
                </a:solidFill>
              </a:rPr>
              <a:t>top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5877273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C00000"/>
                </a:solidFill>
              </a:rPr>
              <a:t>bottomleft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95536" y="3284984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C00000"/>
                </a:solidFill>
              </a:rPr>
              <a:t>left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95536" y="692696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C00000"/>
                </a:solidFill>
              </a:rPr>
              <a:t>topleft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164288" y="692696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C00000"/>
                </a:solidFill>
              </a:rPr>
              <a:t>topright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7164288" y="3284984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C00000"/>
                </a:solidFill>
              </a:rPr>
              <a:t>right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164288" y="5877273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C00000"/>
                </a:solidFill>
              </a:rPr>
              <a:t>bottomright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779912" y="3284985"/>
            <a:ext cx="1656184" cy="6480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C00000"/>
                </a:solidFill>
              </a:rPr>
              <a:t>center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55977" y="4221088"/>
            <a:ext cx="4320479" cy="108012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FFFF00"/>
                </a:solidFill>
              </a:rPr>
              <a:t>Можно сместить панель от края к центру диаграммы</a:t>
            </a:r>
            <a:endParaRPr lang="en-US" sz="1600" b="1" dirty="0">
              <a:solidFill>
                <a:srgbClr val="FFFF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FFFF00"/>
                </a:solidFill>
              </a:rPr>
              <a:t>Параметр </a:t>
            </a:r>
            <a:r>
              <a:rPr lang="en-US" sz="1600" b="1" dirty="0">
                <a:solidFill>
                  <a:srgbClr val="FFFF00"/>
                </a:solidFill>
              </a:rPr>
              <a:t>inset = </a:t>
            </a:r>
            <a:r>
              <a:rPr lang="ru-RU" sz="1600" b="1" dirty="0">
                <a:solidFill>
                  <a:srgbClr val="FFFF00"/>
                </a:solidFill>
              </a:rPr>
              <a:t>0.</a:t>
            </a:r>
            <a:r>
              <a:rPr lang="en-US" sz="1600" b="1" dirty="0">
                <a:solidFill>
                  <a:srgbClr val="FFFF00"/>
                </a:solidFill>
              </a:rPr>
              <a:t>1</a:t>
            </a:r>
            <a:r>
              <a:rPr lang="ru-RU" sz="1600" b="1" dirty="0">
                <a:solidFill>
                  <a:srgbClr val="FFFF00"/>
                </a:solidFill>
              </a:rPr>
              <a:t>,  0.01, 0.4, …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4283968" y="1256684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4355976" y="5373216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 rot="16200000">
            <a:off x="1985750" y="3350955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 rot="5400000">
            <a:off x="6654194" y="3350954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 rot="13763428">
            <a:off x="1814376" y="5533168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 rot="19034240">
            <a:off x="1856616" y="1211300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 rot="8243860">
            <a:off x="6825226" y="5525616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 rot="3094997">
            <a:off x="6709576" y="1167071"/>
            <a:ext cx="576064" cy="5881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Доступ к нескольким диаграммам и графикам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42416" y="1038106"/>
            <a:ext cx="7385968" cy="30963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2060"/>
                </a:solidFill>
              </a:rPr>
              <a:t>В процессе работы программы может быть создано большое количество  графиков и диаграмм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2060"/>
                </a:solidFill>
              </a:rPr>
              <a:t>По умолчанию каждый новый график затирает ранее созданный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2060"/>
                </a:solidFill>
              </a:rPr>
              <a:t>Необходимо иметь доступ ко всем построенным графикам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2060"/>
                </a:solidFill>
              </a:rPr>
              <a:t>Решение: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00B050"/>
                </a:solidFill>
              </a:rPr>
              <a:t>	Создать и открыть новое устройство </a:t>
            </a:r>
            <a:r>
              <a:rPr lang="en-US" b="1" dirty="0">
                <a:solidFill>
                  <a:srgbClr val="00B050"/>
                </a:solidFill>
              </a:rPr>
              <a:t>(device) </a:t>
            </a:r>
            <a:r>
              <a:rPr lang="ru-RU" b="1" dirty="0">
                <a:solidFill>
                  <a:srgbClr val="00B050"/>
                </a:solidFill>
              </a:rPr>
              <a:t>для вывода 	графики, для этого</a:t>
            </a:r>
            <a:endParaRPr lang="en-US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ru-RU" b="1" dirty="0">
                <a:solidFill>
                  <a:srgbClr val="002060"/>
                </a:solidFill>
              </a:rPr>
              <a:t>перед вызовом каждого нового графика использовать 	вызов функции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dev.new</a:t>
            </a:r>
            <a:r>
              <a:rPr lang="en-US" b="1" dirty="0">
                <a:solidFill>
                  <a:srgbClr val="C00000"/>
                </a:solidFill>
              </a:rPr>
              <a:t>()  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47" y="4379955"/>
            <a:ext cx="6251397" cy="19293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179512" y="548680"/>
            <a:ext cx="1440160" cy="5135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dev 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Функции для работы с графическими устройствами</a:t>
            </a:r>
            <a:endParaRPr lang="ru-RU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56542"/>
              </p:ext>
            </p:extLst>
          </p:nvPr>
        </p:nvGraphicFramePr>
        <p:xfrm>
          <a:off x="395536" y="1052730"/>
          <a:ext cx="8424935" cy="439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2102">
                <a:tc>
                  <a:txBody>
                    <a:bodyPr/>
                    <a:lstStyle/>
                    <a:p>
                      <a:r>
                        <a:rPr lang="ru-RU" b="1" dirty="0"/>
                        <a:t>Действие</a:t>
                      </a:r>
                      <a:r>
                        <a:rPr lang="ru-RU" b="1" baseline="0" dirty="0"/>
                        <a:t>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Функция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Создать новое графического устройство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dev.new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Получить список графических устройств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Имя</a:t>
                      </a:r>
                      <a:r>
                        <a:rPr lang="ru-RU" b="1" baseline="0" dirty="0">
                          <a:solidFill>
                            <a:srgbClr val="C00000"/>
                          </a:solidFill>
                        </a:rPr>
                        <a:t> – Номер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dev.list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Закрыть текущее устройство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dev.off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Закрыть устройство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dev.off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 N 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r>
                        <a:rPr lang="ru-RU" b="1" dirty="0"/>
                        <a:t>Перейти</a:t>
                      </a:r>
                      <a:r>
                        <a:rPr lang="ru-RU" b="1" baseline="0" dirty="0"/>
                        <a:t> к предыдущему устройству из списка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dev.prev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Перейти</a:t>
                      </a:r>
                      <a:r>
                        <a:rPr lang="ru-RU" b="1" baseline="0" dirty="0"/>
                        <a:t> к следующему устройству из списка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dev.next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Перейти</a:t>
                      </a:r>
                      <a:r>
                        <a:rPr lang="ru-RU" b="1" baseline="0" dirty="0"/>
                        <a:t> к устройству 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dev.set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 N 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8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Узнать имя и номер </a:t>
                      </a:r>
                      <a:r>
                        <a:rPr lang="ru-RU" b="1" baseline="0" dirty="0"/>
                        <a:t>текущего графического устройства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dev.cur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графических функций, написанных Пользователем, 1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672"/>
            <a:ext cx="6552728" cy="49945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29" y="3284984"/>
            <a:ext cx="4736275" cy="3528392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7706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графических функций, написанных Пользователем, 2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7797"/>
            <a:ext cx="6552728" cy="49923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6" y="3284984"/>
            <a:ext cx="4500240" cy="3528392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1136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графических функций, написанных Пользователем, 3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48072"/>
            <a:ext cx="9388947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Овал 39"/>
          <p:cNvSpPr/>
          <p:nvPr/>
        </p:nvSpPr>
        <p:spPr>
          <a:xfrm>
            <a:off x="4860032" y="1484784"/>
            <a:ext cx="4104456" cy="1944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Альтернативные графические библиотеки из внешних пакетов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267744" y="476672"/>
            <a:ext cx="5904656" cy="540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7030A0"/>
                </a:solidFill>
              </a:rPr>
              <a:t>Графические функции для языка </a:t>
            </a:r>
            <a:r>
              <a:rPr lang="en-US" sz="2000" b="1" dirty="0">
                <a:solidFill>
                  <a:srgbClr val="7030A0"/>
                </a:solidFill>
              </a:rPr>
              <a:t>R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5724128" y="980728"/>
            <a:ext cx="360040" cy="82446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6056" y="2363595"/>
            <a:ext cx="4104456" cy="64807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Сложный в настройке визуальный анализ,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решение специальных задач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004048" y="1844824"/>
            <a:ext cx="3312368" cy="50405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Функции из внешних пакетов</a:t>
            </a:r>
            <a:endParaRPr lang="en-US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1520" y="2276872"/>
            <a:ext cx="7056784" cy="44644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165100" dist="508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7030A0"/>
                </a:solidFill>
              </a:rPr>
              <a:t>Графические библиотеки из внешних пакетов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plotly</a:t>
            </a:r>
            <a:r>
              <a:rPr lang="en-US" b="1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rgbClr val="002060"/>
                </a:solidFill>
              </a:rPr>
              <a:t>интерактивная графика, написана на </a:t>
            </a:r>
            <a:r>
              <a:rPr lang="en-US" dirty="0">
                <a:solidFill>
                  <a:srgbClr val="002060"/>
                </a:solidFill>
              </a:rPr>
              <a:t>JS </a:t>
            </a:r>
            <a:r>
              <a:rPr lang="en-US" dirty="0">
                <a:hlinkClick r:id="rId3"/>
              </a:rPr>
              <a:t>https://plotly.com/r/getting-started/</a:t>
            </a:r>
            <a:endParaRPr lang="ru-RU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ggplot2 – </a:t>
            </a:r>
            <a:r>
              <a:rPr lang="ru-RU" dirty="0">
                <a:solidFill>
                  <a:srgbClr val="002060"/>
                </a:solidFill>
              </a:rPr>
              <a:t>универсальный пакет альтернативных графических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lattice</a:t>
            </a:r>
            <a:r>
              <a:rPr lang="ru-RU" b="1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rgbClr val="002060"/>
                </a:solidFill>
              </a:rPr>
              <a:t>трехмерная графика, анализ многомерных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ggvis</a:t>
            </a:r>
            <a:r>
              <a:rPr lang="ru-RU" b="1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rgbClr val="002060"/>
                </a:solidFill>
              </a:rPr>
              <a:t>интерактивная графика</a:t>
            </a:r>
          </a:p>
          <a:p>
            <a:r>
              <a:rPr lang="ru-RU" b="1" dirty="0">
                <a:solidFill>
                  <a:srgbClr val="7030A0"/>
                </a:solidFill>
              </a:rPr>
              <a:t> </a:t>
            </a:r>
          </a:p>
          <a:p>
            <a:r>
              <a:rPr lang="ru-RU" b="1" dirty="0">
                <a:solidFill>
                  <a:srgbClr val="C00000"/>
                </a:solidFill>
              </a:rPr>
              <a:t>Еще раз про использование функций из внешних пакетов</a:t>
            </a:r>
          </a:p>
          <a:p>
            <a:r>
              <a:rPr lang="ru-RU" b="1" dirty="0">
                <a:solidFill>
                  <a:srgbClr val="7030A0"/>
                </a:solidFill>
              </a:rPr>
              <a:t>Установка:</a:t>
            </a:r>
          </a:p>
          <a:p>
            <a:r>
              <a:rPr lang="ru-RU" b="1" dirty="0">
                <a:solidFill>
                  <a:srgbClr val="7030A0"/>
                </a:solidFill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выполняется один раз</a:t>
            </a:r>
          </a:p>
          <a:p>
            <a:r>
              <a:rPr lang="ru-RU" b="1" dirty="0">
                <a:solidFill>
                  <a:schemeClr val="tx1"/>
                </a:solidFill>
              </a:rPr>
              <a:t>   </a:t>
            </a:r>
            <a:r>
              <a:rPr lang="en-US" b="1" dirty="0" err="1">
                <a:solidFill>
                  <a:schemeClr val="tx1"/>
                </a:solidFill>
              </a:rPr>
              <a:t>install.packages</a:t>
            </a:r>
            <a:r>
              <a:rPr lang="en-US" b="1" dirty="0">
                <a:solidFill>
                  <a:schemeClr val="tx1"/>
                </a:solidFill>
              </a:rPr>
              <a:t>("ggplot2")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выполняется каждый раз перед вызовом функций пакета</a:t>
            </a:r>
          </a:p>
          <a:p>
            <a:r>
              <a:rPr lang="ru-RU" b="1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library(</a:t>
            </a:r>
            <a:r>
              <a:rPr lang="en-US" b="1" dirty="0" err="1">
                <a:solidFill>
                  <a:schemeClr val="tx1"/>
                </a:solidFill>
              </a:rPr>
              <a:t>ggplot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22" grpId="0" animBg="1"/>
      <p:bldP spid="14" grpId="0" animBg="1"/>
      <p:bldP spid="2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использования графических функций пакета </a:t>
            </a:r>
            <a:r>
              <a:rPr lang="en-US" sz="1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plotly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7" y="681698"/>
            <a:ext cx="8727733" cy="59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использования графических функций пакета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7" y="557714"/>
            <a:ext cx="8727733" cy="61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46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Примеры использования графических функций пакета </a:t>
            </a: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" y="525170"/>
            <a:ext cx="8544953" cy="62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25276</TotalTime>
  <Words>1075</Words>
  <Application>Microsoft Office PowerPoint</Application>
  <PresentationFormat>Экран (4:3)</PresentationFormat>
  <Paragraphs>277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  Программирование в среде R    Графика в R</vt:lpstr>
      <vt:lpstr>Графические функции и их возможности</vt:lpstr>
      <vt:lpstr>Примеры графических функций, написанных Пользователем, 1</vt:lpstr>
      <vt:lpstr>Примеры графических функций, написанных Пользователем, 2</vt:lpstr>
      <vt:lpstr>Примеры графических функций, написанных Пользователем, 3</vt:lpstr>
      <vt:lpstr>Альтернативные графические библиотеки из внешних пакетов</vt:lpstr>
      <vt:lpstr>Примеры использования графических функций пакета plotly</vt:lpstr>
      <vt:lpstr>Примеры использования графических функций пакета ggplot2</vt:lpstr>
      <vt:lpstr>Примеры использования графических функций пакета ggplot2</vt:lpstr>
      <vt:lpstr>Примеры использования графических функций пакета ggplot2</vt:lpstr>
      <vt:lpstr>Примеры использования графических функций пакета ggplot2</vt:lpstr>
      <vt:lpstr>Особенности графических функций базового пакета graphics</vt:lpstr>
      <vt:lpstr>Связь основных и вспомогательных графических функций</vt:lpstr>
      <vt:lpstr>Основные графические функции R и их параметры</vt:lpstr>
      <vt:lpstr>Функция plot() – основная графическая функция в R</vt:lpstr>
      <vt:lpstr>Настройки отображения. Задание размера элементов</vt:lpstr>
      <vt:lpstr>Настройки отображения. Типы графиков, создаваемые функцией plot()</vt:lpstr>
      <vt:lpstr>Настройки отображения. Символы для отображения точек на графике </vt:lpstr>
      <vt:lpstr>Настройки отображения. Типы линий для соединения точек графика</vt:lpstr>
      <vt:lpstr>Настройки отображения. Параметры задания цвета элементов</vt:lpstr>
      <vt:lpstr>Настройки отображения. Задание заголовков и подписей</vt:lpstr>
      <vt:lpstr>Дополнительная функция legend( ) (информационная панель)</vt:lpstr>
      <vt:lpstr>legend(location, ….)</vt:lpstr>
      <vt:lpstr>Доступ к нескольким диаграммам и графикам</vt:lpstr>
      <vt:lpstr>Функции для работы с графическими устройствами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Высокоуровневое программирование и java</dc:title>
  <dc:creator>КОРАЛЛ</dc:creator>
  <cp:lastModifiedBy>Lenovo</cp:lastModifiedBy>
  <cp:revision>1243</cp:revision>
  <dcterms:created xsi:type="dcterms:W3CDTF">2012-10-27T05:39:31Z</dcterms:created>
  <dcterms:modified xsi:type="dcterms:W3CDTF">2020-12-11T15:38:16Z</dcterms:modified>
</cp:coreProperties>
</file>