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302" r:id="rId5"/>
    <p:sldId id="279" r:id="rId6"/>
    <p:sldId id="281" r:id="rId7"/>
    <p:sldId id="280" r:id="rId8"/>
    <p:sldId id="282" r:id="rId9"/>
    <p:sldId id="283" r:id="rId10"/>
    <p:sldId id="285" r:id="rId11"/>
    <p:sldId id="286" r:id="rId12"/>
    <p:sldId id="287" r:id="rId13"/>
    <p:sldId id="284" r:id="rId14"/>
    <p:sldId id="305" r:id="rId15"/>
    <p:sldId id="306" r:id="rId16"/>
    <p:sldId id="288" r:id="rId17"/>
    <p:sldId id="303" r:id="rId18"/>
    <p:sldId id="304" r:id="rId19"/>
    <p:sldId id="289" r:id="rId20"/>
    <p:sldId id="301" r:id="rId21"/>
    <p:sldId id="278" r:id="rId22"/>
  </p:sldIdLst>
  <p:sldSz cx="12192000" cy="6858000"/>
  <p:notesSz cx="6858000" cy="9144000"/>
  <p:embeddedFontLs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Light" panose="00000400000000000000" pitchFamily="2" charset="0"/>
      <p:regular r:id="rId28"/>
      <p:bold r:id="rId29"/>
      <p:italic r:id="rId30"/>
      <p:boldItalic r:id="rId31"/>
    </p:embeddedFont>
    <p:embeddedFont>
      <p:font typeface="Raleway Light" pitchFamily="2" charset="0"/>
      <p:regular r:id="rId32"/>
      <p:bold r:id="rId33"/>
      <p:italic r:id="rId34"/>
      <p:boldItalic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1fc814961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1fc814961_0_3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311fc814961_0_3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07A36D95-A502-1AB5-7785-A94881CFC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03013317-D0B2-D3EB-290C-00ECE731D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B30BEBAC-4D0A-4A85-E035-6DB9CFA963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53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1E3B00A7-0E72-597F-7097-7529A2841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F7678E34-6078-77D1-7E33-C395201B87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9D22FC82-B008-09EA-C7EC-F125078625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1430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54D33857-CA5F-9DD6-C6BA-93870E3A8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EE9B5544-C3D9-4AF5-2545-2C8632E88A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7ECD0E86-6777-0612-7A87-5887A3FC47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1273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6D44BFBC-20A5-5993-5EDA-19F5CE39B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0CB0E4C8-1B93-B002-2B7C-2B5458C1C7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A50C2EFC-D6B6-C523-2E3D-70EB414117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9886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2D4E229F-111D-1EFF-3ECA-80E63F8A4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D31B8933-B688-06C3-2BCF-99878D259A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7AC6E897-F86C-CC39-A695-0F095EE253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6260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4841C756-CC37-5C1D-AD8F-2338647DD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DDBF51B8-93FB-2A71-343C-0B7A2BECF8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160D79A8-716D-E585-B9E3-397FAE4553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993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FA86250B-E720-BDB5-9677-A3C67B965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0517980D-5C76-9546-2C9E-4B287D5916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90D0D6F7-C273-8B12-6C93-3C075EED31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5268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604D30E6-6928-E2E2-F5C3-2862779D8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1DF6C7B3-76BF-71A2-7063-27E2BE323E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6E982A76-8A12-61B6-799E-626238009C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674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FEEBF962-A4E9-ECCB-7CB4-16025C351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DBB54B76-2A7C-2355-346D-1672F33EA3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F4FB4526-3DCD-F784-F12B-4BA1F0CEAD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12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D4B8C4F9-B005-242F-EAD7-950B92000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1C2EA573-317C-E29B-3A89-76543ED737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AA083AD4-3283-B528-9F13-A95EE00971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038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9BC4F985-ECE7-2A75-13FD-B67D8E5D7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8665C94A-1F0E-A2C2-178D-0B5077F2C9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3B77E36F-125F-1B74-1CFD-975D7021CE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43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F7AB1952-8514-CA50-B90E-1BB6CCCBD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B4F52C4B-002F-2EF1-BEF6-0F6E8251B3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DB8C8F37-072D-7E0F-2E7C-A0CB31FEA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59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13FF0A07-FC89-C7C0-90F6-12FD9BD77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B6ADBE50-2E2A-FE3D-2A69-3F99DA222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09B2930F-CFC3-D1C6-E5BE-FE0F34B00D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51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982900" y="3643165"/>
            <a:ext cx="8226300" cy="17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9646"/>
              </a:buClr>
              <a:buSzPts val="5400"/>
              <a:buFont typeface="Poppins"/>
              <a:buNone/>
              <a:defRPr sz="5400">
                <a:solidFill>
                  <a:srgbClr val="00964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01818" y="5247976"/>
            <a:ext cx="61884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192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83132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0" y="0"/>
            <a:ext cx="12192000" cy="3299400"/>
          </a:xfrm>
          <a:prstGeom prst="rect">
            <a:avLst/>
          </a:prstGeom>
          <a:solidFill>
            <a:srgbClr val="009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10508" y="1329180"/>
            <a:ext cx="2570986" cy="6410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2"/>
          <p:cNvCxnSpPr/>
          <p:nvPr/>
        </p:nvCxnSpPr>
        <p:spPr>
          <a:xfrm>
            <a:off x="387540" y="3413130"/>
            <a:ext cx="11127000" cy="0"/>
          </a:xfrm>
          <a:prstGeom prst="straightConnector1">
            <a:avLst/>
          </a:prstGeom>
          <a:noFill/>
          <a:ln w="12700" cap="rnd" cmpd="sng">
            <a:solidFill>
              <a:srgbClr val="009646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8" name="Google Shape;2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3450" y="2200225"/>
            <a:ext cx="2205102" cy="5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2526306" y="207169"/>
            <a:ext cx="8249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811805" y="1144587"/>
            <a:ext cx="4854000" cy="4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2"/>
          </p:nvPr>
        </p:nvSpPr>
        <p:spPr>
          <a:xfrm>
            <a:off x="5921688" y="1144587"/>
            <a:ext cx="4854000" cy="4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Poppi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811805" y="1136556"/>
            <a:ext cx="4860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Poppins Light"/>
              <a:buNone/>
              <a:defRPr sz="2400">
                <a:solidFill>
                  <a:srgbClr val="009646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Poppins Light"/>
              <a:buNone/>
              <a:defRPr sz="20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2"/>
          </p:nvPr>
        </p:nvSpPr>
        <p:spPr>
          <a:xfrm>
            <a:off x="811805" y="1712818"/>
            <a:ext cx="4860900" cy="4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3"/>
          </p:nvPr>
        </p:nvSpPr>
        <p:spPr>
          <a:xfrm>
            <a:off x="5914727" y="1136556"/>
            <a:ext cx="4860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Poppins Light"/>
              <a:buNone/>
              <a:defRPr sz="2400">
                <a:solidFill>
                  <a:srgbClr val="009646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Poppins Light"/>
              <a:buNone/>
              <a:defRPr sz="20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4"/>
          </p:nvPr>
        </p:nvSpPr>
        <p:spPr>
          <a:xfrm>
            <a:off x="5914728" y="1712818"/>
            <a:ext cx="4860900" cy="4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811804" y="1167610"/>
            <a:ext cx="50643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Poppins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262035" y="1167609"/>
            <a:ext cx="4513500" cy="47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2"/>
          </p:nvPr>
        </p:nvSpPr>
        <p:spPr>
          <a:xfrm>
            <a:off x="811804" y="2446075"/>
            <a:ext cx="50643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Font typeface="Poppins Light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11805" y="4627959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Poppins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>
            <a:spLocks noGrp="1"/>
          </p:cNvSpPr>
          <p:nvPr>
            <p:ph type="pic" idx="2"/>
          </p:nvPr>
        </p:nvSpPr>
        <p:spPr>
          <a:xfrm>
            <a:off x="811805" y="1003852"/>
            <a:ext cx="9963900" cy="3451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811805" y="5194697"/>
            <a:ext cx="85968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Font typeface="Poppins Light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Title">
  <p:cSld name="1_Picture with Titl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>
            <a:spLocks noGrp="1"/>
          </p:cNvSpPr>
          <p:nvPr>
            <p:ph type="pic" idx="2"/>
          </p:nvPr>
        </p:nvSpPr>
        <p:spPr>
          <a:xfrm>
            <a:off x="0" y="989279"/>
            <a:ext cx="11681100" cy="58686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811805" y="5228594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Poppins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811805" y="5795332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Font typeface="Poppins Light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811804" y="1182688"/>
            <a:ext cx="8596800" cy="3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Poppin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811804" y="4335722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1074769" y="1224690"/>
            <a:ext cx="8094000" cy="25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Poppin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820767" y="4083873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Poppins Light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820770" y="4598121"/>
            <a:ext cx="8596800" cy="1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85305" y="1224690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9036446" y="351460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1854699" y="1151685"/>
            <a:ext cx="8094000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Poppin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2289504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1600700" y="4273248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1440"/>
              <a:buFont typeface="Raleway Light"/>
              <a:buNone/>
              <a:defRPr sz="1800">
                <a:solidFill>
                  <a:srgbClr val="3F3F3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Raleway Light"/>
              <a:buNone/>
              <a:defRPr sz="18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Raleway Light"/>
              <a:buNone/>
              <a:defRPr sz="16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Raleway Light"/>
              <a:buNone/>
              <a:defRPr sz="14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Raleway Light"/>
              <a:buNone/>
              <a:defRPr sz="14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Font typeface="Raleway Light"/>
              <a:buNone/>
              <a:defRPr sz="14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Font typeface="Raleway Light"/>
              <a:buNone/>
              <a:defRPr sz="14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Font typeface="Raleway Light"/>
              <a:buNone/>
              <a:defRPr sz="14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Font typeface="Raleway Light"/>
              <a:buNone/>
              <a:defRPr sz="14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1465235" y="1151684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9751151" y="313661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811804" y="1734765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Poppin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811804" y="4464843"/>
            <a:ext cx="85968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6076708" y="0"/>
            <a:ext cx="6115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9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45669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45669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5" name="Google Shape;35;p3"/>
          <p:cNvPicPr preferRelativeResize="0"/>
          <p:nvPr/>
        </p:nvPicPr>
        <p:blipFill rotWithShape="1">
          <a:blip r:embed="rId2">
            <a:alphaModFix/>
          </a:blip>
          <a:srcRect r="-20"/>
          <a:stretch/>
        </p:blipFill>
        <p:spPr>
          <a:xfrm>
            <a:off x="1761975" y="709400"/>
            <a:ext cx="2572549" cy="6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3"/>
          <p:cNvSpPr/>
          <p:nvPr/>
        </p:nvSpPr>
        <p:spPr>
          <a:xfrm>
            <a:off x="1150686" y="1721292"/>
            <a:ext cx="3794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 step towards rural transformation</a:t>
            </a:r>
            <a:endParaRPr/>
          </a:p>
        </p:txBody>
      </p:sp>
      <p:cxnSp>
        <p:nvCxnSpPr>
          <p:cNvPr id="38" name="Google Shape;38;p3"/>
          <p:cNvCxnSpPr/>
          <p:nvPr/>
        </p:nvCxnSpPr>
        <p:spPr>
          <a:xfrm>
            <a:off x="977153" y="2100358"/>
            <a:ext cx="4141800" cy="0"/>
          </a:xfrm>
          <a:prstGeom prst="straightConnector1">
            <a:avLst/>
          </a:prstGeom>
          <a:noFill/>
          <a:ln w="12700" cap="rnd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811803" y="1127728"/>
            <a:ext cx="9963900" cy="26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Poppin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803460" y="4063206"/>
            <a:ext cx="9973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Poppins Light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2"/>
          </p:nvPr>
        </p:nvSpPr>
        <p:spPr>
          <a:xfrm>
            <a:off x="803463" y="4577454"/>
            <a:ext cx="9973500" cy="1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 rot="-5400000">
            <a:off x="3853352" y="-996084"/>
            <a:ext cx="3880800" cy="9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 rot="-5400000">
            <a:off x="-969446" y="2775099"/>
            <a:ext cx="48672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 rot="-5400000">
            <a:off x="4237225" y="-677453"/>
            <a:ext cx="4867200" cy="8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2536025" y="218475"/>
            <a:ext cx="90006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811805" y="1130301"/>
            <a:ext cx="9963900" cy="47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"/>
              <a:buChar char="►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"/>
              <a:buChar char="►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"/>
              <a:buChar char="►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"/>
              <a:buChar char="►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733907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900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81127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900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">
  <p:cSld name="Graphic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2536031" y="207169"/>
            <a:ext cx="82383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733907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900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81127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900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>
            <a:spLocks noGrp="1"/>
          </p:cNvSpPr>
          <p:nvPr>
            <p:ph type="dgm" idx="2"/>
          </p:nvPr>
        </p:nvSpPr>
        <p:spPr>
          <a:xfrm>
            <a:off x="811274" y="1131033"/>
            <a:ext cx="9963300" cy="47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920"/>
              <a:buFont typeface="Noto Sans Symbols"/>
              <a:buChar char="❖"/>
              <a:defRPr sz="24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440"/>
              <a:buFont typeface="Noto Sans Symbols"/>
              <a:buChar char="⮚"/>
              <a:defRPr sz="18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280"/>
              <a:buFont typeface="Noto Sans Symbols"/>
              <a:buChar char="✔"/>
              <a:defRPr sz="16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120"/>
              <a:buFont typeface="Courier New"/>
              <a:buChar char="o"/>
              <a:defRPr sz="14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icture with Caption">
  <p:cSld name="4_Picture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811805" y="1003852"/>
            <a:ext cx="101946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Poppins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811805" y="1945341"/>
            <a:ext cx="5040000" cy="23400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7"/>
          <p:cNvSpPr>
            <a:spLocks noGrp="1"/>
          </p:cNvSpPr>
          <p:nvPr>
            <p:ph type="pic" idx="3"/>
          </p:nvPr>
        </p:nvSpPr>
        <p:spPr>
          <a:xfrm>
            <a:off x="5966511" y="1945341"/>
            <a:ext cx="5040000" cy="23400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7"/>
          <p:cNvSpPr>
            <a:spLocks noGrp="1"/>
          </p:cNvSpPr>
          <p:nvPr>
            <p:ph type="pic" idx="4"/>
          </p:nvPr>
        </p:nvSpPr>
        <p:spPr>
          <a:xfrm>
            <a:off x="811805" y="4401671"/>
            <a:ext cx="5040000" cy="23400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7"/>
          <p:cNvSpPr>
            <a:spLocks noGrp="1"/>
          </p:cNvSpPr>
          <p:nvPr>
            <p:ph type="pic" idx="5"/>
          </p:nvPr>
        </p:nvSpPr>
        <p:spPr>
          <a:xfrm>
            <a:off x="5966511" y="4401671"/>
            <a:ext cx="5040000" cy="234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11804" y="4663677"/>
            <a:ext cx="9963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Poppin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>
            <a:spLocks noGrp="1"/>
          </p:cNvSpPr>
          <p:nvPr>
            <p:ph type="pic" idx="2"/>
          </p:nvPr>
        </p:nvSpPr>
        <p:spPr>
          <a:xfrm>
            <a:off x="811804" y="1070754"/>
            <a:ext cx="4860000" cy="34560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8"/>
          <p:cNvSpPr txBox="1">
            <a:spLocks noGrp="1"/>
          </p:cNvSpPr>
          <p:nvPr>
            <p:ph type="body" idx="1"/>
          </p:nvPr>
        </p:nvSpPr>
        <p:spPr>
          <a:xfrm>
            <a:off x="811804" y="5230415"/>
            <a:ext cx="9963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"/>
              <a:buNone/>
              <a:defRPr sz="10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"/>
              <a:buNone/>
              <a:defRPr sz="9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"/>
              <a:buNone/>
              <a:defRPr sz="9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"/>
              <a:buNone/>
              <a:defRPr sz="9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"/>
              <a:buNone/>
              <a:defRPr sz="9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"/>
              <a:buNone/>
              <a:defRPr sz="9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"/>
              <a:buNone/>
              <a:defRPr sz="9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>
            <a:spLocks noGrp="1"/>
          </p:cNvSpPr>
          <p:nvPr>
            <p:ph type="pic" idx="3"/>
          </p:nvPr>
        </p:nvSpPr>
        <p:spPr>
          <a:xfrm>
            <a:off x="5915575" y="1070754"/>
            <a:ext cx="4860000" cy="345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2533448" y="201107"/>
            <a:ext cx="8242200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chart" idx="2"/>
          </p:nvPr>
        </p:nvSpPr>
        <p:spPr>
          <a:xfrm>
            <a:off x="811274" y="1131033"/>
            <a:ext cx="9963900" cy="4784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920"/>
              <a:buFont typeface="Noto Sans Symbols"/>
              <a:buChar char="❖"/>
              <a:defRPr sz="24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440"/>
              <a:buFont typeface="Noto Sans Symbols"/>
              <a:buChar char="⮚"/>
              <a:defRPr sz="18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280"/>
              <a:buFont typeface="Noto Sans Symbols"/>
              <a:buChar char="✔"/>
              <a:defRPr sz="16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120"/>
              <a:buFont typeface="Courier New"/>
              <a:buChar char="o"/>
              <a:defRPr sz="14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6">
            <a:alphaModFix amt="15000"/>
          </a:blip>
          <a:srcRect r="74367"/>
          <a:stretch/>
        </p:blipFill>
        <p:spPr>
          <a:xfrm>
            <a:off x="7871140" y="2474402"/>
            <a:ext cx="4320861" cy="426929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Poppins"/>
              <a:buNone/>
              <a:defRPr sz="3600" b="1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11804" y="1142851"/>
            <a:ext cx="99639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920"/>
              <a:buFont typeface="Poppins Light"/>
              <a:buChar char="❖"/>
              <a:defRPr sz="240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440"/>
              <a:buFont typeface="Poppins Light"/>
              <a:buChar char="⮚"/>
              <a:defRPr sz="180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280"/>
              <a:buFont typeface="Poppins Light"/>
              <a:buChar char="✔"/>
              <a:defRPr sz="160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120"/>
              <a:buFont typeface="Poppins Light"/>
              <a:buChar char="o"/>
              <a:defRPr sz="140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120"/>
              <a:buFont typeface="Poppins Light"/>
              <a:buChar char="•"/>
              <a:defRPr sz="140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Poppins Light"/>
              <a:buChar char="►"/>
              <a:defRPr sz="1200" i="0" u="none" strike="noStrike" cap="none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Poppins Light"/>
              <a:buChar char="►"/>
              <a:defRPr sz="1200" i="0" u="none" strike="noStrike" cap="none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Poppins Light"/>
              <a:buChar char="►"/>
              <a:defRPr sz="1200" i="0" u="none" strike="noStrike" cap="none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Poppins Light"/>
              <a:buChar char="►"/>
              <a:defRPr sz="1200" i="0" u="none" strike="noStrike" cap="none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7">
            <a:alphaModFix/>
          </a:blip>
          <a:srcRect r="-644"/>
          <a:stretch/>
        </p:blipFill>
        <p:spPr>
          <a:xfrm>
            <a:off x="375750" y="365125"/>
            <a:ext cx="1454397" cy="35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387540" y="879676"/>
            <a:ext cx="11127000" cy="0"/>
          </a:xfrm>
          <a:prstGeom prst="straightConnector1">
            <a:avLst/>
          </a:prstGeom>
          <a:noFill/>
          <a:ln w="12700" cap="rnd" cmpd="sng">
            <a:solidFill>
              <a:srgbClr val="00964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1"/>
          <p:cNvSpPr/>
          <p:nvPr/>
        </p:nvSpPr>
        <p:spPr>
          <a:xfrm>
            <a:off x="11479942" y="844952"/>
            <a:ext cx="69300" cy="69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17;p1"/>
          <p:cNvSpPr/>
          <p:nvPr/>
        </p:nvSpPr>
        <p:spPr>
          <a:xfrm rot="-5400000">
            <a:off x="8508950" y="3175050"/>
            <a:ext cx="6858000" cy="507900"/>
          </a:xfrm>
          <a:prstGeom prst="rect">
            <a:avLst/>
          </a:prstGeom>
          <a:solidFill>
            <a:srgbClr val="009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 step towards rural transformation</a:t>
            </a:r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cxnSp>
        <p:nvCxnSpPr>
          <p:cNvPr id="20" name="Google Shape;20;p1"/>
          <p:cNvCxnSpPr/>
          <p:nvPr/>
        </p:nvCxnSpPr>
        <p:spPr>
          <a:xfrm>
            <a:off x="2221707" y="278606"/>
            <a:ext cx="0" cy="50280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c2-13-212-83-175.ap-southeast-1.compute.amazonaws.com:8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6F6BCAAB-4869-AF58-DB36-A25126AB3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3653D-E64E-969E-7FBA-CFF7AA3E5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3269"/>
            <a:ext cx="9222658" cy="3303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BBA1D-BA39-4300-5129-30F811E3B7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756"/>
          <a:stretch/>
        </p:blipFill>
        <p:spPr>
          <a:xfrm>
            <a:off x="0" y="4109881"/>
            <a:ext cx="9222658" cy="2654668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7187E498-0EBA-BA68-1787-DE20A1C2C6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Travel Reimbursement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C3914-9136-714C-4595-A440C7EF6944}"/>
              </a:ext>
            </a:extLst>
          </p:cNvPr>
          <p:cNvSpPr/>
          <p:nvPr/>
        </p:nvSpPr>
        <p:spPr>
          <a:xfrm>
            <a:off x="2820817" y="1336622"/>
            <a:ext cx="3738342" cy="2773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003407-FBA4-CDB1-2A6B-12E9EA8D3E57}"/>
              </a:ext>
            </a:extLst>
          </p:cNvPr>
          <p:cNvCxnSpPr>
            <a:cxnSpLocks/>
          </p:cNvCxnSpPr>
          <p:nvPr/>
        </p:nvCxnSpPr>
        <p:spPr>
          <a:xfrm flipH="1">
            <a:off x="6588655" y="1858298"/>
            <a:ext cx="2753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E57A7E-6E05-D7F2-595E-09D6E4AE9BAC}"/>
              </a:ext>
            </a:extLst>
          </p:cNvPr>
          <p:cNvSpPr txBox="1"/>
          <p:nvPr/>
        </p:nvSpPr>
        <p:spPr>
          <a:xfrm>
            <a:off x="9341688" y="1077024"/>
            <a:ext cx="2166323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Now, if you select Travel, this section will open where you need to fill in all the details marked with a red asterisk (*).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D4B67-7D03-88C7-5025-878965F7E6C8}"/>
              </a:ext>
            </a:extLst>
          </p:cNvPr>
          <p:cNvSpPr/>
          <p:nvPr/>
        </p:nvSpPr>
        <p:spPr>
          <a:xfrm>
            <a:off x="2742158" y="4286865"/>
            <a:ext cx="3738342" cy="198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36620-5657-C833-F450-6413809D3111}"/>
              </a:ext>
            </a:extLst>
          </p:cNvPr>
          <p:cNvSpPr txBox="1"/>
          <p:nvPr/>
        </p:nvSpPr>
        <p:spPr>
          <a:xfrm>
            <a:off x="9471246" y="3740548"/>
            <a:ext cx="216632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 section below is for attaching bills related to that expense.</a:t>
            </a:r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B1FB578-4A9F-29BC-CF31-2A9782F4B1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88655" y="4075191"/>
            <a:ext cx="2875928" cy="9885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8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D0EC1AA3-0A9F-C89E-0BE5-1ECF8459C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32E190-B898-8FCB-27B6-074D42D3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92" y="1077024"/>
            <a:ext cx="8945401" cy="5242731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D117017A-5F41-89D0-263B-0514D60CAE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Food Reimbursement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EEBF8-CEAA-9372-C9F3-89B34A9D1759}"/>
              </a:ext>
            </a:extLst>
          </p:cNvPr>
          <p:cNvSpPr/>
          <p:nvPr/>
        </p:nvSpPr>
        <p:spPr>
          <a:xfrm>
            <a:off x="2820817" y="1336622"/>
            <a:ext cx="3738342" cy="1327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1372FD-C0F0-66B2-1D79-204BD5D8CBF0}"/>
              </a:ext>
            </a:extLst>
          </p:cNvPr>
          <p:cNvCxnSpPr>
            <a:cxnSpLocks/>
          </p:cNvCxnSpPr>
          <p:nvPr/>
        </p:nvCxnSpPr>
        <p:spPr>
          <a:xfrm flipH="1">
            <a:off x="6588655" y="1858298"/>
            <a:ext cx="2753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D10745-E5DB-9D19-A6E4-DE2BA77BAB48}"/>
              </a:ext>
            </a:extLst>
          </p:cNvPr>
          <p:cNvSpPr txBox="1"/>
          <p:nvPr/>
        </p:nvSpPr>
        <p:spPr>
          <a:xfrm>
            <a:off x="9341688" y="1077024"/>
            <a:ext cx="2166323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Now, if you select Food, this section will open where you need to fill in all the details marked with a red asterisk (*).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D961AA-5AFA-1BED-7B51-09807E2ECC8E}"/>
              </a:ext>
            </a:extLst>
          </p:cNvPr>
          <p:cNvSpPr/>
          <p:nvPr/>
        </p:nvSpPr>
        <p:spPr>
          <a:xfrm>
            <a:off x="2801150" y="2772697"/>
            <a:ext cx="3738342" cy="3008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CA285-381C-B892-A368-48A51C1F799B}"/>
              </a:ext>
            </a:extLst>
          </p:cNvPr>
          <p:cNvSpPr txBox="1"/>
          <p:nvPr/>
        </p:nvSpPr>
        <p:spPr>
          <a:xfrm>
            <a:off x="9471246" y="3740548"/>
            <a:ext cx="216632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 section below is for attaching bills related to that expense.</a:t>
            </a:r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A7C00B8-B228-2D77-0A80-4381361BFF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88655" y="4075191"/>
            <a:ext cx="2875928" cy="9885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80E258A8-C5D6-7E19-2737-84F38DFE5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E5D45-4F65-662A-D076-89427AEFD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7955"/>
            <a:ext cx="9183329" cy="2627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FB9EB6-3C32-BD62-3A79-7510D17D59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211"/>
          <a:stretch/>
        </p:blipFill>
        <p:spPr>
          <a:xfrm>
            <a:off x="0" y="3655127"/>
            <a:ext cx="9183329" cy="3008279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C225C3E0-54D7-6EC9-8381-A28C96A7DB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Any Other Reimbursement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CA0B55-8E24-A5BB-36FB-707F598A6314}"/>
              </a:ext>
            </a:extLst>
          </p:cNvPr>
          <p:cNvSpPr/>
          <p:nvPr/>
        </p:nvSpPr>
        <p:spPr>
          <a:xfrm>
            <a:off x="2712665" y="1336621"/>
            <a:ext cx="3738342" cy="2165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73A46D-BCA6-297E-AD99-E9B8D52F67C3}"/>
              </a:ext>
            </a:extLst>
          </p:cNvPr>
          <p:cNvCxnSpPr>
            <a:cxnSpLocks/>
          </p:cNvCxnSpPr>
          <p:nvPr/>
        </p:nvCxnSpPr>
        <p:spPr>
          <a:xfrm flipH="1">
            <a:off x="6588655" y="1858298"/>
            <a:ext cx="2753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A7135B-047B-264B-5D20-45B59B2AD1CD}"/>
              </a:ext>
            </a:extLst>
          </p:cNvPr>
          <p:cNvSpPr txBox="1"/>
          <p:nvPr/>
        </p:nvSpPr>
        <p:spPr>
          <a:xfrm>
            <a:off x="9341688" y="1077024"/>
            <a:ext cx="2166323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Now, if you select Other Reimbursement, this section will open where you need to fill in all the details marked with a red asterisk (*).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0C5441-8325-D413-425E-B113187B9B49}"/>
              </a:ext>
            </a:extLst>
          </p:cNvPr>
          <p:cNvSpPr/>
          <p:nvPr/>
        </p:nvSpPr>
        <p:spPr>
          <a:xfrm>
            <a:off x="2801150" y="3655124"/>
            <a:ext cx="3738342" cy="2165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7FBE75-BA90-9D57-300F-F95D715B7318}"/>
              </a:ext>
            </a:extLst>
          </p:cNvPr>
          <p:cNvSpPr txBox="1"/>
          <p:nvPr/>
        </p:nvSpPr>
        <p:spPr>
          <a:xfrm>
            <a:off x="9471246" y="3740548"/>
            <a:ext cx="216632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 section below is for attaching bills related to that expense.</a:t>
            </a:r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6D70A96-0262-900E-98FB-F7F2AF1E331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88655" y="4075191"/>
            <a:ext cx="2875928" cy="9885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3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AF03AC82-0D3F-1F50-5C6B-D87BF4486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8D6B9-1C0B-B246-8C8A-7261CA54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2" y="879800"/>
            <a:ext cx="9016182" cy="2874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FCE1AE-09A3-E8BA-B2B7-1B2266937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12" y="3853380"/>
            <a:ext cx="9090971" cy="3004614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C805CF3E-D6A1-8260-9AC1-96ECD4021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Create Ticket Additional Details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65CECA-5431-65C9-7467-0734AA7F4FD5}"/>
              </a:ext>
            </a:extLst>
          </p:cNvPr>
          <p:cNvSpPr txBox="1"/>
          <p:nvPr/>
        </p:nvSpPr>
        <p:spPr>
          <a:xfrm>
            <a:off x="9341688" y="1077024"/>
            <a:ext cx="216632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When you click 'Add Bill,' a new bill section will open.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C0A69B-8E61-B961-E68F-A8E2F63F54ED}"/>
              </a:ext>
            </a:extLst>
          </p:cNvPr>
          <p:cNvSpPr/>
          <p:nvPr/>
        </p:nvSpPr>
        <p:spPr>
          <a:xfrm>
            <a:off x="2820817" y="1077024"/>
            <a:ext cx="3776628" cy="1610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4D7337-8A38-E6AF-52FF-148505420F9C}"/>
              </a:ext>
            </a:extLst>
          </p:cNvPr>
          <p:cNvSpPr txBox="1"/>
          <p:nvPr/>
        </p:nvSpPr>
        <p:spPr>
          <a:xfrm>
            <a:off x="9371183" y="2899273"/>
            <a:ext cx="2166323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When you select 'Add Section,' a new section opens for you to add a new expense category.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F4D1D-C983-D4DC-C601-056BF6600A29}"/>
              </a:ext>
            </a:extLst>
          </p:cNvPr>
          <p:cNvSpPr txBox="1"/>
          <p:nvPr/>
        </p:nvSpPr>
        <p:spPr>
          <a:xfrm>
            <a:off x="9385411" y="5258491"/>
            <a:ext cx="216632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Here, you need to add a brief description.</a:t>
            </a:r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5562B-3207-2CC3-B831-312914C940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41171" y="1244672"/>
            <a:ext cx="2645918" cy="83187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D8AFD20-DF6A-0ECD-40C1-5F2D2B4BF8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25528" y="3175816"/>
            <a:ext cx="2616160" cy="13273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682576-C081-F8D5-4823-A9E2D513FAA8}"/>
              </a:ext>
            </a:extLst>
          </p:cNvPr>
          <p:cNvSpPr txBox="1"/>
          <p:nvPr/>
        </p:nvSpPr>
        <p:spPr>
          <a:xfrm>
            <a:off x="9371182" y="6115580"/>
            <a:ext cx="216632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'Save' button to create the ticket.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A40C10-369C-F231-FD64-DFDF1E9DBD45}"/>
              </a:ext>
            </a:extLst>
          </p:cNvPr>
          <p:cNvSpPr/>
          <p:nvPr/>
        </p:nvSpPr>
        <p:spPr>
          <a:xfrm>
            <a:off x="2806589" y="4170725"/>
            <a:ext cx="3776628" cy="1610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4F6FB63-A56D-71EC-F5F6-ABA45309AD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61693" y="5520101"/>
            <a:ext cx="3923719" cy="6482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E929CA-6ACD-19A8-8418-F88BB9B14C21}"/>
              </a:ext>
            </a:extLst>
          </p:cNvPr>
          <p:cNvCxnSpPr/>
          <p:nvPr/>
        </p:nvCxnSpPr>
        <p:spPr>
          <a:xfrm flipH="1">
            <a:off x="6597445" y="6508952"/>
            <a:ext cx="27737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23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3DED-AA81-3D90-FA3E-DB987CE4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Inside Tickets (Initialized)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4B229D-4A79-D125-B6F7-E3565FAC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800"/>
            <a:ext cx="9657525" cy="5978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5BE414-DB20-9D4A-4D75-B332851572DD}"/>
              </a:ext>
            </a:extLst>
          </p:cNvPr>
          <p:cNvSpPr txBox="1"/>
          <p:nvPr/>
        </p:nvSpPr>
        <p:spPr>
          <a:xfrm>
            <a:off x="9725645" y="970455"/>
            <a:ext cx="1979010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At the initial stage i.e., if you have not submitted the report, or if the manager or finance has rejected the ticket you can add a new section to the ticket or delete the entire ticket.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9217B7-8A88-C732-E99D-711D801E79D3}"/>
              </a:ext>
            </a:extLst>
          </p:cNvPr>
          <p:cNvSpPr/>
          <p:nvPr/>
        </p:nvSpPr>
        <p:spPr>
          <a:xfrm>
            <a:off x="8347587" y="1467448"/>
            <a:ext cx="1081548" cy="695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06D3A8E-6862-4110-3DD4-4211519FEA64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9429135" y="1815274"/>
            <a:ext cx="255434" cy="17084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F490E0-8A64-8D15-A4E7-29270C002184}"/>
              </a:ext>
            </a:extLst>
          </p:cNvPr>
          <p:cNvSpPr txBox="1"/>
          <p:nvPr/>
        </p:nvSpPr>
        <p:spPr>
          <a:xfrm>
            <a:off x="9803804" y="3271445"/>
            <a:ext cx="190085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At the initial stage, you can add bills to a section, delete a bill from a section, and also delete the entire section.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613639-6C30-6FB5-F0C4-990226E32B88}"/>
              </a:ext>
            </a:extLst>
          </p:cNvPr>
          <p:cNvSpPr/>
          <p:nvPr/>
        </p:nvSpPr>
        <p:spPr>
          <a:xfrm>
            <a:off x="8341694" y="3098571"/>
            <a:ext cx="1081548" cy="695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07104A4-753C-0251-EDDE-7681CC7E8447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9423243" y="3446397"/>
            <a:ext cx="302403" cy="240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55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3D5B2-0EB7-1A9A-E161-9C787B673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E941-91A2-4801-D403-CBF44FC6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Inside Tickets (After Submission)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9AC92-D012-98CF-DEF1-1FAAE400E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22137"/>
            <a:ext cx="8593394" cy="5716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C5E3FE-372D-3340-C982-6745EFB14D3F}"/>
              </a:ext>
            </a:extLst>
          </p:cNvPr>
          <p:cNvSpPr txBox="1"/>
          <p:nvPr/>
        </p:nvSpPr>
        <p:spPr>
          <a:xfrm>
            <a:off x="8768761" y="3206180"/>
            <a:ext cx="2166323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Once the report is in 'In Progress' status, you can open the ticket and view the process flow.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0EA158-5F4C-EA73-B8A6-95A38105C003}"/>
              </a:ext>
            </a:extLst>
          </p:cNvPr>
          <p:cNvSpPr/>
          <p:nvPr/>
        </p:nvSpPr>
        <p:spPr>
          <a:xfrm>
            <a:off x="1425677" y="5479007"/>
            <a:ext cx="7167718" cy="97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A702959-E160-A595-3433-D5096B102CD2}"/>
              </a:ext>
            </a:extLst>
          </p:cNvPr>
          <p:cNvCxnSpPr>
            <a:cxnSpLocks/>
            <a:endCxn id="4" idx="3"/>
          </p:cNvCxnSpPr>
          <p:nvPr/>
        </p:nvCxnSpPr>
        <p:spPr>
          <a:xfrm rot="5400000">
            <a:off x="8295359" y="4575067"/>
            <a:ext cx="1687453" cy="109137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13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2ADA494B-E793-5126-A0CA-7375AFCDE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D874E9FA-17C1-96FF-AA7F-45AA41ED02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Reports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330B7-8D20-C4BA-5BEC-71F4CF4CC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" y="1051378"/>
            <a:ext cx="10992465" cy="57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2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DBC2-5E43-684A-DBBE-C347B078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 Edit and Delete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4EB1C-CE99-F091-7FED-47093D7E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017840"/>
            <a:ext cx="8613058" cy="5620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C6B1E0-C847-8F61-F2F1-86A3049BF491}"/>
              </a:ext>
            </a:extLst>
          </p:cNvPr>
          <p:cNvSpPr txBox="1"/>
          <p:nvPr/>
        </p:nvSpPr>
        <p:spPr>
          <a:xfrm>
            <a:off x="8899234" y="3491317"/>
            <a:ext cx="2166323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When a report is in the initial stage i.e., it has not been submitted, or has reverted back then you can edit or delete the entire report.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431CB-C084-7137-4CBB-CD8EB9E3A3E5}"/>
              </a:ext>
            </a:extLst>
          </p:cNvPr>
          <p:cNvSpPr/>
          <p:nvPr/>
        </p:nvSpPr>
        <p:spPr>
          <a:xfrm>
            <a:off x="7482347" y="2372020"/>
            <a:ext cx="1307690" cy="443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76E2697-9561-34E7-2C59-7EA533B2380F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8650894" y="2732744"/>
            <a:ext cx="809228" cy="53094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926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5C56-4F9D-85D3-F703-EA3238FA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 Revert Back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D4582-D529-9799-E0BA-03D0F184C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85"/>
            <a:ext cx="9429135" cy="5779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AA0E3D-5449-0965-05BE-9EAE060F21E9}"/>
              </a:ext>
            </a:extLst>
          </p:cNvPr>
          <p:cNvSpPr txBox="1"/>
          <p:nvPr/>
        </p:nvSpPr>
        <p:spPr>
          <a:xfrm>
            <a:off x="9538332" y="2498257"/>
            <a:ext cx="2166323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If any ticket within a report is in the 'Manager Pending' stage, the report can be reverted. Only tickets in the 'Manager Pending' stage will be reverted.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88DFC-8463-E94C-8576-0BEBB5F1D1F5}"/>
              </a:ext>
            </a:extLst>
          </p:cNvPr>
          <p:cNvSpPr/>
          <p:nvPr/>
        </p:nvSpPr>
        <p:spPr>
          <a:xfrm>
            <a:off x="8121445" y="1467448"/>
            <a:ext cx="1307690" cy="443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BE2C9FF-EF92-E75C-73F3-C72075D78065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9289992" y="1828172"/>
            <a:ext cx="809228" cy="53094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4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5A503530-B4A6-2488-B4B1-12955417E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C2CD4E7F-6B4E-80ED-9549-48ED1651F0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Profile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CAE99-6336-758D-A720-91A5FDC6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6" y="1052396"/>
            <a:ext cx="11432591" cy="53975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830EEF-7BE7-1D89-5792-1D05D2481109}"/>
              </a:ext>
            </a:extLst>
          </p:cNvPr>
          <p:cNvSpPr/>
          <p:nvPr/>
        </p:nvSpPr>
        <p:spPr>
          <a:xfrm>
            <a:off x="7216876" y="2084439"/>
            <a:ext cx="914400" cy="196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999999999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16494-E7C1-E094-C9E2-0B34A91AA3F7}"/>
              </a:ext>
            </a:extLst>
          </p:cNvPr>
          <p:cNvSpPr/>
          <p:nvPr/>
        </p:nvSpPr>
        <p:spPr>
          <a:xfrm>
            <a:off x="3908321" y="4468761"/>
            <a:ext cx="914400" cy="196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999999999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D6B971-29F2-BDE9-A828-F8452865514B}"/>
              </a:ext>
            </a:extLst>
          </p:cNvPr>
          <p:cNvSpPr/>
          <p:nvPr/>
        </p:nvSpPr>
        <p:spPr>
          <a:xfrm>
            <a:off x="5776450" y="4468761"/>
            <a:ext cx="914400" cy="196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999999999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1796E-8AF0-4AE8-EFA2-9005025D2C25}"/>
              </a:ext>
            </a:extLst>
          </p:cNvPr>
          <p:cNvSpPr/>
          <p:nvPr/>
        </p:nvSpPr>
        <p:spPr>
          <a:xfrm>
            <a:off x="4694902" y="2182761"/>
            <a:ext cx="1538750" cy="196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abc.xyz@dfmail.org</a:t>
            </a:r>
          </a:p>
        </p:txBody>
      </p:sp>
    </p:spTree>
    <p:extLst>
      <p:ext uri="{BB962C8B-B14F-4D97-AF65-F5344CB8AC3E}">
        <p14:creationId xmlns:p14="http://schemas.microsoft.com/office/powerpoint/2010/main" val="74441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ctrTitle"/>
          </p:nvPr>
        </p:nvSpPr>
        <p:spPr>
          <a:xfrm>
            <a:off x="1067400" y="3429000"/>
            <a:ext cx="10057200" cy="111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>
                <a:solidFill>
                  <a:schemeClr val="accent1"/>
                </a:solidFill>
              </a:rPr>
              <a:t>DF TICKETING SYSTEM</a:t>
            </a:r>
            <a:br>
              <a:rPr lang="en-US" b="1" dirty="0">
                <a:solidFill>
                  <a:schemeClr val="accent1"/>
                </a:solidFill>
              </a:rPr>
            </a:br>
            <a:br>
              <a:rPr lang="en-US" sz="2700" b="1" dirty="0">
                <a:solidFill>
                  <a:schemeClr val="accent1"/>
                </a:solidFill>
              </a:rPr>
            </a:br>
            <a:br>
              <a:rPr lang="en-US" b="1" dirty="0"/>
            </a:br>
            <a:r>
              <a:rPr lang="en-US" sz="2000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http://ec2-13-212-83-175.ap-southeast-1.compute.amazonaws.com:81/</a:t>
            </a:r>
            <a:endParaRPr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B6A9CEEA-2135-9445-F412-B56349B25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3580C915-39B2-55B2-45D1-A5C9C078C5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/>
              <a:t>Contact </a:t>
            </a:r>
            <a:r>
              <a:rPr lang="en-US" sz="4000" dirty="0"/>
              <a:t>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08006-7735-F897-37F6-E5E19E054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4" y="1070136"/>
            <a:ext cx="10658168" cy="57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59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>
            <a:spLocks noGrp="1"/>
          </p:cNvSpPr>
          <p:nvPr>
            <p:ph type="title"/>
          </p:nvPr>
        </p:nvSpPr>
        <p:spPr>
          <a:xfrm>
            <a:off x="838200" y="3201427"/>
            <a:ext cx="10515600" cy="45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en-US" dirty="0">
                <a:solidFill>
                  <a:schemeClr val="tx1"/>
                </a:solidFill>
              </a:rPr>
              <a:t>Thank You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4" name="Google Shape;334;p48"/>
          <p:cNvSpPr txBox="1">
            <a:spLocks noGrp="1"/>
          </p:cNvSpPr>
          <p:nvPr>
            <p:ph type="body" idx="1"/>
          </p:nvPr>
        </p:nvSpPr>
        <p:spPr>
          <a:xfrm>
            <a:off x="838200" y="1008529"/>
            <a:ext cx="10515600" cy="516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35" name="Google Shape;335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797D6-44A6-2216-126B-AF400A965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03" y="1191247"/>
            <a:ext cx="7993627" cy="54475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C8651F-2537-53D4-010A-CD3369F246D7}"/>
              </a:ext>
            </a:extLst>
          </p:cNvPr>
          <p:cNvSpPr txBox="1"/>
          <p:nvPr/>
        </p:nvSpPr>
        <p:spPr>
          <a:xfrm>
            <a:off x="8642554" y="1923079"/>
            <a:ext cx="2612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log in using your DF email and the auto-generated password sent to your registered email address.</a:t>
            </a:r>
            <a:endParaRPr lang="en-IN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8859D46-AE0C-B69B-5C33-FB845ED4894A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6504040" y="2400133"/>
            <a:ext cx="2138515" cy="105792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7B146E6-3E04-7F55-55F7-EB0D3CCF6236}"/>
              </a:ext>
            </a:extLst>
          </p:cNvPr>
          <p:cNvSpPr/>
          <p:nvPr/>
        </p:nvSpPr>
        <p:spPr>
          <a:xfrm>
            <a:off x="4272116" y="2976719"/>
            <a:ext cx="2138516" cy="1270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998A3-FA19-8BC8-6594-C24DD87824FF}"/>
              </a:ext>
            </a:extLst>
          </p:cNvPr>
          <p:cNvSpPr txBox="1"/>
          <p:nvPr/>
        </p:nvSpPr>
        <p:spPr>
          <a:xfrm>
            <a:off x="9273334" y="3089869"/>
            <a:ext cx="135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D36C5-4555-DA15-4F4F-3714CB70FA94}"/>
              </a:ext>
            </a:extLst>
          </p:cNvPr>
          <p:cNvSpPr txBox="1"/>
          <p:nvPr/>
        </p:nvSpPr>
        <p:spPr>
          <a:xfrm>
            <a:off x="8642552" y="4331344"/>
            <a:ext cx="2612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log in using the Google option with your registered DF email address.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3FBEFCE-A62C-370A-F410-03C8C770F3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10632" y="4650657"/>
            <a:ext cx="2061384" cy="59287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18AB-CC2E-3DFF-037C-D3E95DC3BDCE}"/>
              </a:ext>
            </a:extLst>
          </p:cNvPr>
          <p:cNvSpPr/>
          <p:nvPr/>
        </p:nvSpPr>
        <p:spPr>
          <a:xfrm>
            <a:off x="4272116" y="4857066"/>
            <a:ext cx="2080282" cy="573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0A96CFF1-F23D-EF95-1146-15C71C679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E1881B15-8506-618C-FFF6-5F015C7CD6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Email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D077D-12F3-D57A-7B21-BDA64777C0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814"/>
          <a:stretch>
            <a:fillRect/>
          </a:stretch>
        </p:blipFill>
        <p:spPr>
          <a:xfrm>
            <a:off x="1268730" y="1120140"/>
            <a:ext cx="9391619" cy="51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9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2ADFF1A0-9A8D-934D-D66A-CAC8674A6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195">
            <a:extLst>
              <a:ext uri="{FF2B5EF4-FFF2-40B4-BE49-F238E27FC236}">
                <a16:creationId xmlns:a16="http://schemas.microsoft.com/office/drawing/2014/main" id="{EE8F8030-37BB-07C7-BB1B-23E1F1B29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2" y="1073295"/>
            <a:ext cx="8583559" cy="5236931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325242D7-31AB-CF71-42C0-FDB35054A9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Home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76879-E451-A5DA-40BC-4263326FF2C0}"/>
              </a:ext>
            </a:extLst>
          </p:cNvPr>
          <p:cNvSpPr txBox="1"/>
          <p:nvPr/>
        </p:nvSpPr>
        <p:spPr>
          <a:xfrm>
            <a:off x="8866951" y="2561489"/>
            <a:ext cx="2612923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 the top, you can view the number and status of Reports you have opened, as well as those related to Reimbursement, Procurement, and Advance.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93215-BE44-E02A-11DF-BA211DCF0F97}"/>
              </a:ext>
            </a:extLst>
          </p:cNvPr>
          <p:cNvSpPr txBox="1"/>
          <p:nvPr/>
        </p:nvSpPr>
        <p:spPr>
          <a:xfrm>
            <a:off x="9340644" y="1065042"/>
            <a:ext cx="193544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This is the Profile section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7179DB-E600-176B-0089-3323B69F5F44}"/>
              </a:ext>
            </a:extLst>
          </p:cNvPr>
          <p:cNvSpPr txBox="1"/>
          <p:nvPr/>
        </p:nvSpPr>
        <p:spPr>
          <a:xfrm>
            <a:off x="8866952" y="4296511"/>
            <a:ext cx="2612923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this section, you can view the Report Details, including the Report Number, Report Period, Process Status, and Report Description.</a:t>
            </a:r>
            <a:endParaRPr lang="en-IN" dirty="0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9C32E5F0-D80E-E70D-38D8-4411764537F2}"/>
              </a:ext>
            </a:extLst>
          </p:cNvPr>
          <p:cNvSpPr/>
          <p:nvPr/>
        </p:nvSpPr>
        <p:spPr>
          <a:xfrm rot="5400000">
            <a:off x="5022127" y="-205726"/>
            <a:ext cx="289266" cy="6489290"/>
          </a:xfrm>
          <a:prstGeom prst="rightBrace">
            <a:avLst>
              <a:gd name="adj1" fmla="val 8333"/>
              <a:gd name="adj2" fmla="val 4717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1E06300-0D7A-D760-7218-CD979488A325}"/>
              </a:ext>
            </a:extLst>
          </p:cNvPr>
          <p:cNvCxnSpPr>
            <a:cxnSpLocks/>
          </p:cNvCxnSpPr>
          <p:nvPr/>
        </p:nvCxnSpPr>
        <p:spPr>
          <a:xfrm rot="10800000">
            <a:off x="5348749" y="3183553"/>
            <a:ext cx="3518203" cy="193497"/>
          </a:xfrm>
          <a:prstGeom prst="bentConnector3">
            <a:avLst>
              <a:gd name="adj1" fmla="val 221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6E837B11-58C0-2A3C-4B55-B5D643B30E2B}"/>
              </a:ext>
            </a:extLst>
          </p:cNvPr>
          <p:cNvSpPr/>
          <p:nvPr/>
        </p:nvSpPr>
        <p:spPr>
          <a:xfrm>
            <a:off x="8562454" y="3684879"/>
            <a:ext cx="392687" cy="1902060"/>
          </a:xfrm>
          <a:prstGeom prst="rightBrace">
            <a:avLst>
              <a:gd name="adj1" fmla="val 8333"/>
              <a:gd name="adj2" fmla="val 4717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834989-702D-65C8-4425-03B6118F2964}"/>
              </a:ext>
            </a:extLst>
          </p:cNvPr>
          <p:cNvCxnSpPr>
            <a:cxnSpLocks/>
          </p:cNvCxnSpPr>
          <p:nvPr/>
        </p:nvCxnSpPr>
        <p:spPr>
          <a:xfrm flipH="1">
            <a:off x="8721212" y="1278194"/>
            <a:ext cx="5801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82DE39D-26B6-D663-80FF-034885586BB0}"/>
              </a:ext>
            </a:extLst>
          </p:cNvPr>
          <p:cNvSpPr/>
          <p:nvPr/>
        </p:nvSpPr>
        <p:spPr>
          <a:xfrm>
            <a:off x="7600335" y="1073295"/>
            <a:ext cx="108154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52A0DE0-6D1F-673C-37CB-686961DC56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0348" y="1781757"/>
            <a:ext cx="6750968" cy="337988"/>
          </a:xfrm>
          <a:prstGeom prst="bentConnector3">
            <a:avLst>
              <a:gd name="adj1" fmla="val 971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5B628BC-E1EA-6614-3FF6-2BFA689108C1}"/>
              </a:ext>
            </a:extLst>
          </p:cNvPr>
          <p:cNvSpPr txBox="1"/>
          <p:nvPr/>
        </p:nvSpPr>
        <p:spPr>
          <a:xfrm>
            <a:off x="9340644" y="1681320"/>
            <a:ext cx="1935440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plus </a:t>
            </a:r>
            <a:r>
              <a:rPr lang="en-US" b="1" dirty="0">
                <a:solidFill>
                  <a:srgbClr val="FF0000"/>
                </a:solidFill>
              </a:rPr>
              <a:t>(+)</a:t>
            </a:r>
            <a:r>
              <a:rPr lang="en-US" dirty="0"/>
              <a:t> button to create a new report.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75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1CF8818B-3A01-689A-C830-BFFF59EA3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BA3622EB-5FB3-777F-4BA3-F6D9EF1DAD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Create NEW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B2911-6190-CDAA-DE14-FC82767FA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" y="1302309"/>
            <a:ext cx="8445910" cy="51156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05A108-CB88-2615-F417-833BD5946766}"/>
              </a:ext>
            </a:extLst>
          </p:cNvPr>
          <p:cNvSpPr/>
          <p:nvPr/>
        </p:nvSpPr>
        <p:spPr>
          <a:xfrm>
            <a:off x="3352800" y="1634096"/>
            <a:ext cx="2743200" cy="2544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ED470-BCED-230D-8F4D-1E620E34163A}"/>
              </a:ext>
            </a:extLst>
          </p:cNvPr>
          <p:cNvSpPr txBox="1"/>
          <p:nvPr/>
        </p:nvSpPr>
        <p:spPr>
          <a:xfrm>
            <a:off x="9222658" y="2906403"/>
            <a:ext cx="234570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When you click the plus</a:t>
            </a:r>
            <a:r>
              <a:rPr lang="en-US" b="1" dirty="0">
                <a:solidFill>
                  <a:srgbClr val="FF0000"/>
                </a:solidFill>
              </a:rPr>
              <a:t> (+) </a:t>
            </a:r>
            <a:r>
              <a:rPr lang="en-US" dirty="0"/>
              <a:t>button, this pop-up will appear. You need to fill in all the details, including the Report Start Date, Report End Date, and a short description of the report.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17FABF-7D65-8962-81C3-04B0B1613768}"/>
              </a:ext>
            </a:extLst>
          </p:cNvPr>
          <p:cNvCxnSpPr/>
          <p:nvPr/>
        </p:nvCxnSpPr>
        <p:spPr>
          <a:xfrm flipH="1">
            <a:off x="6213987" y="2473784"/>
            <a:ext cx="27628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09918C7-F7A3-4F0A-4383-1B3FC2A0CF03}"/>
              </a:ext>
            </a:extLst>
          </p:cNvPr>
          <p:cNvCxnSpPr>
            <a:cxnSpLocks/>
          </p:cNvCxnSpPr>
          <p:nvPr/>
        </p:nvCxnSpPr>
        <p:spPr>
          <a:xfrm rot="10800000">
            <a:off x="6213988" y="3429003"/>
            <a:ext cx="3008671" cy="43110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314546-2F53-CF68-A6F8-8069C9B3655E}"/>
              </a:ext>
            </a:extLst>
          </p:cNvPr>
          <p:cNvSpPr txBox="1"/>
          <p:nvPr/>
        </p:nvSpPr>
        <p:spPr>
          <a:xfrm>
            <a:off x="9222658" y="1683258"/>
            <a:ext cx="2345708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These dates define the time range for the tickets you intend to create.</a:t>
            </a:r>
            <a:endParaRPr lang="en-IN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19B4304-5BE9-AD25-49E3-C181512B5395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5368416" y="3860111"/>
            <a:ext cx="3854243" cy="14309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97A4BD-A3D7-90D4-752C-AFD34617979F}"/>
              </a:ext>
            </a:extLst>
          </p:cNvPr>
          <p:cNvSpPr txBox="1"/>
          <p:nvPr/>
        </p:nvSpPr>
        <p:spPr>
          <a:xfrm>
            <a:off x="9222658" y="5029441"/>
            <a:ext cx="234570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on 'Save' to create the report.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71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C8704DDC-9792-16F8-DF54-8D5DBDC43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06639D5-88B8-277C-2871-178EDFE5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2" y="1071712"/>
            <a:ext cx="8799871" cy="5238513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013C3E5E-21B9-E018-5EBA-E290C7818A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Tickets Section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922F-C8F8-79A3-7880-1121F9A6FD20}"/>
              </a:ext>
            </a:extLst>
          </p:cNvPr>
          <p:cNvSpPr/>
          <p:nvPr/>
        </p:nvSpPr>
        <p:spPr>
          <a:xfrm>
            <a:off x="7836309" y="5879683"/>
            <a:ext cx="944501" cy="393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E3E65-D675-6E0F-7A52-9F334B4F3AC1}"/>
              </a:ext>
            </a:extLst>
          </p:cNvPr>
          <p:cNvSpPr txBox="1"/>
          <p:nvPr/>
        </p:nvSpPr>
        <p:spPr>
          <a:xfrm>
            <a:off x="9313551" y="3449828"/>
            <a:ext cx="21663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Here, you can view the tickets you have created.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599B47-AD54-EC1F-1D59-B129878FC06A}"/>
              </a:ext>
            </a:extLst>
          </p:cNvPr>
          <p:cNvSpPr/>
          <p:nvPr/>
        </p:nvSpPr>
        <p:spPr>
          <a:xfrm>
            <a:off x="1555192" y="1651253"/>
            <a:ext cx="5451983" cy="560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C52B35-10E7-010A-B04A-EB5A9235137B}"/>
              </a:ext>
            </a:extLst>
          </p:cNvPr>
          <p:cNvCxnSpPr>
            <a:cxnSpLocks/>
          </p:cNvCxnSpPr>
          <p:nvPr/>
        </p:nvCxnSpPr>
        <p:spPr>
          <a:xfrm flipH="1">
            <a:off x="7007175" y="1848465"/>
            <a:ext cx="21663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5DC2172-B662-E9E9-B9A7-096D05B7E008}"/>
              </a:ext>
            </a:extLst>
          </p:cNvPr>
          <p:cNvSpPr/>
          <p:nvPr/>
        </p:nvSpPr>
        <p:spPr>
          <a:xfrm>
            <a:off x="8780811" y="2760408"/>
            <a:ext cx="392687" cy="3025880"/>
          </a:xfrm>
          <a:prstGeom prst="rightBrace">
            <a:avLst>
              <a:gd name="adj1" fmla="val 8333"/>
              <a:gd name="adj2" fmla="val 333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0F3957-7CF5-7A19-9E21-134CDE238AEF}"/>
              </a:ext>
            </a:extLst>
          </p:cNvPr>
          <p:cNvSpPr txBox="1"/>
          <p:nvPr/>
        </p:nvSpPr>
        <p:spPr>
          <a:xfrm>
            <a:off x="9325896" y="1688991"/>
            <a:ext cx="2166323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here, you can create different types of tickets such as Reimbursement, Procurement, and Advance.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8D0562-CADF-D45A-89AC-CBEC5D37718A}"/>
              </a:ext>
            </a:extLst>
          </p:cNvPr>
          <p:cNvCxnSpPr/>
          <p:nvPr/>
        </p:nvCxnSpPr>
        <p:spPr>
          <a:xfrm flipH="1">
            <a:off x="8878533" y="6096000"/>
            <a:ext cx="2949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515ED2-E560-BB5C-0F50-562053084466}"/>
              </a:ext>
            </a:extLst>
          </p:cNvPr>
          <p:cNvSpPr txBox="1"/>
          <p:nvPr/>
        </p:nvSpPr>
        <p:spPr>
          <a:xfrm>
            <a:off x="9271221" y="5510351"/>
            <a:ext cx="2166324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'Submit' to submit your report along with all your tickets.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D05DB-0F24-A66C-84A7-505CEF6F39FD}"/>
              </a:ext>
            </a:extLst>
          </p:cNvPr>
          <p:cNvSpPr/>
          <p:nvPr/>
        </p:nvSpPr>
        <p:spPr>
          <a:xfrm>
            <a:off x="3795252" y="1165121"/>
            <a:ext cx="3364323" cy="363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0E7497-BAC7-6EFA-919C-78EA28D24EEF}"/>
              </a:ext>
            </a:extLst>
          </p:cNvPr>
          <p:cNvCxnSpPr>
            <a:cxnSpLocks/>
          </p:cNvCxnSpPr>
          <p:nvPr/>
        </p:nvCxnSpPr>
        <p:spPr>
          <a:xfrm flipH="1">
            <a:off x="7256206" y="1165121"/>
            <a:ext cx="20696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F870E3-8BC3-5D32-4F86-700317F87E0C}"/>
              </a:ext>
            </a:extLst>
          </p:cNvPr>
          <p:cNvSpPr txBox="1"/>
          <p:nvPr/>
        </p:nvSpPr>
        <p:spPr>
          <a:xfrm>
            <a:off x="9478296" y="1005647"/>
            <a:ext cx="216632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the Report ID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E5F34-3360-10C8-37C2-D2D16E8E7284}"/>
              </a:ext>
            </a:extLst>
          </p:cNvPr>
          <p:cNvSpPr/>
          <p:nvPr/>
        </p:nvSpPr>
        <p:spPr>
          <a:xfrm>
            <a:off x="1631602" y="3073986"/>
            <a:ext cx="902873" cy="642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A183DE-D5A5-52D8-3491-4A8D2FB8B00C}"/>
              </a:ext>
            </a:extLst>
          </p:cNvPr>
          <p:cNvSpPr txBox="1"/>
          <p:nvPr/>
        </p:nvSpPr>
        <p:spPr>
          <a:xfrm>
            <a:off x="9325896" y="4408281"/>
            <a:ext cx="216632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Ticket ID</a:t>
            </a:r>
            <a:endParaRPr lang="en-IN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B901700-A2DD-BBD1-6794-1157F38843B8}"/>
              </a:ext>
            </a:extLst>
          </p:cNvPr>
          <p:cNvCxnSpPr>
            <a:cxnSpLocks/>
          </p:cNvCxnSpPr>
          <p:nvPr/>
        </p:nvCxnSpPr>
        <p:spPr>
          <a:xfrm rot="10800000">
            <a:off x="2123769" y="3809990"/>
            <a:ext cx="7147455" cy="752179"/>
          </a:xfrm>
          <a:prstGeom prst="bentConnector3">
            <a:avLst>
              <a:gd name="adj1" fmla="val 1000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E75CC2AF-561D-D40D-9E9A-8757251D5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66AAD-B964-B784-C0D3-0A8D1FB9D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77" y="924236"/>
            <a:ext cx="8945400" cy="2713702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A03B263A-F595-37F4-C98B-7A7585BA4D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Create Reimbursement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3FCA0-6E0F-7647-0A7F-9AA1AA6CE63E}"/>
              </a:ext>
            </a:extLst>
          </p:cNvPr>
          <p:cNvSpPr/>
          <p:nvPr/>
        </p:nvSpPr>
        <p:spPr>
          <a:xfrm>
            <a:off x="2820817" y="1336622"/>
            <a:ext cx="3738342" cy="728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1488C3-81D9-C2D9-F7D8-59A686C7C2C6}"/>
              </a:ext>
            </a:extLst>
          </p:cNvPr>
          <p:cNvCxnSpPr>
            <a:cxnSpLocks/>
          </p:cNvCxnSpPr>
          <p:nvPr/>
        </p:nvCxnSpPr>
        <p:spPr>
          <a:xfrm flipH="1">
            <a:off x="6588655" y="1858298"/>
            <a:ext cx="2753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70E87F-7B27-DA24-556F-2F1B42F7CB23}"/>
              </a:ext>
            </a:extLst>
          </p:cNvPr>
          <p:cNvSpPr txBox="1"/>
          <p:nvPr/>
        </p:nvSpPr>
        <p:spPr>
          <a:xfrm>
            <a:off x="9341688" y="1077024"/>
            <a:ext cx="2166323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When you click the plus </a:t>
            </a:r>
            <a:r>
              <a:rPr lang="en-US" b="1" dirty="0">
                <a:solidFill>
                  <a:srgbClr val="FF0000"/>
                </a:solidFill>
              </a:rPr>
              <a:t>(+) </a:t>
            </a:r>
            <a:r>
              <a:rPr lang="en-US" dirty="0"/>
              <a:t>button next to Reimbursement, a pop-up will open where you need to select the Expense Type and Budget Type.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0554E0-3150-276B-C44F-D08B785E9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5" y="3706762"/>
            <a:ext cx="8976853" cy="30086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BCBDDE-4D87-34A1-2F90-D20A3E146E35}"/>
              </a:ext>
            </a:extLst>
          </p:cNvPr>
          <p:cNvSpPr/>
          <p:nvPr/>
        </p:nvSpPr>
        <p:spPr>
          <a:xfrm>
            <a:off x="2845401" y="4517362"/>
            <a:ext cx="3738342" cy="728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E1A84F-5B01-52DD-1B15-8B2CD758629B}"/>
              </a:ext>
            </a:extLst>
          </p:cNvPr>
          <p:cNvCxnSpPr>
            <a:cxnSpLocks/>
          </p:cNvCxnSpPr>
          <p:nvPr/>
        </p:nvCxnSpPr>
        <p:spPr>
          <a:xfrm flipH="1">
            <a:off x="6583743" y="4970214"/>
            <a:ext cx="2753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2D45D7-2743-06E8-1F38-6CFAC8D558AE}"/>
              </a:ext>
            </a:extLst>
          </p:cNvPr>
          <p:cNvSpPr txBox="1"/>
          <p:nvPr/>
        </p:nvSpPr>
        <p:spPr>
          <a:xfrm>
            <a:off x="9385214" y="4395982"/>
            <a:ext cx="2166323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As you make your selection, the section below will open, allowing you to choose the reimbursement category—such as Food, Travel, Accommodation,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71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7234EC21-D0D5-95BA-A2C2-F92EB5454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01445D-59EA-9EA1-64F4-56CA1AEB74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134"/>
          <a:stretch/>
        </p:blipFill>
        <p:spPr>
          <a:xfrm>
            <a:off x="0" y="3549924"/>
            <a:ext cx="9183329" cy="3136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A8F961-89AE-7EBD-B9C5-33437CFF5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90861"/>
            <a:ext cx="9183329" cy="2648002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CAEF27B7-82FD-E618-6F28-44E6AAB83C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Accommodation Reimbursement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9F61A8-FFB2-E66F-AD64-891915CA29E1}"/>
              </a:ext>
            </a:extLst>
          </p:cNvPr>
          <p:cNvSpPr/>
          <p:nvPr/>
        </p:nvSpPr>
        <p:spPr>
          <a:xfrm>
            <a:off x="2820817" y="1336622"/>
            <a:ext cx="3738342" cy="2177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706EF4-4C63-EF20-B377-446AF20F71CA}"/>
              </a:ext>
            </a:extLst>
          </p:cNvPr>
          <p:cNvCxnSpPr>
            <a:cxnSpLocks/>
          </p:cNvCxnSpPr>
          <p:nvPr/>
        </p:nvCxnSpPr>
        <p:spPr>
          <a:xfrm flipH="1">
            <a:off x="6588655" y="1858298"/>
            <a:ext cx="2753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CA415E-7F81-D15A-0BF4-2BCD155C64B3}"/>
              </a:ext>
            </a:extLst>
          </p:cNvPr>
          <p:cNvSpPr txBox="1"/>
          <p:nvPr/>
        </p:nvSpPr>
        <p:spPr>
          <a:xfrm>
            <a:off x="9341688" y="1077024"/>
            <a:ext cx="2166323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Now, if you select Accommodation, this section will open where you need to fill in all the details marked with a red asterisk (*).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6502F9-EED4-6068-2CFC-2635ED78E9FA}"/>
              </a:ext>
            </a:extLst>
          </p:cNvPr>
          <p:cNvSpPr/>
          <p:nvPr/>
        </p:nvSpPr>
        <p:spPr>
          <a:xfrm>
            <a:off x="2756913" y="3637937"/>
            <a:ext cx="3738342" cy="198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4AD504-3D20-A026-9621-E810E5DD5DA7}"/>
              </a:ext>
            </a:extLst>
          </p:cNvPr>
          <p:cNvSpPr txBox="1"/>
          <p:nvPr/>
        </p:nvSpPr>
        <p:spPr>
          <a:xfrm>
            <a:off x="9371183" y="2899273"/>
            <a:ext cx="216632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 section below is for attaching bills related to that expense.</a:t>
            </a:r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E1D6C62-DBFC-478C-65CA-5A695E1D4F7D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6495255" y="3268605"/>
            <a:ext cx="2875928" cy="9885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41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721</Words>
  <Application>Microsoft Office PowerPoint</Application>
  <PresentationFormat>Widescreen</PresentationFormat>
  <Paragraphs>62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Noto Sans Symbols</vt:lpstr>
      <vt:lpstr>Courier New</vt:lpstr>
      <vt:lpstr>Poppins</vt:lpstr>
      <vt:lpstr>Arial</vt:lpstr>
      <vt:lpstr>Raleway Light</vt:lpstr>
      <vt:lpstr>Calibri</vt:lpstr>
      <vt:lpstr>Trebuchet MS</vt:lpstr>
      <vt:lpstr>Poppins Light</vt:lpstr>
      <vt:lpstr>Facet</vt:lpstr>
      <vt:lpstr>PowerPoint Presentation</vt:lpstr>
      <vt:lpstr>DF TICKETING SYSTEM   http://ec2-13-212-83-175.ap-southeast-1.compute.amazonaws.com:81/</vt:lpstr>
      <vt:lpstr>Login Page</vt:lpstr>
      <vt:lpstr>Email</vt:lpstr>
      <vt:lpstr>Home Page</vt:lpstr>
      <vt:lpstr>Create NEW Report</vt:lpstr>
      <vt:lpstr>Tickets Section</vt:lpstr>
      <vt:lpstr>Create Reimbursement Ticket</vt:lpstr>
      <vt:lpstr>Accommodation Reimbursement</vt:lpstr>
      <vt:lpstr>Travel Reimbursement</vt:lpstr>
      <vt:lpstr>Food Reimbursement</vt:lpstr>
      <vt:lpstr>Any Other Reimbursement</vt:lpstr>
      <vt:lpstr>Create Ticket Additional Details</vt:lpstr>
      <vt:lpstr>Inside Tickets (Initialized)</vt:lpstr>
      <vt:lpstr>Inside Tickets (After Submission)</vt:lpstr>
      <vt:lpstr>Reports Page</vt:lpstr>
      <vt:lpstr>Report Edit and Delete</vt:lpstr>
      <vt:lpstr>Report Revert Back</vt:lpstr>
      <vt:lpstr>Profile Page</vt:lpstr>
      <vt:lpstr>Contact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Amlan</cp:lastModifiedBy>
  <cp:revision>29</cp:revision>
  <dcterms:modified xsi:type="dcterms:W3CDTF">2025-06-19T07:15:01Z</dcterms:modified>
</cp:coreProperties>
</file>