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1" r:id="rId3"/>
    <p:sldId id="278" r:id="rId4"/>
    <p:sldId id="258" r:id="rId5"/>
    <p:sldId id="272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3" r:id="rId18"/>
    <p:sldId id="274" r:id="rId19"/>
    <p:sldId id="275" r:id="rId20"/>
    <p:sldId id="276" r:id="rId21"/>
    <p:sldId id="277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74" autoAdjust="0"/>
  </p:normalViewPr>
  <p:slideViewPr>
    <p:cSldViewPr snapToGrid="0">
      <p:cViewPr varScale="1">
        <p:scale>
          <a:sx n="84" d="100"/>
          <a:sy n="84" d="100"/>
        </p:scale>
        <p:origin x="629" y="67"/>
      </p:cViewPr>
      <p:guideLst/>
    </p:cSldViewPr>
  </p:slideViewPr>
  <p:outlineViewPr>
    <p:cViewPr>
      <p:scale>
        <a:sx n="33" d="100"/>
        <a:sy n="33" d="100"/>
      </p:scale>
      <p:origin x="0" y="-2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6D95F-1B1D-4028-92B7-6FAC5E7777A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CEA64-1717-474E-AEDD-6176867C8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58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0EF1-140C-EBA3-EC45-6C3220BF5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33F74-E4B4-4033-9BDB-36AB49296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24ECF-654D-2AB8-1848-DCB47631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CA46-59AD-4F73-BCDB-4360E1AF3722}" type="datetime1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741E2-B5E1-82A8-7AF7-22061EEC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5C758-F4A8-83F9-AD7A-B3830B9C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384-0B7F-45EC-985F-9B65D644D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52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5E54-F598-7459-083C-30FCF75A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CDC2F-44EA-2084-1862-29A5ADB6D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65F90-3AAA-C097-ADC9-DCC8AB8C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ACC2-984F-48FE-922E-E7A664671D7A}" type="datetime1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099D7-3FE9-6C30-34BA-CDFFD022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485BA-7946-67B0-D686-BCC1F7BF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384-0B7F-45EC-985F-9B65D644D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32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D9B1E-F785-B41D-4620-DF7CF1AD7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870D3-3856-4F77-D30C-9C801E9B5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C821D-4218-6C35-F46F-E6DAC1C5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9422-9C62-4CB7-BCFB-96A89CCBB080}" type="datetime1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51D1A-019F-2D9F-4CD4-C16C7447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8D438-537E-A445-A981-415EA689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384-0B7F-45EC-985F-9B65D644D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25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F9CE-98D9-57C3-9539-425A2AEF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2C9F8-2E16-91CF-0D8C-F9059A1B0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00CDA-333B-332B-4C2A-7C7493CE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7AF4-837B-4899-B769-722B62397CD3}" type="datetime1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23160-150A-A9EE-A201-732083BE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22304-CAC8-0B7B-A1DF-751FE02F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384-0B7F-45EC-985F-9B65D644D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24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9D65-88F8-5A78-71E8-2DA7F52F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CCAD4-446E-3ED9-82FA-299733CFB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9BD3E-68C4-8C21-3CD4-D0006C18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A95E-CE23-46B4-B598-DBF160744539}" type="datetime1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39F24-2D58-12AE-1226-98C18E1C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961E8-07C0-0797-772C-88614A81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384-0B7F-45EC-985F-9B65D644D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55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C102-CBDD-A7AE-E1B3-F34025CD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0158-443A-35A2-8AFD-D10BA9A88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1D0F2-8145-032A-8FEF-14EFE5854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1AED4-5785-36B2-63AD-AF45F6BF1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B409-DD57-4EC8-B9D7-9A79E7569C50}" type="datetime1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356C6-D02D-D0BF-2526-9759D18A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ACD6E-28DC-9448-707A-C616F2F0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384-0B7F-45EC-985F-9B65D644D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71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17E6-F4D5-FC71-8BF0-3A0226BD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9C405-2F93-A2B6-B7A8-940AF33B1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1E8EC-A03F-58AD-F567-393465B6E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7D194-272E-4FA4-6DC4-73AC1062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F0166-8CF9-F250-FA89-60C7CC12C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82C5A-3ED0-9415-7CFA-866C6137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109A-504A-41F7-B943-965021C4FC34}" type="datetime1">
              <a:rPr lang="en-IN" smtClean="0"/>
              <a:t>22-10-2024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6D498-936A-A78F-8E78-DEA140A3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D7E23-3C82-201A-EDF8-32D90BA6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384-0B7F-45EC-985F-9B65D644D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84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6047-D5C2-54F9-BC78-D426A32C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75F41-8B73-D033-144E-9479220F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72D4-DD65-4274-B64E-82EBB8439A2E}" type="datetime1">
              <a:rPr lang="en-IN" smtClean="0"/>
              <a:t>22-10-2024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8E710-F9EC-5EF5-58BD-1B49A0D6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A1DC9-7975-D1E3-6B3D-91950E09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384-0B7F-45EC-985F-9B65D644D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66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BBB83-F6DC-9565-8772-9986FE12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61F7-CD43-4BE1-B345-60C48E1929C4}" type="datetime1">
              <a:rPr lang="en-IN" smtClean="0"/>
              <a:t>22-10-2024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8CEAC-BCBB-021C-3929-1F238314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6A6E8-66F5-EE04-287F-8867EB40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384-0B7F-45EC-985F-9B65D644D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84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B674-D9AF-E7E7-6B4C-58C627A0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039D-1FDA-0303-B66F-EF8ED8959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7146F-0460-6EE9-D448-962F4A2A9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6937D-A7A7-5D5B-223C-41ACC72B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D777-D255-44B0-A47E-361C632EF4AE}" type="datetime1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5999E-EFD4-9296-8C80-D424200B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D103D-7A16-4BF0-7555-FE8C607C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384-0B7F-45EC-985F-9B65D644D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54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91A-9E06-9385-9B4F-523C7664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B99AD-B73E-097D-E0DD-610E7D9F1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C1F24-8F10-3C4A-B920-86BDF436A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D7C8E-3946-52F2-0397-246A2F46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DB84-C1BE-4096-8768-241807B7D6D3}" type="datetime1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D0503-2FCE-5317-C500-EE044966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6508E-768C-6F92-2539-9FD89A07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384-0B7F-45EC-985F-9B65D644D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29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AFF2C-1D43-8D34-AAA6-AB5D6657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3C57A-5F55-13C4-276F-ABC2E9458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542B4-B948-C0F2-41AD-5E2F628CB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0B00F-F3A3-4503-85E5-D75F6B02EFF4}" type="datetime1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01FF9-CF45-71A2-17A9-0F660C4BC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F4A47-E3A4-EBD7-632C-7FC9D4C8B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D1384-0B7F-45EC-985F-9B65D644D935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E82903-9EA1-A5ED-61A0-F6BA23C81FB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97"/>
            <a:ext cx="1854679" cy="50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lXd3k3_yrRFHpTqPgt8uR7wY1Q1ldXmbxJW-bi80HCU/edit?usp=sharing" TargetMode="External"/><Relationship Id="rId2" Type="http://schemas.openxmlformats.org/officeDocument/2006/relationships/hyperlink" Target="https://docs.google.com/spreadsheets/d/1nJTNcpLUuw-KNPzTZTMp8wNMUKFuC2P2UlwTBXkt3bc/edit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alytics.zoho.in/open-view/286995000005063717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tics.zoho.in/open-view/28699500000450337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tics.zoho.in/open-view/28699500000049037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6.xml"/><Relationship Id="rId7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tics.zoho.in/open-view/28699500000464496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7CDB-C6A9-EC1C-A4B4-ABCBE21A2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5195"/>
            <a:ext cx="9144000" cy="3493008"/>
          </a:xfrm>
        </p:spPr>
        <p:txBody>
          <a:bodyPr>
            <a:normAutofit/>
          </a:bodyPr>
          <a:lstStyle/>
          <a:p>
            <a:r>
              <a:rPr lang="en-US" b="1" dirty="0"/>
              <a:t>Projects in</a:t>
            </a:r>
            <a:br>
              <a:rPr lang="en-US" b="1" dirty="0"/>
            </a:br>
            <a:r>
              <a:rPr lang="en-US" b="1" dirty="0"/>
              <a:t>Data Analysis </a:t>
            </a:r>
            <a:br>
              <a:rPr lang="en-US" b="1" dirty="0"/>
            </a:br>
            <a:r>
              <a:rPr lang="en-US" b="1" dirty="0"/>
              <a:t>&amp; </a:t>
            </a:r>
            <a:br>
              <a:rPr lang="en-US" b="1" dirty="0"/>
            </a:br>
            <a:r>
              <a:rPr lang="en-US" b="1" dirty="0"/>
              <a:t>Tech Team</a:t>
            </a:r>
            <a:endParaRPr lang="en-IN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6AB61A-7EE6-77C2-30B5-B9D044CE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384-0B7F-45EC-985F-9B65D644D935}" type="slidenum">
              <a:rPr lang="en-IN" smtClean="0"/>
              <a:t>1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3BEE8-35A5-F580-38E0-08265C086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546" y="893826"/>
            <a:ext cx="43815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88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9CF6-6007-7A70-430F-A2D323C8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998"/>
            <a:ext cx="10515600" cy="4551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Project 3: Problem &amp;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E9418-680B-9EE2-276B-227BE0C59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759"/>
            <a:ext cx="10515600" cy="5254481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3200" b="1" dirty="0"/>
              <a:t>Problem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Placement Data Tables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There are several tables containing placement data, leading to potential inconsistencies and confusion in data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Student Status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None of the tables include the student status, which is essential for tracking placement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Limitation by Academic Year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Only data from the Academic Year 2023–2024 is available, as previous years do not include student status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Inconsistent Salary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Salary column contains non-standardized formats (e.g., '2 LPA - 3 LPA', '200000 - 300000', '20732 per month'), making it impossible to calculate an average CTC accurately.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Discrepancies in S3 and S4 Student Counts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student counts for S3 and S4 do not align with the figures maintained by the Placement Team.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Mismatch with Excel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There are inconsistencies between the numbers in the dashboard and the Excel sheet maintained by trainers, as updates occur in both systems without synchronization.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4C838-365F-AAAD-4426-1A455B53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384-0B7F-45EC-985F-9B65D644D93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63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9CF6-6007-7A70-430F-A2D323C8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2873"/>
            <a:ext cx="10515600" cy="4551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Project 3: Problem &amp;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E9418-680B-9EE2-276B-227BE0C59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916"/>
            <a:ext cx="10515600" cy="5168434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3200" b="1" dirty="0"/>
              <a:t>Solution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 Status Addition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Anand added the student status to a table, but it currently only includes data for the Academic Year 2023-2024.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Placement Type Update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Anand also included the Placement Type in the table as requested by the team.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Salary Data Standardization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salary data format issues remain unresolved, preventing accurate calculation of average CTC.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Synchronization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ensure consistent numbers, all updates must be made in a single location (i.e., the MIS). If existing data mismatches are corrected in the MIS, the dashboard will reflect accurate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detailed report was provided to both the Placement Team and the Tech Team in two separate Google Sheets, with links shared for reference.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Submission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updated dashboard was submitted to the team for their review.</a:t>
            </a:r>
          </a:p>
          <a:p>
            <a:endParaRPr lang="en-US" sz="2000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S3 Data Mismatch Report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S4 Data Mismatch Report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4"/>
              </a:rPr>
              <a:t>Placement Dashboard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3A771-1910-AAA3-4A7C-E299A4CE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384-0B7F-45EC-985F-9B65D644D93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59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D18C-8EB8-6238-3433-95B37D4A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8480"/>
            <a:ext cx="10515600" cy="7644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Project 4: </a:t>
            </a:r>
            <a:r>
              <a:rPr lang="en-US" b="1" dirty="0" err="1"/>
              <a:t>Skillplus</a:t>
            </a:r>
            <a:r>
              <a:rPr lang="en-US" b="1" dirty="0"/>
              <a:t> EZY Attendance Data Analysis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31DA-6971-AEDC-98EB-7E2C47FCE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576"/>
            <a:ext cx="10515600" cy="567842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N" sz="3200" b="1" dirty="0"/>
              <a:t>Dashboard Requirements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200" b="1" dirty="0"/>
              <a:t>Daily Report</a:t>
            </a:r>
            <a:r>
              <a:rPr lang="en-US" sz="2200" dirty="0"/>
              <a:t>:</a:t>
            </a:r>
          </a:p>
          <a:p>
            <a:pPr lvl="1"/>
            <a:r>
              <a:rPr lang="en-US" sz="1900" b="1" dirty="0"/>
              <a:t>Actual Cohort Count</a:t>
            </a:r>
            <a:r>
              <a:rPr lang="en-US" sz="1900" dirty="0"/>
              <a:t>: Total participants.</a:t>
            </a:r>
          </a:p>
          <a:p>
            <a:pPr lvl="1"/>
            <a:r>
              <a:rPr lang="en-US" sz="1900" b="1" dirty="0"/>
              <a:t>Engaged Cohort Count</a:t>
            </a:r>
            <a:r>
              <a:rPr lang="en-US" sz="1900" dirty="0"/>
              <a:t>: Actively engaged participants.</a:t>
            </a:r>
          </a:p>
          <a:p>
            <a:pPr lvl="1"/>
            <a:r>
              <a:rPr lang="en-US" sz="1900" b="1" dirty="0"/>
              <a:t>Not Engaged Count</a:t>
            </a:r>
            <a:r>
              <a:rPr lang="en-US" sz="1900" dirty="0"/>
              <a:t>: Participants not engaged.</a:t>
            </a:r>
          </a:p>
          <a:p>
            <a:pPr lvl="1"/>
            <a:r>
              <a:rPr lang="en-US" sz="1900" b="1" dirty="0"/>
              <a:t>Total Sessions</a:t>
            </a:r>
            <a:r>
              <a:rPr lang="en-US" sz="1900" dirty="0"/>
              <a:t>: Overall sessions conducted.</a:t>
            </a:r>
          </a:p>
          <a:p>
            <a:pPr lvl="1"/>
            <a:r>
              <a:rPr lang="en-US" sz="1900" b="1" dirty="0"/>
              <a:t>Attendance Breakdown</a:t>
            </a:r>
            <a:r>
              <a:rPr lang="en-US" sz="1900" dirty="0"/>
              <a:t>: Counts for &gt;95%, 91%-94%, 85%-90%, 81%-84%, and &lt;80%.</a:t>
            </a:r>
          </a:p>
          <a:p>
            <a:pPr lvl="1"/>
            <a:r>
              <a:rPr lang="en-US" sz="1900" b="1" dirty="0"/>
              <a:t>Duration Breakdown</a:t>
            </a:r>
            <a:r>
              <a:rPr lang="en-US" sz="1900" dirty="0"/>
              <a:t>: Counts for &gt;120 min, 90-120 min, 60-90 min, and &lt;60 min.</a:t>
            </a:r>
          </a:p>
          <a:p>
            <a:r>
              <a:rPr lang="en-US" sz="2200" b="1" dirty="0"/>
              <a:t>Periodic Report</a:t>
            </a:r>
            <a:r>
              <a:rPr lang="en-US" sz="2200" dirty="0"/>
              <a:t>:</a:t>
            </a:r>
          </a:p>
          <a:p>
            <a:pPr lvl="1"/>
            <a:r>
              <a:rPr lang="en-US" sz="1900" b="1" dirty="0"/>
              <a:t>Number of Working Days</a:t>
            </a:r>
            <a:r>
              <a:rPr lang="en-US" sz="1900" dirty="0"/>
              <a:t>: Total working days.</a:t>
            </a:r>
          </a:p>
          <a:p>
            <a:pPr lvl="1"/>
            <a:r>
              <a:rPr lang="en-US" sz="1900" b="1" dirty="0"/>
              <a:t>Engaged Cohort Count</a:t>
            </a:r>
            <a:r>
              <a:rPr lang="en-US" sz="1900" dirty="0"/>
              <a:t>: Engaged participants.</a:t>
            </a:r>
          </a:p>
          <a:p>
            <a:pPr lvl="1"/>
            <a:r>
              <a:rPr lang="en-US" sz="1900" b="1" dirty="0"/>
              <a:t>Not Engaged Count</a:t>
            </a:r>
            <a:r>
              <a:rPr lang="en-US" sz="1900" dirty="0"/>
              <a:t>: Non-engaged participants.</a:t>
            </a:r>
          </a:p>
          <a:p>
            <a:pPr lvl="1"/>
            <a:r>
              <a:rPr lang="en-US" sz="1900" b="1" dirty="0"/>
              <a:t>Total Sessions Count</a:t>
            </a:r>
            <a:r>
              <a:rPr lang="en-US" sz="1900" dirty="0"/>
              <a:t>: Sessions conducted.</a:t>
            </a:r>
          </a:p>
          <a:p>
            <a:r>
              <a:rPr lang="en-US" sz="1900" b="1" dirty="0"/>
              <a:t>Dashboard Features:</a:t>
            </a:r>
          </a:p>
          <a:p>
            <a:pPr lvl="1"/>
            <a:r>
              <a:rPr lang="en-US" sz="1900" b="1" dirty="0"/>
              <a:t>Interactive Filters</a:t>
            </a:r>
            <a:r>
              <a:rPr lang="en-US" sz="1900" dirty="0"/>
              <a:t>: Filter by date or cohort.</a:t>
            </a:r>
          </a:p>
          <a:p>
            <a:pPr lvl="1"/>
            <a:r>
              <a:rPr lang="en-US" sz="1900" b="1" dirty="0"/>
              <a:t>Drill-Down Options</a:t>
            </a:r>
            <a:r>
              <a:rPr lang="en-US" sz="1900" dirty="0"/>
              <a:t>: Access detailed info.</a:t>
            </a:r>
          </a:p>
          <a:p>
            <a:pPr lvl="1"/>
            <a:r>
              <a:rPr lang="en-US" sz="1900" b="1" dirty="0"/>
              <a:t>Automated Alerts</a:t>
            </a:r>
            <a:r>
              <a:rPr lang="en-US" sz="1900" dirty="0"/>
              <a:t>: Notify for engagement changes.</a:t>
            </a:r>
          </a:p>
          <a:p>
            <a:pPr lvl="1"/>
            <a:r>
              <a:rPr lang="en-US" sz="1900" b="1" dirty="0"/>
              <a:t>Data Export</a:t>
            </a:r>
            <a:r>
              <a:rPr lang="en-US" sz="1900" dirty="0"/>
              <a:t>: Download reports for analysis.</a:t>
            </a:r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96177-551C-5E0E-99B9-D6D426C5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384-0B7F-45EC-985F-9B65D644D935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771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9CF6-6007-7A70-430F-A2D323C8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718"/>
            <a:ext cx="10515600" cy="4551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Project 4: Problem &amp;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E9418-680B-9EE2-276B-227BE0C59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137"/>
            <a:ext cx="10515600" cy="4728887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IN" sz="3200" b="1" dirty="0"/>
              <a:t>Problem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Closed Cohorts in Admission 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admission table includes cohort names that have already been closed, complicating the total cohort 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Filtering Issues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When applying filters, the actual cohort count is also affected, leading to negative values for the not engaged count (calculated as Actual cohort - Engaged cohort).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large volume of data occasionally causes the database to go into standby mode when loading the dashboard, impacting performance and accessibility.</a:t>
            </a:r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F159B-6D1F-1ABA-9F9E-C72E202B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384-0B7F-45EC-985F-9B65D644D93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29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9CF6-6007-7A70-430F-A2D323C8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2870"/>
            <a:ext cx="10515600" cy="4551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Project 4: Problem &amp;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E9418-680B-9EE2-276B-227BE0C59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475"/>
            <a:ext cx="10515600" cy="4935072"/>
          </a:xfrm>
        </p:spPr>
        <p:txBody>
          <a:bodyPr>
            <a:normAutofit fontScale="92500"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IN" sz="3200" b="1" dirty="0"/>
              <a:t>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Cohort Table Request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 requested Sharad to create a separate table containing all cohort names, their status, and the associated programs. This will stabilize the actual cohort count even when using date filters.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Resolution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After discussions with Sharad, the issue was addressed; however, displaying the not engaged cohort count was concluded to be unfeasible without the cohort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Submission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dashboard was completed and submitted to the team without the cohort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Summarized Attendance Table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 asked Sharad about the possibility of creating a summarized attendance table and provided him with a sample format that includes the required columns. This approach aims to reduce the database load and prevent it from going into standby mode.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dirty="0"/>
              <a:t>                                            </a:t>
            </a:r>
            <a:r>
              <a:rPr lang="en-US" dirty="0">
                <a:hlinkClick r:id="rId2"/>
              </a:rPr>
              <a:t>Ezy Attendance Dashboard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1458D-9ABB-2384-6AE6-B6F43544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384-0B7F-45EC-985F-9B65D644D93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199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D18C-8EB8-6238-3433-95B37D4A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302"/>
            <a:ext cx="10515600" cy="7644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Project 5: </a:t>
            </a:r>
            <a:r>
              <a:rPr lang="en-US" sz="4000" b="1" dirty="0" err="1"/>
              <a:t>Skillplus</a:t>
            </a:r>
            <a:r>
              <a:rPr lang="en-US" sz="4000" b="1" dirty="0"/>
              <a:t> Academics Data Analysis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31DA-6971-AEDC-98EB-7E2C47FCE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404"/>
            <a:ext cx="10515600" cy="51495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/>
              <a:t>Dashboard Requirements</a:t>
            </a:r>
          </a:p>
          <a:p>
            <a:r>
              <a:rPr lang="en-US" sz="2000" b="1" dirty="0"/>
              <a:t>Division-Wise Actual Cohort Count</a:t>
            </a:r>
            <a:r>
              <a:rPr lang="en-US" sz="2000" dirty="0"/>
              <a:t>:</a:t>
            </a:r>
          </a:p>
          <a:p>
            <a:pPr lvl="1"/>
            <a:r>
              <a:rPr lang="en-US" sz="1800" b="1" dirty="0"/>
              <a:t>Program Counts</a:t>
            </a:r>
            <a:r>
              <a:rPr lang="en-US" sz="1800" dirty="0"/>
              <a:t>: Display actual cohort counts for each program (S3, S4) by division.</a:t>
            </a:r>
          </a:p>
          <a:p>
            <a:pPr lvl="1"/>
            <a:r>
              <a:rPr lang="en-US" sz="1800" b="1" dirty="0"/>
              <a:t>Active Cohorts</a:t>
            </a:r>
            <a:r>
              <a:rPr lang="en-US" sz="1800" dirty="0"/>
              <a:t>: Count of active cohorts for each program within each division.</a:t>
            </a:r>
          </a:p>
          <a:p>
            <a:pPr lvl="1"/>
            <a:r>
              <a:rPr lang="en-US" sz="1800" b="1" dirty="0"/>
              <a:t>Not Active Cohorts</a:t>
            </a:r>
            <a:r>
              <a:rPr lang="en-US" sz="1800" dirty="0"/>
              <a:t>: Count of cohorts that are not active for each program.</a:t>
            </a:r>
          </a:p>
          <a:p>
            <a:r>
              <a:rPr lang="en-US" sz="2000" b="1" dirty="0"/>
              <a:t>Targeted and Actual Business Performance (BP)</a:t>
            </a:r>
            <a:r>
              <a:rPr lang="en-US" sz="2000" dirty="0"/>
              <a:t>:</a:t>
            </a:r>
          </a:p>
          <a:p>
            <a:pPr lvl="1"/>
            <a:r>
              <a:rPr lang="en-US" sz="1800" b="1" dirty="0"/>
              <a:t>Targeted BP</a:t>
            </a:r>
            <a:r>
              <a:rPr lang="en-US" sz="1800" dirty="0"/>
              <a:t>: Display targeted business performance for active cohorts in each program.</a:t>
            </a:r>
          </a:p>
          <a:p>
            <a:pPr lvl="1"/>
            <a:r>
              <a:rPr lang="en-US" sz="1800" b="1" dirty="0"/>
              <a:t>Actual BP Covered</a:t>
            </a:r>
            <a:r>
              <a:rPr lang="en-US" sz="1800" dirty="0"/>
              <a:t>: Show the actual business performance covered by the active cohorts.</a:t>
            </a:r>
          </a:p>
          <a:p>
            <a:r>
              <a:rPr lang="en-US" sz="2000" b="1" dirty="0"/>
              <a:t>Dashboard Features:</a:t>
            </a:r>
          </a:p>
          <a:p>
            <a:pPr lvl="1"/>
            <a:r>
              <a:rPr lang="en-US" sz="1800" b="1" dirty="0"/>
              <a:t>Interactive Filters</a:t>
            </a:r>
            <a:r>
              <a:rPr lang="en-US" sz="1800" dirty="0"/>
              <a:t>: Filter by division, program, or cohort status.</a:t>
            </a:r>
          </a:p>
          <a:p>
            <a:pPr lvl="1"/>
            <a:r>
              <a:rPr lang="en-US" sz="1800" b="1" dirty="0"/>
              <a:t>Data Visualization</a:t>
            </a:r>
            <a:r>
              <a:rPr lang="en-US" sz="1800" dirty="0"/>
              <a:t>: Use charts or graphs to represent active and not active cohorts.</a:t>
            </a:r>
          </a:p>
          <a:p>
            <a:pPr lvl="1"/>
            <a:r>
              <a:rPr lang="en-US" sz="1800" b="1" dirty="0"/>
              <a:t>Automated Alerts</a:t>
            </a:r>
            <a:r>
              <a:rPr lang="en-US" sz="1800" dirty="0"/>
              <a:t>: Notifications for any discrepancies between targeted and actual BP.</a:t>
            </a:r>
          </a:p>
          <a:p>
            <a:pPr lvl="1"/>
            <a:r>
              <a:rPr lang="en-US" sz="1800" b="1" dirty="0"/>
              <a:t>Data Export</a:t>
            </a:r>
            <a:r>
              <a:rPr lang="en-US" sz="1800" dirty="0"/>
              <a:t>: Download reports for further analysis.</a:t>
            </a:r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8ECB1-73F3-1DF8-005F-11B3D599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384-0B7F-45EC-985F-9B65D644D93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96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9CF6-6007-7A70-430F-A2D323C8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310"/>
            <a:ext cx="10515600" cy="4551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Project 5: Problem &amp;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E9418-680B-9EE2-276B-227BE0C59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585"/>
            <a:ext cx="10515600" cy="26673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b="1" dirty="0"/>
              <a:t>Problem Analysis</a:t>
            </a:r>
          </a:p>
          <a:p>
            <a:r>
              <a:rPr lang="en-US" sz="1800" b="1" dirty="0"/>
              <a:t>Lack of Actual Cohort Count</a:t>
            </a:r>
            <a:r>
              <a:rPr lang="en-US" sz="1800" dirty="0"/>
              <a:t>: The current data does not provide the actual count of cohorts in each division, making it impossible to accurately report on the division-wise cohort statistics.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F8976-B8DD-24D2-C66A-ED5D2E55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384-0B7F-45EC-985F-9B65D644D93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094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5339-9B92-D706-E04E-26B1EC93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307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Project 5: Problem &amp; Solution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7A40C-E78A-835D-A983-A312DBC2B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6844"/>
            <a:ext cx="10515600" cy="3687572"/>
          </a:xfrm>
        </p:spPr>
        <p:txBody>
          <a:bodyPr/>
          <a:lstStyle/>
          <a:p>
            <a:pPr marL="0" indent="0" algn="ctr">
              <a:spcAft>
                <a:spcPts val="1200"/>
              </a:spcAft>
              <a:buNone/>
            </a:pPr>
            <a:r>
              <a:rPr lang="en-IN" sz="3200" b="1" dirty="0"/>
              <a:t>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Cohort Table Acquisition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Once the cohort table is obtained, it will resolve the issue of missing actual cohort counts in each division.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Resolution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After discussions with Sharad, the issue was addressed.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Submission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dashboard was completed and submitted to the team, despite the absence of the cohort table.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dirty="0"/>
              <a:t>                                       </a:t>
            </a:r>
            <a:r>
              <a:rPr lang="en-US" dirty="0">
                <a:hlinkClick r:id="rId2"/>
              </a:rPr>
              <a:t>Academics Dashboard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B4C76-8436-0B32-5EC0-AFCD7FFE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384-0B7F-45EC-985F-9B65D644D935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465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AB8F5-78A8-3220-73DA-EB54D909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384-0B7F-45EC-985F-9B65D644D935}" type="slidenum">
              <a:rPr lang="en-IN" smtClean="0"/>
              <a:t>18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24E485-C9B7-D421-B870-2CD6C9A46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722"/>
            <a:ext cx="10515600" cy="7644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Project 6: Farm Pond Application Project</a:t>
            </a:r>
            <a:endParaRPr lang="en-IN" sz="40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4F055A-571E-13D8-04D1-E169E2104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150"/>
            <a:ext cx="10515600" cy="553832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IN" sz="3600" b="1" dirty="0"/>
              <a:t>Project Requirements</a:t>
            </a:r>
          </a:p>
          <a:p>
            <a:r>
              <a:rPr lang="en-US" b="1" dirty="0"/>
              <a:t>Project Takeover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Assume full responsibility for the Farm Pond project from the Tech Team.</a:t>
            </a:r>
          </a:p>
          <a:p>
            <a:r>
              <a:rPr lang="en-US" b="1" dirty="0"/>
              <a:t>Technical Understanding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Gain a comprehensive understanding of the database structure, stored procedures, and APIs used in the project.</a:t>
            </a:r>
          </a:p>
          <a:p>
            <a:r>
              <a:rPr lang="en-US" b="1" dirty="0"/>
              <a:t>Documentation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Create detailed documentation for the entire system, including:</a:t>
            </a:r>
          </a:p>
          <a:p>
            <a:pPr lvl="2"/>
            <a:r>
              <a:rPr lang="en-US" dirty="0"/>
              <a:t>Database schema and relationships</a:t>
            </a:r>
          </a:p>
          <a:p>
            <a:pPr lvl="2"/>
            <a:r>
              <a:rPr lang="en-US" dirty="0"/>
              <a:t>Web application functionality and features</a:t>
            </a:r>
          </a:p>
          <a:p>
            <a:pPr lvl="2"/>
            <a:r>
              <a:rPr lang="en-US" dirty="0"/>
              <a:t>Android application functionality and features</a:t>
            </a:r>
          </a:p>
          <a:p>
            <a:r>
              <a:rPr lang="en-US" b="1" dirty="0"/>
              <a:t>Feature Modifications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Identify and implement changes to specific features of the application as needed for improvement or user feedback.</a:t>
            </a:r>
          </a:p>
          <a:p>
            <a:r>
              <a:rPr lang="en-US" b="1" dirty="0"/>
              <a:t>Project Features:</a:t>
            </a:r>
          </a:p>
          <a:p>
            <a:pPr lvl="1"/>
            <a:r>
              <a:rPr lang="en-US" b="1" dirty="0"/>
              <a:t>Collaborative Review</a:t>
            </a:r>
            <a:r>
              <a:rPr lang="en-US" dirty="0"/>
              <a:t>: Work with the Tech Team for a smooth transition.</a:t>
            </a:r>
          </a:p>
          <a:p>
            <a:pPr lvl="1"/>
            <a:r>
              <a:rPr lang="en-US" b="1" dirty="0"/>
              <a:t>Version Control</a:t>
            </a:r>
            <a:r>
              <a:rPr lang="en-US" dirty="0"/>
              <a:t>: Utilize version control for documentation and code changes.</a:t>
            </a:r>
          </a:p>
          <a:p>
            <a:pPr lvl="1"/>
            <a:r>
              <a:rPr lang="en-US" b="1" dirty="0"/>
              <a:t>Testing and Validation</a:t>
            </a:r>
            <a:r>
              <a:rPr lang="en-US" dirty="0"/>
              <a:t>: Ensure thorough testing of any changes made to the application features.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5697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7E1F3-D8CA-A8E8-0766-728EB79D1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8C9A-6BAA-01BF-2C38-7391ABDB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9737"/>
            <a:ext cx="10515600" cy="4551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Project 6: Problem &amp;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1757-2654-D4DF-F5ED-BF35276EE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569"/>
            <a:ext cx="10515600" cy="5309975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600"/>
              </a:spcBef>
              <a:spcAft>
                <a:spcPts val="1200"/>
              </a:spcAft>
              <a:buNone/>
            </a:pPr>
            <a:r>
              <a:rPr lang="en-IN" sz="3200" b="1" dirty="0"/>
              <a:t>Problem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Documentation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project currently lacks comprehensive documentation, making it difficult to understand the overall system architecture and functionalities.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Absence of Data Flow Diagram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There is no clear data flow diagram, which hinders the understanding of how data moves through the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Undefined Application Workflow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application workflow is not properly documented, leading to potential confusion about user interactions and processes within the application.</a:t>
            </a:r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3A95A-963C-B21C-3825-502B1B17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384-0B7F-45EC-985F-9B65D644D935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62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E7E1-3FF3-7DCD-2DFE-CA13C4F95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105472"/>
          </a:xfrm>
        </p:spPr>
        <p:txBody>
          <a:bodyPr/>
          <a:lstStyle/>
          <a:p>
            <a:pPr algn="ctr"/>
            <a:r>
              <a:rPr lang="en-US" dirty="0"/>
              <a:t>Table of 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181B5-B1CF-5A82-B68F-A8CD15A6D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hlinkClick r:id="rId2" action="ppaction://hlinksldjump"/>
              </a:rPr>
              <a:t>Project 1: LEAD Data Analysis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hlinkClick r:id="rId3" action="ppaction://hlinksldjump"/>
              </a:rPr>
              <a:t>Project 2: </a:t>
            </a:r>
            <a:r>
              <a:rPr lang="en-IN" b="1" dirty="0" err="1">
                <a:hlinkClick r:id="rId3" action="ppaction://hlinksldjump"/>
              </a:rPr>
              <a:t>SiV</a:t>
            </a:r>
            <a:r>
              <a:rPr lang="en-IN" b="1" dirty="0">
                <a:hlinkClick r:id="rId3" action="ppaction://hlinksldjump"/>
              </a:rPr>
              <a:t> Data Analysis</a:t>
            </a:r>
            <a:endParaRPr lang="en-IN" b="1" dirty="0"/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hlinkClick r:id="rId4" action="ppaction://hlinksldjump"/>
              </a:rPr>
              <a:t>Project 3: </a:t>
            </a:r>
            <a:r>
              <a:rPr lang="en-IN" b="1" dirty="0" err="1">
                <a:hlinkClick r:id="rId4" action="ppaction://hlinksldjump"/>
              </a:rPr>
              <a:t>Skillplus</a:t>
            </a:r>
            <a:r>
              <a:rPr lang="en-IN" b="1" dirty="0">
                <a:hlinkClick r:id="rId4" action="ppaction://hlinksldjump"/>
              </a:rPr>
              <a:t> Placement Data Analysis</a:t>
            </a:r>
            <a:endParaRPr lang="en-IN" b="1" dirty="0"/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hlinkClick r:id="rId5" action="ppaction://hlinksldjump"/>
              </a:rPr>
              <a:t>Project 4: </a:t>
            </a:r>
            <a:r>
              <a:rPr lang="en-IN" b="1" dirty="0" err="1">
                <a:hlinkClick r:id="rId5" action="ppaction://hlinksldjump"/>
              </a:rPr>
              <a:t>Skillplus</a:t>
            </a:r>
            <a:r>
              <a:rPr lang="en-IN" b="1" dirty="0">
                <a:hlinkClick r:id="rId5" action="ppaction://hlinksldjump"/>
              </a:rPr>
              <a:t> Ezy Attendance Data Analysis</a:t>
            </a:r>
            <a:endParaRPr lang="en-IN" b="1" dirty="0"/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hlinkClick r:id="rId6" action="ppaction://hlinksldjump"/>
              </a:rPr>
              <a:t>Project 5: </a:t>
            </a:r>
            <a:r>
              <a:rPr lang="en-IN" b="1" dirty="0" err="1">
                <a:hlinkClick r:id="rId6" action="ppaction://hlinksldjump"/>
              </a:rPr>
              <a:t>Skillplus</a:t>
            </a:r>
            <a:r>
              <a:rPr lang="en-IN" b="1" dirty="0">
                <a:hlinkClick r:id="rId6" action="ppaction://hlinksldjump"/>
              </a:rPr>
              <a:t> Academics Data Analysis</a:t>
            </a:r>
            <a:endParaRPr lang="en-IN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hlinkClick r:id="rId7" action="ppaction://hlinksldjump"/>
              </a:rPr>
              <a:t>Project 6: Farm Pond Application Project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hlinkClick r:id="rId8" action="ppaction://hlinksldjump"/>
              </a:rPr>
              <a:t>Project 6.1: Help GIS Team</a:t>
            </a:r>
            <a:endParaRPr lang="en-IN" b="1" dirty="0"/>
          </a:p>
          <a:p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3515B-A87F-3A32-727F-F33E20EF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384-0B7F-45EC-985F-9B65D644D93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894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58A44-4768-5984-090E-145D5D7C3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3CEA-3AA4-0386-4456-D1FB7C75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5270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Project 6: Problem &amp; Solution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52F6-38DB-4F5D-E5B5-698FBEF9C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464"/>
            <a:ext cx="10515600" cy="4800600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IN" sz="3600" b="1" dirty="0"/>
              <a:t>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Workflow Documentation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Developed comprehensive documentation outlining the application workflow, detailing user interactions and processes.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Documentation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Created detailed documentation of the database, including schema, relationships, and data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Architecture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Established a clear system architecture diagram to visualize the overall structure and components of the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and Stored Procedure Documentation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Documented all APIs and stored procedures, providing descriptions of their functionality and usage.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091AA-5D1D-D046-117B-5D130D55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384-0B7F-45EC-985F-9B65D644D935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415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71661-818E-EB80-8BB1-361EFF249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65741-0B66-1F4A-778C-463EDC4F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384-0B7F-45EC-985F-9B65D644D935}" type="slidenum">
              <a:rPr lang="en-IN" smtClean="0"/>
              <a:t>21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499B78-9EB7-C997-0040-2BA8E1A5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715"/>
            <a:ext cx="10515600" cy="7644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Project 6.1: Help GIS Team</a:t>
            </a:r>
            <a:endParaRPr lang="en-IN" sz="40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8FE251-8CD1-FC64-1BB3-FC04CAF24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264"/>
            <a:ext cx="10515600" cy="561021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3200" b="1" dirty="0"/>
              <a:t>Project Requirements</a:t>
            </a:r>
          </a:p>
          <a:p>
            <a:r>
              <a:rPr lang="en-US" sz="2400" b="1" dirty="0"/>
              <a:t>GIS Team Collaboration</a:t>
            </a:r>
            <a:r>
              <a:rPr lang="en-US" sz="2400" dirty="0"/>
              <a:t>:</a:t>
            </a:r>
          </a:p>
          <a:p>
            <a:pPr lvl="1"/>
            <a:r>
              <a:rPr lang="en-US" sz="2200" dirty="0"/>
              <a:t>Engage with the GIS team to fully understand their requirements and objectives.</a:t>
            </a:r>
          </a:p>
          <a:p>
            <a:r>
              <a:rPr lang="en-US" sz="2400" b="1" dirty="0"/>
              <a:t>Data Processing with QGIS</a:t>
            </a:r>
            <a:r>
              <a:rPr lang="en-US" sz="2400" dirty="0"/>
              <a:t>:</a:t>
            </a:r>
          </a:p>
          <a:p>
            <a:pPr lvl="1"/>
            <a:r>
              <a:rPr lang="en-US" sz="2200" dirty="0"/>
              <a:t>Utilize QGIS to clip Land Use Land Cover (LULC) and soil data based on specified watershed boundaries.</a:t>
            </a:r>
          </a:p>
          <a:p>
            <a:r>
              <a:rPr lang="en-US" sz="2400" b="1" dirty="0"/>
              <a:t>Rainfall Data Analysis</a:t>
            </a:r>
            <a:r>
              <a:rPr lang="en-US" sz="2400" dirty="0"/>
              <a:t>:</a:t>
            </a:r>
          </a:p>
          <a:p>
            <a:pPr lvl="1"/>
            <a:r>
              <a:rPr lang="en-US" sz="2200" dirty="0"/>
              <a:t>Assist the GIS team in summarizing hourly rainfall data into:</a:t>
            </a:r>
          </a:p>
          <a:p>
            <a:pPr lvl="2"/>
            <a:r>
              <a:rPr lang="en-US" sz="1900" dirty="0"/>
              <a:t>Monthly averages and sums</a:t>
            </a:r>
          </a:p>
          <a:p>
            <a:pPr lvl="2"/>
            <a:r>
              <a:rPr lang="en-US" sz="1900" dirty="0"/>
              <a:t>Yearly averages and sums</a:t>
            </a:r>
          </a:p>
          <a:p>
            <a:pPr lvl="1"/>
            <a:r>
              <a:rPr lang="en-US" sz="2200" dirty="0"/>
              <a:t>Implement this data processing using Python for efficiency and accuracy</a:t>
            </a:r>
            <a:r>
              <a:rPr lang="en-US" sz="2600" dirty="0"/>
              <a:t>.</a:t>
            </a:r>
          </a:p>
          <a:p>
            <a:r>
              <a:rPr lang="en-US" sz="2400" b="1" dirty="0"/>
              <a:t>Project Features:</a:t>
            </a:r>
          </a:p>
          <a:p>
            <a:pPr lvl="1"/>
            <a:r>
              <a:rPr lang="en-US" sz="1900" b="1" dirty="0"/>
              <a:t>Interactive Meetings</a:t>
            </a:r>
            <a:r>
              <a:rPr lang="en-US" sz="1900" dirty="0"/>
              <a:t>: Regular discussions with the GIS team to ensure alignment on goals.</a:t>
            </a:r>
          </a:p>
          <a:p>
            <a:pPr lvl="1"/>
            <a:r>
              <a:rPr lang="en-US" sz="1900" b="1" dirty="0"/>
              <a:t>QGIS Tools</a:t>
            </a:r>
            <a:r>
              <a:rPr lang="en-US" sz="1900" dirty="0"/>
              <a:t>: Leverage appropriate QGIS tools for effective data clipping and visualization.</a:t>
            </a:r>
          </a:p>
          <a:p>
            <a:pPr lvl="1"/>
            <a:r>
              <a:rPr lang="en-US" sz="1900" b="1" dirty="0"/>
              <a:t>Python Scripts</a:t>
            </a:r>
            <a:r>
              <a:rPr lang="en-US" sz="1900" dirty="0"/>
              <a:t>: Develop reusable Python scripts to automate the summarization of rainfall data.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03167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9CF6-6007-7A70-430F-A2D323C8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1427"/>
            <a:ext cx="10515600" cy="4551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E9418-680B-9EE2-276B-227BE0C59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8529"/>
            <a:ext cx="10515600" cy="51684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8A604-20E2-83D8-DEBA-20388813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384-0B7F-45EC-985F-9B65D644D935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86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6FD47-04D5-A633-A7DF-53B132E3B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A6BE-382B-1BDD-0DE8-20BB319B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478"/>
            <a:ext cx="10515600" cy="6299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Project 1: LEAD Data Analysis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12999-2599-E57F-856B-DB037924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384-0B7F-45EC-985F-9B65D644D935}" type="slidenum">
              <a:rPr lang="en-IN" smtClean="0"/>
              <a:t>3</a:t>
            </a:fld>
            <a:endParaRPr lang="en-I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A0B0370-9728-4DDA-36BF-E1B8EF0605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0180" y="1060651"/>
            <a:ext cx="9311640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None/>
              <a:tabLst/>
            </a:pPr>
            <a:r>
              <a:rPr lang="en-US" altLang="en-US" sz="3200" b="1" dirty="0">
                <a:latin typeface="Arial" panose="020B0604020202020204" pitchFamily="34" charset="0"/>
              </a:rPr>
              <a:t>Dashboard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 Dashboard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Total project and student count.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status breakdown (Proposed, In Progress, Completed).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Trainer Performance Report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Trainer-wise project status distribution.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sessions conducted and student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 Progress Report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Student-wise project status and progress.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Participation metrics (number of projects, impact).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Manager Performance Report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Manager-wise project funding allocation.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distribution by manager.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Regional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District-wise project and student participation.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Fund distribution across districts.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filters and drill-down options.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export and custom alerts.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22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9CF6-6007-7A70-430F-A2D323C8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4894"/>
            <a:ext cx="10515600" cy="4551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Project 1: Problem &amp;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E9418-680B-9EE2-276B-227BE0C59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52" y="1548659"/>
            <a:ext cx="10515600" cy="3984095"/>
          </a:xfr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None/>
              <a:tabLst/>
            </a:pPr>
            <a:r>
              <a:rPr lang="en-IN" sz="3200" b="1" dirty="0"/>
              <a:t>Problem Analysis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Duplicate Data Issue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Excessive duplication in the dataset, which needs to be resolved for accurate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Disproportionate Manager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Manager table has around 140 unique manager IDs but contains 173,000 rows, indicating data redundancy or repeated entries.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and MIS Report Mismatch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There's a discrepancy in the data count between the dashboard and the Management Information System (MIS) report. </a:t>
            </a:r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95C52-1E61-0C2F-DC9F-C42B096E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384-0B7F-45EC-985F-9B65D644D93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39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D-568A-E58C-E846-E7426687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6073"/>
            <a:ext cx="10515600" cy="69719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Project 1: Problem &amp; Solution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9C119-AEE2-41DF-55FD-AC3DC0A55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266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None/>
              <a:tabLst/>
            </a:pPr>
            <a:r>
              <a:rPr kumimoji="0" lang="en-US" altLang="en-US" sz="3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Duplicate Data Removal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After discussing with Sharad, the duplicate data was removed, allowing for accurate report and dashboard creation.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Mismatch Investigation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understand the data mismatch, the backend of the MIS dashboard needs to be checked, particularly the date ranges used.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Differences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There are some differences in features between the MIS and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Zoho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systems, making a 100% data match impossible. 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LEAD DASHBOARD        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D13EB-7D3A-8F54-3768-C9D6BAD1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384-0B7F-45EC-985F-9B65D644D93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93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D18C-8EB8-6238-3433-95B37D4A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858"/>
            <a:ext cx="10515600" cy="7644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Project 2: </a:t>
            </a:r>
            <a:r>
              <a:rPr lang="en-US" sz="4000" b="1" dirty="0" err="1"/>
              <a:t>SiV</a:t>
            </a:r>
            <a:r>
              <a:rPr lang="en-US" sz="4000" b="1" dirty="0"/>
              <a:t> Data Analysis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31DA-6971-AEDC-98EB-7E2C47FCE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286"/>
            <a:ext cx="10515600" cy="551446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IN" sz="4600" b="1" dirty="0"/>
              <a:t>Dashboard Requirements</a:t>
            </a:r>
          </a:p>
          <a:p>
            <a:r>
              <a:rPr lang="en-US" b="1" dirty="0"/>
              <a:t>Institute-Wise Attendance Report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Display attendance percentages for each institute.</a:t>
            </a:r>
          </a:p>
          <a:p>
            <a:pPr lvl="1"/>
            <a:r>
              <a:rPr lang="en-US" dirty="0"/>
              <a:t>Identify trends in attendance over time.</a:t>
            </a:r>
          </a:p>
          <a:p>
            <a:r>
              <a:rPr lang="en-US" b="1" dirty="0"/>
              <a:t>KLE Colleges Attendance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Show attendance percentage specifically for KLE colleges.</a:t>
            </a:r>
          </a:p>
          <a:p>
            <a:pPr lvl="1"/>
            <a:r>
              <a:rPr lang="en-US" dirty="0"/>
              <a:t>Compare KLE college attendance to other institutes.</a:t>
            </a:r>
          </a:p>
          <a:p>
            <a:r>
              <a:rPr lang="en-US" b="1" dirty="0"/>
              <a:t>Student-Wise Payment Report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Track payments made by each student, including outstanding balances.</a:t>
            </a:r>
          </a:p>
          <a:p>
            <a:pPr lvl="1"/>
            <a:r>
              <a:rPr lang="en-US" dirty="0"/>
              <a:t>Display payment history and recent payment dates.</a:t>
            </a:r>
          </a:p>
          <a:p>
            <a:r>
              <a:rPr lang="en-US" b="1" dirty="0"/>
              <a:t>Institute-Wise Schedule Update Report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Provide updates on schedule changes for each institute.</a:t>
            </a:r>
          </a:p>
          <a:p>
            <a:pPr lvl="1"/>
            <a:r>
              <a:rPr lang="en-US" dirty="0"/>
              <a:t>Include information on upcoming events or sessions.</a:t>
            </a:r>
          </a:p>
          <a:p>
            <a:r>
              <a:rPr lang="en-US" b="1" dirty="0"/>
              <a:t>Dashboard Features:</a:t>
            </a:r>
          </a:p>
          <a:p>
            <a:pPr lvl="1"/>
            <a:r>
              <a:rPr lang="en-US" b="1" dirty="0"/>
              <a:t>Interactive Filters</a:t>
            </a:r>
            <a:r>
              <a:rPr lang="en-US" dirty="0"/>
              <a:t>: Filter by institute, date range, or student.</a:t>
            </a:r>
          </a:p>
          <a:p>
            <a:pPr lvl="1"/>
            <a:r>
              <a:rPr lang="en-US" b="1" dirty="0"/>
              <a:t>Drill-Down Options</a:t>
            </a:r>
            <a:r>
              <a:rPr lang="en-US" dirty="0"/>
              <a:t>: Click for detailed data on individual students or institutes.</a:t>
            </a:r>
          </a:p>
          <a:p>
            <a:pPr lvl="1"/>
            <a:r>
              <a:rPr lang="en-US" b="1" dirty="0"/>
              <a:t>Automated Alerts</a:t>
            </a:r>
            <a:r>
              <a:rPr lang="en-US" dirty="0"/>
              <a:t>: Notifications for overdue payments or attendance below a set threshold.</a:t>
            </a:r>
          </a:p>
          <a:p>
            <a:pPr lvl="1"/>
            <a:r>
              <a:rPr lang="en-US" b="1" dirty="0"/>
              <a:t>Data Export</a:t>
            </a:r>
            <a:r>
              <a:rPr lang="en-US" dirty="0"/>
              <a:t>: Download reports for further analysis or sharing.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93782-C4FA-42B1-007F-B945EB96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384-0B7F-45EC-985F-9B65D644D93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16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9CF6-6007-7A70-430F-A2D323C8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3916"/>
            <a:ext cx="10515600" cy="4551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Project 2: Problem &amp;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E9418-680B-9EE2-276B-227BE0C59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737"/>
            <a:ext cx="10515600" cy="4185263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IN" sz="3200" b="1" dirty="0"/>
              <a:t>Problem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Duplicate Attendance Tables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There were two attendance tables containing the same data, causing redundancy.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Schedule Table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schedule table was absent, impacting the ability to track and update schedules.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Duplicate Student Data in Admission Table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student admission table contained duplicate records, leading to inconsistencies.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Data Volume Impact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attendance table had 4.4 million records, causing the database to go into standby mode when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Zoho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attempted to fetch data, due to capacity limitations.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CE1CF-2973-B653-C4E1-5535662D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384-0B7F-45EC-985F-9B65D644D93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81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9CF6-6007-7A70-430F-A2D323C8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6417"/>
            <a:ext cx="10515600" cy="5006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Project 2: Problem &amp;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E9418-680B-9EE2-276B-227BE0C59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765"/>
            <a:ext cx="10515600" cy="5195374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IN" sz="3200" b="1" dirty="0"/>
              <a:t>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Duplicate Data Removal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After discussing with Anand, the duplicates in the student admission table were removed, and he confirmed which attendance table should be used.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Schedule Data Update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Anand mentioned he would add the schedule data, but it has not yet been reflected in the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Overload Issue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After consulting with Sharad, all live connections 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Zoho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were deleted, resulting in the removal of all reports. The only suggested solution to handle the data load was to increase the server capacity.</a:t>
            </a:r>
          </a:p>
          <a:p>
            <a:endParaRPr lang="en-US" sz="2000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Now the Project is on hold until further notice.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9716B-5FE0-62F0-2F3D-966A481C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384-0B7F-45EC-985F-9B65D644D93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65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D18C-8EB8-6238-3433-95B37D4A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098"/>
            <a:ext cx="10515600" cy="7644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Project 3: </a:t>
            </a:r>
            <a:r>
              <a:rPr lang="en-US" sz="4000" b="1" dirty="0" err="1"/>
              <a:t>Skillplus</a:t>
            </a:r>
            <a:r>
              <a:rPr lang="en-US" sz="4000" b="1" dirty="0"/>
              <a:t> Placement Data Analysis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31DA-6971-AEDC-98EB-7E2C47FCE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246"/>
            <a:ext cx="10515600" cy="5399501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IN" sz="5800" b="1" dirty="0"/>
              <a:t>Dashboard Requirements</a:t>
            </a:r>
          </a:p>
          <a:p>
            <a:r>
              <a:rPr lang="en-US" b="1" dirty="0"/>
              <a:t>Year-Wise Placement Status Report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Display the count of placements for each year.</a:t>
            </a:r>
          </a:p>
          <a:p>
            <a:pPr lvl="1"/>
            <a:r>
              <a:rPr lang="en-US" dirty="0"/>
              <a:t>Track trends in placement rates over time.</a:t>
            </a:r>
          </a:p>
          <a:p>
            <a:r>
              <a:rPr lang="en-US" b="1" dirty="0"/>
              <a:t>Program-Wise Placement Status Report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Show placement counts for different programs (e.g., S3, S4).</a:t>
            </a:r>
          </a:p>
          <a:p>
            <a:pPr lvl="1"/>
            <a:r>
              <a:rPr lang="en-US" dirty="0"/>
              <a:t>Compare placement success rates across programs.</a:t>
            </a:r>
          </a:p>
          <a:p>
            <a:r>
              <a:rPr lang="en-US" b="1" dirty="0"/>
              <a:t>Student-Wise Company Count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Track the number of companies each student has been placed in or received offers from.</a:t>
            </a:r>
          </a:p>
          <a:p>
            <a:r>
              <a:rPr lang="en-US" b="1" dirty="0"/>
              <a:t>Company-Wise Student Count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Display the number of students placed in each company.</a:t>
            </a:r>
          </a:p>
          <a:p>
            <a:pPr lvl="1"/>
            <a:r>
              <a:rPr lang="en-US" dirty="0"/>
              <a:t>Highlight companies with the highest placement intake.</a:t>
            </a:r>
          </a:p>
          <a:p>
            <a:r>
              <a:rPr lang="en-US" b="1" dirty="0"/>
              <a:t>Average CTC (Cost to Company)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Calculate and display the average CTC offered to placed students.</a:t>
            </a:r>
          </a:p>
          <a:p>
            <a:pPr lvl="1"/>
            <a:r>
              <a:rPr lang="en-US" dirty="0"/>
              <a:t>Compare average CTC across different programs and years.</a:t>
            </a:r>
          </a:p>
          <a:p>
            <a:r>
              <a:rPr lang="en-US" b="1" dirty="0"/>
              <a:t>Dashboard Features:</a:t>
            </a:r>
          </a:p>
          <a:p>
            <a:pPr lvl="1"/>
            <a:r>
              <a:rPr lang="en-US" b="1" dirty="0"/>
              <a:t>Interactive Filters</a:t>
            </a:r>
            <a:r>
              <a:rPr lang="en-US" dirty="0"/>
              <a:t>: Filter data by year, program, company, or student.</a:t>
            </a:r>
          </a:p>
          <a:p>
            <a:pPr lvl="1"/>
            <a:r>
              <a:rPr lang="en-US" b="1" dirty="0"/>
              <a:t>Drill-Down Options</a:t>
            </a:r>
            <a:r>
              <a:rPr lang="en-US" dirty="0"/>
              <a:t>: View detailed information on specific students or companies.</a:t>
            </a:r>
          </a:p>
          <a:p>
            <a:pPr lvl="1"/>
            <a:r>
              <a:rPr lang="en-US" b="1" dirty="0"/>
              <a:t>Automated Alerts</a:t>
            </a:r>
            <a:r>
              <a:rPr lang="en-US" dirty="0"/>
              <a:t>: Notifications for significant changes in placement trends or CTC.</a:t>
            </a:r>
          </a:p>
          <a:p>
            <a:pPr lvl="1"/>
            <a:r>
              <a:rPr lang="en-US" b="1" dirty="0"/>
              <a:t>Data Export</a:t>
            </a:r>
            <a:r>
              <a:rPr lang="en-US" dirty="0"/>
              <a:t>: Download placement reports for further analysis or sharing.</a:t>
            </a:r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13973-FB2D-A80F-9631-BD16A8C3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1384-0B7F-45EC-985F-9B65D644D93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17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2315</Words>
  <Application>Microsoft Office PowerPoint</Application>
  <PresentationFormat>Widescreen</PresentationFormat>
  <Paragraphs>243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Projects in Data Analysis  &amp;  Tech Team</vt:lpstr>
      <vt:lpstr>Table of Contents</vt:lpstr>
      <vt:lpstr>Project 1: LEAD Data Analysis</vt:lpstr>
      <vt:lpstr>Project 1: Problem &amp; Solution</vt:lpstr>
      <vt:lpstr>Project 1: Problem &amp; Solution</vt:lpstr>
      <vt:lpstr>Project 2: SiV Data Analysis</vt:lpstr>
      <vt:lpstr>Project 2: Problem &amp; Solution</vt:lpstr>
      <vt:lpstr>Project 2: Problem &amp; Solution</vt:lpstr>
      <vt:lpstr>Project 3: Skillplus Placement Data Analysis</vt:lpstr>
      <vt:lpstr>Project 3: Problem &amp; Solution</vt:lpstr>
      <vt:lpstr>Project 3: Problem &amp; Solution</vt:lpstr>
      <vt:lpstr>Project 4: Skillplus EZY Attendance Data Analysis</vt:lpstr>
      <vt:lpstr>Project 4: Problem &amp; Solution</vt:lpstr>
      <vt:lpstr>Project 4: Problem &amp; Solution</vt:lpstr>
      <vt:lpstr>Project 5: Skillplus Academics Data Analysis</vt:lpstr>
      <vt:lpstr>Project 5: Problem &amp; Solution</vt:lpstr>
      <vt:lpstr>Project 5: Problem &amp; Solution</vt:lpstr>
      <vt:lpstr>Project 6: Farm Pond Application Project</vt:lpstr>
      <vt:lpstr>Project 6: Problem &amp; Solution</vt:lpstr>
      <vt:lpstr>Project 6: Problem &amp; Solution</vt:lpstr>
      <vt:lpstr>Project 6.1: Help GIS Team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Amlanjyoti Laha</dc:creator>
  <cp:lastModifiedBy>Amlan</cp:lastModifiedBy>
  <cp:revision>42</cp:revision>
  <dcterms:created xsi:type="dcterms:W3CDTF">2024-07-05T05:53:51Z</dcterms:created>
  <dcterms:modified xsi:type="dcterms:W3CDTF">2024-10-22T08:11:09Z</dcterms:modified>
</cp:coreProperties>
</file>