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70" r:id="rId5"/>
    <p:sldId id="271" r:id="rId6"/>
    <p:sldId id="263" r:id="rId7"/>
    <p:sldId id="265" r:id="rId8"/>
    <p:sldId id="258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" initials="r" lastIdx="3" clrIdx="0">
    <p:extLst>
      <p:ext uri="{19B8F6BF-5375-455C-9EA6-DF929625EA0E}">
        <p15:presenceInfo xmlns:p15="http://schemas.microsoft.com/office/powerpoint/2012/main" userId="rebec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05"/>
    <a:srgbClr val="474343"/>
    <a:srgbClr val="232527"/>
    <a:srgbClr val="0D0D0D"/>
    <a:srgbClr val="990000"/>
    <a:srgbClr val="FFFFFF"/>
    <a:srgbClr val="F5F5F5"/>
    <a:srgbClr val="F2F2F2"/>
    <a:srgbClr val="000000"/>
    <a:srgbClr val="EEE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D11CF-92A3-4F93-B084-298FD269A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A7A413-698F-4B9C-A717-6800224F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A9A59C-B698-4773-AAB0-C659B38C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C71B01-CE2F-49DB-B351-DD20F1F0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66E14-1B2F-4C90-A9A1-B2CE741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08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D3D2D-F6C7-4ADF-8793-AB438D73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24DDD7-CA02-4039-A334-D8912917C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966878-CE8A-41C0-A2B0-3BF471FE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46ECC-C2E6-41D3-A23A-BAC5B125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949F1-63BB-4FD4-8C90-ABB1C35B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9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4ECF11-FFC8-41D4-8BE0-08167F896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A1BF08-EA69-4EAC-AD2B-98B6823E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A11B3-7DB3-45FD-8D4E-2CC1CBB8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2A8DB-72AA-48CE-ADD0-3350A7A9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F8B50-5AFC-487D-A835-3A2C4280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91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9ED7E-7DF1-4C76-9E85-DDF29432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00297-A801-41B0-98B1-6249320B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636B24-F0C1-4429-8FD9-2830561E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304610-9255-4CA1-8848-DCEC2437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67C13-9AAD-4362-9FD6-E86EAD04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24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33106-377C-45C4-A6FA-5D152D7C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C540FE-C800-43F0-A9B2-EBFA6EC1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8071A-C71E-4883-A90A-6C9B3ECF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ED6E56-C86B-43C4-AE0E-BD586C73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2A80B7-8942-49BF-AE0E-A1ADEB12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86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3E47B-5A9C-4B6D-89D5-FE6729B6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1076C0-B2B9-421C-8B6F-5583A4C3E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4CFF85-F178-4A7A-B44D-C22950BA5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F7EF0A-E482-4BD3-B431-DCBA76A7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B1576C-1CE8-4BEE-8271-6EB29813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BC0E8A-8C5A-4DCA-AB00-1B4C45D8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83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65C5D-E931-4C46-97DE-993BBCCD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51E963-6AF8-4D6A-A5A0-5753B87B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B27373-2F4D-45ED-86C7-C8A33C210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BA1731-6E6C-4A82-B19D-A0A241B6B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DBE82D-813C-40E1-9AEF-3FD2483CB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380006-2700-435E-A59E-BC83D8FB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08BC15-CA9C-409A-8A6D-230A05A8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827B83-9734-4F95-8448-2A7C3964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7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A993F-F369-463D-BA20-73DA08D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5281A0-A06F-41B6-AF03-2BAA898F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5E671C-953C-4F3B-9D8E-3343242E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1A4B62-8861-42A1-889C-0F125F96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24D9F8-E971-4F3F-B6B2-2DA29C09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A70458-F9E1-45F5-96C5-A577A761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88E192-376B-4DA0-8B4F-02021490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19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DCBAF-83E7-4E9E-9DC3-1D40B12C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3870C2-1939-46BA-8A55-7AC6A1C7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EC6CB4-255B-4E4C-A802-76F411677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5FF9E5-31BD-4599-8E69-2E1D0BF0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24FD20-52AE-441D-B93D-415F321F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E6B2FB-2C75-4679-B460-0FC0A542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8856-9069-4E79-B31E-F0435CEC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307FE2-1808-4C57-89D2-09D47EDBE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1BB6AA-7090-41AF-93F5-1F3BE9F03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928F18-2705-4178-9618-07A8D91E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69DB55-E26D-4C4F-835A-87416B49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66927F-AAE3-43FA-8E4D-5E75353A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D5BDE7-2A28-41EB-8EC1-566961F9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4D6E99-AD3F-4B89-8BBF-ED850C35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B9EA2-4987-4873-AFAE-2098953C3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87C8-E55E-4FA0-B705-E340A46EFEF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E25AD-EEA4-4B40-B54E-D1618E195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88891-0A04-4D6E-89D3-F66B63063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3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rgbClr val="C00000"/>
                </a:solidFill>
                <a:cs typeface="Iskoola Pota" panose="020B0502040204020203" pitchFamily="34" charset="0"/>
              </a:rPr>
              <a:t>Projets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A propos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4375071" y="1610660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</a:t>
            </a:r>
          </a:p>
        </p:txBody>
      </p:sp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965F95-78B9-4402-A93F-553B51C12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t="2777" r="6110" b="37288"/>
          <a:stretch/>
        </p:blipFill>
        <p:spPr>
          <a:xfrm>
            <a:off x="2066462" y="2344834"/>
            <a:ext cx="3441854" cy="3346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" name="Image 39" descr="Une image contenant musique, assis, violon, table&#10;&#10;Description générée automatiquement">
            <a:extLst>
              <a:ext uri="{FF2B5EF4-FFF2-40B4-BE49-F238E27FC236}">
                <a16:creationId xmlns:a16="http://schemas.microsoft.com/office/drawing/2014/main" id="{51CB0661-3D42-44BC-9124-8B53A50DC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7799"/>
          <a:stretch/>
        </p:blipFill>
        <p:spPr>
          <a:xfrm>
            <a:off x="6843822" y="2344834"/>
            <a:ext cx="3614627" cy="3346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BA35D1B-F07F-4207-8CDF-FA3D1EE8148E}"/>
              </a:ext>
            </a:extLst>
          </p:cNvPr>
          <p:cNvSpPr txBox="1"/>
          <p:nvPr/>
        </p:nvSpPr>
        <p:spPr>
          <a:xfrm>
            <a:off x="7338137" y="3257403"/>
            <a:ext cx="2658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  <a:cs typeface="Iskoola Pota" panose="020B0502040204020203" pitchFamily="34" charset="0"/>
              </a:rPr>
              <a:t>Instruments de musique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FA5F87-5F9C-44ED-A594-66A19B5540E6}"/>
              </a:ext>
            </a:extLst>
          </p:cNvPr>
          <p:cNvSpPr/>
          <p:nvPr/>
        </p:nvSpPr>
        <p:spPr>
          <a:xfrm>
            <a:off x="2066460" y="1400176"/>
            <a:ext cx="1533990" cy="1495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FD64A5-B205-428F-BC5F-1CBD89A0558D}"/>
              </a:ext>
            </a:extLst>
          </p:cNvPr>
          <p:cNvSpPr/>
          <p:nvPr/>
        </p:nvSpPr>
        <p:spPr>
          <a:xfrm>
            <a:off x="2066460" y="1400176"/>
            <a:ext cx="1533990" cy="295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Mercure Galant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4BC10C-9609-4C7F-9F96-1450C37400B9}"/>
              </a:ext>
            </a:extLst>
          </p:cNvPr>
          <p:cNvSpPr/>
          <p:nvPr/>
        </p:nvSpPr>
        <p:spPr>
          <a:xfrm>
            <a:off x="2066460" y="1719985"/>
            <a:ext cx="1533990" cy="295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Sequentia</a:t>
            </a:r>
            <a:endParaRPr lang="fr-FR" sz="1200" b="1" dirty="0">
              <a:solidFill>
                <a:schemeClr val="bg2">
                  <a:lumMod val="25000"/>
                </a:schemeClr>
              </a:solidFill>
              <a:cs typeface="Iskoola Pota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C5713A-692E-48CF-B744-F1D9DACAA0D2}"/>
              </a:ext>
            </a:extLst>
          </p:cNvPr>
          <p:cNvSpPr/>
          <p:nvPr/>
        </p:nvSpPr>
        <p:spPr>
          <a:xfrm>
            <a:off x="2066460" y="2303079"/>
            <a:ext cx="1533990" cy="295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B8DE76-BBCE-412E-9A6B-A6F3E1197070}"/>
              </a:ext>
            </a:extLst>
          </p:cNvPr>
          <p:cNvSpPr/>
          <p:nvPr/>
        </p:nvSpPr>
        <p:spPr>
          <a:xfrm>
            <a:off x="2066460" y="1104900"/>
            <a:ext cx="1533990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</a:rPr>
              <a:t>Projets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A465C5-16E9-4CE7-858F-0FBCDA9527A5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accent4">
                    <a:lumMod val="75000"/>
                  </a:schemeClr>
                </a:solidFill>
              </a:rPr>
              <a:t>Connexion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C9E1997-AF11-4050-A3BA-9F6AA37B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1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Projets			Editeur de thésaurus			A propos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C0C05D-139C-41A9-9FDF-75D5F412CB37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F056348-753B-41CB-A2A7-9818B7AE99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5" y="1385871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5" y="1749673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6BAA2E34-85B0-41AD-BA1C-BFFCD79C597C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2713AD-587A-429F-AE99-480F0A507160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9" name="Tableau 50">
            <a:extLst>
              <a:ext uri="{FF2B5EF4-FFF2-40B4-BE49-F238E27FC236}">
                <a16:creationId xmlns:a16="http://schemas.microsoft.com/office/drawing/2014/main" id="{38633EDB-B75E-4DEF-B75E-84C5C1EC4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129451"/>
              </p:ext>
            </p:extLst>
          </p:nvPr>
        </p:nvGraphicFramePr>
        <p:xfrm>
          <a:off x="3552825" y="3221466"/>
          <a:ext cx="7372350" cy="35078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Définition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873165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61B5748-F93D-4590-B278-EAE8FE0A5620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FB354CB-5DA8-4383-8F64-47BA921621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56D504E-B5DB-44C6-9D94-67A252BEE188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16" name="Étoile : 5 branches 15">
            <a:extLst>
              <a:ext uri="{FF2B5EF4-FFF2-40B4-BE49-F238E27FC236}">
                <a16:creationId xmlns:a16="http://schemas.microsoft.com/office/drawing/2014/main" id="{1371FBE2-77B8-4A56-B581-EC258EE79CDF}"/>
              </a:ext>
            </a:extLst>
          </p:cNvPr>
          <p:cNvSpPr/>
          <p:nvPr/>
        </p:nvSpPr>
        <p:spPr>
          <a:xfrm>
            <a:off x="4986641" y="4257166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6793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Projets			Editeur de thésaurus			A propos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5" y="1385871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5" y="1749673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6BAA2E34-85B0-41AD-BA1C-BFFCD79C597C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2713AD-587A-429F-AE99-480F0A507160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9" name="Tableau 50">
            <a:extLst>
              <a:ext uri="{FF2B5EF4-FFF2-40B4-BE49-F238E27FC236}">
                <a16:creationId xmlns:a16="http://schemas.microsoft.com/office/drawing/2014/main" id="{38633EDB-B75E-4DEF-B75E-84C5C1EC4810}"/>
              </a:ext>
            </a:extLst>
          </p:cNvPr>
          <p:cNvGraphicFramePr>
            <a:graphicFrameLocks noGrp="1"/>
          </p:cNvGraphicFramePr>
          <p:nvPr/>
        </p:nvGraphicFramePr>
        <p:xfrm>
          <a:off x="3552825" y="3221466"/>
          <a:ext cx="7372350" cy="35078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Définition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873165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61B5748-F93D-4590-B278-EAE8FE0A5620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FB354CB-5DA8-4383-8F64-47BA921621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56D504E-B5DB-44C6-9D94-67A252BEE188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16" name="Étoile : 5 branches 15">
            <a:extLst>
              <a:ext uri="{FF2B5EF4-FFF2-40B4-BE49-F238E27FC236}">
                <a16:creationId xmlns:a16="http://schemas.microsoft.com/office/drawing/2014/main" id="{1371FBE2-77B8-4A56-B581-EC258EE79CDF}"/>
              </a:ext>
            </a:extLst>
          </p:cNvPr>
          <p:cNvSpPr/>
          <p:nvPr/>
        </p:nvSpPr>
        <p:spPr>
          <a:xfrm>
            <a:off x="4986641" y="4257166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2C9676B-9608-4824-ADCA-A65CE2546CB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08" y="3958838"/>
            <a:ext cx="264280" cy="264280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A7D19B9-B076-4749-8F5E-5231CC131E62}"/>
              </a:ext>
            </a:extLst>
          </p:cNvPr>
          <p:cNvSpPr/>
          <p:nvPr/>
        </p:nvSpPr>
        <p:spPr>
          <a:xfrm>
            <a:off x="5644848" y="4123320"/>
            <a:ext cx="1864953" cy="18375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Information renseignée par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nbertonblivet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, le 10-11-2020.</a:t>
            </a:r>
          </a:p>
          <a:p>
            <a:pPr algn="just"/>
            <a:endParaRPr lang="fr-FR" sz="11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Commentaire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de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aprejus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 le 11-11-2020 :</a:t>
            </a:r>
          </a:p>
          <a:p>
            <a:pPr algn="just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i="1" dirty="0">
                <a:solidFill>
                  <a:schemeClr val="bg2">
                    <a:lumMod val="25000"/>
                  </a:schemeClr>
                </a:solidFill>
              </a:rPr>
              <a:t>John Doe n’est qu’assistant boulanger de 1665 à 1670.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796D4C-CDD6-42FF-8DBB-1310CF78F493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CB85BF7-1365-47C7-8C90-0E5B6E0B05D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1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Projets			Editeur de thésaurus			A propos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5" y="1385871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5" y="1749673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6BAA2E34-85B0-41AD-BA1C-BFFCD79C597C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2713AD-587A-429F-AE99-480F0A507160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9" name="Tableau 50">
            <a:extLst>
              <a:ext uri="{FF2B5EF4-FFF2-40B4-BE49-F238E27FC236}">
                <a16:creationId xmlns:a16="http://schemas.microsoft.com/office/drawing/2014/main" id="{38633EDB-B75E-4DEF-B75E-84C5C1EC4810}"/>
              </a:ext>
            </a:extLst>
          </p:cNvPr>
          <p:cNvGraphicFramePr>
            <a:graphicFrameLocks noGrp="1"/>
          </p:cNvGraphicFramePr>
          <p:nvPr/>
        </p:nvGraphicFramePr>
        <p:xfrm>
          <a:off x="3552825" y="3221466"/>
          <a:ext cx="7372350" cy="35078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Définition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873165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61B5748-F93D-4590-B278-EAE8FE0A5620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FB354CB-5DA8-4383-8F64-47BA921621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56D504E-B5DB-44C6-9D94-67A252BEE188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16" name="Étoile : 5 branches 15">
            <a:extLst>
              <a:ext uri="{FF2B5EF4-FFF2-40B4-BE49-F238E27FC236}">
                <a16:creationId xmlns:a16="http://schemas.microsoft.com/office/drawing/2014/main" id="{1371FBE2-77B8-4A56-B581-EC258EE79CDF}"/>
              </a:ext>
            </a:extLst>
          </p:cNvPr>
          <p:cNvSpPr/>
          <p:nvPr/>
        </p:nvSpPr>
        <p:spPr>
          <a:xfrm>
            <a:off x="4986641" y="4257166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5EB63D-E1DE-4979-8873-653A88F40BA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15" y="4326054"/>
            <a:ext cx="264280" cy="264280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CD3B06F-E806-441C-B8D2-C3BDA9319022}"/>
              </a:ext>
            </a:extLst>
          </p:cNvPr>
          <p:cNvSpPr/>
          <p:nvPr/>
        </p:nvSpPr>
        <p:spPr>
          <a:xfrm>
            <a:off x="5141555" y="4536009"/>
            <a:ext cx="3780733" cy="132811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100" b="1" u="sng" dirty="0">
                <a:solidFill>
                  <a:schemeClr val="accent4">
                    <a:lumMod val="75000"/>
                  </a:schemeClr>
                </a:solidFill>
              </a:rPr>
              <a:t>Désaccord :</a:t>
            </a:r>
          </a:p>
          <a:p>
            <a:pPr algn="just"/>
            <a:endParaRPr lang="fr-FR" sz="1100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fr-FR" sz="1100" i="1" dirty="0">
                <a:solidFill>
                  <a:schemeClr val="bg2">
                    <a:lumMod val="25000"/>
                  </a:schemeClr>
                </a:solidFill>
              </a:rPr>
              <a:t>Membre de Marchands du Pont Neuf (1716-1718).</a:t>
            </a:r>
          </a:p>
          <a:p>
            <a:pPr algn="just"/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Information renseignée par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aprejus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, le 08-11-2020.</a:t>
            </a:r>
            <a:endParaRPr lang="fr-FR" sz="1100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endParaRPr lang="fr-FR" sz="1100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fr-FR" sz="1100" i="1" dirty="0">
                <a:solidFill>
                  <a:schemeClr val="bg2">
                    <a:lumMod val="25000"/>
                  </a:schemeClr>
                </a:solidFill>
              </a:rPr>
              <a:t>Membre de Marchands du Pont Neuf (1715-1718).</a:t>
            </a:r>
          </a:p>
          <a:p>
            <a:pPr algn="just"/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Information renseignée par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nbertonblivet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, le 10-11-2020.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F4D4B-5D60-4D2E-891B-9BA6DF80BA41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AA72E05-383D-43B1-AD07-7B048BB365F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7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Projets			Editeur de thésaurus			A propos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5" y="1385871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5" y="1749673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6BAA2E34-85B0-41AD-BA1C-BFFCD79C597C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2713AD-587A-429F-AE99-480F0A507160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9" name="Tableau 50">
            <a:extLst>
              <a:ext uri="{FF2B5EF4-FFF2-40B4-BE49-F238E27FC236}">
                <a16:creationId xmlns:a16="http://schemas.microsoft.com/office/drawing/2014/main" id="{38633EDB-B75E-4DEF-B75E-84C5C1EC4810}"/>
              </a:ext>
            </a:extLst>
          </p:cNvPr>
          <p:cNvGraphicFramePr>
            <a:graphicFrameLocks noGrp="1"/>
          </p:cNvGraphicFramePr>
          <p:nvPr/>
        </p:nvGraphicFramePr>
        <p:xfrm>
          <a:off x="3552825" y="3221466"/>
          <a:ext cx="7372350" cy="35078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Définition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873165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61B5748-F93D-4590-B278-EAE8FE0A5620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FB354CB-5DA8-4383-8F64-47BA921621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56D504E-B5DB-44C6-9D94-67A252BEE188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16" name="Étoile : 5 branches 15">
            <a:extLst>
              <a:ext uri="{FF2B5EF4-FFF2-40B4-BE49-F238E27FC236}">
                <a16:creationId xmlns:a16="http://schemas.microsoft.com/office/drawing/2014/main" id="{1371FBE2-77B8-4A56-B581-EC258EE79CDF}"/>
              </a:ext>
            </a:extLst>
          </p:cNvPr>
          <p:cNvSpPr/>
          <p:nvPr/>
        </p:nvSpPr>
        <p:spPr>
          <a:xfrm>
            <a:off x="4986641" y="4257166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  <p:sp>
        <p:nvSpPr>
          <p:cNvPr id="8" name="Légende : flèche vers le bas 7">
            <a:extLst>
              <a:ext uri="{FF2B5EF4-FFF2-40B4-BE49-F238E27FC236}">
                <a16:creationId xmlns:a16="http://schemas.microsoft.com/office/drawing/2014/main" id="{0A826054-3397-474B-BC53-628F3C4538CA}"/>
              </a:ext>
            </a:extLst>
          </p:cNvPr>
          <p:cNvSpPr/>
          <p:nvPr/>
        </p:nvSpPr>
        <p:spPr>
          <a:xfrm>
            <a:off x="519112" y="1847852"/>
            <a:ext cx="2338385" cy="1239968"/>
          </a:xfrm>
          <a:prstGeom prst="downArrowCallout">
            <a:avLst>
              <a:gd name="adj1" fmla="val 48358"/>
              <a:gd name="adj2" fmla="val 25000"/>
              <a:gd name="adj3" fmla="val 25000"/>
              <a:gd name="adj4" fmla="val 75000"/>
            </a:avLst>
          </a:prstGeom>
          <a:solidFill>
            <a:srgbClr val="FFFFFF">
              <a:alpha val="89804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select ?name where {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?s a </a:t>
            </a:r>
            <a:r>
              <a:rPr lang="en-US" sz="1000" dirty="0" err="1">
                <a:solidFill>
                  <a:schemeClr val="bg2">
                    <a:lumMod val="10000"/>
                  </a:schemeClr>
                </a:solidFill>
              </a:rPr>
              <a:t>skos:ConceptScheme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 .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?s </a:t>
            </a:r>
            <a:r>
              <a:rPr lang="en-US" sz="1000" dirty="0" err="1">
                <a:solidFill>
                  <a:schemeClr val="bg2">
                    <a:lumMod val="10000"/>
                  </a:schemeClr>
                </a:solidFill>
              </a:rPr>
              <a:t>dcterms:title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 ?name .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}  </a:t>
            </a: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REQUETE A ACTUALISER</a:t>
            </a:r>
            <a:endParaRPr lang="fr-FR" sz="16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fr-FR" sz="1000" dirty="0"/>
          </a:p>
        </p:txBody>
      </p:sp>
      <p:sp>
        <p:nvSpPr>
          <p:cNvPr id="9" name="Légende : flèche vers le haut 8">
            <a:extLst>
              <a:ext uri="{FF2B5EF4-FFF2-40B4-BE49-F238E27FC236}">
                <a16:creationId xmlns:a16="http://schemas.microsoft.com/office/drawing/2014/main" id="{2CCAF5FE-50BC-41BC-B163-1D07DAABFEDE}"/>
              </a:ext>
            </a:extLst>
          </p:cNvPr>
          <p:cNvSpPr/>
          <p:nvPr/>
        </p:nvSpPr>
        <p:spPr>
          <a:xfrm>
            <a:off x="424129" y="3901532"/>
            <a:ext cx="3723746" cy="1802883"/>
          </a:xfrm>
          <a:prstGeom prst="upArrowCallout">
            <a:avLst>
              <a:gd name="adj1" fmla="val 50000"/>
              <a:gd name="adj2" fmla="val 25000"/>
              <a:gd name="adj3" fmla="val 26088"/>
              <a:gd name="adj4" fmla="val 81249"/>
            </a:avLst>
          </a:prstGeom>
          <a:solidFill>
            <a:srgbClr val="FFFFFF">
              <a:alpha val="89804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select ?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name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where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{ 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?s a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skos:Concept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.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?s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skosxl:prefLabel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?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name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.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?s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skos:inScheme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iremus:d2b74f02-feb6-43df-9876-b02941e391e1 .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} </a:t>
            </a:r>
          </a:p>
          <a:p>
            <a:endParaRPr lang="fr-F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REQUETE A ACTUALISER</a:t>
            </a:r>
            <a:endParaRPr lang="fr-FR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93643A-DAEA-4295-B8FE-7B22A3DA57A7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C2FF454-38D1-42B9-A48A-EB0CD3327B4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0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Projets			Editeur de thésaurus			A propos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4" y="2821068"/>
            <a:ext cx="6554257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Royaume de France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Gouvernement d’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Isle-de-France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Gouvernement de Paris</a:t>
            </a:r>
          </a:p>
        </p:txBody>
      </p:sp>
      <p:graphicFrame>
        <p:nvGraphicFramePr>
          <p:cNvPr id="34" name="Tableau 50">
            <a:extLst>
              <a:ext uri="{FF2B5EF4-FFF2-40B4-BE49-F238E27FC236}">
                <a16:creationId xmlns:a16="http://schemas.microsoft.com/office/drawing/2014/main" id="{86C5BDD7-76CE-4920-A6E8-6BBC3ADC7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7410"/>
              </p:ext>
            </p:extLst>
          </p:nvPr>
        </p:nvGraphicFramePr>
        <p:xfrm>
          <a:off x="3552825" y="3221466"/>
          <a:ext cx="7372350" cy="337539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Gouvernement de Paris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Synonymes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1914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Inclus dans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sng" dirty="0"/>
                        <a:t>Gouvernement d’</a:t>
                      </a:r>
                      <a:r>
                        <a:rPr lang="fr-FR" sz="1200" b="1" u="sng" dirty="0" err="1"/>
                        <a:t>Isle-de-France</a:t>
                      </a:r>
                      <a:r>
                        <a:rPr lang="fr-FR" sz="1200" dirty="0"/>
                        <a:t>, </a:t>
                      </a:r>
                      <a:r>
                        <a:rPr lang="fr-FR" sz="1200" b="1" u="sng" dirty="0"/>
                        <a:t>Royaume de France</a:t>
                      </a:r>
                      <a:r>
                        <a:rPr lang="fr-FR" sz="1200" dirty="0"/>
                        <a:t>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b="1" dirty="0"/>
                    </a:p>
                    <a:p>
                      <a:r>
                        <a:rPr lang="fr-FR" sz="1200" b="1" dirty="0"/>
                        <a:t>Ressources externes</a:t>
                      </a:r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3" y="1385143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3" y="1748945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6BAA2E34-85B0-41AD-BA1C-BFFCD79C597C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CDB3C-AC6A-4EAA-968F-6984C77F3B39}"/>
              </a:ext>
            </a:extLst>
          </p:cNvPr>
          <p:cNvSpPr/>
          <p:nvPr/>
        </p:nvSpPr>
        <p:spPr>
          <a:xfrm>
            <a:off x="4899516" y="5583919"/>
            <a:ext cx="6025660" cy="617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377BD8A-8DF8-43CC-ACE0-4C691936F8D6}"/>
              </a:ext>
            </a:extLst>
          </p:cNvPr>
          <p:cNvSpPr/>
          <p:nvPr/>
        </p:nvSpPr>
        <p:spPr>
          <a:xfrm>
            <a:off x="9955740" y="5765782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4DF454C-97E5-4985-8883-2124E4FE5C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04" t="48368" r="80719" b="39826"/>
          <a:stretch/>
        </p:blipFill>
        <p:spPr>
          <a:xfrm>
            <a:off x="5002866" y="5614029"/>
            <a:ext cx="458094" cy="587615"/>
          </a:xfrm>
          <a:prstGeom prst="rect">
            <a:avLst/>
          </a:prstGeom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006FC4-8927-4614-A48C-F97A7CC895FD}"/>
              </a:ext>
            </a:extLst>
          </p:cNvPr>
          <p:cNvSpPr/>
          <p:nvPr/>
        </p:nvSpPr>
        <p:spPr>
          <a:xfrm>
            <a:off x="5460960" y="5656789"/>
            <a:ext cx="4604884" cy="892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BF1C7DDF-FFC0-4309-B185-4991FDA5F6F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6A781-FFF6-483D-B7BC-6E7B4ADD446A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CF34568-34E7-443F-8151-B09DA3BF225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F79DFB7-3BFA-4F92-AF4F-72C5C73A3E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534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2637B5DA-6E73-43FA-948F-355F341E144A}"/>
              </a:ext>
            </a:extLst>
          </p:cNvPr>
          <p:cNvSpPr txBox="1">
            <a:spLocks/>
          </p:cNvSpPr>
          <p:nvPr/>
        </p:nvSpPr>
        <p:spPr>
          <a:xfrm>
            <a:off x="0" y="-2592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B1B787-AF66-457B-8F68-5AC975BDECA5}"/>
              </a:ext>
            </a:extLst>
          </p:cNvPr>
          <p:cNvSpPr/>
          <p:nvPr/>
        </p:nvSpPr>
        <p:spPr>
          <a:xfrm>
            <a:off x="-2" y="1400175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BAE8A92-D90E-4D43-9C43-5CB9B56B62CC}"/>
              </a:ext>
            </a:extLst>
          </p:cNvPr>
          <p:cNvSpPr/>
          <p:nvPr/>
        </p:nvSpPr>
        <p:spPr>
          <a:xfrm>
            <a:off x="5329003" y="1385143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138" name="Sous-titre 2">
            <a:extLst>
              <a:ext uri="{FF2B5EF4-FFF2-40B4-BE49-F238E27FC236}">
                <a16:creationId xmlns:a16="http://schemas.microsoft.com/office/drawing/2014/main" id="{51D58BC4-0D5A-410D-AF8E-D5D749145D66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Projets			Editeur de thésaurus			A propos</a:t>
            </a: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F3E59317-B746-4EB6-ACE0-54640456677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4F42340-9933-4687-A0B9-A5E9926445ED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677A73BC-407B-42E3-B69C-5F0F0759434E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9B31FD8B-3DAC-4459-A07E-02D7617936AA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46F1D68-1D21-429D-B209-FAD5FB32D49E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4FB660A-815A-4A94-AC3D-E7E5CE0AEF0F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AFF541B-ECB1-4DE5-AF42-707800EE3BAB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54" name="Triangle isocèle 153">
            <a:extLst>
              <a:ext uri="{FF2B5EF4-FFF2-40B4-BE49-F238E27FC236}">
                <a16:creationId xmlns:a16="http://schemas.microsoft.com/office/drawing/2014/main" id="{AD865004-2CBB-4036-A39C-3DA9CD2F19C8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D8AFAD3-087B-45E1-BB3B-380B8A99B687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99DF158-A8D9-48B3-B63E-866CF8BB4E68}"/>
              </a:ext>
            </a:extLst>
          </p:cNvPr>
          <p:cNvSpPr/>
          <p:nvPr/>
        </p:nvSpPr>
        <p:spPr>
          <a:xfrm>
            <a:off x="3552824" y="2821068"/>
            <a:ext cx="6554257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Communauté de marchands et de bourgeois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 &gt; Marchands du Pont-Neuf</a:t>
            </a:r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60" name="Tableau 50">
            <a:extLst>
              <a:ext uri="{FF2B5EF4-FFF2-40B4-BE49-F238E27FC236}">
                <a16:creationId xmlns:a16="http://schemas.microsoft.com/office/drawing/2014/main" id="{DD4BF3F8-8BA9-46E1-A51C-7E8D28D66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301703"/>
              </p:ext>
            </p:extLst>
          </p:nvPr>
        </p:nvGraphicFramePr>
        <p:xfrm>
          <a:off x="3552825" y="3221466"/>
          <a:ext cx="7372350" cy="382468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Marchands du Pont-Neuf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Synonymes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1914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Localisation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sng" dirty="0"/>
                        <a:t>Paris</a:t>
                      </a:r>
                      <a:r>
                        <a:rPr lang="fr-FR" sz="1200" b="0" u="none" dirty="0"/>
                        <a:t>, </a:t>
                      </a:r>
                      <a:r>
                        <a:rPr lang="fr-FR" sz="1200" b="1" u="sng" dirty="0"/>
                        <a:t>Gouvernement de Paris</a:t>
                      </a:r>
                      <a:r>
                        <a:rPr lang="fr-FR" sz="1200" b="0" u="none" dirty="0"/>
                        <a:t>, </a:t>
                      </a:r>
                      <a:r>
                        <a:rPr lang="fr-FR" sz="1200" b="1" u="sng" dirty="0"/>
                        <a:t>Gouvernement d’</a:t>
                      </a:r>
                      <a:r>
                        <a:rPr lang="fr-FR" sz="1200" b="1" u="sng" dirty="0" err="1"/>
                        <a:t>Isle-de-France</a:t>
                      </a:r>
                      <a:r>
                        <a:rPr lang="fr-FR" sz="1200" dirty="0"/>
                        <a:t>, </a:t>
                      </a:r>
                      <a:r>
                        <a:rPr lang="fr-FR" sz="1200" b="1" u="sng" dirty="0"/>
                        <a:t>Royaume de France</a:t>
                      </a:r>
                      <a:r>
                        <a:rPr lang="fr-FR" sz="1200" dirty="0"/>
                        <a:t>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Marchand</a:t>
                      </a:r>
                      <a:endParaRPr lang="fr-FR" sz="1200" b="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5778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i="1" dirty="0"/>
                        <a:t>          </a:t>
                      </a:r>
                      <a:r>
                        <a:rPr lang="fr-FR" sz="1100" b="1" i="0" u="sng" dirty="0"/>
                        <a:t>John Doe</a:t>
                      </a:r>
                      <a:endParaRPr lang="fr-FR" sz="1400" b="1" i="0" u="sng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b="1" dirty="0"/>
                    </a:p>
                    <a:p>
                      <a:r>
                        <a:rPr lang="fr-FR" sz="1200" b="1" dirty="0"/>
                        <a:t>Ressources externes</a:t>
                      </a:r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162" name="Rectangle 161">
            <a:extLst>
              <a:ext uri="{FF2B5EF4-FFF2-40B4-BE49-F238E27FC236}">
                <a16:creationId xmlns:a16="http://schemas.microsoft.com/office/drawing/2014/main" id="{33FE1ABC-43D9-4BDF-A17F-6F14B4E50E8E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164" name="Triangle isocèle 163">
            <a:extLst>
              <a:ext uri="{FF2B5EF4-FFF2-40B4-BE49-F238E27FC236}">
                <a16:creationId xmlns:a16="http://schemas.microsoft.com/office/drawing/2014/main" id="{111BDF83-8577-403C-AB5E-CB78D11F655F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Triangle isocèle 165">
            <a:extLst>
              <a:ext uri="{FF2B5EF4-FFF2-40B4-BE49-F238E27FC236}">
                <a16:creationId xmlns:a16="http://schemas.microsoft.com/office/drawing/2014/main" id="{283FC725-2D62-4A3B-ADA1-469410F86404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0254ED-AAE2-482A-B5C9-0D4EEB4D244D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02A7DDF-3CA9-4907-BD3F-554EE9E5D10E}"/>
              </a:ext>
            </a:extLst>
          </p:cNvPr>
          <p:cNvSpPr/>
          <p:nvPr/>
        </p:nvSpPr>
        <p:spPr>
          <a:xfrm>
            <a:off x="5329003" y="1748945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9FFD9236-B1B5-474C-BFB0-8B81AAF04FDA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74" name="Rectangle : coins arrondis 173">
            <a:extLst>
              <a:ext uri="{FF2B5EF4-FFF2-40B4-BE49-F238E27FC236}">
                <a16:creationId xmlns:a16="http://schemas.microsoft.com/office/drawing/2014/main" id="{9414DABC-19F6-44DB-B243-1A9EE8D99D2E}"/>
              </a:ext>
            </a:extLst>
          </p:cNvPr>
          <p:cNvSpPr/>
          <p:nvPr/>
        </p:nvSpPr>
        <p:spPr>
          <a:xfrm>
            <a:off x="9955740" y="5765782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sp>
        <p:nvSpPr>
          <p:cNvPr id="176" name="Triangle isocèle 175">
            <a:extLst>
              <a:ext uri="{FF2B5EF4-FFF2-40B4-BE49-F238E27FC236}">
                <a16:creationId xmlns:a16="http://schemas.microsoft.com/office/drawing/2014/main" id="{4B269D03-8247-4AB3-832B-7C8BE8EC0CF0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8" name="Image 177">
            <a:extLst>
              <a:ext uri="{FF2B5EF4-FFF2-40B4-BE49-F238E27FC236}">
                <a16:creationId xmlns:a16="http://schemas.microsoft.com/office/drawing/2014/main" id="{1960938B-913A-48E1-8C9F-9BDE49D2E6C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827" y="6107505"/>
            <a:ext cx="301654" cy="3016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E48137-0C9B-4F9D-99E7-C7585A0DFFC9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94D47F-5A49-40C6-8350-DB928F37E2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1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Projets			Editeur de thésaurus			A propos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778933" y="2552700"/>
            <a:ext cx="10612967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Créer un nouveau terme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3" y="1385143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Les</a:t>
            </a:r>
            <a:r>
              <a:rPr lang="fr-FR" sz="1200" b="1" dirty="0">
                <a:solidFill>
                  <a:srgbClr val="C00000"/>
                </a:solidFill>
                <a:cs typeface="Iskoola Pota" panose="020B0502040204020203" pitchFamily="34" charset="0"/>
              </a:rPr>
              <a:t> </a:t>
            </a:r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3" y="1748945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249B7-F768-4E77-A610-DCFE105684F1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7A4E04-DB3E-460C-A13A-615208ACD2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2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Projets			Editeur de thésaurus			A propos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-27800"/>
            <a:ext cx="12191999" cy="6885802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778933" y="-552449"/>
            <a:ext cx="10612967" cy="7219950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205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15967</TotalTime>
  <Words>889</Words>
  <Application>Microsoft Office PowerPoint</Application>
  <PresentationFormat>Grand écran</PresentationFormat>
  <Paragraphs>259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Bembo</vt:lpstr>
      <vt:lpstr>Calibri</vt:lpstr>
      <vt:lpstr>Calibri Light</vt:lpstr>
      <vt:lpstr>Gill Sans Nova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SHERLOCK</dc:title>
  <dc:creator>rebecca</dc:creator>
  <cp:lastModifiedBy>rebecca</cp:lastModifiedBy>
  <cp:revision>316</cp:revision>
  <dcterms:created xsi:type="dcterms:W3CDTF">2020-10-29T09:19:53Z</dcterms:created>
  <dcterms:modified xsi:type="dcterms:W3CDTF">2020-11-10T09:42:33Z</dcterms:modified>
</cp:coreProperties>
</file>