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74" r:id="rId3"/>
    <p:sldId id="278" r:id="rId4"/>
    <p:sldId id="273" r:id="rId5"/>
    <p:sldId id="259" r:id="rId6"/>
    <p:sldId id="275" r:id="rId7"/>
    <p:sldId id="276" r:id="rId8"/>
    <p:sldId id="277" r:id="rId9"/>
    <p:sldId id="263" r:id="rId10"/>
    <p:sldId id="265" r:id="rId11"/>
    <p:sldId id="258" r:id="rId12"/>
    <p:sldId id="279" r:id="rId13"/>
    <p:sldId id="262" r:id="rId1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ebecca" initials="r" lastIdx="3" clrIdx="0">
    <p:extLst>
      <p:ext uri="{19B8F6BF-5375-455C-9EA6-DF929625EA0E}">
        <p15:presenceInfo xmlns:p15="http://schemas.microsoft.com/office/powerpoint/2012/main" userId="rebecc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0000"/>
    <a:srgbClr val="FF0505"/>
    <a:srgbClr val="474343"/>
    <a:srgbClr val="232527"/>
    <a:srgbClr val="0D0D0D"/>
    <a:srgbClr val="990000"/>
    <a:srgbClr val="FFFFFF"/>
    <a:srgbClr val="F5F5F5"/>
    <a:srgbClr val="F2F2F2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Style clair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Style léger 3 - Accentuation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Style moyen 4 - Accentuation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46F890A9-2807-4EBB-B81D-B2AA78EC7F39}" styleName="Style foncé 2 - Accentuation 5/Accentuation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Style foncé 2 - Accentuation 3/Accentuation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226" autoAdjust="0"/>
  </p:normalViewPr>
  <p:slideViewPr>
    <p:cSldViewPr snapToGrid="0">
      <p:cViewPr varScale="1">
        <p:scale>
          <a:sx n="82" d="100"/>
          <a:sy n="82" d="100"/>
        </p:scale>
        <p:origin x="72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BD11CF-92A3-4F93-B084-298FD269A2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BA7A413-698F-4B9C-A717-6800224F1E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6A9A59C-B698-4773-AAB0-C659B38C1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287C8-E55E-4FA0-B705-E340A46EFEF0}" type="datetimeFigureOut">
              <a:rPr lang="fr-FR" smtClean="0"/>
              <a:t>13/11/2020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FC71B01-CE2F-49DB-B351-DD20F1F02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4E66E14-1B2F-4C90-A9A1-B2CE741F5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B979A-A0ED-4E4E-A364-8525CC759B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2080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AD3D2D-F6C7-4ADF-8793-AB438D733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624DDD7-CA02-4039-A334-D8912917C2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D966878-CE8A-41C0-A2B0-3BF471FEF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287C8-E55E-4FA0-B705-E340A46EFEF0}" type="datetimeFigureOut">
              <a:rPr lang="fr-FR" smtClean="0"/>
              <a:t>13/11/2020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DB46ECC-C2E6-41D3-A23A-BAC5B125B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84949F1-63BB-4FD4-8C90-ABB1C35B7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B979A-A0ED-4E4E-A364-8525CC759B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1691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D4ECF11-FFC8-41D4-8BE0-08167F896D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CA1BF08-EA69-4EAC-AD2B-98B6823E16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C4A11B3-7DB3-45FD-8D4E-2CC1CBB85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287C8-E55E-4FA0-B705-E340A46EFEF0}" type="datetimeFigureOut">
              <a:rPr lang="fr-FR" smtClean="0"/>
              <a:t>13/11/2020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202A8DB-72AA-48CE-ADD0-3350A7A9F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B9F8B50-5AFC-487D-A835-3A2C42803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B979A-A0ED-4E4E-A364-8525CC759B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9917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E9ED7E-7DF1-4C76-9E85-DDF294327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5E00297-A801-41B0-98B1-6249320B25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2636B24-F0C1-4429-8FD9-2830561EA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287C8-E55E-4FA0-B705-E340A46EFEF0}" type="datetimeFigureOut">
              <a:rPr lang="fr-FR" smtClean="0"/>
              <a:t>13/11/2020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6304610-9255-4CA1-8848-DCEC2437C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6B67C13-9AAD-4362-9FD6-E86EAD04C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B979A-A0ED-4E4E-A364-8525CC759B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8245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E33106-377C-45C4-A6FA-5D152D7C9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3C540FE-C800-43F0-A9B2-EBFA6EC115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E78071A-C71E-4883-A90A-6C9B3ECF8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287C8-E55E-4FA0-B705-E340A46EFEF0}" type="datetimeFigureOut">
              <a:rPr lang="fr-FR" smtClean="0"/>
              <a:t>13/11/2020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EED6E56-C86B-43C4-AE0E-BD586C736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E2A80B7-8942-49BF-AE0E-A1ADEB125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B979A-A0ED-4E4E-A364-8525CC759B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1869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B3E47B-5A9C-4B6D-89D5-FE6729B69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81076C0-B2B9-421C-8B6F-5583A4C3E1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F4CFF85-F178-4A7A-B44D-C22950BA53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0F7EF0A-E482-4BD3-B431-DCBA76A71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287C8-E55E-4FA0-B705-E340A46EFEF0}" type="datetimeFigureOut">
              <a:rPr lang="fr-FR" smtClean="0"/>
              <a:t>13/11/2020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3B1576C-1CE8-4BEE-8271-6EB298131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1BC0E8A-8C5A-4DCA-AB00-1B4C45D84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B979A-A0ED-4E4E-A364-8525CC759B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4833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C65C5D-E931-4C46-97DE-993BBCCD7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851E963-6AF8-4D6A-A5A0-5753B87B40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EB27373-2F4D-45ED-86C7-C8A33C2103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7BA1731-6E6C-4A82-B19D-A0A241B6B1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9DBE82D-813C-40E1-9AEF-3FD2483CB4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6380006-2700-435E-A59E-BC83D8FBC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287C8-E55E-4FA0-B705-E340A46EFEF0}" type="datetimeFigureOut">
              <a:rPr lang="fr-FR" smtClean="0"/>
              <a:t>13/11/2020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608BC15-CA9C-409A-8A6D-230A05A8B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9827B83-9734-4F95-8448-2A7C39642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B979A-A0ED-4E4E-A364-8525CC759B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5276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CA993F-F369-463D-BA20-73DA08DA2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A5281A0-A06F-41B6-AF03-2BAA898FD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287C8-E55E-4FA0-B705-E340A46EFEF0}" type="datetimeFigureOut">
              <a:rPr lang="fr-FR" smtClean="0"/>
              <a:t>13/11/2020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65E671C-953C-4F3B-9D8E-3343242EB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B1A4B62-8861-42A1-889C-0F125F963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B979A-A0ED-4E4E-A364-8525CC759B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2658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524D9F8-E971-4F3F-B6B2-2DA29C095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287C8-E55E-4FA0-B705-E340A46EFEF0}" type="datetimeFigureOut">
              <a:rPr lang="fr-FR" smtClean="0"/>
              <a:t>13/11/2020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2A70458-F9E1-45F5-96C5-A577A7614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588E192-376B-4DA0-8B4F-02021490A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B979A-A0ED-4E4E-A364-8525CC759B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2193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EDCBAF-83E7-4E9E-9DC3-1D40B12CA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83870C2-1939-46BA-8A55-7AC6A1C761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3EC6CB4-255B-4E4C-A802-76F4116777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35FF9E5-31BD-4599-8E69-2E1D0BF0A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287C8-E55E-4FA0-B705-E340A46EFEF0}" type="datetimeFigureOut">
              <a:rPr lang="fr-FR" smtClean="0"/>
              <a:t>13/11/2020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E24FD20-52AE-441D-B93D-415F321FD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6E6B2FB-2C75-4679-B460-0FC0A5429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B979A-A0ED-4E4E-A364-8525CC759B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4459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8E8856-9069-4E79-B31E-F0435CEC9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2307FE2-1808-4C57-89D2-09D47EDBE5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91BB6AA-7090-41AF-93F5-1F3BE9F035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1928F18-2705-4178-9618-07A8D91E3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287C8-E55E-4FA0-B705-E340A46EFEF0}" type="datetimeFigureOut">
              <a:rPr lang="fr-FR" smtClean="0"/>
              <a:t>13/11/2020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069DB55-E26D-4C4F-835A-87416B498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566927F-AAE3-43FA-8E4D-5E75353A8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B979A-A0ED-4E4E-A364-8525CC759B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65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8D5BDE7-2A28-41EB-8EC1-566961F95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D4D6E99-AD3F-4B89-8BBF-ED850C35B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88B9EA2-4987-4873-AFAE-2098953C3F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7287C8-E55E-4FA0-B705-E340A46EFEF0}" type="datetimeFigureOut">
              <a:rPr lang="fr-FR" smtClean="0"/>
              <a:t>13/11/2020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95E25AD-EEA4-4B40-B54E-D1618E195F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A688891-0A04-4D6E-89D3-F66B630638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BB979A-A0ED-4E4E-A364-8525CC759B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7633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svg"/><Relationship Id="rId3" Type="http://schemas.microsoft.com/office/2007/relationships/hdphoto" Target="../media/hdphoto1.wdp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11" Type="http://schemas.openxmlformats.org/officeDocument/2006/relationships/image" Target="../media/image8.svg"/><Relationship Id="rId5" Type="http://schemas.openxmlformats.org/officeDocument/2006/relationships/image" Target="../media/image3.png"/><Relationship Id="rId10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openxmlformats.org/officeDocument/2006/relationships/image" Target="../media/image6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0.svg"/><Relationship Id="rId3" Type="http://schemas.microsoft.com/office/2007/relationships/hdphoto" Target="../media/hdphoto1.wdp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11" Type="http://schemas.openxmlformats.org/officeDocument/2006/relationships/image" Target="../media/image8.svg"/><Relationship Id="rId5" Type="http://schemas.openxmlformats.org/officeDocument/2006/relationships/image" Target="../media/image3.png"/><Relationship Id="rId10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openxmlformats.org/officeDocument/2006/relationships/image" Target="../media/image12.sv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 20">
            <a:extLst>
              <a:ext uri="{FF2B5EF4-FFF2-40B4-BE49-F238E27FC236}">
                <a16:creationId xmlns:a16="http://schemas.microsoft.com/office/drawing/2014/main" id="{3736EEFF-71AB-4B81-BF71-ACED14F939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92" t="7013" r="4436" b="77596"/>
          <a:stretch/>
        </p:blipFill>
        <p:spPr>
          <a:xfrm>
            <a:off x="0" y="-18900"/>
            <a:ext cx="12192000" cy="1537235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effectLst>
            <a:innerShdw blurRad="1270000" dist="2540000">
              <a:prstClr val="black">
                <a:alpha val="58000"/>
              </a:prstClr>
            </a:innerShdw>
          </a:effectLst>
        </p:spPr>
      </p:pic>
      <p:sp>
        <p:nvSpPr>
          <p:cNvPr id="29" name="Sous-titre 2">
            <a:extLst>
              <a:ext uri="{FF2B5EF4-FFF2-40B4-BE49-F238E27FC236}">
                <a16:creationId xmlns:a16="http://schemas.microsoft.com/office/drawing/2014/main" id="{34DD89C6-6C25-4BEB-8CD4-BFB103026C35}"/>
              </a:ext>
            </a:extLst>
          </p:cNvPr>
          <p:cNvSpPr txBox="1">
            <a:spLocks/>
          </p:cNvSpPr>
          <p:nvPr/>
        </p:nvSpPr>
        <p:spPr>
          <a:xfrm>
            <a:off x="0" y="1101664"/>
            <a:ext cx="12192000" cy="2985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200" b="1" spc="70" dirty="0">
                <a:solidFill>
                  <a:srgbClr val="C00000"/>
                </a:solidFill>
                <a:cs typeface="Iskoola Pota" panose="020B0502040204020203" pitchFamily="34" charset="0"/>
              </a:rPr>
              <a:t>Projets</a:t>
            </a:r>
            <a:r>
              <a:rPr lang="fr-FR" sz="1200" b="1" spc="70" dirty="0">
                <a:solidFill>
                  <a:schemeClr val="bg2">
                    <a:lumMod val="25000"/>
                  </a:schemeClr>
                </a:solidFill>
                <a:cs typeface="Iskoola Pota" panose="020B0502040204020203" pitchFamily="34" charset="0"/>
              </a:rPr>
              <a:t>			Editeur de thésaurus			 Explorer</a:t>
            </a:r>
          </a:p>
        </p:txBody>
      </p:sp>
      <p:sp>
        <p:nvSpPr>
          <p:cNvPr id="35" name="Titre 1">
            <a:extLst>
              <a:ext uri="{FF2B5EF4-FFF2-40B4-BE49-F238E27FC236}">
                <a16:creationId xmlns:a16="http://schemas.microsoft.com/office/drawing/2014/main" id="{5D8B8CAD-FD89-4390-847C-8C87FA481B0B}"/>
              </a:ext>
            </a:extLst>
          </p:cNvPr>
          <p:cNvSpPr txBox="1">
            <a:spLocks/>
          </p:cNvSpPr>
          <p:nvPr/>
        </p:nvSpPr>
        <p:spPr>
          <a:xfrm>
            <a:off x="-2" y="-27801"/>
            <a:ext cx="12192000" cy="1132804"/>
          </a:xfrm>
          <a:prstGeom prst="rect">
            <a:avLst/>
          </a:prstGeom>
          <a:solidFill>
            <a:srgbClr val="000000">
              <a:alpha val="69804"/>
            </a:srgb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000" kern="0" spc="220" dirty="0">
                <a:solidFill>
                  <a:schemeClr val="bg1">
                    <a:lumMod val="95000"/>
                  </a:schemeClr>
                </a:solidFill>
                <a:latin typeface="Bembo" panose="02020502050201020203" pitchFamily="18" charset="0"/>
                <a:cs typeface="Iskoola Pota" panose="020B0604020202020204" pitchFamily="34" charset="0"/>
              </a:rPr>
              <a:t>SHERLOCK</a:t>
            </a:r>
            <a:endParaRPr lang="fr-FR" sz="800" spc="220" dirty="0">
              <a:solidFill>
                <a:schemeClr val="bg1">
                  <a:lumMod val="95000"/>
                </a:schemeClr>
              </a:solidFill>
              <a:latin typeface="Bembo" panose="02020502050201020203" pitchFamily="18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81669B9-C446-4578-8880-6DB09F1C08ED}"/>
              </a:ext>
            </a:extLst>
          </p:cNvPr>
          <p:cNvSpPr/>
          <p:nvPr/>
        </p:nvSpPr>
        <p:spPr>
          <a:xfrm>
            <a:off x="-1" y="1400176"/>
            <a:ext cx="12191999" cy="5457825"/>
          </a:xfrm>
          <a:prstGeom prst="rect">
            <a:avLst/>
          </a:prstGeom>
          <a:gradFill>
            <a:gsLst>
              <a:gs pos="0">
                <a:schemeClr val="bg2">
                  <a:lumMod val="10000"/>
                </a:schemeClr>
              </a:gs>
              <a:gs pos="48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8" name="Rectangle : coins arrondis 37">
            <a:extLst>
              <a:ext uri="{FF2B5EF4-FFF2-40B4-BE49-F238E27FC236}">
                <a16:creationId xmlns:a16="http://schemas.microsoft.com/office/drawing/2014/main" id="{B0D1982E-6517-4E80-BDDE-AA4381BA74CE}"/>
              </a:ext>
            </a:extLst>
          </p:cNvPr>
          <p:cNvSpPr/>
          <p:nvPr/>
        </p:nvSpPr>
        <p:spPr>
          <a:xfrm>
            <a:off x="4375071" y="1610660"/>
            <a:ext cx="3441854" cy="209447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Recherche			   </a:t>
            </a:r>
            <a:r>
              <a:rPr lang="fr-FR" sz="1200" dirty="0">
                <a:solidFill>
                  <a:srgbClr val="C00000"/>
                </a:solidFill>
                <a:latin typeface="+mj-lt"/>
              </a:rPr>
              <a:t>Filtrer</a:t>
            </a:r>
          </a:p>
        </p:txBody>
      </p:sp>
      <p:pic>
        <p:nvPicPr>
          <p:cNvPr id="39" name="Image 38" descr="Une image contenant texte&#10;&#10;Description générée automatiquement">
            <a:extLst>
              <a:ext uri="{FF2B5EF4-FFF2-40B4-BE49-F238E27FC236}">
                <a16:creationId xmlns:a16="http://schemas.microsoft.com/office/drawing/2014/main" id="{0B965F95-78B9-4402-A93F-553B51C12BE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94" t="2777" r="6110" b="37288"/>
          <a:stretch/>
        </p:blipFill>
        <p:spPr>
          <a:xfrm>
            <a:off x="2066462" y="2344834"/>
            <a:ext cx="3441854" cy="3346978"/>
          </a:xfrm>
          <a:prstGeom prst="rect">
            <a:avLst/>
          </a:prstGeom>
          <a:solidFill>
            <a:srgbClr val="FFFFFF">
              <a:shade val="85000"/>
            </a:srgbClr>
          </a:solidFill>
          <a:ln w="19050" cap="sq">
            <a:solidFill>
              <a:schemeClr val="accent4">
                <a:lumMod val="60000"/>
                <a:lumOff val="40000"/>
              </a:schemeClr>
            </a:solidFill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40" name="Image 39" descr="Une image contenant musique, assis, violon, table&#10;&#10;Description générée automatiquement">
            <a:extLst>
              <a:ext uri="{FF2B5EF4-FFF2-40B4-BE49-F238E27FC236}">
                <a16:creationId xmlns:a16="http://schemas.microsoft.com/office/drawing/2014/main" id="{51CB0661-3D42-44BC-9124-8B53A50DC94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2394" r="7799"/>
          <a:stretch/>
        </p:blipFill>
        <p:spPr>
          <a:xfrm>
            <a:off x="6843822" y="2344834"/>
            <a:ext cx="3614627" cy="3346978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9525" cap="sq">
            <a:solidFill>
              <a:schemeClr val="accent4">
                <a:lumMod val="75000"/>
              </a:schemeClr>
            </a:solidFill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41" name="ZoneTexte 40">
            <a:extLst>
              <a:ext uri="{FF2B5EF4-FFF2-40B4-BE49-F238E27FC236}">
                <a16:creationId xmlns:a16="http://schemas.microsoft.com/office/drawing/2014/main" id="{ABA35D1B-F07F-4207-8CDF-FA3D1EE8148E}"/>
              </a:ext>
            </a:extLst>
          </p:cNvPr>
          <p:cNvSpPr txBox="1"/>
          <p:nvPr/>
        </p:nvSpPr>
        <p:spPr>
          <a:xfrm>
            <a:off x="7338137" y="3257403"/>
            <a:ext cx="26580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Nova Light" panose="020B0302020104020203" pitchFamily="34" charset="0"/>
                <a:cs typeface="Iskoola Pota" panose="020B0502040204020203" pitchFamily="34" charset="0"/>
              </a:rPr>
              <a:t>Instruments de musique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DFA5F87-5F9C-44ED-A594-66A19B5540E6}"/>
              </a:ext>
            </a:extLst>
          </p:cNvPr>
          <p:cNvSpPr/>
          <p:nvPr/>
        </p:nvSpPr>
        <p:spPr>
          <a:xfrm>
            <a:off x="2066460" y="1400176"/>
            <a:ext cx="1533990" cy="10297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fr-FR" sz="900" b="1" dirty="0">
                <a:solidFill>
                  <a:schemeClr val="bg2">
                    <a:lumMod val="25000"/>
                  </a:schemeClr>
                </a:solidFill>
                <a:cs typeface="Iskoola Pota" panose="020B0502040204020203" pitchFamily="34" charset="0"/>
              </a:rPr>
              <a:t>Terminologie des instruments de musique</a:t>
            </a:r>
            <a:endParaRPr lang="fr-FR" sz="900" b="1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6FD64A5-B205-428F-BC5F-1CBD89A0558D}"/>
              </a:ext>
            </a:extLst>
          </p:cNvPr>
          <p:cNvSpPr/>
          <p:nvPr/>
        </p:nvSpPr>
        <p:spPr>
          <a:xfrm>
            <a:off x="2066460" y="1400176"/>
            <a:ext cx="1533990" cy="2951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bg2">
                    <a:lumMod val="25000"/>
                  </a:schemeClr>
                </a:solidFill>
                <a:cs typeface="Iskoola Pota" panose="020B0502040204020203" pitchFamily="34" charset="0"/>
              </a:rPr>
              <a:t>Mercure Galant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C4BC10C-9609-4C7F-9F96-1450C37400B9}"/>
              </a:ext>
            </a:extLst>
          </p:cNvPr>
          <p:cNvSpPr/>
          <p:nvPr/>
        </p:nvSpPr>
        <p:spPr>
          <a:xfrm>
            <a:off x="2066460" y="1719985"/>
            <a:ext cx="1533990" cy="2951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 err="1">
                <a:solidFill>
                  <a:schemeClr val="bg2">
                    <a:lumMod val="25000"/>
                  </a:schemeClr>
                </a:solidFill>
                <a:cs typeface="Iskoola Pota" panose="020B0502040204020203" pitchFamily="34" charset="0"/>
              </a:rPr>
              <a:t>Sequentia</a:t>
            </a:r>
            <a:endParaRPr lang="fr-FR" sz="1200" b="1" dirty="0">
              <a:solidFill>
                <a:schemeClr val="bg2">
                  <a:lumMod val="25000"/>
                </a:schemeClr>
              </a:solidFill>
              <a:cs typeface="Iskoola Pota" panose="020B0502040204020203" pitchFamily="34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AB8DE76-BBCE-412E-9A6B-A6F3E1197070}"/>
              </a:ext>
            </a:extLst>
          </p:cNvPr>
          <p:cNvSpPr/>
          <p:nvPr/>
        </p:nvSpPr>
        <p:spPr>
          <a:xfrm>
            <a:off x="2066460" y="1104900"/>
            <a:ext cx="1533990" cy="2880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accent4">
                    <a:lumMod val="75000"/>
                  </a:schemeClr>
                </a:solidFill>
              </a:rPr>
              <a:t>Corpus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EA465C5-16E9-4CE7-858F-0FBCDA9527A5}"/>
              </a:ext>
            </a:extLst>
          </p:cNvPr>
          <p:cNvSpPr/>
          <p:nvPr/>
        </p:nvSpPr>
        <p:spPr>
          <a:xfrm>
            <a:off x="10792668" y="143154"/>
            <a:ext cx="1038225" cy="2311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spc="70" dirty="0">
                <a:solidFill>
                  <a:schemeClr val="accent4">
                    <a:lumMod val="75000"/>
                  </a:schemeClr>
                </a:solidFill>
              </a:rPr>
              <a:t>Connexion</a:t>
            </a:r>
          </a:p>
        </p:txBody>
      </p:sp>
      <p:pic>
        <p:nvPicPr>
          <p:cNvPr id="52" name="Image 51">
            <a:extLst>
              <a:ext uri="{FF2B5EF4-FFF2-40B4-BE49-F238E27FC236}">
                <a16:creationId xmlns:a16="http://schemas.microsoft.com/office/drawing/2014/main" id="{2C9E1997-AF11-4050-A3BA-9F6AA37B7007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3897" y="151756"/>
            <a:ext cx="213992" cy="213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0295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>
            <a:extLst>
              <a:ext uri="{FF2B5EF4-FFF2-40B4-BE49-F238E27FC236}">
                <a16:creationId xmlns:a16="http://schemas.microsoft.com/office/drawing/2014/main" id="{7F79DFB7-3BFA-4F92-AF4F-72C5C73A3E9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92" t="7013" r="4436" b="77596"/>
          <a:stretch/>
        </p:blipFill>
        <p:spPr>
          <a:xfrm>
            <a:off x="0" y="0"/>
            <a:ext cx="12192000" cy="1531895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effectLst>
            <a:innerShdw blurRad="1270000" dist="2540000">
              <a:prstClr val="black">
                <a:alpha val="58000"/>
              </a:prstClr>
            </a:innerShdw>
          </a:effectLst>
        </p:spPr>
      </p:pic>
      <p:sp>
        <p:nvSpPr>
          <p:cNvPr id="20" name="Titre 1">
            <a:extLst>
              <a:ext uri="{FF2B5EF4-FFF2-40B4-BE49-F238E27FC236}">
                <a16:creationId xmlns:a16="http://schemas.microsoft.com/office/drawing/2014/main" id="{2637B5DA-6E73-43FA-948F-355F341E144A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130211"/>
          </a:xfrm>
          <a:prstGeom prst="rect">
            <a:avLst/>
          </a:prstGeom>
          <a:solidFill>
            <a:srgbClr val="000000">
              <a:alpha val="69804"/>
            </a:srgb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000" kern="0" spc="220" dirty="0">
                <a:solidFill>
                  <a:schemeClr val="bg1">
                    <a:lumMod val="95000"/>
                  </a:schemeClr>
                </a:solidFill>
                <a:latin typeface="Bembo" panose="02020502050201020203" pitchFamily="18" charset="0"/>
                <a:cs typeface="Iskoola Pota" panose="020B0604020202020204" pitchFamily="34" charset="0"/>
              </a:rPr>
              <a:t>SHERLOCK</a:t>
            </a:r>
            <a:endParaRPr lang="fr-FR" sz="800" spc="220" dirty="0">
              <a:solidFill>
                <a:schemeClr val="bg1">
                  <a:lumMod val="95000"/>
                </a:schemeClr>
              </a:solidFill>
              <a:latin typeface="Bembo" panose="02020502050201020203" pitchFamily="18" charset="0"/>
            </a:endParaRP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98B1B787-AF66-457B-8F68-5AC975BDECA5}"/>
              </a:ext>
            </a:extLst>
          </p:cNvPr>
          <p:cNvSpPr/>
          <p:nvPr/>
        </p:nvSpPr>
        <p:spPr>
          <a:xfrm>
            <a:off x="-2" y="1400175"/>
            <a:ext cx="12191999" cy="5457825"/>
          </a:xfrm>
          <a:prstGeom prst="rect">
            <a:avLst/>
          </a:prstGeom>
          <a:gradFill>
            <a:gsLst>
              <a:gs pos="0">
                <a:schemeClr val="bg2">
                  <a:lumMod val="10000"/>
                </a:schemeClr>
              </a:gs>
              <a:gs pos="48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135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EBAE8A92-D90E-4D43-9C43-5CB9B56B62CC}"/>
              </a:ext>
            </a:extLst>
          </p:cNvPr>
          <p:cNvSpPr/>
          <p:nvPr/>
        </p:nvSpPr>
        <p:spPr>
          <a:xfrm>
            <a:off x="5329003" y="1385143"/>
            <a:ext cx="1533990" cy="3700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accent4">
                    <a:lumMod val="75000"/>
                  </a:schemeClr>
                </a:solidFill>
                <a:cs typeface="Iskoola Pota" panose="020B0502040204020203" pitchFamily="34" charset="0"/>
              </a:rPr>
              <a:t>Les thésaurus</a:t>
            </a:r>
          </a:p>
        </p:txBody>
      </p:sp>
      <p:sp>
        <p:nvSpPr>
          <p:cNvPr id="138" name="Sous-titre 2">
            <a:extLst>
              <a:ext uri="{FF2B5EF4-FFF2-40B4-BE49-F238E27FC236}">
                <a16:creationId xmlns:a16="http://schemas.microsoft.com/office/drawing/2014/main" id="{51D58BC4-0D5A-410D-AF8E-D5D749145D66}"/>
              </a:ext>
            </a:extLst>
          </p:cNvPr>
          <p:cNvSpPr txBox="1">
            <a:spLocks/>
          </p:cNvSpPr>
          <p:nvPr/>
        </p:nvSpPr>
        <p:spPr>
          <a:xfrm>
            <a:off x="0" y="1101664"/>
            <a:ext cx="12192000" cy="2985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200" b="1" dirty="0">
                <a:solidFill>
                  <a:schemeClr val="bg2">
                    <a:lumMod val="25000"/>
                  </a:schemeClr>
                </a:solidFill>
              </a:rPr>
              <a:t>Corpus </a:t>
            </a:r>
            <a:r>
              <a:rPr lang="fr-FR" sz="1200" b="1" spc="70" dirty="0">
                <a:solidFill>
                  <a:schemeClr val="bg2">
                    <a:lumMod val="25000"/>
                  </a:schemeClr>
                </a:solidFill>
                <a:cs typeface="Iskoola Pota" panose="020B0502040204020203" pitchFamily="34" charset="0"/>
              </a:rPr>
              <a:t>			Editeur de thésaurus			 Explorer</a:t>
            </a:r>
          </a:p>
        </p:txBody>
      </p:sp>
      <p:sp>
        <p:nvSpPr>
          <p:cNvPr id="140" name="Rectangle : coins arrondis 139">
            <a:extLst>
              <a:ext uri="{FF2B5EF4-FFF2-40B4-BE49-F238E27FC236}">
                <a16:creationId xmlns:a16="http://schemas.microsoft.com/office/drawing/2014/main" id="{F3E59317-B746-4EB6-ACE0-54640456677E}"/>
              </a:ext>
            </a:extLst>
          </p:cNvPr>
          <p:cNvSpPr/>
          <p:nvPr/>
        </p:nvSpPr>
        <p:spPr>
          <a:xfrm>
            <a:off x="6678005" y="1813508"/>
            <a:ext cx="3441854" cy="209447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>
                <a:solidFill>
                  <a:schemeClr val="bg1">
                    <a:lumMod val="65000"/>
                  </a:schemeClr>
                </a:solidFill>
                <a:latin typeface="Gill Sans Nova Light" panose="020B0302020104020203" pitchFamily="34" charset="0"/>
              </a:rPr>
              <a:t>Recherche			   </a:t>
            </a:r>
            <a:r>
              <a:rPr lang="fr-FR" sz="1200" dirty="0">
                <a:solidFill>
                  <a:srgbClr val="C00000"/>
                </a:solidFill>
                <a:latin typeface="Gill Sans Nova Light" panose="020B0302020104020203" pitchFamily="34" charset="0"/>
              </a:rPr>
              <a:t>Filtrer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34F42340-9933-4687-A0B9-A5E9926445ED}"/>
              </a:ext>
            </a:extLst>
          </p:cNvPr>
          <p:cNvSpPr/>
          <p:nvPr/>
        </p:nvSpPr>
        <p:spPr>
          <a:xfrm>
            <a:off x="1784350" y="1657935"/>
            <a:ext cx="4400550" cy="5205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Editeur critique de thésaurus</a:t>
            </a:r>
          </a:p>
        </p:txBody>
      </p:sp>
      <p:sp>
        <p:nvSpPr>
          <p:cNvPr id="144" name="Rectangle : coins arrondis 143">
            <a:extLst>
              <a:ext uri="{FF2B5EF4-FFF2-40B4-BE49-F238E27FC236}">
                <a16:creationId xmlns:a16="http://schemas.microsoft.com/office/drawing/2014/main" id="{677A73BC-407B-42E3-B69C-5F0F0759434E}"/>
              </a:ext>
            </a:extLst>
          </p:cNvPr>
          <p:cNvSpPr/>
          <p:nvPr/>
        </p:nvSpPr>
        <p:spPr>
          <a:xfrm>
            <a:off x="876300" y="2552700"/>
            <a:ext cx="1981200" cy="4848225"/>
          </a:xfrm>
          <a:prstGeom prst="round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fr-FR" sz="1400" b="1" spc="70" dirty="0">
              <a:solidFill>
                <a:schemeClr val="bg1"/>
              </a:solidFill>
            </a:endParaRPr>
          </a:p>
        </p:txBody>
      </p:sp>
      <p:sp>
        <p:nvSpPr>
          <p:cNvPr id="146" name="Rectangle : coins arrondis 145">
            <a:extLst>
              <a:ext uri="{FF2B5EF4-FFF2-40B4-BE49-F238E27FC236}">
                <a16:creationId xmlns:a16="http://schemas.microsoft.com/office/drawing/2014/main" id="{9B31FD8B-3DAC-4459-A07E-02D7617936AA}"/>
              </a:ext>
            </a:extLst>
          </p:cNvPr>
          <p:cNvSpPr/>
          <p:nvPr/>
        </p:nvSpPr>
        <p:spPr>
          <a:xfrm>
            <a:off x="3086100" y="2552700"/>
            <a:ext cx="8305800" cy="4927225"/>
          </a:xfrm>
          <a:prstGeom prst="roundRect">
            <a:avLst>
              <a:gd name="adj" fmla="val 6808"/>
            </a:avLst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D46F1D68-1D21-429D-B209-FAD5FB32D49E}"/>
              </a:ext>
            </a:extLst>
          </p:cNvPr>
          <p:cNvSpPr/>
          <p:nvPr/>
        </p:nvSpPr>
        <p:spPr>
          <a:xfrm>
            <a:off x="876300" y="3000375"/>
            <a:ext cx="19812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spc="70" dirty="0">
                <a:solidFill>
                  <a:schemeClr val="bg2">
                    <a:lumMod val="25000"/>
                  </a:schemeClr>
                </a:solidFill>
              </a:rPr>
              <a:t>Ancien Régime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24FB660A-815A-4A94-AC3D-E7E5CE0AEF0F}"/>
              </a:ext>
            </a:extLst>
          </p:cNvPr>
          <p:cNvSpPr/>
          <p:nvPr/>
        </p:nvSpPr>
        <p:spPr>
          <a:xfrm>
            <a:off x="876298" y="4469021"/>
            <a:ext cx="1981200" cy="6601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spc="70" dirty="0">
                <a:solidFill>
                  <a:schemeClr val="bg2">
                    <a:lumMod val="25000"/>
                  </a:schemeClr>
                </a:solidFill>
              </a:rPr>
              <a:t>Instruments de </a:t>
            </a:r>
          </a:p>
          <a:p>
            <a:pPr algn="ctr"/>
            <a:r>
              <a:rPr lang="fr-FR" sz="1200" spc="70" dirty="0">
                <a:solidFill>
                  <a:schemeClr val="bg2">
                    <a:lumMod val="25000"/>
                  </a:schemeClr>
                </a:solidFill>
              </a:rPr>
              <a:t>musique</a:t>
            </a: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5AFF541B-ECB1-4DE5-AF42-707800EE3BAB}"/>
              </a:ext>
            </a:extLst>
          </p:cNvPr>
          <p:cNvSpPr/>
          <p:nvPr/>
        </p:nvSpPr>
        <p:spPr>
          <a:xfrm>
            <a:off x="876298" y="5555862"/>
            <a:ext cx="1981200" cy="400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spc="70" dirty="0">
                <a:solidFill>
                  <a:schemeClr val="bg2">
                    <a:lumMod val="25000"/>
                  </a:schemeClr>
                </a:solidFill>
              </a:rPr>
              <a:t>Liturgie</a:t>
            </a:r>
          </a:p>
        </p:txBody>
      </p:sp>
      <p:sp>
        <p:nvSpPr>
          <p:cNvPr id="154" name="Triangle isocèle 153">
            <a:extLst>
              <a:ext uri="{FF2B5EF4-FFF2-40B4-BE49-F238E27FC236}">
                <a16:creationId xmlns:a16="http://schemas.microsoft.com/office/drawing/2014/main" id="{AD865004-2CBB-4036-A39C-3DA9CD2F19C8}"/>
              </a:ext>
            </a:extLst>
          </p:cNvPr>
          <p:cNvSpPr/>
          <p:nvPr/>
        </p:nvSpPr>
        <p:spPr>
          <a:xfrm flipV="1">
            <a:off x="1066800" y="3175933"/>
            <a:ext cx="69850" cy="45719"/>
          </a:xfrm>
          <a:prstGeom prst="triangle">
            <a:avLst>
              <a:gd name="adj" fmla="val 50000"/>
            </a:avLst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CD8AFAD3-087B-45E1-BB3B-380B8A99B687}"/>
              </a:ext>
            </a:extLst>
          </p:cNvPr>
          <p:cNvSpPr/>
          <p:nvPr/>
        </p:nvSpPr>
        <p:spPr>
          <a:xfrm>
            <a:off x="1136650" y="3400425"/>
            <a:ext cx="1720847" cy="9504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ts val="1500"/>
              </a:lnSpc>
            </a:pPr>
            <a:r>
              <a:rPr lang="fr-FR" sz="1100" b="1" dirty="0">
                <a:solidFill>
                  <a:schemeClr val="bg2">
                    <a:lumMod val="25000"/>
                  </a:schemeClr>
                </a:solidFill>
              </a:rPr>
              <a:t>Personnes</a:t>
            </a:r>
          </a:p>
          <a:p>
            <a:pPr>
              <a:lnSpc>
                <a:spcPts val="1500"/>
              </a:lnSpc>
            </a:pPr>
            <a:r>
              <a:rPr lang="fr-FR" sz="1100" b="1" dirty="0">
                <a:solidFill>
                  <a:schemeClr val="bg2">
                    <a:lumMod val="25000"/>
                  </a:schemeClr>
                </a:solidFill>
              </a:rPr>
              <a:t>Institutions</a:t>
            </a:r>
          </a:p>
          <a:p>
            <a:pPr>
              <a:lnSpc>
                <a:spcPts val="1500"/>
              </a:lnSpc>
            </a:pPr>
            <a:r>
              <a:rPr lang="fr-FR" sz="1100" b="1" dirty="0">
                <a:solidFill>
                  <a:schemeClr val="bg2">
                    <a:lumMod val="25000"/>
                  </a:schemeClr>
                </a:solidFill>
              </a:rPr>
              <a:t>Corporations</a:t>
            </a:r>
          </a:p>
          <a:p>
            <a:pPr>
              <a:lnSpc>
                <a:spcPts val="1500"/>
              </a:lnSpc>
            </a:pPr>
            <a:r>
              <a:rPr lang="fr-FR" sz="1100" b="1" dirty="0">
                <a:solidFill>
                  <a:schemeClr val="bg2">
                    <a:lumMod val="25000"/>
                  </a:schemeClr>
                </a:solidFill>
              </a:rPr>
              <a:t>Manufactures</a:t>
            </a:r>
          </a:p>
          <a:p>
            <a:pPr>
              <a:lnSpc>
                <a:spcPts val="1500"/>
              </a:lnSpc>
            </a:pPr>
            <a:r>
              <a:rPr lang="fr-FR" sz="1100" b="1" dirty="0">
                <a:solidFill>
                  <a:schemeClr val="bg2">
                    <a:lumMod val="25000"/>
                  </a:schemeClr>
                </a:solidFill>
              </a:rPr>
              <a:t>Lieux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A99DF158-A8D9-48B3-B63E-866CF8BB4E68}"/>
              </a:ext>
            </a:extLst>
          </p:cNvPr>
          <p:cNvSpPr/>
          <p:nvPr/>
        </p:nvSpPr>
        <p:spPr>
          <a:xfrm>
            <a:off x="3552824" y="2821068"/>
            <a:ext cx="6554257" cy="4497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100" b="1" dirty="0">
                <a:solidFill>
                  <a:schemeClr val="bg2">
                    <a:lumMod val="25000"/>
                  </a:schemeClr>
                </a:solidFill>
              </a:rPr>
              <a:t>Ancien Régime </a:t>
            </a:r>
            <a:r>
              <a:rPr lang="fr-FR" sz="1100" dirty="0">
                <a:solidFill>
                  <a:schemeClr val="bg2">
                    <a:lumMod val="25000"/>
                  </a:schemeClr>
                </a:solidFill>
              </a:rPr>
              <a:t>&gt; </a:t>
            </a:r>
            <a:r>
              <a:rPr lang="fr-FR" sz="1100" b="1" dirty="0">
                <a:solidFill>
                  <a:schemeClr val="bg2">
                    <a:lumMod val="25000"/>
                  </a:schemeClr>
                </a:solidFill>
              </a:rPr>
              <a:t>Corporations </a:t>
            </a:r>
            <a:r>
              <a:rPr lang="fr-FR" sz="1100" dirty="0">
                <a:solidFill>
                  <a:schemeClr val="bg2">
                    <a:lumMod val="25000"/>
                  </a:schemeClr>
                </a:solidFill>
              </a:rPr>
              <a:t>&gt; </a:t>
            </a:r>
            <a:r>
              <a:rPr lang="fr-FR" sz="1100" b="1" dirty="0">
                <a:solidFill>
                  <a:schemeClr val="bg2">
                    <a:lumMod val="25000"/>
                  </a:schemeClr>
                </a:solidFill>
              </a:rPr>
              <a:t>Communauté de marchands et de bourgeois</a:t>
            </a:r>
            <a:r>
              <a:rPr lang="fr-FR" sz="1100" dirty="0">
                <a:solidFill>
                  <a:schemeClr val="bg2">
                    <a:lumMod val="25000"/>
                  </a:schemeClr>
                </a:solidFill>
              </a:rPr>
              <a:t> &gt; Marchands du Pont-Neuf</a:t>
            </a:r>
            <a:endParaRPr lang="fr-FR" sz="1100" b="1" dirty="0">
              <a:solidFill>
                <a:schemeClr val="bg2">
                  <a:lumMod val="25000"/>
                </a:schemeClr>
              </a:solidFill>
            </a:endParaRPr>
          </a:p>
        </p:txBody>
      </p:sp>
      <p:graphicFrame>
        <p:nvGraphicFramePr>
          <p:cNvPr id="160" name="Tableau 50">
            <a:extLst>
              <a:ext uri="{FF2B5EF4-FFF2-40B4-BE49-F238E27FC236}">
                <a16:creationId xmlns:a16="http://schemas.microsoft.com/office/drawing/2014/main" id="{DD4BF3F8-8BA9-46E1-A51C-7E8D28D669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9790743"/>
              </p:ext>
            </p:extLst>
          </p:nvPr>
        </p:nvGraphicFramePr>
        <p:xfrm>
          <a:off x="3552825" y="3221466"/>
          <a:ext cx="7372350" cy="3824689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315508">
                  <a:extLst>
                    <a:ext uri="{9D8B030D-6E8A-4147-A177-3AD203B41FA5}">
                      <a16:colId xmlns:a16="http://schemas.microsoft.com/office/drawing/2014/main" val="1438099883"/>
                    </a:ext>
                  </a:extLst>
                </a:gridCol>
                <a:gridCol w="6056842">
                  <a:extLst>
                    <a:ext uri="{9D8B030D-6E8A-4147-A177-3AD203B41FA5}">
                      <a16:colId xmlns:a16="http://schemas.microsoft.com/office/drawing/2014/main" val="3982244452"/>
                    </a:ext>
                  </a:extLst>
                </a:gridCol>
              </a:tblGrid>
              <a:tr h="454567">
                <a:tc>
                  <a:txBody>
                    <a:bodyPr/>
                    <a:lstStyle/>
                    <a:p>
                      <a:r>
                        <a:rPr lang="fr-FR" sz="1200" b="0" i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Nom</a:t>
                      </a:r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b="0" dirty="0"/>
                        <a:t>Marchands du Pont-Neuf</a:t>
                      </a:r>
                      <a:endParaRPr lang="fr-FR" sz="1400" dirty="0"/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3204309"/>
                  </a:ext>
                </a:extLst>
              </a:tr>
              <a:tr h="454567">
                <a:tc>
                  <a:txBody>
                    <a:bodyPr/>
                    <a:lstStyle/>
                    <a:p>
                      <a:r>
                        <a:rPr lang="fr-FR" sz="1200" b="0" i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Dates</a:t>
                      </a:r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0419143"/>
                  </a:ext>
                </a:extLst>
              </a:tr>
              <a:tr h="454567">
                <a:tc>
                  <a:txBody>
                    <a:bodyPr/>
                    <a:lstStyle/>
                    <a:p>
                      <a:r>
                        <a:rPr lang="fr-FR" sz="1200" b="0" i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Localisation</a:t>
                      </a:r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b="1" u="sng" dirty="0"/>
                        <a:t>Paris</a:t>
                      </a:r>
                      <a:r>
                        <a:rPr lang="fr-FR" sz="1200" b="0" u="none" dirty="0"/>
                        <a:t>, </a:t>
                      </a:r>
                      <a:r>
                        <a:rPr lang="fr-FR" sz="1200" b="1" u="sng" dirty="0"/>
                        <a:t>Gouvernement de Paris</a:t>
                      </a:r>
                      <a:r>
                        <a:rPr lang="fr-FR" sz="1200" b="0" u="none" dirty="0"/>
                        <a:t>, </a:t>
                      </a:r>
                      <a:r>
                        <a:rPr lang="fr-FR" sz="1200" b="1" u="sng" dirty="0"/>
                        <a:t>Gouvernement d’</a:t>
                      </a:r>
                      <a:r>
                        <a:rPr lang="fr-FR" sz="1200" b="1" u="sng" dirty="0" err="1"/>
                        <a:t>Isle-de-France</a:t>
                      </a:r>
                      <a:r>
                        <a:rPr lang="fr-FR" sz="1200" dirty="0"/>
                        <a:t>, </a:t>
                      </a:r>
                      <a:r>
                        <a:rPr lang="fr-FR" sz="1200" b="1" u="sng" dirty="0"/>
                        <a:t>Royaume de France</a:t>
                      </a:r>
                      <a:r>
                        <a:rPr lang="fr-FR" sz="1200" dirty="0"/>
                        <a:t>. </a:t>
                      </a:r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0935024"/>
                  </a:ext>
                </a:extLst>
              </a:tr>
              <a:tr h="454567">
                <a:tc>
                  <a:txBody>
                    <a:bodyPr/>
                    <a:lstStyle/>
                    <a:p>
                      <a:r>
                        <a:rPr lang="fr-FR" sz="1200" b="0" i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Activités</a:t>
                      </a:r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b="0" u="none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Marchand</a:t>
                      </a:r>
                      <a:endParaRPr lang="fr-FR" sz="1200" b="0" u="none" dirty="0"/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0857783"/>
                  </a:ext>
                </a:extLst>
              </a:tr>
              <a:tr h="454567">
                <a:tc>
                  <a:txBody>
                    <a:bodyPr/>
                    <a:lstStyle/>
                    <a:p>
                      <a:r>
                        <a:rPr lang="fr-FR" sz="1200" b="0" i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Sources</a:t>
                      </a:r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3036176"/>
                  </a:ext>
                </a:extLst>
              </a:tr>
              <a:tr h="454567">
                <a:tc>
                  <a:txBody>
                    <a:bodyPr/>
                    <a:lstStyle/>
                    <a:p>
                      <a:r>
                        <a:rPr lang="fr-FR" sz="1200" b="0" i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Ressources liées</a:t>
                      </a:r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b="1" u="none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Ressources </a:t>
                      </a:r>
                      <a:r>
                        <a:rPr lang="fr-FR" sz="1200" b="1" u="none" dirty="0" err="1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IReMus</a:t>
                      </a:r>
                      <a:endParaRPr lang="fr-FR" sz="1200" b="1" u="none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5274791"/>
                  </a:ext>
                </a:extLst>
              </a:tr>
              <a:tr h="454567">
                <a:tc>
                  <a:txBody>
                    <a:bodyPr/>
                    <a:lstStyle/>
                    <a:p>
                      <a:endParaRPr lang="fr-FR" sz="1200" b="0" i="1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i="1" dirty="0"/>
                        <a:t>          </a:t>
                      </a:r>
                      <a:r>
                        <a:rPr lang="fr-FR" sz="1100" b="1" i="0" u="sng" dirty="0"/>
                        <a:t>John Doe</a:t>
                      </a:r>
                      <a:endParaRPr lang="fr-FR" sz="1400" b="1" i="0" u="sng" dirty="0"/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9814184"/>
                  </a:ext>
                </a:extLst>
              </a:tr>
              <a:tr h="454567">
                <a:tc>
                  <a:txBody>
                    <a:bodyPr/>
                    <a:lstStyle/>
                    <a:p>
                      <a:endParaRPr lang="fr-FR" sz="1200" b="0" i="1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600" b="1" dirty="0"/>
                    </a:p>
                    <a:p>
                      <a:r>
                        <a:rPr lang="fr-FR" sz="1200" b="1" dirty="0"/>
                        <a:t>Ressources externes</a:t>
                      </a:r>
                      <a:endParaRPr lang="fr-FR" sz="1200" dirty="0"/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1248102"/>
                  </a:ext>
                </a:extLst>
              </a:tr>
            </a:tbl>
          </a:graphicData>
        </a:graphic>
      </p:graphicFrame>
      <p:sp>
        <p:nvSpPr>
          <p:cNvPr id="162" name="Rectangle 161">
            <a:extLst>
              <a:ext uri="{FF2B5EF4-FFF2-40B4-BE49-F238E27FC236}">
                <a16:creationId xmlns:a16="http://schemas.microsoft.com/office/drawing/2014/main" id="{33FE1ABC-43D9-4BDF-A17F-6F14B4E50E8E}"/>
              </a:ext>
            </a:extLst>
          </p:cNvPr>
          <p:cNvSpPr/>
          <p:nvPr/>
        </p:nvSpPr>
        <p:spPr>
          <a:xfrm>
            <a:off x="876298" y="6409159"/>
            <a:ext cx="1981200" cy="400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spc="70" dirty="0">
                <a:solidFill>
                  <a:schemeClr val="bg2">
                    <a:lumMod val="25000"/>
                  </a:schemeClr>
                </a:solidFill>
              </a:rPr>
              <a:t>Types d’annotations</a:t>
            </a:r>
          </a:p>
        </p:txBody>
      </p:sp>
      <p:sp>
        <p:nvSpPr>
          <p:cNvPr id="164" name="Triangle isocèle 163">
            <a:extLst>
              <a:ext uri="{FF2B5EF4-FFF2-40B4-BE49-F238E27FC236}">
                <a16:creationId xmlns:a16="http://schemas.microsoft.com/office/drawing/2014/main" id="{111BDF83-8577-403C-AB5E-CB78D11F655F}"/>
              </a:ext>
            </a:extLst>
          </p:cNvPr>
          <p:cNvSpPr/>
          <p:nvPr/>
        </p:nvSpPr>
        <p:spPr>
          <a:xfrm rot="16200000" flipV="1">
            <a:off x="979962" y="6586773"/>
            <a:ext cx="69850" cy="45719"/>
          </a:xfrm>
          <a:prstGeom prst="triangle">
            <a:avLst>
              <a:gd name="adj" fmla="val 50000"/>
            </a:avLst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6" name="Triangle isocèle 165">
            <a:extLst>
              <a:ext uri="{FF2B5EF4-FFF2-40B4-BE49-F238E27FC236}">
                <a16:creationId xmlns:a16="http://schemas.microsoft.com/office/drawing/2014/main" id="{283FC725-2D62-4A3B-ADA1-469410F86404}"/>
              </a:ext>
            </a:extLst>
          </p:cNvPr>
          <p:cNvSpPr/>
          <p:nvPr/>
        </p:nvSpPr>
        <p:spPr>
          <a:xfrm rot="16200000" flipV="1">
            <a:off x="979961" y="5764375"/>
            <a:ext cx="69850" cy="45719"/>
          </a:xfrm>
          <a:prstGeom prst="triangle">
            <a:avLst>
              <a:gd name="adj" fmla="val 50000"/>
            </a:avLst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100254ED-AAE2-482A-B5C9-0D4EEB4D244D}"/>
              </a:ext>
            </a:extLst>
          </p:cNvPr>
          <p:cNvSpPr/>
          <p:nvPr/>
        </p:nvSpPr>
        <p:spPr>
          <a:xfrm>
            <a:off x="876298" y="2568435"/>
            <a:ext cx="1981200" cy="4000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spc="70" dirty="0">
                <a:solidFill>
                  <a:schemeClr val="bg2">
                    <a:lumMod val="25000"/>
                  </a:schemeClr>
                </a:solidFill>
              </a:rPr>
              <a:t>Les thésaurus</a:t>
            </a: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502A7DDF-3CA9-4907-BD3F-554EE9E5D10E}"/>
              </a:ext>
            </a:extLst>
          </p:cNvPr>
          <p:cNvSpPr/>
          <p:nvPr/>
        </p:nvSpPr>
        <p:spPr>
          <a:xfrm>
            <a:off x="5329003" y="1748945"/>
            <a:ext cx="153399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>
                <a:solidFill>
                  <a:schemeClr val="bg2">
                    <a:lumMod val="25000"/>
                  </a:schemeClr>
                </a:solidFill>
                <a:cs typeface="Iskoola Pota" panose="020B0502040204020203" pitchFamily="34" charset="0"/>
              </a:rPr>
              <a:t>Créer un  nouveau terme</a:t>
            </a:r>
          </a:p>
        </p:txBody>
      </p:sp>
      <p:sp>
        <p:nvSpPr>
          <p:cNvPr id="172" name="Rectangle : coins arrondis 171">
            <a:extLst>
              <a:ext uri="{FF2B5EF4-FFF2-40B4-BE49-F238E27FC236}">
                <a16:creationId xmlns:a16="http://schemas.microsoft.com/office/drawing/2014/main" id="{9FFD9236-B1B5-474C-BFB0-8B81AAF04FDA}"/>
              </a:ext>
            </a:extLst>
          </p:cNvPr>
          <p:cNvSpPr/>
          <p:nvPr/>
        </p:nvSpPr>
        <p:spPr>
          <a:xfrm>
            <a:off x="10107082" y="3465483"/>
            <a:ext cx="666750" cy="23051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u="sng" dirty="0">
                <a:solidFill>
                  <a:srgbClr val="C00000"/>
                </a:solidFill>
              </a:rPr>
              <a:t>Editer</a:t>
            </a:r>
          </a:p>
        </p:txBody>
      </p:sp>
      <p:sp>
        <p:nvSpPr>
          <p:cNvPr id="174" name="Rectangle : coins arrondis 173">
            <a:extLst>
              <a:ext uri="{FF2B5EF4-FFF2-40B4-BE49-F238E27FC236}">
                <a16:creationId xmlns:a16="http://schemas.microsoft.com/office/drawing/2014/main" id="{9414DABC-19F6-44DB-B243-1A9EE8D99D2E}"/>
              </a:ext>
            </a:extLst>
          </p:cNvPr>
          <p:cNvSpPr/>
          <p:nvPr/>
        </p:nvSpPr>
        <p:spPr>
          <a:xfrm>
            <a:off x="9955740" y="5765782"/>
            <a:ext cx="969435" cy="24990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u="sng" dirty="0">
                <a:solidFill>
                  <a:srgbClr val="C00000"/>
                </a:solidFill>
              </a:rPr>
              <a:t>Ajouter une ressource</a:t>
            </a:r>
          </a:p>
        </p:txBody>
      </p:sp>
      <p:sp>
        <p:nvSpPr>
          <p:cNvPr id="176" name="Triangle isocèle 175">
            <a:extLst>
              <a:ext uri="{FF2B5EF4-FFF2-40B4-BE49-F238E27FC236}">
                <a16:creationId xmlns:a16="http://schemas.microsoft.com/office/drawing/2014/main" id="{4B269D03-8247-4AB3-832B-7C8BE8EC0CF0}"/>
              </a:ext>
            </a:extLst>
          </p:cNvPr>
          <p:cNvSpPr/>
          <p:nvPr/>
        </p:nvSpPr>
        <p:spPr>
          <a:xfrm rot="16200000" flipV="1">
            <a:off x="979961" y="4755479"/>
            <a:ext cx="69850" cy="45719"/>
          </a:xfrm>
          <a:prstGeom prst="triangle">
            <a:avLst>
              <a:gd name="adj" fmla="val 50000"/>
            </a:avLst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2E48137-0C9B-4F9D-99E7-C7585A0DFFC9}"/>
              </a:ext>
            </a:extLst>
          </p:cNvPr>
          <p:cNvSpPr/>
          <p:nvPr/>
        </p:nvSpPr>
        <p:spPr>
          <a:xfrm>
            <a:off x="10792668" y="143154"/>
            <a:ext cx="1038225" cy="2311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spc="70" dirty="0" err="1">
                <a:solidFill>
                  <a:schemeClr val="accent4">
                    <a:lumMod val="75000"/>
                  </a:schemeClr>
                </a:solidFill>
              </a:rPr>
              <a:t>Connecté-e</a:t>
            </a:r>
            <a:endParaRPr lang="fr-FR" sz="1100" spc="70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A994D47F-5A49-40C6-8350-DB928F37E2ED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3897" y="151756"/>
            <a:ext cx="213992" cy="213992"/>
          </a:xfrm>
          <a:prstGeom prst="rect">
            <a:avLst/>
          </a:prstGeom>
        </p:spPr>
      </p:pic>
      <p:pic>
        <p:nvPicPr>
          <p:cNvPr id="4" name="Graphique 3" descr="Profil femelle">
            <a:extLst>
              <a:ext uri="{FF2B5EF4-FFF2-40B4-BE49-F238E27FC236}">
                <a16:creationId xmlns:a16="http://schemas.microsoft.com/office/drawing/2014/main" id="{6382C1C8-1267-499F-8E53-01851B27962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099520" y="6159289"/>
            <a:ext cx="229483" cy="229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1149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 20">
            <a:extLst>
              <a:ext uri="{FF2B5EF4-FFF2-40B4-BE49-F238E27FC236}">
                <a16:creationId xmlns:a16="http://schemas.microsoft.com/office/drawing/2014/main" id="{3736EEFF-71AB-4B81-BF71-ACED14F939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92" t="7013" r="4436" b="77596"/>
          <a:stretch/>
        </p:blipFill>
        <p:spPr>
          <a:xfrm>
            <a:off x="0" y="0"/>
            <a:ext cx="12192000" cy="1518336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effectLst>
            <a:innerShdw blurRad="1270000" dist="2540000">
              <a:prstClr val="black">
                <a:alpha val="58000"/>
              </a:prstClr>
            </a:innerShdw>
          </a:effectLst>
        </p:spPr>
      </p:pic>
      <p:sp>
        <p:nvSpPr>
          <p:cNvPr id="29" name="Sous-titre 2">
            <a:extLst>
              <a:ext uri="{FF2B5EF4-FFF2-40B4-BE49-F238E27FC236}">
                <a16:creationId xmlns:a16="http://schemas.microsoft.com/office/drawing/2014/main" id="{34DD89C6-6C25-4BEB-8CD4-BFB103026C35}"/>
              </a:ext>
            </a:extLst>
          </p:cNvPr>
          <p:cNvSpPr txBox="1">
            <a:spLocks/>
          </p:cNvSpPr>
          <p:nvPr/>
        </p:nvSpPr>
        <p:spPr>
          <a:xfrm>
            <a:off x="0" y="1101664"/>
            <a:ext cx="12192000" cy="2985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200" b="1" dirty="0">
                <a:solidFill>
                  <a:schemeClr val="bg2">
                    <a:lumMod val="25000"/>
                  </a:schemeClr>
                </a:solidFill>
              </a:rPr>
              <a:t>Corpus </a:t>
            </a:r>
            <a:r>
              <a:rPr lang="fr-FR" sz="1200" b="1" spc="70" dirty="0">
                <a:solidFill>
                  <a:schemeClr val="bg2">
                    <a:lumMod val="25000"/>
                  </a:schemeClr>
                </a:solidFill>
                <a:cs typeface="Iskoola Pota" panose="020B0502040204020203" pitchFamily="34" charset="0"/>
              </a:rPr>
              <a:t>			Editeur de thésaurus			 Explorer</a:t>
            </a:r>
          </a:p>
        </p:txBody>
      </p:sp>
      <p:sp>
        <p:nvSpPr>
          <p:cNvPr id="35" name="Titre 1">
            <a:extLst>
              <a:ext uri="{FF2B5EF4-FFF2-40B4-BE49-F238E27FC236}">
                <a16:creationId xmlns:a16="http://schemas.microsoft.com/office/drawing/2014/main" id="{5D8B8CAD-FD89-4390-847C-8C87FA481B0B}"/>
              </a:ext>
            </a:extLst>
          </p:cNvPr>
          <p:cNvSpPr txBox="1">
            <a:spLocks/>
          </p:cNvSpPr>
          <p:nvPr/>
        </p:nvSpPr>
        <p:spPr>
          <a:xfrm>
            <a:off x="-2" y="1"/>
            <a:ext cx="12192000" cy="1105002"/>
          </a:xfrm>
          <a:prstGeom prst="rect">
            <a:avLst/>
          </a:prstGeom>
          <a:solidFill>
            <a:srgbClr val="000000">
              <a:alpha val="69804"/>
            </a:srgb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000" kern="0" spc="220" dirty="0">
                <a:solidFill>
                  <a:schemeClr val="bg1">
                    <a:lumMod val="95000"/>
                  </a:schemeClr>
                </a:solidFill>
                <a:latin typeface="Bembo" panose="02020502050201020203" pitchFamily="18" charset="0"/>
                <a:cs typeface="Iskoola Pota" panose="020B0604020202020204" pitchFamily="34" charset="0"/>
              </a:rPr>
              <a:t>SHERLOCK</a:t>
            </a:r>
            <a:endParaRPr lang="fr-FR" sz="800" spc="220" dirty="0">
              <a:solidFill>
                <a:schemeClr val="bg1">
                  <a:lumMod val="95000"/>
                </a:schemeClr>
              </a:solidFill>
              <a:latin typeface="Bembo" panose="02020502050201020203" pitchFamily="18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81669B9-C446-4578-8880-6DB09F1C08ED}"/>
              </a:ext>
            </a:extLst>
          </p:cNvPr>
          <p:cNvSpPr/>
          <p:nvPr/>
        </p:nvSpPr>
        <p:spPr>
          <a:xfrm>
            <a:off x="-1" y="1400176"/>
            <a:ext cx="12191999" cy="5457825"/>
          </a:xfrm>
          <a:prstGeom prst="rect">
            <a:avLst/>
          </a:prstGeom>
          <a:gradFill>
            <a:gsLst>
              <a:gs pos="0">
                <a:schemeClr val="bg2">
                  <a:lumMod val="10000"/>
                </a:schemeClr>
              </a:gs>
              <a:gs pos="48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135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8" name="Rectangle : coins arrondis 37">
            <a:extLst>
              <a:ext uri="{FF2B5EF4-FFF2-40B4-BE49-F238E27FC236}">
                <a16:creationId xmlns:a16="http://schemas.microsoft.com/office/drawing/2014/main" id="{B0D1982E-6517-4E80-BDDE-AA4381BA74CE}"/>
              </a:ext>
            </a:extLst>
          </p:cNvPr>
          <p:cNvSpPr/>
          <p:nvPr/>
        </p:nvSpPr>
        <p:spPr>
          <a:xfrm>
            <a:off x="6678005" y="1813508"/>
            <a:ext cx="3441854" cy="209447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>
                <a:solidFill>
                  <a:schemeClr val="bg1">
                    <a:lumMod val="65000"/>
                  </a:schemeClr>
                </a:solidFill>
                <a:latin typeface="Gill Sans Nova Light" panose="020B0302020104020203" pitchFamily="34" charset="0"/>
              </a:rPr>
              <a:t>Recherche			   </a:t>
            </a:r>
            <a:r>
              <a:rPr lang="fr-FR" sz="1200" dirty="0">
                <a:solidFill>
                  <a:srgbClr val="C00000"/>
                </a:solidFill>
                <a:latin typeface="Gill Sans Nova Light" panose="020B0302020104020203" pitchFamily="34" charset="0"/>
              </a:rPr>
              <a:t>Filtrer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CF09874-825E-4D73-B47F-89EA41C4AB58}"/>
              </a:ext>
            </a:extLst>
          </p:cNvPr>
          <p:cNvSpPr/>
          <p:nvPr/>
        </p:nvSpPr>
        <p:spPr>
          <a:xfrm>
            <a:off x="1784350" y="1657935"/>
            <a:ext cx="4400550" cy="5205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Editeur critique de thésaurus</a:t>
            </a: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36973AC9-62DE-443A-803A-401548AE53F7}"/>
              </a:ext>
            </a:extLst>
          </p:cNvPr>
          <p:cNvSpPr/>
          <p:nvPr/>
        </p:nvSpPr>
        <p:spPr>
          <a:xfrm>
            <a:off x="778933" y="2552700"/>
            <a:ext cx="10612967" cy="4927225"/>
          </a:xfrm>
          <a:prstGeom prst="roundRect">
            <a:avLst>
              <a:gd name="adj" fmla="val 6808"/>
            </a:avLst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fr-FR" dirty="0">
                <a:solidFill>
                  <a:schemeClr val="bg2">
                    <a:lumMod val="25000"/>
                  </a:schemeClr>
                </a:solidFill>
              </a:rPr>
              <a:t>	</a:t>
            </a:r>
          </a:p>
          <a:p>
            <a:pPr algn="just"/>
            <a:r>
              <a:rPr lang="fr-FR" sz="1600" dirty="0">
                <a:solidFill>
                  <a:schemeClr val="bg2">
                    <a:lumMod val="25000"/>
                  </a:schemeClr>
                </a:solidFill>
              </a:rPr>
              <a:t>	</a:t>
            </a:r>
            <a:r>
              <a:rPr lang="fr-FR" sz="1600" b="1" dirty="0">
                <a:solidFill>
                  <a:schemeClr val="bg2">
                    <a:lumMod val="25000"/>
                  </a:schemeClr>
                </a:solidFill>
              </a:rPr>
              <a:t>Créer un nouveau terme</a:t>
            </a:r>
            <a:endParaRPr lang="fr-FR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B2F56EBC-DDB7-4723-9A0D-51ED0524AD7D}"/>
              </a:ext>
            </a:extLst>
          </p:cNvPr>
          <p:cNvSpPr/>
          <p:nvPr/>
        </p:nvSpPr>
        <p:spPr>
          <a:xfrm>
            <a:off x="5329003" y="1385143"/>
            <a:ext cx="1533990" cy="3700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tx1"/>
                </a:solidFill>
                <a:cs typeface="Iskoola Pota" panose="020B0502040204020203" pitchFamily="34" charset="0"/>
              </a:rPr>
              <a:t>Les</a:t>
            </a:r>
            <a:r>
              <a:rPr lang="fr-FR" sz="1200" b="1" dirty="0">
                <a:solidFill>
                  <a:srgbClr val="C00000"/>
                </a:solidFill>
                <a:cs typeface="Iskoola Pota" panose="020B0502040204020203" pitchFamily="34" charset="0"/>
              </a:rPr>
              <a:t> </a:t>
            </a:r>
            <a:r>
              <a:rPr lang="fr-FR" sz="1200" b="1" dirty="0">
                <a:solidFill>
                  <a:schemeClr val="tx1"/>
                </a:solidFill>
                <a:cs typeface="Iskoola Pota" panose="020B0502040204020203" pitchFamily="34" charset="0"/>
              </a:rPr>
              <a:t>thésaurus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B16853EB-5408-4854-B56A-5F5F0E999DBF}"/>
              </a:ext>
            </a:extLst>
          </p:cNvPr>
          <p:cNvSpPr/>
          <p:nvPr/>
        </p:nvSpPr>
        <p:spPr>
          <a:xfrm>
            <a:off x="5329003" y="1748945"/>
            <a:ext cx="153399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>
                <a:solidFill>
                  <a:schemeClr val="accent4">
                    <a:lumMod val="75000"/>
                  </a:schemeClr>
                </a:solidFill>
                <a:cs typeface="Iskoola Pota" panose="020B0502040204020203" pitchFamily="34" charset="0"/>
              </a:rPr>
              <a:t>Créer un  nouveau terme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74249B7-F768-4E77-A610-DCFE105684F1}"/>
              </a:ext>
            </a:extLst>
          </p:cNvPr>
          <p:cNvSpPr/>
          <p:nvPr/>
        </p:nvSpPr>
        <p:spPr>
          <a:xfrm>
            <a:off x="10792668" y="143154"/>
            <a:ext cx="1038225" cy="2311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spc="70" dirty="0" err="1">
                <a:solidFill>
                  <a:schemeClr val="accent4">
                    <a:lumMod val="75000"/>
                  </a:schemeClr>
                </a:solidFill>
              </a:rPr>
              <a:t>Connecté-e</a:t>
            </a:r>
            <a:endParaRPr lang="fr-FR" sz="1100" spc="70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F7A4E04-DB3E-460C-A13A-615208ACD2A3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3897" y="151756"/>
            <a:ext cx="213992" cy="213992"/>
          </a:xfrm>
          <a:prstGeom prst="rect">
            <a:avLst/>
          </a:prstGeom>
        </p:spPr>
      </p:pic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909F28A6-E380-47FD-B6BD-585778A15A9B}"/>
              </a:ext>
            </a:extLst>
          </p:cNvPr>
          <p:cNvSpPr/>
          <p:nvPr/>
        </p:nvSpPr>
        <p:spPr>
          <a:xfrm>
            <a:off x="2119940" y="3480281"/>
            <a:ext cx="826459" cy="319424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>
                <a:solidFill>
                  <a:schemeClr val="bg2">
                    <a:lumMod val="25000"/>
                  </a:schemeClr>
                </a:solidFill>
              </a:rPr>
              <a:t>Corpus</a:t>
            </a:r>
            <a:endParaRPr lang="fr-FR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" name="Triangle isocèle 6">
            <a:extLst>
              <a:ext uri="{FF2B5EF4-FFF2-40B4-BE49-F238E27FC236}">
                <a16:creationId xmlns:a16="http://schemas.microsoft.com/office/drawing/2014/main" id="{EFBA784D-10F0-4875-B930-43675C2C492E}"/>
              </a:ext>
            </a:extLst>
          </p:cNvPr>
          <p:cNvSpPr/>
          <p:nvPr/>
        </p:nvSpPr>
        <p:spPr>
          <a:xfrm rot="16200000" flipV="1">
            <a:off x="2802837" y="3614965"/>
            <a:ext cx="69850" cy="45719"/>
          </a:xfrm>
          <a:prstGeom prst="triangle">
            <a:avLst>
              <a:gd name="adj" fmla="val 50000"/>
            </a:avLst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8" name="Tableau 8">
            <a:extLst>
              <a:ext uri="{FF2B5EF4-FFF2-40B4-BE49-F238E27FC236}">
                <a16:creationId xmlns:a16="http://schemas.microsoft.com/office/drawing/2014/main" id="{DD83EBBF-ABEF-412B-B27C-3EF87D3C25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3401732"/>
              </p:ext>
            </p:extLst>
          </p:nvPr>
        </p:nvGraphicFramePr>
        <p:xfrm>
          <a:off x="2946398" y="3489229"/>
          <a:ext cx="1778001" cy="922386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778001">
                  <a:extLst>
                    <a:ext uri="{9D8B030D-6E8A-4147-A177-3AD203B41FA5}">
                      <a16:colId xmlns:a16="http://schemas.microsoft.com/office/drawing/2014/main" val="3998188704"/>
                    </a:ext>
                  </a:extLst>
                </a:gridCol>
              </a:tblGrid>
              <a:tr h="307462">
                <a:tc>
                  <a:txBody>
                    <a:bodyPr/>
                    <a:lstStyle/>
                    <a:p>
                      <a:r>
                        <a:rPr lang="fr-FR" sz="1200" b="0" dirty="0"/>
                        <a:t>Ancien Régime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8469807"/>
                  </a:ext>
                </a:extLst>
              </a:tr>
              <a:tr h="307462">
                <a:tc>
                  <a:txBody>
                    <a:bodyPr/>
                    <a:lstStyle/>
                    <a:p>
                      <a:r>
                        <a:rPr lang="fr-FR" sz="1200" b="0" dirty="0"/>
                        <a:t>Liturgie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47397608"/>
                  </a:ext>
                </a:extLst>
              </a:tr>
              <a:tr h="307462">
                <a:tc>
                  <a:txBody>
                    <a:bodyPr/>
                    <a:lstStyle/>
                    <a:p>
                      <a:r>
                        <a:rPr lang="fr-FR" sz="1200" b="0" dirty="0"/>
                        <a:t>Instruments de musique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44506673"/>
                  </a:ext>
                </a:extLst>
              </a:tr>
            </a:tbl>
          </a:graphicData>
        </a:graphic>
      </p:graphicFrame>
      <p:sp>
        <p:nvSpPr>
          <p:cNvPr id="9" name="Triangle isocèle 8">
            <a:extLst>
              <a:ext uri="{FF2B5EF4-FFF2-40B4-BE49-F238E27FC236}">
                <a16:creationId xmlns:a16="http://schemas.microsoft.com/office/drawing/2014/main" id="{964CEE37-8717-41F0-878F-0F04FFB68676}"/>
              </a:ext>
            </a:extLst>
          </p:cNvPr>
          <p:cNvSpPr/>
          <p:nvPr/>
        </p:nvSpPr>
        <p:spPr>
          <a:xfrm rot="16200000" flipV="1">
            <a:off x="4584744" y="3614966"/>
            <a:ext cx="69850" cy="45719"/>
          </a:xfrm>
          <a:prstGeom prst="triangle">
            <a:avLst>
              <a:gd name="adj" fmla="val 50000"/>
            </a:avLst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10" name="Tableau 8">
            <a:extLst>
              <a:ext uri="{FF2B5EF4-FFF2-40B4-BE49-F238E27FC236}">
                <a16:creationId xmlns:a16="http://schemas.microsoft.com/office/drawing/2014/main" id="{B5B17DA2-BC42-4403-8139-770F949903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7007608"/>
              </p:ext>
            </p:extLst>
          </p:nvPr>
        </p:nvGraphicFramePr>
        <p:xfrm>
          <a:off x="4724399" y="2867305"/>
          <a:ext cx="1778001" cy="922386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778001">
                  <a:extLst>
                    <a:ext uri="{9D8B030D-6E8A-4147-A177-3AD203B41FA5}">
                      <a16:colId xmlns:a16="http://schemas.microsoft.com/office/drawing/2014/main" val="3998188704"/>
                    </a:ext>
                  </a:extLst>
                </a:gridCol>
              </a:tblGrid>
              <a:tr h="307462">
                <a:tc>
                  <a:txBody>
                    <a:bodyPr/>
                    <a:lstStyle/>
                    <a:p>
                      <a:r>
                        <a:rPr lang="fr-FR" sz="1200" b="1" dirty="0"/>
                        <a:t>Noms de personnes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8469807"/>
                  </a:ext>
                </a:extLst>
              </a:tr>
              <a:tr h="307462">
                <a:tc>
                  <a:txBody>
                    <a:bodyPr/>
                    <a:lstStyle/>
                    <a:p>
                      <a:r>
                        <a:rPr lang="fr-FR" sz="1200" b="0" dirty="0"/>
                        <a:t>Lieux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47397608"/>
                  </a:ext>
                </a:extLst>
              </a:tr>
              <a:tr h="307462">
                <a:tc>
                  <a:txBody>
                    <a:bodyPr/>
                    <a:lstStyle/>
                    <a:p>
                      <a:r>
                        <a:rPr lang="fr-FR" sz="1200" b="0" dirty="0"/>
                        <a:t>Corporations/institutions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44506673"/>
                  </a:ext>
                </a:extLst>
              </a:tr>
            </a:tbl>
          </a:graphicData>
        </a:graphic>
      </p:graphicFrame>
      <p:graphicFrame>
        <p:nvGraphicFramePr>
          <p:cNvPr id="11" name="Tableau 11">
            <a:extLst>
              <a:ext uri="{FF2B5EF4-FFF2-40B4-BE49-F238E27FC236}">
                <a16:creationId xmlns:a16="http://schemas.microsoft.com/office/drawing/2014/main" id="{EC91E674-7AC6-46E4-9C82-B6F173EC43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7324713"/>
              </p:ext>
            </p:extLst>
          </p:nvPr>
        </p:nvGraphicFramePr>
        <p:xfrm>
          <a:off x="2120900" y="4736234"/>
          <a:ext cx="8128000" cy="2311400"/>
        </p:xfrm>
        <a:graphic>
          <a:graphicData uri="http://schemas.openxmlformats.org/drawingml/2006/table">
            <a:tbl>
              <a:tblPr firstRow="1" bandRow="1">
                <a:tableStyleId>{91EBBBCC-DAD2-459C-BE2E-F6DE35CF9A28}</a:tableStyleId>
              </a:tblPr>
              <a:tblGrid>
                <a:gridCol w="1787071">
                  <a:extLst>
                    <a:ext uri="{9D8B030D-6E8A-4147-A177-3AD203B41FA5}">
                      <a16:colId xmlns:a16="http://schemas.microsoft.com/office/drawing/2014/main" val="3286534547"/>
                    </a:ext>
                  </a:extLst>
                </a:gridCol>
                <a:gridCol w="6340929">
                  <a:extLst>
                    <a:ext uri="{9D8B030D-6E8A-4147-A177-3AD203B41FA5}">
                      <a16:colId xmlns:a16="http://schemas.microsoft.com/office/drawing/2014/main" val="26517953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16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Nom*</a:t>
                      </a:r>
                      <a:endParaRPr lang="fr-FR" sz="1600" b="0" i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1860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Dates</a:t>
                      </a:r>
                      <a:endParaRPr lang="fr-FR" sz="1600" i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 Naissance</a:t>
                      </a:r>
                      <a:r>
                        <a:rPr lang="fr-FR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                           </a:t>
                      </a:r>
                      <a:r>
                        <a:rPr lang="fr-FR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Mort</a:t>
                      </a:r>
                      <a:r>
                        <a:rPr lang="fr-FR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endParaRPr lang="fr-FR" i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02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Activité</a:t>
                      </a:r>
                      <a:endParaRPr lang="fr-FR" sz="1600" i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                                     </a:t>
                      </a:r>
                      <a:r>
                        <a:rPr lang="fr-FR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Date début                               Date</a:t>
                      </a:r>
                      <a:r>
                        <a:rPr lang="fr-FR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fr-FR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fin</a:t>
                      </a:r>
                      <a:endParaRPr lang="fr-FR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504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Sources</a:t>
                      </a:r>
                      <a:endParaRPr lang="fr-FR" sz="1600" i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3638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2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+ Ajouter une corporation/institution</a:t>
                      </a:r>
                      <a:endParaRPr lang="fr-FR" sz="1200" b="1" i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8473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i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1370861"/>
                  </a:ext>
                </a:extLst>
              </a:tr>
            </a:tbl>
          </a:graphicData>
        </a:graphic>
      </p:graphicFrame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77D38914-AB4E-4C5B-86F9-E92EF60EFA27}"/>
              </a:ext>
            </a:extLst>
          </p:cNvPr>
          <p:cNvSpPr/>
          <p:nvPr/>
        </p:nvSpPr>
        <p:spPr>
          <a:xfrm>
            <a:off x="3984625" y="4824055"/>
            <a:ext cx="3164703" cy="20948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E3B8683D-5D15-4767-87DD-FFE29C8B72B1}"/>
              </a:ext>
            </a:extLst>
          </p:cNvPr>
          <p:cNvSpPr/>
          <p:nvPr/>
        </p:nvSpPr>
        <p:spPr>
          <a:xfrm>
            <a:off x="4899734" y="5184427"/>
            <a:ext cx="858537" cy="207647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FD16DADE-C03C-4179-9A34-7C38AE6F0388}"/>
              </a:ext>
            </a:extLst>
          </p:cNvPr>
          <p:cNvSpPr/>
          <p:nvPr/>
        </p:nvSpPr>
        <p:spPr>
          <a:xfrm>
            <a:off x="3984625" y="5527291"/>
            <a:ext cx="1673362" cy="242059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E4A6EF00-E9F0-4AF8-B40C-D1D65DFFD293}"/>
              </a:ext>
            </a:extLst>
          </p:cNvPr>
          <p:cNvSpPr/>
          <p:nvPr/>
        </p:nvSpPr>
        <p:spPr>
          <a:xfrm>
            <a:off x="3984625" y="5897658"/>
            <a:ext cx="3186778" cy="227379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 : coins arrondis 21">
            <a:extLst>
              <a:ext uri="{FF2B5EF4-FFF2-40B4-BE49-F238E27FC236}">
                <a16:creationId xmlns:a16="http://schemas.microsoft.com/office/drawing/2014/main" id="{D3C241FA-8EF8-4802-97D4-C51BC6A93700}"/>
              </a:ext>
            </a:extLst>
          </p:cNvPr>
          <p:cNvSpPr/>
          <p:nvPr/>
        </p:nvSpPr>
        <p:spPr>
          <a:xfrm>
            <a:off x="6537205" y="5184427"/>
            <a:ext cx="858537" cy="207647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3" name="Rectangle : coins arrondis 22">
            <a:extLst>
              <a:ext uri="{FF2B5EF4-FFF2-40B4-BE49-F238E27FC236}">
                <a16:creationId xmlns:a16="http://schemas.microsoft.com/office/drawing/2014/main" id="{217E93DD-64E4-4EEF-ACCE-21E8956A2A06}"/>
              </a:ext>
            </a:extLst>
          </p:cNvPr>
          <p:cNvSpPr/>
          <p:nvPr/>
        </p:nvSpPr>
        <p:spPr>
          <a:xfrm>
            <a:off x="6862993" y="5550908"/>
            <a:ext cx="858537" cy="207647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B840B8C2-0D70-4AE2-B154-F7EB2F384DFE}"/>
              </a:ext>
            </a:extLst>
          </p:cNvPr>
          <p:cNvSpPr/>
          <p:nvPr/>
        </p:nvSpPr>
        <p:spPr>
          <a:xfrm>
            <a:off x="8634228" y="5555721"/>
            <a:ext cx="858537" cy="207647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33920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 20">
            <a:extLst>
              <a:ext uri="{FF2B5EF4-FFF2-40B4-BE49-F238E27FC236}">
                <a16:creationId xmlns:a16="http://schemas.microsoft.com/office/drawing/2014/main" id="{3736EEFF-71AB-4B81-BF71-ACED14F939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92" t="7013" r="4436" b="77596"/>
          <a:stretch/>
        </p:blipFill>
        <p:spPr>
          <a:xfrm>
            <a:off x="0" y="0"/>
            <a:ext cx="12192000" cy="1518336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effectLst>
            <a:innerShdw blurRad="1270000" dist="2540000">
              <a:prstClr val="black">
                <a:alpha val="58000"/>
              </a:prstClr>
            </a:innerShdw>
          </a:effectLst>
        </p:spPr>
      </p:pic>
      <p:sp>
        <p:nvSpPr>
          <p:cNvPr id="29" name="Sous-titre 2">
            <a:extLst>
              <a:ext uri="{FF2B5EF4-FFF2-40B4-BE49-F238E27FC236}">
                <a16:creationId xmlns:a16="http://schemas.microsoft.com/office/drawing/2014/main" id="{34DD89C6-6C25-4BEB-8CD4-BFB103026C35}"/>
              </a:ext>
            </a:extLst>
          </p:cNvPr>
          <p:cNvSpPr txBox="1">
            <a:spLocks/>
          </p:cNvSpPr>
          <p:nvPr/>
        </p:nvSpPr>
        <p:spPr>
          <a:xfrm>
            <a:off x="0" y="1101664"/>
            <a:ext cx="12192000" cy="2985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200" b="1" dirty="0">
                <a:solidFill>
                  <a:schemeClr val="bg2">
                    <a:lumMod val="25000"/>
                  </a:schemeClr>
                </a:solidFill>
              </a:rPr>
              <a:t>Corpus </a:t>
            </a:r>
            <a:r>
              <a:rPr lang="fr-FR" sz="1200" b="1" spc="70" dirty="0">
                <a:solidFill>
                  <a:schemeClr val="bg2">
                    <a:lumMod val="25000"/>
                  </a:schemeClr>
                </a:solidFill>
                <a:cs typeface="Iskoola Pota" panose="020B0502040204020203" pitchFamily="34" charset="0"/>
              </a:rPr>
              <a:t>			Editeur de thésaurus			 Explorer</a:t>
            </a:r>
          </a:p>
        </p:txBody>
      </p:sp>
      <p:sp>
        <p:nvSpPr>
          <p:cNvPr id="35" name="Titre 1">
            <a:extLst>
              <a:ext uri="{FF2B5EF4-FFF2-40B4-BE49-F238E27FC236}">
                <a16:creationId xmlns:a16="http://schemas.microsoft.com/office/drawing/2014/main" id="{5D8B8CAD-FD89-4390-847C-8C87FA481B0B}"/>
              </a:ext>
            </a:extLst>
          </p:cNvPr>
          <p:cNvSpPr txBox="1">
            <a:spLocks/>
          </p:cNvSpPr>
          <p:nvPr/>
        </p:nvSpPr>
        <p:spPr>
          <a:xfrm>
            <a:off x="-2" y="1"/>
            <a:ext cx="12192000" cy="1105002"/>
          </a:xfrm>
          <a:prstGeom prst="rect">
            <a:avLst/>
          </a:prstGeom>
          <a:solidFill>
            <a:srgbClr val="000000">
              <a:alpha val="69804"/>
            </a:srgb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000" kern="0" spc="220" dirty="0">
                <a:solidFill>
                  <a:schemeClr val="bg1">
                    <a:lumMod val="95000"/>
                  </a:schemeClr>
                </a:solidFill>
                <a:latin typeface="Bembo" panose="02020502050201020203" pitchFamily="18" charset="0"/>
                <a:cs typeface="Iskoola Pota" panose="020B0604020202020204" pitchFamily="34" charset="0"/>
              </a:rPr>
              <a:t>SHERLOCK</a:t>
            </a:r>
            <a:endParaRPr lang="fr-FR" sz="800" spc="220" dirty="0">
              <a:solidFill>
                <a:schemeClr val="bg1">
                  <a:lumMod val="95000"/>
                </a:schemeClr>
              </a:solidFill>
              <a:latin typeface="Bembo" panose="02020502050201020203" pitchFamily="18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81669B9-C446-4578-8880-6DB09F1C08ED}"/>
              </a:ext>
            </a:extLst>
          </p:cNvPr>
          <p:cNvSpPr/>
          <p:nvPr/>
        </p:nvSpPr>
        <p:spPr>
          <a:xfrm>
            <a:off x="-1" y="1400176"/>
            <a:ext cx="12191999" cy="5457825"/>
          </a:xfrm>
          <a:prstGeom prst="rect">
            <a:avLst/>
          </a:prstGeom>
          <a:gradFill>
            <a:gsLst>
              <a:gs pos="0">
                <a:schemeClr val="bg2">
                  <a:lumMod val="10000"/>
                </a:schemeClr>
              </a:gs>
              <a:gs pos="48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135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8" name="Rectangle : coins arrondis 37">
            <a:extLst>
              <a:ext uri="{FF2B5EF4-FFF2-40B4-BE49-F238E27FC236}">
                <a16:creationId xmlns:a16="http://schemas.microsoft.com/office/drawing/2014/main" id="{B0D1982E-6517-4E80-BDDE-AA4381BA74CE}"/>
              </a:ext>
            </a:extLst>
          </p:cNvPr>
          <p:cNvSpPr/>
          <p:nvPr/>
        </p:nvSpPr>
        <p:spPr>
          <a:xfrm>
            <a:off x="6678005" y="1813508"/>
            <a:ext cx="3441854" cy="209447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>
                <a:solidFill>
                  <a:schemeClr val="bg1">
                    <a:lumMod val="65000"/>
                  </a:schemeClr>
                </a:solidFill>
                <a:latin typeface="Gill Sans Nova Light" panose="020B0302020104020203" pitchFamily="34" charset="0"/>
              </a:rPr>
              <a:t>Recherche			   </a:t>
            </a:r>
            <a:r>
              <a:rPr lang="fr-FR" sz="1200" dirty="0">
                <a:solidFill>
                  <a:srgbClr val="C00000"/>
                </a:solidFill>
                <a:latin typeface="Gill Sans Nova Light" panose="020B0302020104020203" pitchFamily="34" charset="0"/>
              </a:rPr>
              <a:t>Filtrer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CF09874-825E-4D73-B47F-89EA41C4AB58}"/>
              </a:ext>
            </a:extLst>
          </p:cNvPr>
          <p:cNvSpPr/>
          <p:nvPr/>
        </p:nvSpPr>
        <p:spPr>
          <a:xfrm>
            <a:off x="1784350" y="1657935"/>
            <a:ext cx="4400550" cy="5205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Editeur critique de thésaurus</a:t>
            </a: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36973AC9-62DE-443A-803A-401548AE53F7}"/>
              </a:ext>
            </a:extLst>
          </p:cNvPr>
          <p:cNvSpPr/>
          <p:nvPr/>
        </p:nvSpPr>
        <p:spPr>
          <a:xfrm>
            <a:off x="778933" y="2552700"/>
            <a:ext cx="10612967" cy="4927225"/>
          </a:xfrm>
          <a:prstGeom prst="roundRect">
            <a:avLst>
              <a:gd name="adj" fmla="val 6808"/>
            </a:avLst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fr-FR" dirty="0">
                <a:solidFill>
                  <a:schemeClr val="bg2">
                    <a:lumMod val="25000"/>
                  </a:schemeClr>
                </a:solidFill>
              </a:rPr>
              <a:t>	</a:t>
            </a:r>
          </a:p>
          <a:p>
            <a:pPr algn="just"/>
            <a:r>
              <a:rPr lang="fr-FR" sz="1600" dirty="0">
                <a:solidFill>
                  <a:schemeClr val="bg2">
                    <a:lumMod val="25000"/>
                  </a:schemeClr>
                </a:solidFill>
              </a:rPr>
              <a:t>	</a:t>
            </a:r>
            <a:r>
              <a:rPr lang="fr-FR" sz="1600" b="1" dirty="0">
                <a:solidFill>
                  <a:schemeClr val="bg2">
                    <a:lumMod val="25000"/>
                  </a:schemeClr>
                </a:solidFill>
              </a:rPr>
              <a:t>Créer un nouveau terme</a:t>
            </a:r>
            <a:endParaRPr lang="fr-FR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B2F56EBC-DDB7-4723-9A0D-51ED0524AD7D}"/>
              </a:ext>
            </a:extLst>
          </p:cNvPr>
          <p:cNvSpPr/>
          <p:nvPr/>
        </p:nvSpPr>
        <p:spPr>
          <a:xfrm>
            <a:off x="5329003" y="1385143"/>
            <a:ext cx="1533990" cy="3700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tx1"/>
                </a:solidFill>
                <a:cs typeface="Iskoola Pota" panose="020B0502040204020203" pitchFamily="34" charset="0"/>
              </a:rPr>
              <a:t>Les</a:t>
            </a:r>
            <a:r>
              <a:rPr lang="fr-FR" sz="1200" b="1" dirty="0">
                <a:solidFill>
                  <a:srgbClr val="C00000"/>
                </a:solidFill>
                <a:cs typeface="Iskoola Pota" panose="020B0502040204020203" pitchFamily="34" charset="0"/>
              </a:rPr>
              <a:t> </a:t>
            </a:r>
            <a:r>
              <a:rPr lang="fr-FR" sz="1200" b="1" dirty="0">
                <a:solidFill>
                  <a:schemeClr val="tx1"/>
                </a:solidFill>
                <a:cs typeface="Iskoola Pota" panose="020B0502040204020203" pitchFamily="34" charset="0"/>
              </a:rPr>
              <a:t>thésaurus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B16853EB-5408-4854-B56A-5F5F0E999DBF}"/>
              </a:ext>
            </a:extLst>
          </p:cNvPr>
          <p:cNvSpPr/>
          <p:nvPr/>
        </p:nvSpPr>
        <p:spPr>
          <a:xfrm>
            <a:off x="5329003" y="1748945"/>
            <a:ext cx="153399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>
                <a:solidFill>
                  <a:schemeClr val="accent4">
                    <a:lumMod val="75000"/>
                  </a:schemeClr>
                </a:solidFill>
                <a:cs typeface="Iskoola Pota" panose="020B0502040204020203" pitchFamily="34" charset="0"/>
              </a:rPr>
              <a:t>Créer un  nouveau terme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74249B7-F768-4E77-A610-DCFE105684F1}"/>
              </a:ext>
            </a:extLst>
          </p:cNvPr>
          <p:cNvSpPr/>
          <p:nvPr/>
        </p:nvSpPr>
        <p:spPr>
          <a:xfrm>
            <a:off x="10792668" y="143154"/>
            <a:ext cx="1038225" cy="2311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spc="70" dirty="0" err="1">
                <a:solidFill>
                  <a:schemeClr val="accent4">
                    <a:lumMod val="75000"/>
                  </a:schemeClr>
                </a:solidFill>
              </a:rPr>
              <a:t>Connecté-e</a:t>
            </a:r>
            <a:endParaRPr lang="fr-FR" sz="1100" spc="70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F7A4E04-DB3E-460C-A13A-615208ACD2A3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3897" y="151756"/>
            <a:ext cx="213992" cy="213992"/>
          </a:xfrm>
          <a:prstGeom prst="rect">
            <a:avLst/>
          </a:prstGeom>
        </p:spPr>
      </p:pic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909F28A6-E380-47FD-B6BD-585778A15A9B}"/>
              </a:ext>
            </a:extLst>
          </p:cNvPr>
          <p:cNvSpPr/>
          <p:nvPr/>
        </p:nvSpPr>
        <p:spPr>
          <a:xfrm>
            <a:off x="2119940" y="3480281"/>
            <a:ext cx="826459" cy="319424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>
                <a:solidFill>
                  <a:schemeClr val="bg2">
                    <a:lumMod val="25000"/>
                  </a:schemeClr>
                </a:solidFill>
              </a:rPr>
              <a:t>Corpus</a:t>
            </a:r>
            <a:endParaRPr lang="fr-FR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" name="Triangle isocèle 6">
            <a:extLst>
              <a:ext uri="{FF2B5EF4-FFF2-40B4-BE49-F238E27FC236}">
                <a16:creationId xmlns:a16="http://schemas.microsoft.com/office/drawing/2014/main" id="{EFBA784D-10F0-4875-B930-43675C2C492E}"/>
              </a:ext>
            </a:extLst>
          </p:cNvPr>
          <p:cNvSpPr/>
          <p:nvPr/>
        </p:nvSpPr>
        <p:spPr>
          <a:xfrm rot="16200000" flipV="1">
            <a:off x="2802837" y="3614965"/>
            <a:ext cx="69850" cy="45719"/>
          </a:xfrm>
          <a:prstGeom prst="triangle">
            <a:avLst>
              <a:gd name="adj" fmla="val 50000"/>
            </a:avLst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8" name="Tableau 8">
            <a:extLst>
              <a:ext uri="{FF2B5EF4-FFF2-40B4-BE49-F238E27FC236}">
                <a16:creationId xmlns:a16="http://schemas.microsoft.com/office/drawing/2014/main" id="{DD83EBBF-ABEF-412B-B27C-3EF87D3C254C}"/>
              </a:ext>
            </a:extLst>
          </p:cNvPr>
          <p:cNvGraphicFramePr>
            <a:graphicFrameLocks noGrp="1"/>
          </p:cNvGraphicFramePr>
          <p:nvPr/>
        </p:nvGraphicFramePr>
        <p:xfrm>
          <a:off x="2946398" y="3489229"/>
          <a:ext cx="1778001" cy="922386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778001">
                  <a:extLst>
                    <a:ext uri="{9D8B030D-6E8A-4147-A177-3AD203B41FA5}">
                      <a16:colId xmlns:a16="http://schemas.microsoft.com/office/drawing/2014/main" val="3998188704"/>
                    </a:ext>
                  </a:extLst>
                </a:gridCol>
              </a:tblGrid>
              <a:tr h="307462">
                <a:tc>
                  <a:txBody>
                    <a:bodyPr/>
                    <a:lstStyle/>
                    <a:p>
                      <a:r>
                        <a:rPr lang="fr-FR" sz="1200" b="0" dirty="0"/>
                        <a:t>Ancien Régime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8469807"/>
                  </a:ext>
                </a:extLst>
              </a:tr>
              <a:tr h="307462">
                <a:tc>
                  <a:txBody>
                    <a:bodyPr/>
                    <a:lstStyle/>
                    <a:p>
                      <a:r>
                        <a:rPr lang="fr-FR" sz="1200" b="0" dirty="0"/>
                        <a:t>Liturgie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47397608"/>
                  </a:ext>
                </a:extLst>
              </a:tr>
              <a:tr h="307462">
                <a:tc>
                  <a:txBody>
                    <a:bodyPr/>
                    <a:lstStyle/>
                    <a:p>
                      <a:r>
                        <a:rPr lang="fr-FR" sz="1200" b="0" dirty="0"/>
                        <a:t>Instruments de musique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44506673"/>
                  </a:ext>
                </a:extLst>
              </a:tr>
            </a:tbl>
          </a:graphicData>
        </a:graphic>
      </p:graphicFrame>
      <p:sp>
        <p:nvSpPr>
          <p:cNvPr id="9" name="Triangle isocèle 8">
            <a:extLst>
              <a:ext uri="{FF2B5EF4-FFF2-40B4-BE49-F238E27FC236}">
                <a16:creationId xmlns:a16="http://schemas.microsoft.com/office/drawing/2014/main" id="{964CEE37-8717-41F0-878F-0F04FFB68676}"/>
              </a:ext>
            </a:extLst>
          </p:cNvPr>
          <p:cNvSpPr/>
          <p:nvPr/>
        </p:nvSpPr>
        <p:spPr>
          <a:xfrm rot="16200000" flipV="1">
            <a:off x="4584744" y="3614966"/>
            <a:ext cx="69850" cy="45719"/>
          </a:xfrm>
          <a:prstGeom prst="triangle">
            <a:avLst>
              <a:gd name="adj" fmla="val 50000"/>
            </a:avLst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10" name="Tableau 8">
            <a:extLst>
              <a:ext uri="{FF2B5EF4-FFF2-40B4-BE49-F238E27FC236}">
                <a16:creationId xmlns:a16="http://schemas.microsoft.com/office/drawing/2014/main" id="{B5B17DA2-BC42-4403-8139-770F949903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377411"/>
              </p:ext>
            </p:extLst>
          </p:nvPr>
        </p:nvGraphicFramePr>
        <p:xfrm>
          <a:off x="4724399" y="2867305"/>
          <a:ext cx="1778001" cy="922386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778001">
                  <a:extLst>
                    <a:ext uri="{9D8B030D-6E8A-4147-A177-3AD203B41FA5}">
                      <a16:colId xmlns:a16="http://schemas.microsoft.com/office/drawing/2014/main" val="3998188704"/>
                    </a:ext>
                  </a:extLst>
                </a:gridCol>
              </a:tblGrid>
              <a:tr h="307462">
                <a:tc>
                  <a:txBody>
                    <a:bodyPr/>
                    <a:lstStyle/>
                    <a:p>
                      <a:r>
                        <a:rPr lang="fr-FR" sz="1200" b="1" dirty="0"/>
                        <a:t>Personnes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8469807"/>
                  </a:ext>
                </a:extLst>
              </a:tr>
              <a:tr h="307462">
                <a:tc>
                  <a:txBody>
                    <a:bodyPr/>
                    <a:lstStyle/>
                    <a:p>
                      <a:r>
                        <a:rPr lang="fr-FR" sz="1200" b="0" dirty="0"/>
                        <a:t>Lieux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47397608"/>
                  </a:ext>
                </a:extLst>
              </a:tr>
              <a:tr h="307462">
                <a:tc>
                  <a:txBody>
                    <a:bodyPr/>
                    <a:lstStyle/>
                    <a:p>
                      <a:r>
                        <a:rPr lang="fr-FR" sz="1200" b="0" dirty="0"/>
                        <a:t>Corporations/institutions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44506673"/>
                  </a:ext>
                </a:extLst>
              </a:tr>
            </a:tbl>
          </a:graphicData>
        </a:graphic>
      </p:graphicFrame>
      <p:graphicFrame>
        <p:nvGraphicFramePr>
          <p:cNvPr id="11" name="Tableau 11">
            <a:extLst>
              <a:ext uri="{FF2B5EF4-FFF2-40B4-BE49-F238E27FC236}">
                <a16:creationId xmlns:a16="http://schemas.microsoft.com/office/drawing/2014/main" id="{EC91E674-7AC6-46E4-9C82-B6F173EC4370}"/>
              </a:ext>
            </a:extLst>
          </p:cNvPr>
          <p:cNvGraphicFramePr>
            <a:graphicFrameLocks noGrp="1"/>
          </p:cNvGraphicFramePr>
          <p:nvPr/>
        </p:nvGraphicFramePr>
        <p:xfrm>
          <a:off x="2120900" y="4736234"/>
          <a:ext cx="8128000" cy="2311400"/>
        </p:xfrm>
        <a:graphic>
          <a:graphicData uri="http://schemas.openxmlformats.org/drawingml/2006/table">
            <a:tbl>
              <a:tblPr firstRow="1" bandRow="1">
                <a:tableStyleId>{91EBBBCC-DAD2-459C-BE2E-F6DE35CF9A28}</a:tableStyleId>
              </a:tblPr>
              <a:tblGrid>
                <a:gridCol w="1787071">
                  <a:extLst>
                    <a:ext uri="{9D8B030D-6E8A-4147-A177-3AD203B41FA5}">
                      <a16:colId xmlns:a16="http://schemas.microsoft.com/office/drawing/2014/main" val="3286534547"/>
                    </a:ext>
                  </a:extLst>
                </a:gridCol>
                <a:gridCol w="6340929">
                  <a:extLst>
                    <a:ext uri="{9D8B030D-6E8A-4147-A177-3AD203B41FA5}">
                      <a16:colId xmlns:a16="http://schemas.microsoft.com/office/drawing/2014/main" val="26517953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16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Nom*</a:t>
                      </a:r>
                      <a:endParaRPr lang="fr-FR" sz="1600" b="0" i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1860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Dates</a:t>
                      </a:r>
                      <a:endParaRPr lang="fr-FR" sz="1600" i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 Naissance</a:t>
                      </a:r>
                      <a:r>
                        <a:rPr lang="fr-FR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                           </a:t>
                      </a:r>
                      <a:r>
                        <a:rPr lang="fr-FR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Mort</a:t>
                      </a:r>
                      <a:r>
                        <a:rPr lang="fr-FR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endParaRPr lang="fr-FR" i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02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Activité</a:t>
                      </a:r>
                      <a:endParaRPr lang="fr-FR" sz="1600" i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                                     </a:t>
                      </a:r>
                      <a:r>
                        <a:rPr lang="fr-FR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Date début                               Date</a:t>
                      </a:r>
                      <a:r>
                        <a:rPr lang="fr-FR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fr-FR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fin</a:t>
                      </a:r>
                      <a:endParaRPr lang="fr-FR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504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Sources</a:t>
                      </a:r>
                      <a:endParaRPr lang="fr-FR" sz="1600" i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3638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2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+ Ajouter une corporation/institution</a:t>
                      </a:r>
                      <a:endParaRPr lang="fr-FR" sz="1200" b="1" i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8473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i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1370861"/>
                  </a:ext>
                </a:extLst>
              </a:tr>
            </a:tbl>
          </a:graphicData>
        </a:graphic>
      </p:graphicFrame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77D38914-AB4E-4C5B-86F9-E92EF60EFA27}"/>
              </a:ext>
            </a:extLst>
          </p:cNvPr>
          <p:cNvSpPr/>
          <p:nvPr/>
        </p:nvSpPr>
        <p:spPr>
          <a:xfrm>
            <a:off x="3984625" y="4824055"/>
            <a:ext cx="3164703" cy="20948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E3B8683D-5D15-4767-87DD-FFE29C8B72B1}"/>
              </a:ext>
            </a:extLst>
          </p:cNvPr>
          <p:cNvSpPr/>
          <p:nvPr/>
        </p:nvSpPr>
        <p:spPr>
          <a:xfrm>
            <a:off x="4899734" y="5184427"/>
            <a:ext cx="858537" cy="207647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FD16DADE-C03C-4179-9A34-7C38AE6F0388}"/>
              </a:ext>
            </a:extLst>
          </p:cNvPr>
          <p:cNvSpPr/>
          <p:nvPr/>
        </p:nvSpPr>
        <p:spPr>
          <a:xfrm>
            <a:off x="3984625" y="5527291"/>
            <a:ext cx="1673362" cy="242059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>
                <a:solidFill>
                  <a:schemeClr val="bg2">
                    <a:lumMod val="25000"/>
                  </a:schemeClr>
                </a:solidFill>
              </a:rPr>
              <a:t>M</a:t>
            </a:r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E4A6EF00-E9F0-4AF8-B40C-D1D65DFFD293}"/>
              </a:ext>
            </a:extLst>
          </p:cNvPr>
          <p:cNvSpPr/>
          <p:nvPr/>
        </p:nvSpPr>
        <p:spPr>
          <a:xfrm>
            <a:off x="3984625" y="5897658"/>
            <a:ext cx="3186778" cy="227379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 : coins arrondis 21">
            <a:extLst>
              <a:ext uri="{FF2B5EF4-FFF2-40B4-BE49-F238E27FC236}">
                <a16:creationId xmlns:a16="http://schemas.microsoft.com/office/drawing/2014/main" id="{D3C241FA-8EF8-4802-97D4-C51BC6A93700}"/>
              </a:ext>
            </a:extLst>
          </p:cNvPr>
          <p:cNvSpPr/>
          <p:nvPr/>
        </p:nvSpPr>
        <p:spPr>
          <a:xfrm>
            <a:off x="6537205" y="5184427"/>
            <a:ext cx="858537" cy="207647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3" name="Rectangle : coins arrondis 22">
            <a:extLst>
              <a:ext uri="{FF2B5EF4-FFF2-40B4-BE49-F238E27FC236}">
                <a16:creationId xmlns:a16="http://schemas.microsoft.com/office/drawing/2014/main" id="{217E93DD-64E4-4EEF-ACCE-21E8956A2A06}"/>
              </a:ext>
            </a:extLst>
          </p:cNvPr>
          <p:cNvSpPr/>
          <p:nvPr/>
        </p:nvSpPr>
        <p:spPr>
          <a:xfrm>
            <a:off x="6862993" y="5550908"/>
            <a:ext cx="858537" cy="207647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B840B8C2-0D70-4AE2-B154-F7EB2F384DFE}"/>
              </a:ext>
            </a:extLst>
          </p:cNvPr>
          <p:cNvSpPr/>
          <p:nvPr/>
        </p:nvSpPr>
        <p:spPr>
          <a:xfrm>
            <a:off x="8634228" y="5555721"/>
            <a:ext cx="858537" cy="207647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aphicFrame>
        <p:nvGraphicFramePr>
          <p:cNvPr id="12" name="Tableau 6">
            <a:extLst>
              <a:ext uri="{FF2B5EF4-FFF2-40B4-BE49-F238E27FC236}">
                <a16:creationId xmlns:a16="http://schemas.microsoft.com/office/drawing/2014/main" id="{BB07D950-6FCE-4F38-9434-B200A05F8B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6978853"/>
              </p:ext>
            </p:extLst>
          </p:nvPr>
        </p:nvGraphicFramePr>
        <p:xfrm>
          <a:off x="3984625" y="5767285"/>
          <a:ext cx="1673361" cy="811539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673361">
                  <a:extLst>
                    <a:ext uri="{9D8B030D-6E8A-4147-A177-3AD203B41FA5}">
                      <a16:colId xmlns:a16="http://schemas.microsoft.com/office/drawing/2014/main" val="3337478032"/>
                    </a:ext>
                  </a:extLst>
                </a:gridCol>
              </a:tblGrid>
              <a:tr h="270513">
                <a:tc>
                  <a:txBody>
                    <a:bodyPr/>
                    <a:lstStyle/>
                    <a:p>
                      <a:r>
                        <a:rPr lang="fr-FR" sz="900" b="0" dirty="0"/>
                        <a:t>Marchand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21617038"/>
                  </a:ext>
                </a:extLst>
              </a:tr>
              <a:tr h="270513">
                <a:tc>
                  <a:txBody>
                    <a:bodyPr/>
                    <a:lstStyle/>
                    <a:p>
                      <a:r>
                        <a:rPr lang="fr-FR" sz="900" dirty="0"/>
                        <a:t>Menuisier</a:t>
                      </a: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11533550"/>
                  </a:ext>
                </a:extLst>
              </a:tr>
              <a:tr h="270513">
                <a:tc>
                  <a:txBody>
                    <a:bodyPr/>
                    <a:lstStyle/>
                    <a:p>
                      <a:r>
                        <a:rPr lang="fr-FR" sz="900" dirty="0"/>
                        <a:t> Maître orfèvre</a:t>
                      </a: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564818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74165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 20">
            <a:extLst>
              <a:ext uri="{FF2B5EF4-FFF2-40B4-BE49-F238E27FC236}">
                <a16:creationId xmlns:a16="http://schemas.microsoft.com/office/drawing/2014/main" id="{3736EEFF-71AB-4B81-BF71-ACED14F939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92" t="7013" r="4436" b="77596"/>
          <a:stretch/>
        </p:blipFill>
        <p:spPr>
          <a:xfrm>
            <a:off x="0" y="-18900"/>
            <a:ext cx="12192000" cy="1537235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effectLst>
            <a:innerShdw blurRad="1270000" dist="2540000">
              <a:prstClr val="black">
                <a:alpha val="58000"/>
              </a:prstClr>
            </a:innerShdw>
          </a:effectLst>
        </p:spPr>
      </p:pic>
      <p:sp>
        <p:nvSpPr>
          <p:cNvPr id="29" name="Sous-titre 2">
            <a:extLst>
              <a:ext uri="{FF2B5EF4-FFF2-40B4-BE49-F238E27FC236}">
                <a16:creationId xmlns:a16="http://schemas.microsoft.com/office/drawing/2014/main" id="{34DD89C6-6C25-4BEB-8CD4-BFB103026C35}"/>
              </a:ext>
            </a:extLst>
          </p:cNvPr>
          <p:cNvSpPr txBox="1">
            <a:spLocks/>
          </p:cNvSpPr>
          <p:nvPr/>
        </p:nvSpPr>
        <p:spPr>
          <a:xfrm>
            <a:off x="0" y="1101664"/>
            <a:ext cx="12192000" cy="2985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200" b="1" spc="70" dirty="0">
                <a:solidFill>
                  <a:schemeClr val="bg2">
                    <a:lumMod val="25000"/>
                  </a:schemeClr>
                </a:solidFill>
                <a:cs typeface="Iskoola Pota" panose="020B0502040204020203" pitchFamily="34" charset="0"/>
              </a:rPr>
              <a:t>Projets			Editeur de thésaurus			A propos</a:t>
            </a:r>
          </a:p>
        </p:txBody>
      </p:sp>
      <p:sp>
        <p:nvSpPr>
          <p:cNvPr id="35" name="Titre 1">
            <a:extLst>
              <a:ext uri="{FF2B5EF4-FFF2-40B4-BE49-F238E27FC236}">
                <a16:creationId xmlns:a16="http://schemas.microsoft.com/office/drawing/2014/main" id="{5D8B8CAD-FD89-4390-847C-8C87FA481B0B}"/>
              </a:ext>
            </a:extLst>
          </p:cNvPr>
          <p:cNvSpPr txBox="1">
            <a:spLocks/>
          </p:cNvSpPr>
          <p:nvPr/>
        </p:nvSpPr>
        <p:spPr>
          <a:xfrm>
            <a:off x="-2" y="-27801"/>
            <a:ext cx="12192000" cy="1132804"/>
          </a:xfrm>
          <a:prstGeom prst="rect">
            <a:avLst/>
          </a:prstGeom>
          <a:solidFill>
            <a:srgbClr val="000000">
              <a:alpha val="69804"/>
            </a:srgb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000" kern="0" spc="220" dirty="0">
                <a:solidFill>
                  <a:schemeClr val="bg1">
                    <a:lumMod val="95000"/>
                  </a:schemeClr>
                </a:solidFill>
                <a:latin typeface="Bembo" panose="02020502050201020203" pitchFamily="18" charset="0"/>
                <a:cs typeface="Iskoola Pota" panose="020B0604020202020204" pitchFamily="34" charset="0"/>
              </a:rPr>
              <a:t>SHERLOCK</a:t>
            </a:r>
            <a:endParaRPr lang="fr-FR" sz="800" spc="220" dirty="0">
              <a:solidFill>
                <a:schemeClr val="bg1">
                  <a:lumMod val="95000"/>
                </a:schemeClr>
              </a:solidFill>
              <a:latin typeface="Bembo" panose="02020502050201020203" pitchFamily="18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81669B9-C446-4578-8880-6DB09F1C08ED}"/>
              </a:ext>
            </a:extLst>
          </p:cNvPr>
          <p:cNvSpPr/>
          <p:nvPr/>
        </p:nvSpPr>
        <p:spPr>
          <a:xfrm>
            <a:off x="-1" y="-27800"/>
            <a:ext cx="12191999" cy="6885802"/>
          </a:xfrm>
          <a:prstGeom prst="rect">
            <a:avLst/>
          </a:prstGeom>
          <a:gradFill>
            <a:gsLst>
              <a:gs pos="0">
                <a:schemeClr val="bg2">
                  <a:lumMod val="10000"/>
                </a:schemeClr>
              </a:gs>
              <a:gs pos="48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135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36973AC9-62DE-443A-803A-401548AE53F7}"/>
              </a:ext>
            </a:extLst>
          </p:cNvPr>
          <p:cNvSpPr/>
          <p:nvPr/>
        </p:nvSpPr>
        <p:spPr>
          <a:xfrm>
            <a:off x="778933" y="-552449"/>
            <a:ext cx="10612967" cy="4242706"/>
          </a:xfrm>
          <a:prstGeom prst="roundRect">
            <a:avLst>
              <a:gd name="adj" fmla="val 6808"/>
            </a:avLst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fr-FR" dirty="0">
                <a:solidFill>
                  <a:schemeClr val="bg2">
                    <a:lumMod val="25000"/>
                  </a:schemeClr>
                </a:solidFill>
              </a:rPr>
              <a:t>	</a:t>
            </a:r>
          </a:p>
          <a:p>
            <a:pPr algn="just"/>
            <a:r>
              <a:rPr lang="fr-FR" sz="1600" dirty="0">
                <a:solidFill>
                  <a:schemeClr val="bg2">
                    <a:lumMod val="25000"/>
                  </a:schemeClr>
                </a:solidFill>
              </a:rPr>
              <a:t>	</a:t>
            </a:r>
          </a:p>
          <a:p>
            <a:pPr algn="just"/>
            <a:endParaRPr lang="fr-FR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C75F1320-118A-4EB6-9B0E-CA0B79003856}"/>
              </a:ext>
            </a:extLst>
          </p:cNvPr>
          <p:cNvSpPr/>
          <p:nvPr/>
        </p:nvSpPr>
        <p:spPr>
          <a:xfrm>
            <a:off x="4082143" y="362635"/>
            <a:ext cx="5994697" cy="1749193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aphicFrame>
        <p:nvGraphicFramePr>
          <p:cNvPr id="3" name="Tableau 11">
            <a:extLst>
              <a:ext uri="{FF2B5EF4-FFF2-40B4-BE49-F238E27FC236}">
                <a16:creationId xmlns:a16="http://schemas.microsoft.com/office/drawing/2014/main" id="{8294335D-B6DE-400D-AA64-EB9E380690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2824975"/>
              </p:ext>
            </p:extLst>
          </p:nvPr>
        </p:nvGraphicFramePr>
        <p:xfrm>
          <a:off x="2115160" y="362635"/>
          <a:ext cx="8128000" cy="2225040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2461986">
                  <a:extLst>
                    <a:ext uri="{9D8B030D-6E8A-4147-A177-3AD203B41FA5}">
                      <a16:colId xmlns:a16="http://schemas.microsoft.com/office/drawing/2014/main" val="3286534547"/>
                    </a:ext>
                  </a:extLst>
                </a:gridCol>
                <a:gridCol w="5666014">
                  <a:extLst>
                    <a:ext uri="{9D8B030D-6E8A-4147-A177-3AD203B41FA5}">
                      <a16:colId xmlns:a16="http://schemas.microsoft.com/office/drawing/2014/main" val="26517953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1600" b="0" i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Commentaire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1860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sz="1600" i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i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02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sz="1600" i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504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sz="1600" i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3638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sz="1200" b="1" i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8473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1370861"/>
                  </a:ext>
                </a:extLst>
              </a:tr>
            </a:tbl>
          </a:graphicData>
        </a:graphic>
      </p:graphicFrame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18BD8FDE-7542-46BA-AE1B-20C11FD79680}"/>
              </a:ext>
            </a:extLst>
          </p:cNvPr>
          <p:cNvSpPr/>
          <p:nvPr/>
        </p:nvSpPr>
        <p:spPr>
          <a:xfrm>
            <a:off x="5545186" y="2872173"/>
            <a:ext cx="1080460" cy="370705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bg2">
                    <a:lumMod val="25000"/>
                  </a:schemeClr>
                </a:solidFill>
              </a:rPr>
              <a:t>Soumettre</a:t>
            </a:r>
            <a:endParaRPr lang="fr-FR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2820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 20">
            <a:extLst>
              <a:ext uri="{FF2B5EF4-FFF2-40B4-BE49-F238E27FC236}">
                <a16:creationId xmlns:a16="http://schemas.microsoft.com/office/drawing/2014/main" id="{3736EEFF-71AB-4B81-BF71-ACED14F939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92" t="7013" r="4436" b="77596"/>
          <a:stretch/>
        </p:blipFill>
        <p:spPr>
          <a:xfrm>
            <a:off x="0" y="-18900"/>
            <a:ext cx="12192000" cy="1537235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effectLst>
            <a:innerShdw blurRad="1270000" dist="2540000">
              <a:prstClr val="black">
                <a:alpha val="58000"/>
              </a:prstClr>
            </a:innerShdw>
          </a:effectLst>
        </p:spPr>
      </p:pic>
      <p:sp>
        <p:nvSpPr>
          <p:cNvPr id="29" name="Sous-titre 2">
            <a:extLst>
              <a:ext uri="{FF2B5EF4-FFF2-40B4-BE49-F238E27FC236}">
                <a16:creationId xmlns:a16="http://schemas.microsoft.com/office/drawing/2014/main" id="{34DD89C6-6C25-4BEB-8CD4-BFB103026C35}"/>
              </a:ext>
            </a:extLst>
          </p:cNvPr>
          <p:cNvSpPr txBox="1">
            <a:spLocks/>
          </p:cNvSpPr>
          <p:nvPr/>
        </p:nvSpPr>
        <p:spPr>
          <a:xfrm>
            <a:off x="0" y="1101664"/>
            <a:ext cx="12192000" cy="2985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200" b="1" spc="70" dirty="0">
                <a:solidFill>
                  <a:schemeClr val="bg2">
                    <a:lumMod val="25000"/>
                  </a:schemeClr>
                </a:solidFill>
                <a:cs typeface="Iskoola Pota" panose="020B0502040204020203" pitchFamily="34" charset="0"/>
              </a:rPr>
              <a:t>Corpus			Editeur de thésaurus			 Explorer</a:t>
            </a:r>
          </a:p>
        </p:txBody>
      </p:sp>
      <p:sp>
        <p:nvSpPr>
          <p:cNvPr id="35" name="Titre 1">
            <a:extLst>
              <a:ext uri="{FF2B5EF4-FFF2-40B4-BE49-F238E27FC236}">
                <a16:creationId xmlns:a16="http://schemas.microsoft.com/office/drawing/2014/main" id="{5D8B8CAD-FD89-4390-847C-8C87FA481B0B}"/>
              </a:ext>
            </a:extLst>
          </p:cNvPr>
          <p:cNvSpPr txBox="1">
            <a:spLocks/>
          </p:cNvSpPr>
          <p:nvPr/>
        </p:nvSpPr>
        <p:spPr>
          <a:xfrm>
            <a:off x="-2" y="-27801"/>
            <a:ext cx="12192000" cy="1132804"/>
          </a:xfrm>
          <a:prstGeom prst="rect">
            <a:avLst/>
          </a:prstGeom>
          <a:solidFill>
            <a:srgbClr val="000000">
              <a:alpha val="69804"/>
            </a:srgb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000" kern="0" spc="220" dirty="0">
                <a:solidFill>
                  <a:schemeClr val="bg1">
                    <a:lumMod val="95000"/>
                  </a:schemeClr>
                </a:solidFill>
                <a:latin typeface="Bembo" panose="02020502050201020203" pitchFamily="18" charset="0"/>
                <a:cs typeface="Iskoola Pota" panose="020B0604020202020204" pitchFamily="34" charset="0"/>
              </a:rPr>
              <a:t>SHERLOCK</a:t>
            </a:r>
            <a:endParaRPr lang="fr-FR" sz="800" spc="220" dirty="0">
              <a:solidFill>
                <a:schemeClr val="bg1">
                  <a:lumMod val="95000"/>
                </a:schemeClr>
              </a:solidFill>
              <a:latin typeface="Bembo" panose="02020502050201020203" pitchFamily="18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81669B9-C446-4578-8880-6DB09F1C08ED}"/>
              </a:ext>
            </a:extLst>
          </p:cNvPr>
          <p:cNvSpPr/>
          <p:nvPr/>
        </p:nvSpPr>
        <p:spPr>
          <a:xfrm>
            <a:off x="-1" y="1400176"/>
            <a:ext cx="12191999" cy="5457825"/>
          </a:xfrm>
          <a:prstGeom prst="rect">
            <a:avLst/>
          </a:prstGeom>
          <a:gradFill>
            <a:gsLst>
              <a:gs pos="0">
                <a:schemeClr val="bg2">
                  <a:lumMod val="10000"/>
                </a:schemeClr>
              </a:gs>
              <a:gs pos="48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8" name="Rectangle : coins arrondis 37">
            <a:extLst>
              <a:ext uri="{FF2B5EF4-FFF2-40B4-BE49-F238E27FC236}">
                <a16:creationId xmlns:a16="http://schemas.microsoft.com/office/drawing/2014/main" id="{B0D1982E-6517-4E80-BDDE-AA4381BA74CE}"/>
              </a:ext>
            </a:extLst>
          </p:cNvPr>
          <p:cNvSpPr/>
          <p:nvPr/>
        </p:nvSpPr>
        <p:spPr>
          <a:xfrm>
            <a:off x="4375071" y="1610660"/>
            <a:ext cx="3441854" cy="209447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Recherche			   </a:t>
            </a:r>
            <a:r>
              <a:rPr lang="fr-FR" sz="1200" b="1" dirty="0">
                <a:solidFill>
                  <a:schemeClr val="accent4">
                    <a:lumMod val="75000"/>
                  </a:schemeClr>
                </a:solidFill>
                <a:latin typeface="+mj-lt"/>
              </a:rPr>
              <a:t>Filtrer</a:t>
            </a:r>
          </a:p>
        </p:txBody>
      </p:sp>
      <p:pic>
        <p:nvPicPr>
          <p:cNvPr id="39" name="Image 38" descr="Une image contenant texte&#10;&#10;Description générée automatiquement">
            <a:extLst>
              <a:ext uri="{FF2B5EF4-FFF2-40B4-BE49-F238E27FC236}">
                <a16:creationId xmlns:a16="http://schemas.microsoft.com/office/drawing/2014/main" id="{0B965F95-78B9-4402-A93F-553B51C12BE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94" t="2777" r="6110" b="37288"/>
          <a:stretch/>
        </p:blipFill>
        <p:spPr>
          <a:xfrm>
            <a:off x="2066462" y="2344834"/>
            <a:ext cx="3441854" cy="3346978"/>
          </a:xfrm>
          <a:prstGeom prst="rect">
            <a:avLst/>
          </a:prstGeom>
          <a:solidFill>
            <a:srgbClr val="FFFFFF">
              <a:shade val="85000"/>
            </a:srgbClr>
          </a:solidFill>
          <a:ln w="19050" cap="sq">
            <a:solidFill>
              <a:schemeClr val="accent4">
                <a:lumMod val="60000"/>
                <a:lumOff val="40000"/>
              </a:schemeClr>
            </a:solidFill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40" name="Image 39" descr="Une image contenant musique, assis, violon, table&#10;&#10;Description générée automatiquement">
            <a:extLst>
              <a:ext uri="{FF2B5EF4-FFF2-40B4-BE49-F238E27FC236}">
                <a16:creationId xmlns:a16="http://schemas.microsoft.com/office/drawing/2014/main" id="{51CB0661-3D42-44BC-9124-8B53A50DC94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2394" r="7799"/>
          <a:stretch/>
        </p:blipFill>
        <p:spPr>
          <a:xfrm>
            <a:off x="6843822" y="2344834"/>
            <a:ext cx="3614627" cy="3346978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9525" cap="sq">
            <a:solidFill>
              <a:schemeClr val="accent4">
                <a:lumMod val="75000"/>
              </a:schemeClr>
            </a:solidFill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41" name="ZoneTexte 40">
            <a:extLst>
              <a:ext uri="{FF2B5EF4-FFF2-40B4-BE49-F238E27FC236}">
                <a16:creationId xmlns:a16="http://schemas.microsoft.com/office/drawing/2014/main" id="{ABA35D1B-F07F-4207-8CDF-FA3D1EE8148E}"/>
              </a:ext>
            </a:extLst>
          </p:cNvPr>
          <p:cNvSpPr txBox="1"/>
          <p:nvPr/>
        </p:nvSpPr>
        <p:spPr>
          <a:xfrm>
            <a:off x="7338137" y="3257403"/>
            <a:ext cx="26580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Nova Light" panose="020B0302020104020203" pitchFamily="34" charset="0"/>
                <a:cs typeface="Iskoola Pota" panose="020B0502040204020203" pitchFamily="34" charset="0"/>
              </a:rPr>
              <a:t>Instruments de musique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EA465C5-16E9-4CE7-858F-0FBCDA9527A5}"/>
              </a:ext>
            </a:extLst>
          </p:cNvPr>
          <p:cNvSpPr/>
          <p:nvPr/>
        </p:nvSpPr>
        <p:spPr>
          <a:xfrm>
            <a:off x="10792668" y="143154"/>
            <a:ext cx="1038225" cy="2311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spc="70" dirty="0">
                <a:solidFill>
                  <a:schemeClr val="accent4">
                    <a:lumMod val="75000"/>
                  </a:schemeClr>
                </a:solidFill>
              </a:rPr>
              <a:t>Connexion</a:t>
            </a:r>
          </a:p>
        </p:txBody>
      </p:sp>
      <p:pic>
        <p:nvPicPr>
          <p:cNvPr id="52" name="Image 51">
            <a:extLst>
              <a:ext uri="{FF2B5EF4-FFF2-40B4-BE49-F238E27FC236}">
                <a16:creationId xmlns:a16="http://schemas.microsoft.com/office/drawing/2014/main" id="{2C9E1997-AF11-4050-A3BA-9F6AA37B7007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3897" y="151756"/>
            <a:ext cx="213992" cy="213992"/>
          </a:xfrm>
          <a:prstGeom prst="rect">
            <a:avLst/>
          </a:prstGeom>
        </p:spPr>
      </p:pic>
      <p:graphicFrame>
        <p:nvGraphicFramePr>
          <p:cNvPr id="2" name="Tableau 6">
            <a:extLst>
              <a:ext uri="{FF2B5EF4-FFF2-40B4-BE49-F238E27FC236}">
                <a16:creationId xmlns:a16="http://schemas.microsoft.com/office/drawing/2014/main" id="{DD6D6433-AF03-4E9A-8A3D-AC7AB6744B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8537494"/>
              </p:ext>
            </p:extLst>
          </p:nvPr>
        </p:nvGraphicFramePr>
        <p:xfrm>
          <a:off x="7324627" y="1820107"/>
          <a:ext cx="984596" cy="541026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984596">
                  <a:extLst>
                    <a:ext uri="{9D8B030D-6E8A-4147-A177-3AD203B41FA5}">
                      <a16:colId xmlns:a16="http://schemas.microsoft.com/office/drawing/2014/main" val="3337478032"/>
                    </a:ext>
                  </a:extLst>
                </a:gridCol>
              </a:tblGrid>
              <a:tr h="270513">
                <a:tc>
                  <a:txBody>
                    <a:bodyPr/>
                    <a:lstStyle/>
                    <a:p>
                      <a:r>
                        <a:rPr lang="fr-FR" sz="900" b="0" dirty="0"/>
                        <a:t>Corpus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21617038"/>
                  </a:ext>
                </a:extLst>
              </a:tr>
              <a:tr h="270513">
                <a:tc>
                  <a:txBody>
                    <a:bodyPr/>
                    <a:lstStyle/>
                    <a:p>
                      <a:r>
                        <a:rPr lang="fr-FR" sz="900" dirty="0"/>
                        <a:t>Type de champ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11533550"/>
                  </a:ext>
                </a:extLst>
              </a:tr>
            </a:tbl>
          </a:graphicData>
        </a:graphic>
      </p:graphicFrame>
      <p:graphicFrame>
        <p:nvGraphicFramePr>
          <p:cNvPr id="4" name="Tableau 6">
            <a:extLst>
              <a:ext uri="{FF2B5EF4-FFF2-40B4-BE49-F238E27FC236}">
                <a16:creationId xmlns:a16="http://schemas.microsoft.com/office/drawing/2014/main" id="{D91C0E1D-4E4F-422C-BA84-88177BD0D3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0539631"/>
              </p:ext>
            </p:extLst>
          </p:nvPr>
        </p:nvGraphicFramePr>
        <p:xfrm>
          <a:off x="8309223" y="1820107"/>
          <a:ext cx="984596" cy="113476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984596">
                  <a:extLst>
                    <a:ext uri="{9D8B030D-6E8A-4147-A177-3AD203B41FA5}">
                      <a16:colId xmlns:a16="http://schemas.microsoft.com/office/drawing/2014/main" val="3337478032"/>
                    </a:ext>
                  </a:extLst>
                </a:gridCol>
              </a:tblGrid>
              <a:tr h="258880">
                <a:tc>
                  <a:txBody>
                    <a:bodyPr/>
                    <a:lstStyle/>
                    <a:p>
                      <a:r>
                        <a:rPr lang="fr-FR" sz="900" b="0" dirty="0"/>
                        <a:t>Mercure Galant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21617038"/>
                  </a:ext>
                </a:extLst>
              </a:tr>
              <a:tr h="306345">
                <a:tc>
                  <a:txBody>
                    <a:bodyPr/>
                    <a:lstStyle/>
                    <a:p>
                      <a:r>
                        <a:rPr lang="fr-FR" sz="900" dirty="0" err="1"/>
                        <a:t>Sequentia</a:t>
                      </a:r>
                      <a:endParaRPr lang="fr-FR" sz="9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11533550"/>
                  </a:ext>
                </a:extLst>
              </a:tr>
              <a:tr h="569535">
                <a:tc>
                  <a:txBody>
                    <a:bodyPr/>
                    <a:lstStyle/>
                    <a:p>
                      <a:r>
                        <a:rPr lang="fr-FR" sz="900" dirty="0"/>
                        <a:t>Terminologie d’instruments de musique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1893086"/>
                  </a:ext>
                </a:extLst>
              </a:tr>
            </a:tbl>
          </a:graphicData>
        </a:graphic>
      </p:graphicFrame>
      <p:sp>
        <p:nvSpPr>
          <p:cNvPr id="5" name="Triangle isocèle 4">
            <a:extLst>
              <a:ext uri="{FF2B5EF4-FFF2-40B4-BE49-F238E27FC236}">
                <a16:creationId xmlns:a16="http://schemas.microsoft.com/office/drawing/2014/main" id="{A21678A4-EAF2-4D6C-BAFE-2F6A13CC13EE}"/>
              </a:ext>
            </a:extLst>
          </p:cNvPr>
          <p:cNvSpPr/>
          <p:nvPr/>
        </p:nvSpPr>
        <p:spPr>
          <a:xfrm rot="16200000" flipV="1">
            <a:off x="8228580" y="1925486"/>
            <a:ext cx="69850" cy="45719"/>
          </a:xfrm>
          <a:prstGeom prst="triangle">
            <a:avLst>
              <a:gd name="adj" fmla="val 50000"/>
            </a:avLst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921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 20">
            <a:extLst>
              <a:ext uri="{FF2B5EF4-FFF2-40B4-BE49-F238E27FC236}">
                <a16:creationId xmlns:a16="http://schemas.microsoft.com/office/drawing/2014/main" id="{3736EEFF-71AB-4B81-BF71-ACED14F939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92" t="7013" r="4436" b="77596"/>
          <a:stretch/>
        </p:blipFill>
        <p:spPr>
          <a:xfrm>
            <a:off x="0" y="-18900"/>
            <a:ext cx="12192000" cy="1537235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effectLst>
            <a:innerShdw blurRad="1270000" dist="2540000">
              <a:prstClr val="black">
                <a:alpha val="58000"/>
              </a:prstClr>
            </a:innerShdw>
          </a:effectLst>
        </p:spPr>
      </p:pic>
      <p:sp>
        <p:nvSpPr>
          <p:cNvPr id="29" name="Sous-titre 2">
            <a:extLst>
              <a:ext uri="{FF2B5EF4-FFF2-40B4-BE49-F238E27FC236}">
                <a16:creationId xmlns:a16="http://schemas.microsoft.com/office/drawing/2014/main" id="{34DD89C6-6C25-4BEB-8CD4-BFB103026C35}"/>
              </a:ext>
            </a:extLst>
          </p:cNvPr>
          <p:cNvSpPr txBox="1">
            <a:spLocks/>
          </p:cNvSpPr>
          <p:nvPr/>
        </p:nvSpPr>
        <p:spPr>
          <a:xfrm>
            <a:off x="0" y="1101664"/>
            <a:ext cx="12192000" cy="2985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200" b="1" spc="70" dirty="0">
                <a:solidFill>
                  <a:schemeClr val="bg2">
                    <a:lumMod val="25000"/>
                  </a:schemeClr>
                </a:solidFill>
                <a:cs typeface="Iskoola Pota" panose="020B0502040204020203" pitchFamily="34" charset="0"/>
              </a:rPr>
              <a:t>Corpus			Editeur de thésaurus			 Explorer</a:t>
            </a:r>
          </a:p>
        </p:txBody>
      </p:sp>
      <p:sp>
        <p:nvSpPr>
          <p:cNvPr id="35" name="Titre 1">
            <a:extLst>
              <a:ext uri="{FF2B5EF4-FFF2-40B4-BE49-F238E27FC236}">
                <a16:creationId xmlns:a16="http://schemas.microsoft.com/office/drawing/2014/main" id="{5D8B8CAD-FD89-4390-847C-8C87FA481B0B}"/>
              </a:ext>
            </a:extLst>
          </p:cNvPr>
          <p:cNvSpPr txBox="1">
            <a:spLocks/>
          </p:cNvSpPr>
          <p:nvPr/>
        </p:nvSpPr>
        <p:spPr>
          <a:xfrm>
            <a:off x="-2" y="-27801"/>
            <a:ext cx="12192000" cy="1132804"/>
          </a:xfrm>
          <a:prstGeom prst="rect">
            <a:avLst/>
          </a:prstGeom>
          <a:solidFill>
            <a:srgbClr val="000000">
              <a:alpha val="69804"/>
            </a:srgb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000" kern="0" spc="220" dirty="0">
                <a:solidFill>
                  <a:schemeClr val="bg1">
                    <a:lumMod val="95000"/>
                  </a:schemeClr>
                </a:solidFill>
                <a:latin typeface="Bembo" panose="02020502050201020203" pitchFamily="18" charset="0"/>
                <a:cs typeface="Iskoola Pota" panose="020B0604020202020204" pitchFamily="34" charset="0"/>
              </a:rPr>
              <a:t>SHERLOCK</a:t>
            </a:r>
            <a:endParaRPr lang="fr-FR" sz="800" spc="220" dirty="0">
              <a:solidFill>
                <a:schemeClr val="bg1">
                  <a:lumMod val="95000"/>
                </a:schemeClr>
              </a:solidFill>
              <a:latin typeface="Bembo" panose="02020502050201020203" pitchFamily="18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81669B9-C446-4578-8880-6DB09F1C08ED}"/>
              </a:ext>
            </a:extLst>
          </p:cNvPr>
          <p:cNvSpPr/>
          <p:nvPr/>
        </p:nvSpPr>
        <p:spPr>
          <a:xfrm>
            <a:off x="-1" y="1400176"/>
            <a:ext cx="12191999" cy="5457825"/>
          </a:xfrm>
          <a:prstGeom prst="rect">
            <a:avLst/>
          </a:prstGeom>
          <a:gradFill>
            <a:gsLst>
              <a:gs pos="0">
                <a:schemeClr val="bg2">
                  <a:lumMod val="10000"/>
                </a:schemeClr>
              </a:gs>
              <a:gs pos="48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8" name="Rectangle : coins arrondis 37">
            <a:extLst>
              <a:ext uri="{FF2B5EF4-FFF2-40B4-BE49-F238E27FC236}">
                <a16:creationId xmlns:a16="http://schemas.microsoft.com/office/drawing/2014/main" id="{B0D1982E-6517-4E80-BDDE-AA4381BA74CE}"/>
              </a:ext>
            </a:extLst>
          </p:cNvPr>
          <p:cNvSpPr/>
          <p:nvPr/>
        </p:nvSpPr>
        <p:spPr>
          <a:xfrm>
            <a:off x="4375071" y="1610660"/>
            <a:ext cx="3441854" cy="209447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Recherche			   </a:t>
            </a:r>
            <a:r>
              <a:rPr lang="fr-FR" sz="1200" b="1" dirty="0">
                <a:solidFill>
                  <a:schemeClr val="accent4">
                    <a:lumMod val="75000"/>
                  </a:schemeClr>
                </a:solidFill>
                <a:latin typeface="+mj-lt"/>
              </a:rPr>
              <a:t>Filtrer</a:t>
            </a:r>
          </a:p>
        </p:txBody>
      </p:sp>
      <p:pic>
        <p:nvPicPr>
          <p:cNvPr id="39" name="Image 38" descr="Une image contenant texte&#10;&#10;Description générée automatiquement">
            <a:extLst>
              <a:ext uri="{FF2B5EF4-FFF2-40B4-BE49-F238E27FC236}">
                <a16:creationId xmlns:a16="http://schemas.microsoft.com/office/drawing/2014/main" id="{0B965F95-78B9-4402-A93F-553B51C12BE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94" t="2777" r="6110" b="37288"/>
          <a:stretch/>
        </p:blipFill>
        <p:spPr>
          <a:xfrm>
            <a:off x="2066462" y="2344834"/>
            <a:ext cx="3441854" cy="3346978"/>
          </a:xfrm>
          <a:prstGeom prst="rect">
            <a:avLst/>
          </a:prstGeom>
          <a:solidFill>
            <a:srgbClr val="FFFFFF">
              <a:shade val="85000"/>
            </a:srgbClr>
          </a:solidFill>
          <a:ln w="19050" cap="sq">
            <a:solidFill>
              <a:schemeClr val="accent4">
                <a:lumMod val="60000"/>
                <a:lumOff val="40000"/>
              </a:schemeClr>
            </a:solidFill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40" name="Image 39" descr="Une image contenant musique, assis, violon, table&#10;&#10;Description générée automatiquement">
            <a:extLst>
              <a:ext uri="{FF2B5EF4-FFF2-40B4-BE49-F238E27FC236}">
                <a16:creationId xmlns:a16="http://schemas.microsoft.com/office/drawing/2014/main" id="{51CB0661-3D42-44BC-9124-8B53A50DC94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2394" r="7799"/>
          <a:stretch/>
        </p:blipFill>
        <p:spPr>
          <a:xfrm>
            <a:off x="6843822" y="2344834"/>
            <a:ext cx="3614627" cy="3346978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9525" cap="sq">
            <a:solidFill>
              <a:schemeClr val="accent4">
                <a:lumMod val="75000"/>
              </a:schemeClr>
            </a:solidFill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41" name="ZoneTexte 40">
            <a:extLst>
              <a:ext uri="{FF2B5EF4-FFF2-40B4-BE49-F238E27FC236}">
                <a16:creationId xmlns:a16="http://schemas.microsoft.com/office/drawing/2014/main" id="{ABA35D1B-F07F-4207-8CDF-FA3D1EE8148E}"/>
              </a:ext>
            </a:extLst>
          </p:cNvPr>
          <p:cNvSpPr txBox="1"/>
          <p:nvPr/>
        </p:nvSpPr>
        <p:spPr>
          <a:xfrm>
            <a:off x="7338137" y="3257403"/>
            <a:ext cx="26580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Nova Light" panose="020B0302020104020203" pitchFamily="34" charset="0"/>
                <a:cs typeface="Iskoola Pota" panose="020B0502040204020203" pitchFamily="34" charset="0"/>
              </a:rPr>
              <a:t>Instruments de musique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EA465C5-16E9-4CE7-858F-0FBCDA9527A5}"/>
              </a:ext>
            </a:extLst>
          </p:cNvPr>
          <p:cNvSpPr/>
          <p:nvPr/>
        </p:nvSpPr>
        <p:spPr>
          <a:xfrm>
            <a:off x="10792668" y="143154"/>
            <a:ext cx="1038225" cy="2311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spc="70" dirty="0">
                <a:solidFill>
                  <a:schemeClr val="accent4">
                    <a:lumMod val="75000"/>
                  </a:schemeClr>
                </a:solidFill>
              </a:rPr>
              <a:t>Connexion</a:t>
            </a:r>
          </a:p>
        </p:txBody>
      </p:sp>
      <p:pic>
        <p:nvPicPr>
          <p:cNvPr id="52" name="Image 51">
            <a:extLst>
              <a:ext uri="{FF2B5EF4-FFF2-40B4-BE49-F238E27FC236}">
                <a16:creationId xmlns:a16="http://schemas.microsoft.com/office/drawing/2014/main" id="{2C9E1997-AF11-4050-A3BA-9F6AA37B7007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3897" y="151756"/>
            <a:ext cx="213992" cy="213992"/>
          </a:xfrm>
          <a:prstGeom prst="rect">
            <a:avLst/>
          </a:prstGeom>
        </p:spPr>
      </p:pic>
      <p:graphicFrame>
        <p:nvGraphicFramePr>
          <p:cNvPr id="2" name="Tableau 6">
            <a:extLst>
              <a:ext uri="{FF2B5EF4-FFF2-40B4-BE49-F238E27FC236}">
                <a16:creationId xmlns:a16="http://schemas.microsoft.com/office/drawing/2014/main" id="{DD6D6433-AF03-4E9A-8A3D-AC7AB6744B50}"/>
              </a:ext>
            </a:extLst>
          </p:cNvPr>
          <p:cNvGraphicFramePr>
            <a:graphicFrameLocks noGrp="1"/>
          </p:cNvGraphicFramePr>
          <p:nvPr/>
        </p:nvGraphicFramePr>
        <p:xfrm>
          <a:off x="7324627" y="1820107"/>
          <a:ext cx="984596" cy="541026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984596">
                  <a:extLst>
                    <a:ext uri="{9D8B030D-6E8A-4147-A177-3AD203B41FA5}">
                      <a16:colId xmlns:a16="http://schemas.microsoft.com/office/drawing/2014/main" val="3337478032"/>
                    </a:ext>
                  </a:extLst>
                </a:gridCol>
              </a:tblGrid>
              <a:tr h="270513">
                <a:tc>
                  <a:txBody>
                    <a:bodyPr/>
                    <a:lstStyle/>
                    <a:p>
                      <a:r>
                        <a:rPr lang="fr-FR" sz="900" b="0" dirty="0"/>
                        <a:t>Corpus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21617038"/>
                  </a:ext>
                </a:extLst>
              </a:tr>
              <a:tr h="270513">
                <a:tc>
                  <a:txBody>
                    <a:bodyPr/>
                    <a:lstStyle/>
                    <a:p>
                      <a:r>
                        <a:rPr lang="fr-FR" sz="900" dirty="0"/>
                        <a:t>Type de champ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11533550"/>
                  </a:ext>
                </a:extLst>
              </a:tr>
            </a:tbl>
          </a:graphicData>
        </a:graphic>
      </p:graphicFrame>
      <p:graphicFrame>
        <p:nvGraphicFramePr>
          <p:cNvPr id="4" name="Tableau 6">
            <a:extLst>
              <a:ext uri="{FF2B5EF4-FFF2-40B4-BE49-F238E27FC236}">
                <a16:creationId xmlns:a16="http://schemas.microsoft.com/office/drawing/2014/main" id="{D91C0E1D-4E4F-422C-BA84-88177BD0D3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3043748"/>
              </p:ext>
            </p:extLst>
          </p:nvPr>
        </p:nvGraphicFramePr>
        <p:xfrm>
          <a:off x="8309223" y="2091853"/>
          <a:ext cx="984596" cy="878199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984596">
                  <a:extLst>
                    <a:ext uri="{9D8B030D-6E8A-4147-A177-3AD203B41FA5}">
                      <a16:colId xmlns:a16="http://schemas.microsoft.com/office/drawing/2014/main" val="3337478032"/>
                    </a:ext>
                  </a:extLst>
                </a:gridCol>
              </a:tblGrid>
              <a:tr h="292733">
                <a:tc>
                  <a:txBody>
                    <a:bodyPr/>
                    <a:lstStyle/>
                    <a:p>
                      <a:r>
                        <a:rPr lang="fr-FR" sz="900" b="0" dirty="0"/>
                        <a:t>      Document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21617038"/>
                  </a:ext>
                </a:extLst>
              </a:tr>
              <a:tr h="292733">
                <a:tc>
                  <a:txBody>
                    <a:bodyPr/>
                    <a:lstStyle/>
                    <a:p>
                      <a:r>
                        <a:rPr lang="fr-FR" sz="900" dirty="0"/>
                        <a:t>      Personne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11533550"/>
                  </a:ext>
                </a:extLst>
              </a:tr>
              <a:tr h="292733">
                <a:tc>
                  <a:txBody>
                    <a:bodyPr/>
                    <a:lstStyle/>
                    <a:p>
                      <a:r>
                        <a:rPr lang="fr-FR" sz="900" dirty="0"/>
                        <a:t>       Lieu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42709698"/>
                  </a:ext>
                </a:extLst>
              </a:tr>
            </a:tbl>
          </a:graphicData>
        </a:graphic>
      </p:graphicFrame>
      <p:sp>
        <p:nvSpPr>
          <p:cNvPr id="5" name="Triangle isocèle 4">
            <a:extLst>
              <a:ext uri="{FF2B5EF4-FFF2-40B4-BE49-F238E27FC236}">
                <a16:creationId xmlns:a16="http://schemas.microsoft.com/office/drawing/2014/main" id="{A21678A4-EAF2-4D6C-BAFE-2F6A13CC13EE}"/>
              </a:ext>
            </a:extLst>
          </p:cNvPr>
          <p:cNvSpPr/>
          <p:nvPr/>
        </p:nvSpPr>
        <p:spPr>
          <a:xfrm rot="16200000" flipV="1">
            <a:off x="8228579" y="2202707"/>
            <a:ext cx="69850" cy="45719"/>
          </a:xfrm>
          <a:prstGeom prst="triangle">
            <a:avLst>
              <a:gd name="adj" fmla="val 50000"/>
            </a:avLst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Graphique 5" descr="Pique">
            <a:extLst>
              <a:ext uri="{FF2B5EF4-FFF2-40B4-BE49-F238E27FC236}">
                <a16:creationId xmlns:a16="http://schemas.microsoft.com/office/drawing/2014/main" id="{95CF935D-8506-4288-AC01-48AAA0C2792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332082" y="2137666"/>
            <a:ext cx="207168" cy="207168"/>
          </a:xfrm>
          <a:prstGeom prst="rect">
            <a:avLst/>
          </a:prstGeom>
        </p:spPr>
      </p:pic>
      <p:pic>
        <p:nvPicPr>
          <p:cNvPr id="8" name="Graphique 7" descr="Profil femelle">
            <a:extLst>
              <a:ext uri="{FF2B5EF4-FFF2-40B4-BE49-F238E27FC236}">
                <a16:creationId xmlns:a16="http://schemas.microsoft.com/office/drawing/2014/main" id="{26340838-F57F-4EEB-89A2-2599040CAE7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332082" y="2414605"/>
            <a:ext cx="229483" cy="229483"/>
          </a:xfrm>
          <a:prstGeom prst="rect">
            <a:avLst/>
          </a:prstGeom>
        </p:spPr>
      </p:pic>
      <p:pic>
        <p:nvPicPr>
          <p:cNvPr id="9" name="Graphique 8" descr="Repère">
            <a:extLst>
              <a:ext uri="{FF2B5EF4-FFF2-40B4-BE49-F238E27FC236}">
                <a16:creationId xmlns:a16="http://schemas.microsoft.com/office/drawing/2014/main" id="{1EF12BFD-3553-41EF-8635-E0D0DC1B744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317530" y="2684637"/>
            <a:ext cx="249263" cy="249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245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 20">
            <a:extLst>
              <a:ext uri="{FF2B5EF4-FFF2-40B4-BE49-F238E27FC236}">
                <a16:creationId xmlns:a16="http://schemas.microsoft.com/office/drawing/2014/main" id="{3736EEFF-71AB-4B81-BF71-ACED14F939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92" t="7013" r="4436" b="77596"/>
          <a:stretch/>
        </p:blipFill>
        <p:spPr>
          <a:xfrm>
            <a:off x="0" y="-18900"/>
            <a:ext cx="12192000" cy="1537235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effectLst>
            <a:innerShdw blurRad="1270000" dist="2540000">
              <a:prstClr val="black">
                <a:alpha val="58000"/>
              </a:prstClr>
            </a:innerShdw>
          </a:effectLst>
        </p:spPr>
      </p:pic>
      <p:sp>
        <p:nvSpPr>
          <p:cNvPr id="29" name="Sous-titre 2">
            <a:extLst>
              <a:ext uri="{FF2B5EF4-FFF2-40B4-BE49-F238E27FC236}">
                <a16:creationId xmlns:a16="http://schemas.microsoft.com/office/drawing/2014/main" id="{34DD89C6-6C25-4BEB-8CD4-BFB103026C35}"/>
              </a:ext>
            </a:extLst>
          </p:cNvPr>
          <p:cNvSpPr txBox="1">
            <a:spLocks/>
          </p:cNvSpPr>
          <p:nvPr/>
        </p:nvSpPr>
        <p:spPr>
          <a:xfrm>
            <a:off x="0" y="1101664"/>
            <a:ext cx="12192000" cy="2985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200" b="1" spc="70" dirty="0">
                <a:solidFill>
                  <a:schemeClr val="bg2">
                    <a:lumMod val="25000"/>
                  </a:schemeClr>
                </a:solidFill>
                <a:cs typeface="Iskoola Pota" panose="020B0502040204020203" pitchFamily="34" charset="0"/>
              </a:rPr>
              <a:t>Corpus			Editeur de thésaurus			 Explorer</a:t>
            </a:r>
          </a:p>
        </p:txBody>
      </p:sp>
      <p:sp>
        <p:nvSpPr>
          <p:cNvPr id="35" name="Titre 1">
            <a:extLst>
              <a:ext uri="{FF2B5EF4-FFF2-40B4-BE49-F238E27FC236}">
                <a16:creationId xmlns:a16="http://schemas.microsoft.com/office/drawing/2014/main" id="{5D8B8CAD-FD89-4390-847C-8C87FA481B0B}"/>
              </a:ext>
            </a:extLst>
          </p:cNvPr>
          <p:cNvSpPr txBox="1">
            <a:spLocks/>
          </p:cNvSpPr>
          <p:nvPr/>
        </p:nvSpPr>
        <p:spPr>
          <a:xfrm>
            <a:off x="-2" y="-27801"/>
            <a:ext cx="12192000" cy="1132804"/>
          </a:xfrm>
          <a:prstGeom prst="rect">
            <a:avLst/>
          </a:prstGeom>
          <a:solidFill>
            <a:srgbClr val="000000">
              <a:alpha val="69804"/>
            </a:srgb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000" kern="0" spc="220" dirty="0">
                <a:solidFill>
                  <a:schemeClr val="bg1">
                    <a:lumMod val="95000"/>
                  </a:schemeClr>
                </a:solidFill>
                <a:latin typeface="Bembo" panose="02020502050201020203" pitchFamily="18" charset="0"/>
                <a:cs typeface="Iskoola Pota" panose="020B0604020202020204" pitchFamily="34" charset="0"/>
              </a:rPr>
              <a:t>SHERLOCK</a:t>
            </a:r>
            <a:endParaRPr lang="fr-FR" sz="800" spc="220" dirty="0">
              <a:solidFill>
                <a:schemeClr val="bg1">
                  <a:lumMod val="95000"/>
                </a:schemeClr>
              </a:solidFill>
              <a:latin typeface="Bembo" panose="02020502050201020203" pitchFamily="18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81669B9-C446-4578-8880-6DB09F1C08ED}"/>
              </a:ext>
            </a:extLst>
          </p:cNvPr>
          <p:cNvSpPr/>
          <p:nvPr/>
        </p:nvSpPr>
        <p:spPr>
          <a:xfrm>
            <a:off x="-1" y="1400176"/>
            <a:ext cx="12191999" cy="5457825"/>
          </a:xfrm>
          <a:prstGeom prst="rect">
            <a:avLst/>
          </a:prstGeom>
          <a:gradFill>
            <a:gsLst>
              <a:gs pos="0">
                <a:schemeClr val="bg2">
                  <a:lumMod val="10000"/>
                </a:schemeClr>
              </a:gs>
              <a:gs pos="48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39" name="Image 38" descr="Une image contenant texte&#10;&#10;Description générée automatiquement">
            <a:extLst>
              <a:ext uri="{FF2B5EF4-FFF2-40B4-BE49-F238E27FC236}">
                <a16:creationId xmlns:a16="http://schemas.microsoft.com/office/drawing/2014/main" id="{0B965F95-78B9-4402-A93F-553B51C12BE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94" t="2777" r="6110" b="37288"/>
          <a:stretch/>
        </p:blipFill>
        <p:spPr>
          <a:xfrm>
            <a:off x="2066462" y="2344834"/>
            <a:ext cx="3441854" cy="3346978"/>
          </a:xfrm>
          <a:prstGeom prst="rect">
            <a:avLst/>
          </a:prstGeom>
          <a:solidFill>
            <a:srgbClr val="FFFFFF">
              <a:shade val="85000"/>
            </a:srgbClr>
          </a:solidFill>
          <a:ln w="19050" cap="sq">
            <a:solidFill>
              <a:schemeClr val="accent4">
                <a:lumMod val="60000"/>
                <a:lumOff val="40000"/>
              </a:schemeClr>
            </a:solidFill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40" name="Image 39" descr="Une image contenant musique, assis, violon, table&#10;&#10;Description générée automatiquement">
            <a:extLst>
              <a:ext uri="{FF2B5EF4-FFF2-40B4-BE49-F238E27FC236}">
                <a16:creationId xmlns:a16="http://schemas.microsoft.com/office/drawing/2014/main" id="{51CB0661-3D42-44BC-9124-8B53A50DC94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2394" r="7799"/>
          <a:stretch/>
        </p:blipFill>
        <p:spPr>
          <a:xfrm>
            <a:off x="6843822" y="2344834"/>
            <a:ext cx="3614627" cy="3346978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9525" cap="sq">
            <a:solidFill>
              <a:schemeClr val="accent4">
                <a:lumMod val="75000"/>
              </a:schemeClr>
            </a:solidFill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41" name="ZoneTexte 40">
            <a:extLst>
              <a:ext uri="{FF2B5EF4-FFF2-40B4-BE49-F238E27FC236}">
                <a16:creationId xmlns:a16="http://schemas.microsoft.com/office/drawing/2014/main" id="{ABA35D1B-F07F-4207-8CDF-FA3D1EE8148E}"/>
              </a:ext>
            </a:extLst>
          </p:cNvPr>
          <p:cNvSpPr txBox="1"/>
          <p:nvPr/>
        </p:nvSpPr>
        <p:spPr>
          <a:xfrm>
            <a:off x="7338137" y="3257403"/>
            <a:ext cx="26580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Nova Light" panose="020B0302020104020203" pitchFamily="34" charset="0"/>
                <a:cs typeface="Iskoola Pota" panose="020B0502040204020203" pitchFamily="34" charset="0"/>
              </a:rPr>
              <a:t>Instruments de musique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EA465C5-16E9-4CE7-858F-0FBCDA9527A5}"/>
              </a:ext>
            </a:extLst>
          </p:cNvPr>
          <p:cNvSpPr/>
          <p:nvPr/>
        </p:nvSpPr>
        <p:spPr>
          <a:xfrm>
            <a:off x="10792668" y="143154"/>
            <a:ext cx="1038225" cy="2311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spc="70" dirty="0">
                <a:solidFill>
                  <a:schemeClr val="accent4">
                    <a:lumMod val="75000"/>
                  </a:schemeClr>
                </a:solidFill>
              </a:rPr>
              <a:t>Connexion</a:t>
            </a:r>
          </a:p>
        </p:txBody>
      </p:sp>
      <p:pic>
        <p:nvPicPr>
          <p:cNvPr id="52" name="Image 51">
            <a:extLst>
              <a:ext uri="{FF2B5EF4-FFF2-40B4-BE49-F238E27FC236}">
                <a16:creationId xmlns:a16="http://schemas.microsoft.com/office/drawing/2014/main" id="{2C9E1997-AF11-4050-A3BA-9F6AA37B7007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3897" y="151756"/>
            <a:ext cx="213992" cy="213992"/>
          </a:xfrm>
          <a:prstGeom prst="rect">
            <a:avLst/>
          </a:prstGeom>
        </p:spPr>
      </p:pic>
      <p:graphicFrame>
        <p:nvGraphicFramePr>
          <p:cNvPr id="6" name="Tableau 6">
            <a:extLst>
              <a:ext uri="{FF2B5EF4-FFF2-40B4-BE49-F238E27FC236}">
                <a16:creationId xmlns:a16="http://schemas.microsoft.com/office/drawing/2014/main" id="{DEEF2AC3-360D-4BCA-AA70-B7C9DC85C7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3871214"/>
              </p:ext>
            </p:extLst>
          </p:nvPr>
        </p:nvGraphicFramePr>
        <p:xfrm>
          <a:off x="4386939" y="1827360"/>
          <a:ext cx="3441853" cy="811539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441853">
                  <a:extLst>
                    <a:ext uri="{9D8B030D-6E8A-4147-A177-3AD203B41FA5}">
                      <a16:colId xmlns:a16="http://schemas.microsoft.com/office/drawing/2014/main" val="3337478032"/>
                    </a:ext>
                  </a:extLst>
                </a:gridCol>
              </a:tblGrid>
              <a:tr h="270513">
                <a:tc>
                  <a:txBody>
                    <a:bodyPr/>
                    <a:lstStyle/>
                    <a:p>
                      <a:r>
                        <a:rPr lang="fr-FR" sz="900" b="0" dirty="0"/>
                        <a:t>        Guitare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21617038"/>
                  </a:ext>
                </a:extLst>
              </a:tr>
              <a:tr h="270513">
                <a:tc>
                  <a:txBody>
                    <a:bodyPr/>
                    <a:lstStyle/>
                    <a:p>
                      <a:r>
                        <a:rPr lang="fr-FR" sz="900" dirty="0"/>
                        <a:t>        Gaspard Abeille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11533550"/>
                  </a:ext>
                </a:extLst>
              </a:tr>
              <a:tr h="270513">
                <a:tc>
                  <a:txBody>
                    <a:bodyPr/>
                    <a:lstStyle/>
                    <a:p>
                      <a:r>
                        <a:rPr lang="fr-FR" sz="900" dirty="0"/>
                        <a:t>      Grenoble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56481822"/>
                  </a:ext>
                </a:extLst>
              </a:tr>
            </a:tbl>
          </a:graphicData>
        </a:graphic>
      </p:graphicFrame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2DBB1494-A567-4766-B78E-6E8B5D60B8FB}"/>
              </a:ext>
            </a:extLst>
          </p:cNvPr>
          <p:cNvSpPr/>
          <p:nvPr/>
        </p:nvSpPr>
        <p:spPr>
          <a:xfrm>
            <a:off x="4375071" y="1610660"/>
            <a:ext cx="3441854" cy="209447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G			   </a:t>
            </a:r>
            <a:r>
              <a:rPr lang="fr-FR" sz="1200" dirty="0">
                <a:solidFill>
                  <a:srgbClr val="C00000"/>
                </a:solidFill>
                <a:latin typeface="+mj-lt"/>
              </a:rPr>
              <a:t>Filtrer</a:t>
            </a:r>
          </a:p>
        </p:txBody>
      </p:sp>
      <p:pic>
        <p:nvPicPr>
          <p:cNvPr id="3" name="Graphique 2" descr="Violon">
            <a:extLst>
              <a:ext uri="{FF2B5EF4-FFF2-40B4-BE49-F238E27FC236}">
                <a16:creationId xmlns:a16="http://schemas.microsoft.com/office/drawing/2014/main" id="{B4E1C761-026E-4B64-A814-3EB6DD46204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400182" y="1847789"/>
            <a:ext cx="234681" cy="234681"/>
          </a:xfrm>
          <a:prstGeom prst="rect">
            <a:avLst/>
          </a:prstGeom>
        </p:spPr>
      </p:pic>
      <p:pic>
        <p:nvPicPr>
          <p:cNvPr id="5" name="Graphique 4" descr="Profil femelle">
            <a:extLst>
              <a:ext uri="{FF2B5EF4-FFF2-40B4-BE49-F238E27FC236}">
                <a16:creationId xmlns:a16="http://schemas.microsoft.com/office/drawing/2014/main" id="{70853018-E0BB-43BC-9893-41FF28877FB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412672" y="2110153"/>
            <a:ext cx="229483" cy="229483"/>
          </a:xfrm>
          <a:prstGeom prst="rect">
            <a:avLst/>
          </a:prstGeom>
        </p:spPr>
      </p:pic>
      <p:pic>
        <p:nvPicPr>
          <p:cNvPr id="8" name="Graphique 7" descr="Repère">
            <a:extLst>
              <a:ext uri="{FF2B5EF4-FFF2-40B4-BE49-F238E27FC236}">
                <a16:creationId xmlns:a16="http://schemas.microsoft.com/office/drawing/2014/main" id="{83803A9B-7E18-4CB8-8F98-DFF7C0031A9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392892" y="2378266"/>
            <a:ext cx="249263" cy="249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950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 20">
            <a:extLst>
              <a:ext uri="{FF2B5EF4-FFF2-40B4-BE49-F238E27FC236}">
                <a16:creationId xmlns:a16="http://schemas.microsoft.com/office/drawing/2014/main" id="{3736EEFF-71AB-4B81-BF71-ACED14F939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92" t="7013" r="4436" b="77596"/>
          <a:stretch/>
        </p:blipFill>
        <p:spPr>
          <a:xfrm>
            <a:off x="0" y="0"/>
            <a:ext cx="12192000" cy="1518335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effectLst>
            <a:innerShdw blurRad="1270000" dist="2540000">
              <a:prstClr val="black">
                <a:alpha val="58000"/>
              </a:prstClr>
            </a:innerShdw>
          </a:effectLst>
        </p:spPr>
      </p:pic>
      <p:sp>
        <p:nvSpPr>
          <p:cNvPr id="29" name="Sous-titre 2">
            <a:extLst>
              <a:ext uri="{FF2B5EF4-FFF2-40B4-BE49-F238E27FC236}">
                <a16:creationId xmlns:a16="http://schemas.microsoft.com/office/drawing/2014/main" id="{34DD89C6-6C25-4BEB-8CD4-BFB103026C35}"/>
              </a:ext>
            </a:extLst>
          </p:cNvPr>
          <p:cNvSpPr txBox="1">
            <a:spLocks/>
          </p:cNvSpPr>
          <p:nvPr/>
        </p:nvSpPr>
        <p:spPr>
          <a:xfrm>
            <a:off x="0" y="1101664"/>
            <a:ext cx="12192000" cy="2985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200" b="1" dirty="0">
                <a:solidFill>
                  <a:schemeClr val="bg2">
                    <a:lumMod val="25000"/>
                  </a:schemeClr>
                </a:solidFill>
              </a:rPr>
              <a:t>Corpus</a:t>
            </a:r>
            <a:r>
              <a:rPr lang="fr-FR" sz="1200" b="1" spc="70" dirty="0">
                <a:solidFill>
                  <a:schemeClr val="bg2">
                    <a:lumMod val="25000"/>
                  </a:schemeClr>
                </a:solidFill>
                <a:cs typeface="Iskoola Pota" panose="020B0502040204020203" pitchFamily="34" charset="0"/>
              </a:rPr>
              <a:t>			Editeur de thésaurus			 Explorer</a:t>
            </a:r>
          </a:p>
        </p:txBody>
      </p:sp>
      <p:sp>
        <p:nvSpPr>
          <p:cNvPr id="35" name="Titre 1">
            <a:extLst>
              <a:ext uri="{FF2B5EF4-FFF2-40B4-BE49-F238E27FC236}">
                <a16:creationId xmlns:a16="http://schemas.microsoft.com/office/drawing/2014/main" id="{5D8B8CAD-FD89-4390-847C-8C87FA481B0B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101663"/>
          </a:xfrm>
          <a:prstGeom prst="rect">
            <a:avLst/>
          </a:prstGeom>
          <a:solidFill>
            <a:srgbClr val="000000">
              <a:alpha val="69804"/>
            </a:srgb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000" kern="0" spc="220" dirty="0">
                <a:solidFill>
                  <a:schemeClr val="bg1">
                    <a:lumMod val="95000"/>
                  </a:schemeClr>
                </a:solidFill>
                <a:latin typeface="Bembo" panose="02020502050201020203" pitchFamily="18" charset="0"/>
                <a:cs typeface="Iskoola Pota" panose="020B0604020202020204" pitchFamily="34" charset="0"/>
              </a:rPr>
              <a:t>SHERLOCK</a:t>
            </a:r>
            <a:endParaRPr lang="fr-FR" sz="800" spc="220" dirty="0">
              <a:solidFill>
                <a:schemeClr val="bg1">
                  <a:lumMod val="95000"/>
                </a:schemeClr>
              </a:solidFill>
              <a:latin typeface="Bembo" panose="02020502050201020203" pitchFamily="18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81669B9-C446-4578-8880-6DB09F1C08ED}"/>
              </a:ext>
            </a:extLst>
          </p:cNvPr>
          <p:cNvSpPr/>
          <p:nvPr/>
        </p:nvSpPr>
        <p:spPr>
          <a:xfrm>
            <a:off x="-1" y="1400176"/>
            <a:ext cx="12191999" cy="5457825"/>
          </a:xfrm>
          <a:prstGeom prst="rect">
            <a:avLst/>
          </a:prstGeom>
          <a:gradFill>
            <a:gsLst>
              <a:gs pos="0">
                <a:schemeClr val="bg2">
                  <a:lumMod val="10000"/>
                </a:schemeClr>
              </a:gs>
              <a:gs pos="48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135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8" name="Rectangle : coins arrondis 37">
            <a:extLst>
              <a:ext uri="{FF2B5EF4-FFF2-40B4-BE49-F238E27FC236}">
                <a16:creationId xmlns:a16="http://schemas.microsoft.com/office/drawing/2014/main" id="{B0D1982E-6517-4E80-BDDE-AA4381BA74CE}"/>
              </a:ext>
            </a:extLst>
          </p:cNvPr>
          <p:cNvSpPr/>
          <p:nvPr/>
        </p:nvSpPr>
        <p:spPr>
          <a:xfrm>
            <a:off x="6678005" y="1813508"/>
            <a:ext cx="3441854" cy="209447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>
                <a:solidFill>
                  <a:schemeClr val="bg1">
                    <a:lumMod val="65000"/>
                  </a:schemeClr>
                </a:solidFill>
                <a:latin typeface="Gill Sans Nova Light" panose="020B0302020104020203" pitchFamily="34" charset="0"/>
              </a:rPr>
              <a:t>Recherche			   </a:t>
            </a:r>
            <a:r>
              <a:rPr lang="fr-FR" sz="1200" dirty="0">
                <a:solidFill>
                  <a:srgbClr val="C00000"/>
                </a:solidFill>
                <a:latin typeface="Gill Sans Nova Light" panose="020B0302020104020203" pitchFamily="34" charset="0"/>
              </a:rPr>
              <a:t>Filtrer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CF09874-825E-4D73-B47F-89EA41C4AB58}"/>
              </a:ext>
            </a:extLst>
          </p:cNvPr>
          <p:cNvSpPr/>
          <p:nvPr/>
        </p:nvSpPr>
        <p:spPr>
          <a:xfrm>
            <a:off x="1784350" y="1657935"/>
            <a:ext cx="4400550" cy="5205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Editeur critique de thésaurus</a:t>
            </a:r>
          </a:p>
        </p:txBody>
      </p: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D3CC8BFE-59E3-47B4-B8F7-1F663F16431C}"/>
              </a:ext>
            </a:extLst>
          </p:cNvPr>
          <p:cNvSpPr/>
          <p:nvPr/>
        </p:nvSpPr>
        <p:spPr>
          <a:xfrm>
            <a:off x="876300" y="2552700"/>
            <a:ext cx="1981200" cy="4848225"/>
          </a:xfrm>
          <a:prstGeom prst="round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fr-FR" sz="1400" b="1" spc="70" dirty="0">
              <a:solidFill>
                <a:schemeClr val="bg1"/>
              </a:solidFill>
            </a:endParaRP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36973AC9-62DE-443A-803A-401548AE53F7}"/>
              </a:ext>
            </a:extLst>
          </p:cNvPr>
          <p:cNvSpPr/>
          <p:nvPr/>
        </p:nvSpPr>
        <p:spPr>
          <a:xfrm>
            <a:off x="3086100" y="2552700"/>
            <a:ext cx="8305800" cy="4927225"/>
          </a:xfrm>
          <a:prstGeom prst="roundRect">
            <a:avLst>
              <a:gd name="adj" fmla="val 6808"/>
            </a:avLst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365D34E-90F7-4A4F-87E8-3C828EA19A9D}"/>
              </a:ext>
            </a:extLst>
          </p:cNvPr>
          <p:cNvSpPr/>
          <p:nvPr/>
        </p:nvSpPr>
        <p:spPr>
          <a:xfrm>
            <a:off x="876300" y="3000375"/>
            <a:ext cx="19812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spc="70" dirty="0">
                <a:solidFill>
                  <a:schemeClr val="bg2">
                    <a:lumMod val="25000"/>
                  </a:schemeClr>
                </a:solidFill>
              </a:rPr>
              <a:t>Ancien Régime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BE26F6C-E9F6-4B74-AD50-8E3EF1F959BE}"/>
              </a:ext>
            </a:extLst>
          </p:cNvPr>
          <p:cNvSpPr/>
          <p:nvPr/>
        </p:nvSpPr>
        <p:spPr>
          <a:xfrm>
            <a:off x="876298" y="4469021"/>
            <a:ext cx="1981200" cy="6601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spc="70" dirty="0">
                <a:solidFill>
                  <a:schemeClr val="bg2">
                    <a:lumMod val="25000"/>
                  </a:schemeClr>
                </a:solidFill>
              </a:rPr>
              <a:t>Instruments de </a:t>
            </a:r>
          </a:p>
          <a:p>
            <a:pPr algn="ctr"/>
            <a:r>
              <a:rPr lang="fr-FR" sz="1200" spc="70" dirty="0">
                <a:solidFill>
                  <a:schemeClr val="bg2">
                    <a:lumMod val="25000"/>
                  </a:schemeClr>
                </a:solidFill>
              </a:rPr>
              <a:t>musique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5825FFE-0958-4B33-8D95-E97CE76CE8DA}"/>
              </a:ext>
            </a:extLst>
          </p:cNvPr>
          <p:cNvSpPr/>
          <p:nvPr/>
        </p:nvSpPr>
        <p:spPr>
          <a:xfrm>
            <a:off x="876298" y="5555862"/>
            <a:ext cx="1981200" cy="400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spc="70" dirty="0">
                <a:solidFill>
                  <a:schemeClr val="bg2">
                    <a:lumMod val="25000"/>
                  </a:schemeClr>
                </a:solidFill>
              </a:rPr>
              <a:t>Liturgie</a:t>
            </a:r>
          </a:p>
        </p:txBody>
      </p:sp>
      <p:sp>
        <p:nvSpPr>
          <p:cNvPr id="10" name="Triangle isocèle 9">
            <a:extLst>
              <a:ext uri="{FF2B5EF4-FFF2-40B4-BE49-F238E27FC236}">
                <a16:creationId xmlns:a16="http://schemas.microsoft.com/office/drawing/2014/main" id="{D2831E6D-A642-47D1-B979-3C1B7B358446}"/>
              </a:ext>
            </a:extLst>
          </p:cNvPr>
          <p:cNvSpPr/>
          <p:nvPr/>
        </p:nvSpPr>
        <p:spPr>
          <a:xfrm flipV="1">
            <a:off x="1066800" y="3175933"/>
            <a:ext cx="69850" cy="45719"/>
          </a:xfrm>
          <a:prstGeom prst="triangle">
            <a:avLst>
              <a:gd name="adj" fmla="val 50000"/>
            </a:avLst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Triangle isocèle 10">
            <a:extLst>
              <a:ext uri="{FF2B5EF4-FFF2-40B4-BE49-F238E27FC236}">
                <a16:creationId xmlns:a16="http://schemas.microsoft.com/office/drawing/2014/main" id="{2121067D-36B6-4847-8D90-47B1578C27E3}"/>
              </a:ext>
            </a:extLst>
          </p:cNvPr>
          <p:cNvSpPr/>
          <p:nvPr/>
        </p:nvSpPr>
        <p:spPr>
          <a:xfrm rot="16200000" flipV="1">
            <a:off x="979961" y="4755479"/>
            <a:ext cx="69850" cy="45719"/>
          </a:xfrm>
          <a:prstGeom prst="triangle">
            <a:avLst>
              <a:gd name="adj" fmla="val 50000"/>
            </a:avLst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B9E00F-348C-40DE-8593-AFE30568F876}"/>
              </a:ext>
            </a:extLst>
          </p:cNvPr>
          <p:cNvSpPr/>
          <p:nvPr/>
        </p:nvSpPr>
        <p:spPr>
          <a:xfrm>
            <a:off x="1136650" y="3400425"/>
            <a:ext cx="1720847" cy="9504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ts val="1500"/>
              </a:lnSpc>
            </a:pPr>
            <a:r>
              <a:rPr lang="fr-FR" sz="1100" b="1" dirty="0">
                <a:solidFill>
                  <a:schemeClr val="bg2">
                    <a:lumMod val="25000"/>
                  </a:schemeClr>
                </a:solidFill>
              </a:rPr>
              <a:t>Personnes</a:t>
            </a:r>
          </a:p>
          <a:p>
            <a:pPr>
              <a:lnSpc>
                <a:spcPts val="1500"/>
              </a:lnSpc>
            </a:pPr>
            <a:r>
              <a:rPr lang="fr-FR" sz="1100" b="1" dirty="0">
                <a:solidFill>
                  <a:schemeClr val="bg2">
                    <a:lumMod val="25000"/>
                  </a:schemeClr>
                </a:solidFill>
              </a:rPr>
              <a:t>Institutions</a:t>
            </a:r>
          </a:p>
          <a:p>
            <a:pPr>
              <a:lnSpc>
                <a:spcPts val="1500"/>
              </a:lnSpc>
            </a:pPr>
            <a:r>
              <a:rPr lang="fr-FR" sz="1100" b="1" dirty="0">
                <a:solidFill>
                  <a:schemeClr val="bg2">
                    <a:lumMod val="25000"/>
                  </a:schemeClr>
                </a:solidFill>
              </a:rPr>
              <a:t>Corporations</a:t>
            </a:r>
          </a:p>
          <a:p>
            <a:pPr>
              <a:lnSpc>
                <a:spcPts val="1500"/>
              </a:lnSpc>
            </a:pPr>
            <a:r>
              <a:rPr lang="fr-FR" sz="1100" b="1" dirty="0">
                <a:solidFill>
                  <a:schemeClr val="bg2">
                    <a:lumMod val="25000"/>
                  </a:schemeClr>
                </a:solidFill>
              </a:rPr>
              <a:t>Manufactures</a:t>
            </a:r>
          </a:p>
          <a:p>
            <a:pPr>
              <a:lnSpc>
                <a:spcPts val="1500"/>
              </a:lnSpc>
            </a:pPr>
            <a:r>
              <a:rPr lang="fr-FR" sz="1100" b="1" dirty="0">
                <a:solidFill>
                  <a:schemeClr val="bg2">
                    <a:lumMod val="25000"/>
                  </a:schemeClr>
                </a:solidFill>
              </a:rPr>
              <a:t>Lieux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BF78FC5-0958-4D68-929D-5358A54D1B04}"/>
              </a:ext>
            </a:extLst>
          </p:cNvPr>
          <p:cNvSpPr/>
          <p:nvPr/>
        </p:nvSpPr>
        <p:spPr>
          <a:xfrm>
            <a:off x="3552825" y="2821068"/>
            <a:ext cx="3924301" cy="4497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100" b="1" dirty="0">
                <a:solidFill>
                  <a:schemeClr val="bg2">
                    <a:lumMod val="25000"/>
                  </a:schemeClr>
                </a:solidFill>
              </a:rPr>
              <a:t>Ancien Régime </a:t>
            </a:r>
            <a:r>
              <a:rPr lang="fr-FR" sz="1100" dirty="0">
                <a:solidFill>
                  <a:schemeClr val="bg2">
                    <a:lumMod val="25000"/>
                  </a:schemeClr>
                </a:solidFill>
              </a:rPr>
              <a:t>&gt; </a:t>
            </a:r>
            <a:r>
              <a:rPr lang="fr-FR" sz="1100" b="1" dirty="0">
                <a:solidFill>
                  <a:schemeClr val="bg2">
                    <a:lumMod val="25000"/>
                  </a:schemeClr>
                </a:solidFill>
              </a:rPr>
              <a:t>Noms de personnes </a:t>
            </a:r>
            <a:r>
              <a:rPr lang="fr-FR" sz="1100" dirty="0">
                <a:solidFill>
                  <a:schemeClr val="bg2">
                    <a:lumMod val="25000"/>
                  </a:schemeClr>
                </a:solidFill>
              </a:rPr>
              <a:t>&gt;</a:t>
            </a:r>
            <a:r>
              <a:rPr lang="fr-FR" sz="11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fr-FR" sz="1100" dirty="0">
                <a:solidFill>
                  <a:schemeClr val="bg2">
                    <a:lumMod val="25000"/>
                  </a:schemeClr>
                </a:solidFill>
              </a:rPr>
              <a:t>Doe John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4C0C05D-139C-41A9-9FDF-75D5F412CB37}"/>
              </a:ext>
            </a:extLst>
          </p:cNvPr>
          <p:cNvSpPr/>
          <p:nvPr/>
        </p:nvSpPr>
        <p:spPr>
          <a:xfrm>
            <a:off x="10792668" y="143154"/>
            <a:ext cx="1038225" cy="2311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spc="70" dirty="0" err="1">
                <a:solidFill>
                  <a:schemeClr val="accent4">
                    <a:lumMod val="75000"/>
                  </a:schemeClr>
                </a:solidFill>
              </a:rPr>
              <a:t>Connecté-e</a:t>
            </a:r>
            <a:endParaRPr lang="fr-FR" sz="1100" spc="70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32" name="Image 31">
            <a:extLst>
              <a:ext uri="{FF2B5EF4-FFF2-40B4-BE49-F238E27FC236}">
                <a16:creationId xmlns:a16="http://schemas.microsoft.com/office/drawing/2014/main" id="{AF056348-753B-41CB-A2A7-9818B7AE9926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3897" y="151756"/>
            <a:ext cx="213992" cy="213992"/>
          </a:xfrm>
          <a:prstGeom prst="rect">
            <a:avLst/>
          </a:prstGeom>
        </p:spPr>
      </p:pic>
      <p:sp>
        <p:nvSpPr>
          <p:cNvPr id="62" name="Rectangle 61">
            <a:extLst>
              <a:ext uri="{FF2B5EF4-FFF2-40B4-BE49-F238E27FC236}">
                <a16:creationId xmlns:a16="http://schemas.microsoft.com/office/drawing/2014/main" id="{2063E488-C59D-46A4-B19D-3EB67C8C3559}"/>
              </a:ext>
            </a:extLst>
          </p:cNvPr>
          <p:cNvSpPr/>
          <p:nvPr/>
        </p:nvSpPr>
        <p:spPr>
          <a:xfrm>
            <a:off x="876298" y="6409159"/>
            <a:ext cx="1981200" cy="400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spc="70" dirty="0">
                <a:solidFill>
                  <a:schemeClr val="bg2">
                    <a:lumMod val="25000"/>
                  </a:schemeClr>
                </a:solidFill>
              </a:rPr>
              <a:t>Types d’annotations</a:t>
            </a:r>
          </a:p>
        </p:txBody>
      </p:sp>
      <p:sp>
        <p:nvSpPr>
          <p:cNvPr id="64" name="Triangle isocèle 63">
            <a:extLst>
              <a:ext uri="{FF2B5EF4-FFF2-40B4-BE49-F238E27FC236}">
                <a16:creationId xmlns:a16="http://schemas.microsoft.com/office/drawing/2014/main" id="{54449C35-CEF1-4011-BB5C-B81065C2AC5E}"/>
              </a:ext>
            </a:extLst>
          </p:cNvPr>
          <p:cNvSpPr/>
          <p:nvPr/>
        </p:nvSpPr>
        <p:spPr>
          <a:xfrm rot="16200000" flipV="1">
            <a:off x="979962" y="6586773"/>
            <a:ext cx="69850" cy="45719"/>
          </a:xfrm>
          <a:prstGeom prst="triangle">
            <a:avLst>
              <a:gd name="adj" fmla="val 50000"/>
            </a:avLst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Triangle isocèle 65">
            <a:extLst>
              <a:ext uri="{FF2B5EF4-FFF2-40B4-BE49-F238E27FC236}">
                <a16:creationId xmlns:a16="http://schemas.microsoft.com/office/drawing/2014/main" id="{781E9208-9B6D-4DAC-A1AA-C33AAF38BCD3}"/>
              </a:ext>
            </a:extLst>
          </p:cNvPr>
          <p:cNvSpPr/>
          <p:nvPr/>
        </p:nvSpPr>
        <p:spPr>
          <a:xfrm rot="16200000" flipV="1">
            <a:off x="979961" y="5764375"/>
            <a:ext cx="69850" cy="45719"/>
          </a:xfrm>
          <a:prstGeom prst="triangle">
            <a:avLst>
              <a:gd name="adj" fmla="val 50000"/>
            </a:avLst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B2F56EBC-DDB7-4723-9A0D-51ED0524AD7D}"/>
              </a:ext>
            </a:extLst>
          </p:cNvPr>
          <p:cNvSpPr/>
          <p:nvPr/>
        </p:nvSpPr>
        <p:spPr>
          <a:xfrm>
            <a:off x="5329005" y="1385871"/>
            <a:ext cx="1533990" cy="3700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accent4">
                    <a:lumMod val="75000"/>
                  </a:schemeClr>
                </a:solidFill>
                <a:cs typeface="Iskoola Pota" panose="020B0502040204020203" pitchFamily="34" charset="0"/>
              </a:rPr>
              <a:t>Les thésaurus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CC40AB9F-4B8B-4133-A4EE-636928FFA8A4}"/>
              </a:ext>
            </a:extLst>
          </p:cNvPr>
          <p:cNvSpPr/>
          <p:nvPr/>
        </p:nvSpPr>
        <p:spPr>
          <a:xfrm>
            <a:off x="876298" y="2568435"/>
            <a:ext cx="1981200" cy="4000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spc="70" dirty="0">
                <a:solidFill>
                  <a:schemeClr val="bg2">
                    <a:lumMod val="25000"/>
                  </a:schemeClr>
                </a:solidFill>
              </a:rPr>
              <a:t>Les thésaurus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B16853EB-5408-4854-B56A-5F5F0E999DBF}"/>
              </a:ext>
            </a:extLst>
          </p:cNvPr>
          <p:cNvSpPr/>
          <p:nvPr/>
        </p:nvSpPr>
        <p:spPr>
          <a:xfrm>
            <a:off x="5329005" y="1749673"/>
            <a:ext cx="153399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>
                <a:solidFill>
                  <a:schemeClr val="bg2">
                    <a:lumMod val="25000"/>
                  </a:schemeClr>
                </a:solidFill>
                <a:cs typeface="Iskoola Pota" panose="020B0502040204020203" pitchFamily="34" charset="0"/>
              </a:rPr>
              <a:t>Créer un  nouveau terme</a:t>
            </a:r>
          </a:p>
        </p:txBody>
      </p:sp>
      <p:graphicFrame>
        <p:nvGraphicFramePr>
          <p:cNvPr id="9" name="Tableau 50">
            <a:extLst>
              <a:ext uri="{FF2B5EF4-FFF2-40B4-BE49-F238E27FC236}">
                <a16:creationId xmlns:a16="http://schemas.microsoft.com/office/drawing/2014/main" id="{FF0D92AA-DEF3-4504-8DAD-03AFC42973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6168378"/>
              </p:ext>
            </p:extLst>
          </p:nvPr>
        </p:nvGraphicFramePr>
        <p:xfrm>
          <a:off x="3552824" y="3221466"/>
          <a:ext cx="7438485" cy="3502588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280433">
                  <a:extLst>
                    <a:ext uri="{9D8B030D-6E8A-4147-A177-3AD203B41FA5}">
                      <a16:colId xmlns:a16="http://schemas.microsoft.com/office/drawing/2014/main" val="1438099883"/>
                    </a:ext>
                  </a:extLst>
                </a:gridCol>
                <a:gridCol w="6158052">
                  <a:extLst>
                    <a:ext uri="{9D8B030D-6E8A-4147-A177-3AD203B41FA5}">
                      <a16:colId xmlns:a16="http://schemas.microsoft.com/office/drawing/2014/main" val="3982244452"/>
                    </a:ext>
                  </a:extLst>
                </a:gridCol>
              </a:tblGrid>
              <a:tr h="454567">
                <a:tc>
                  <a:txBody>
                    <a:bodyPr/>
                    <a:lstStyle/>
                    <a:p>
                      <a:r>
                        <a:rPr lang="fr-FR" sz="1200" b="0" i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Nom</a:t>
                      </a:r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b="0" dirty="0"/>
                        <a:t>John Doe, </a:t>
                      </a:r>
                      <a:r>
                        <a:rPr lang="fr-FR" sz="1200" b="0" dirty="0"/>
                        <a:t>Jon Doe, John Do</a:t>
                      </a:r>
                      <a:endParaRPr lang="fr-FR" sz="1400" dirty="0"/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3204309"/>
                  </a:ext>
                </a:extLst>
              </a:tr>
              <a:tr h="454567">
                <a:tc>
                  <a:txBody>
                    <a:bodyPr/>
                    <a:lstStyle/>
                    <a:p>
                      <a:r>
                        <a:rPr lang="fr-FR" sz="1200" b="0" i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Dates</a:t>
                      </a:r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1650-1718</a:t>
                      </a:r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6793913"/>
                  </a:ext>
                </a:extLst>
              </a:tr>
              <a:tr h="454567">
                <a:tc>
                  <a:txBody>
                    <a:bodyPr/>
                    <a:lstStyle/>
                    <a:p>
                      <a:r>
                        <a:rPr lang="fr-FR" sz="1200" b="0" i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Activité</a:t>
                      </a:r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Boulanger (1665-1710), marchand (1710-1718)</a:t>
                      </a:r>
                    </a:p>
                    <a:p>
                      <a:endParaRPr lang="fr-FR" sz="1200" dirty="0"/>
                    </a:p>
                    <a:p>
                      <a:r>
                        <a:rPr lang="fr-FR" sz="1200" dirty="0"/>
                        <a:t>     Membre de </a:t>
                      </a:r>
                      <a:r>
                        <a:rPr lang="fr-FR" sz="1200" b="1" u="sng" dirty="0"/>
                        <a:t>Marchands du Pont Neuf</a:t>
                      </a:r>
                      <a:r>
                        <a:rPr lang="fr-FR" sz="1200" b="0" u="none" dirty="0"/>
                        <a:t> (1715-1718).</a:t>
                      </a:r>
                      <a:endParaRPr lang="fr-FR" sz="1200" u="none" dirty="0"/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0935024"/>
                  </a:ext>
                </a:extLst>
              </a:tr>
              <a:tr h="454567">
                <a:tc>
                  <a:txBody>
                    <a:bodyPr/>
                    <a:lstStyle/>
                    <a:p>
                      <a:r>
                        <a:rPr lang="fr-FR" sz="1200" b="0" i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Sources</a:t>
                      </a:r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050" dirty="0"/>
                        <a:t>Auteur A. (1765) – </a:t>
                      </a:r>
                      <a:r>
                        <a:rPr lang="fr-FR" sz="1050" i="1" dirty="0"/>
                        <a:t>Source</a:t>
                      </a:r>
                      <a:r>
                        <a:rPr lang="fr-FR" sz="1050" dirty="0"/>
                        <a:t>, édition, date. </a:t>
                      </a:r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3036176"/>
                  </a:ext>
                </a:extLst>
              </a:tr>
              <a:tr h="454567">
                <a:tc>
                  <a:txBody>
                    <a:bodyPr/>
                    <a:lstStyle/>
                    <a:p>
                      <a:r>
                        <a:rPr lang="fr-FR" sz="1200" b="0" i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Ressources liées</a:t>
                      </a:r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b="1" u="none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Ressources </a:t>
                      </a:r>
                      <a:r>
                        <a:rPr lang="fr-FR" sz="1200" b="1" u="none" dirty="0" err="1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IReMus</a:t>
                      </a:r>
                      <a:endParaRPr lang="fr-FR" sz="1200" b="1" u="none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5274791"/>
                  </a:ext>
                </a:extLst>
              </a:tr>
              <a:tr h="454567">
                <a:tc>
                  <a:txBody>
                    <a:bodyPr/>
                    <a:lstStyle/>
                    <a:p>
                      <a:endParaRPr lang="fr-FR" sz="1200" b="0" i="1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600" dirty="0"/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9814184"/>
                  </a:ext>
                </a:extLst>
              </a:tr>
              <a:tr h="454567">
                <a:tc>
                  <a:txBody>
                    <a:bodyPr/>
                    <a:lstStyle/>
                    <a:p>
                      <a:endParaRPr lang="fr-FR" sz="1200" b="0" i="1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600" dirty="0"/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1248102"/>
                  </a:ext>
                </a:extLst>
              </a:tr>
            </a:tbl>
          </a:graphicData>
        </a:graphic>
      </p:graphicFrame>
      <p:sp>
        <p:nvSpPr>
          <p:cNvPr id="18" name="Étoile : 5 branches 17">
            <a:extLst>
              <a:ext uri="{FF2B5EF4-FFF2-40B4-BE49-F238E27FC236}">
                <a16:creationId xmlns:a16="http://schemas.microsoft.com/office/drawing/2014/main" id="{415E5A4E-D176-49A9-B6A3-9A8EEF0515D4}"/>
              </a:ext>
            </a:extLst>
          </p:cNvPr>
          <p:cNvSpPr/>
          <p:nvPr/>
        </p:nvSpPr>
        <p:spPr>
          <a:xfrm>
            <a:off x="4926193" y="4704453"/>
            <a:ext cx="142807" cy="147770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    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87BFD3E-7D83-4064-AC56-B0F58C3263CB}"/>
              </a:ext>
            </a:extLst>
          </p:cNvPr>
          <p:cNvSpPr/>
          <p:nvPr/>
        </p:nvSpPr>
        <p:spPr>
          <a:xfrm>
            <a:off x="4965649" y="5829468"/>
            <a:ext cx="6025660" cy="13747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969F48D2-1054-4DE2-82AF-1B533D48446E}"/>
              </a:ext>
            </a:extLst>
          </p:cNvPr>
          <p:cNvSpPr/>
          <p:nvPr/>
        </p:nvSpPr>
        <p:spPr>
          <a:xfrm>
            <a:off x="10043860" y="5947325"/>
            <a:ext cx="969435" cy="24990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u="sng" dirty="0">
                <a:solidFill>
                  <a:srgbClr val="C00000"/>
                </a:solidFill>
              </a:rPr>
              <a:t>Ajouter une ressource</a:t>
            </a:r>
          </a:p>
        </p:txBody>
      </p:sp>
      <p:pic>
        <p:nvPicPr>
          <p:cNvPr id="31" name="Image 30">
            <a:extLst>
              <a:ext uri="{FF2B5EF4-FFF2-40B4-BE49-F238E27FC236}">
                <a16:creationId xmlns:a16="http://schemas.microsoft.com/office/drawing/2014/main" id="{F8A11892-EEF2-463D-B817-B42277E4387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4104" t="37218" r="81185" b="40481"/>
          <a:stretch/>
        </p:blipFill>
        <p:spPr>
          <a:xfrm>
            <a:off x="5069000" y="5829469"/>
            <a:ext cx="416860" cy="1109994"/>
          </a:xfrm>
          <a:prstGeom prst="rect">
            <a:avLst/>
          </a:prstGeom>
          <a:ln>
            <a:noFill/>
          </a:ln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E34F6A81-D675-49AC-9A8F-9B91F715C83B}"/>
              </a:ext>
            </a:extLst>
          </p:cNvPr>
          <p:cNvSpPr/>
          <p:nvPr/>
        </p:nvSpPr>
        <p:spPr>
          <a:xfrm>
            <a:off x="5527096" y="5835908"/>
            <a:ext cx="4604884" cy="10445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fr-FR" sz="1100" b="1" i="1" dirty="0">
                <a:solidFill>
                  <a:schemeClr val="bg2">
                    <a:lumMod val="25000"/>
                  </a:schemeClr>
                </a:solidFill>
              </a:rPr>
              <a:t>Communauté de marchands et de bourgeois.</a:t>
            </a:r>
          </a:p>
          <a:p>
            <a:pPr algn="just"/>
            <a:endParaRPr lang="fr-FR" sz="1100" b="1" i="1" dirty="0">
              <a:solidFill>
                <a:schemeClr val="bg2">
                  <a:lumMod val="25000"/>
                </a:schemeClr>
              </a:solidFill>
            </a:endParaRPr>
          </a:p>
          <a:p>
            <a:pPr algn="just"/>
            <a:endParaRPr lang="fr-FR" sz="1100" b="1" i="1" dirty="0">
              <a:solidFill>
                <a:schemeClr val="bg2">
                  <a:lumMod val="25000"/>
                </a:schemeClr>
              </a:solidFill>
            </a:endParaRPr>
          </a:p>
          <a:p>
            <a:pPr algn="just"/>
            <a:r>
              <a:rPr lang="fr-FR" sz="1100" b="1" i="1" dirty="0">
                <a:solidFill>
                  <a:schemeClr val="bg2">
                    <a:lumMod val="25000"/>
                  </a:schemeClr>
                </a:solidFill>
              </a:rPr>
              <a:t>Le Mercure galant, tome III [juillet-août 1672]</a:t>
            </a:r>
            <a:r>
              <a:rPr lang="fr-FR" sz="1100" b="1" dirty="0">
                <a:solidFill>
                  <a:schemeClr val="bg2">
                    <a:lumMod val="25000"/>
                  </a:schemeClr>
                </a:solidFill>
              </a:rPr>
              <a:t>, Claude Barbin et Theodore Girard, 1673.</a:t>
            </a:r>
          </a:p>
        </p:txBody>
      </p:sp>
      <p:sp>
        <p:nvSpPr>
          <p:cNvPr id="43" name="Rectangle : coins arrondis 42">
            <a:extLst>
              <a:ext uri="{FF2B5EF4-FFF2-40B4-BE49-F238E27FC236}">
                <a16:creationId xmlns:a16="http://schemas.microsoft.com/office/drawing/2014/main" id="{BD18FB09-4F4C-4B5C-8EB1-7AD5E4F82B36}"/>
              </a:ext>
            </a:extLst>
          </p:cNvPr>
          <p:cNvSpPr/>
          <p:nvPr/>
        </p:nvSpPr>
        <p:spPr>
          <a:xfrm>
            <a:off x="10119859" y="3458373"/>
            <a:ext cx="666750" cy="23051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u="sng" dirty="0">
                <a:solidFill>
                  <a:srgbClr val="C00000"/>
                </a:solidFill>
              </a:rPr>
              <a:t>Editer</a:t>
            </a:r>
          </a:p>
        </p:txBody>
      </p:sp>
    </p:spTree>
    <p:extLst>
      <p:ext uri="{BB962C8B-B14F-4D97-AF65-F5344CB8AC3E}">
        <p14:creationId xmlns:p14="http://schemas.microsoft.com/office/powerpoint/2010/main" val="3967937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 20">
            <a:extLst>
              <a:ext uri="{FF2B5EF4-FFF2-40B4-BE49-F238E27FC236}">
                <a16:creationId xmlns:a16="http://schemas.microsoft.com/office/drawing/2014/main" id="{3736EEFF-71AB-4B81-BF71-ACED14F939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92" t="7013" r="4436" b="77596"/>
          <a:stretch/>
        </p:blipFill>
        <p:spPr>
          <a:xfrm>
            <a:off x="0" y="0"/>
            <a:ext cx="12192000" cy="1518335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effectLst>
            <a:innerShdw blurRad="1270000" dist="2540000">
              <a:prstClr val="black">
                <a:alpha val="58000"/>
              </a:prstClr>
            </a:innerShdw>
          </a:effectLst>
        </p:spPr>
      </p:pic>
      <p:sp>
        <p:nvSpPr>
          <p:cNvPr id="29" name="Sous-titre 2">
            <a:extLst>
              <a:ext uri="{FF2B5EF4-FFF2-40B4-BE49-F238E27FC236}">
                <a16:creationId xmlns:a16="http://schemas.microsoft.com/office/drawing/2014/main" id="{34DD89C6-6C25-4BEB-8CD4-BFB103026C35}"/>
              </a:ext>
            </a:extLst>
          </p:cNvPr>
          <p:cNvSpPr txBox="1">
            <a:spLocks/>
          </p:cNvSpPr>
          <p:nvPr/>
        </p:nvSpPr>
        <p:spPr>
          <a:xfrm>
            <a:off x="0" y="1101664"/>
            <a:ext cx="12192000" cy="2985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200" b="1" dirty="0">
                <a:solidFill>
                  <a:schemeClr val="bg2">
                    <a:lumMod val="25000"/>
                  </a:schemeClr>
                </a:solidFill>
              </a:rPr>
              <a:t>Corpus</a:t>
            </a:r>
            <a:r>
              <a:rPr lang="fr-FR" sz="1200" b="1" spc="70" dirty="0">
                <a:solidFill>
                  <a:schemeClr val="bg2">
                    <a:lumMod val="25000"/>
                  </a:schemeClr>
                </a:solidFill>
                <a:cs typeface="Iskoola Pota" panose="020B0502040204020203" pitchFamily="34" charset="0"/>
              </a:rPr>
              <a:t>			Editeur de thésaurus			 Explorer</a:t>
            </a:r>
          </a:p>
        </p:txBody>
      </p:sp>
      <p:sp>
        <p:nvSpPr>
          <p:cNvPr id="35" name="Titre 1">
            <a:extLst>
              <a:ext uri="{FF2B5EF4-FFF2-40B4-BE49-F238E27FC236}">
                <a16:creationId xmlns:a16="http://schemas.microsoft.com/office/drawing/2014/main" id="{5D8B8CAD-FD89-4390-847C-8C87FA481B0B}"/>
              </a:ext>
            </a:extLst>
          </p:cNvPr>
          <p:cNvSpPr txBox="1">
            <a:spLocks/>
          </p:cNvSpPr>
          <p:nvPr/>
        </p:nvSpPr>
        <p:spPr>
          <a:xfrm>
            <a:off x="-2" y="0"/>
            <a:ext cx="12192000" cy="1105003"/>
          </a:xfrm>
          <a:prstGeom prst="rect">
            <a:avLst/>
          </a:prstGeom>
          <a:solidFill>
            <a:srgbClr val="000000">
              <a:alpha val="69804"/>
            </a:srgb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000" kern="0" spc="220" dirty="0">
                <a:solidFill>
                  <a:schemeClr val="bg1">
                    <a:lumMod val="95000"/>
                  </a:schemeClr>
                </a:solidFill>
                <a:latin typeface="Bembo" panose="02020502050201020203" pitchFamily="18" charset="0"/>
                <a:cs typeface="Iskoola Pota" panose="020B0604020202020204" pitchFamily="34" charset="0"/>
              </a:rPr>
              <a:t>SHERLOCK</a:t>
            </a:r>
            <a:endParaRPr lang="fr-FR" sz="800" spc="220" dirty="0">
              <a:solidFill>
                <a:schemeClr val="bg1">
                  <a:lumMod val="95000"/>
                </a:schemeClr>
              </a:solidFill>
              <a:latin typeface="Bembo" panose="02020502050201020203" pitchFamily="18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81669B9-C446-4578-8880-6DB09F1C08ED}"/>
              </a:ext>
            </a:extLst>
          </p:cNvPr>
          <p:cNvSpPr/>
          <p:nvPr/>
        </p:nvSpPr>
        <p:spPr>
          <a:xfrm>
            <a:off x="-1" y="1400176"/>
            <a:ext cx="12191999" cy="5457825"/>
          </a:xfrm>
          <a:prstGeom prst="rect">
            <a:avLst/>
          </a:prstGeom>
          <a:gradFill>
            <a:gsLst>
              <a:gs pos="0">
                <a:schemeClr val="bg2">
                  <a:lumMod val="10000"/>
                </a:schemeClr>
              </a:gs>
              <a:gs pos="48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135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8" name="Rectangle : coins arrondis 37">
            <a:extLst>
              <a:ext uri="{FF2B5EF4-FFF2-40B4-BE49-F238E27FC236}">
                <a16:creationId xmlns:a16="http://schemas.microsoft.com/office/drawing/2014/main" id="{B0D1982E-6517-4E80-BDDE-AA4381BA74CE}"/>
              </a:ext>
            </a:extLst>
          </p:cNvPr>
          <p:cNvSpPr/>
          <p:nvPr/>
        </p:nvSpPr>
        <p:spPr>
          <a:xfrm>
            <a:off x="6678005" y="1813508"/>
            <a:ext cx="3441854" cy="209447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>
                <a:solidFill>
                  <a:schemeClr val="bg1">
                    <a:lumMod val="65000"/>
                  </a:schemeClr>
                </a:solidFill>
                <a:latin typeface="Gill Sans Nova Light" panose="020B0302020104020203" pitchFamily="34" charset="0"/>
              </a:rPr>
              <a:t>Recherche			   </a:t>
            </a:r>
            <a:r>
              <a:rPr lang="fr-FR" sz="1200" dirty="0">
                <a:solidFill>
                  <a:srgbClr val="C00000"/>
                </a:solidFill>
                <a:latin typeface="Gill Sans Nova Light" panose="020B0302020104020203" pitchFamily="34" charset="0"/>
              </a:rPr>
              <a:t>Filtrer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CF09874-825E-4D73-B47F-89EA41C4AB58}"/>
              </a:ext>
            </a:extLst>
          </p:cNvPr>
          <p:cNvSpPr/>
          <p:nvPr/>
        </p:nvSpPr>
        <p:spPr>
          <a:xfrm>
            <a:off x="1784350" y="1657935"/>
            <a:ext cx="4400550" cy="5205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Editeur critique de thésaurus</a:t>
            </a:r>
          </a:p>
        </p:txBody>
      </p: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D3CC8BFE-59E3-47B4-B8F7-1F663F16431C}"/>
              </a:ext>
            </a:extLst>
          </p:cNvPr>
          <p:cNvSpPr/>
          <p:nvPr/>
        </p:nvSpPr>
        <p:spPr>
          <a:xfrm>
            <a:off x="876300" y="2552700"/>
            <a:ext cx="1981200" cy="4848225"/>
          </a:xfrm>
          <a:prstGeom prst="round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fr-FR" sz="1400" b="1" spc="70" dirty="0">
              <a:solidFill>
                <a:schemeClr val="bg1"/>
              </a:solidFill>
            </a:endParaRP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36973AC9-62DE-443A-803A-401548AE53F7}"/>
              </a:ext>
            </a:extLst>
          </p:cNvPr>
          <p:cNvSpPr/>
          <p:nvPr/>
        </p:nvSpPr>
        <p:spPr>
          <a:xfrm>
            <a:off x="3086100" y="2552700"/>
            <a:ext cx="8305800" cy="4927225"/>
          </a:xfrm>
          <a:prstGeom prst="roundRect">
            <a:avLst>
              <a:gd name="adj" fmla="val 6808"/>
            </a:avLst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365D34E-90F7-4A4F-87E8-3C828EA19A9D}"/>
              </a:ext>
            </a:extLst>
          </p:cNvPr>
          <p:cNvSpPr/>
          <p:nvPr/>
        </p:nvSpPr>
        <p:spPr>
          <a:xfrm>
            <a:off x="876300" y="3000375"/>
            <a:ext cx="19812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spc="70" dirty="0">
                <a:solidFill>
                  <a:schemeClr val="bg2">
                    <a:lumMod val="25000"/>
                  </a:schemeClr>
                </a:solidFill>
              </a:rPr>
              <a:t>Ancien Régime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BE26F6C-E9F6-4B74-AD50-8E3EF1F959BE}"/>
              </a:ext>
            </a:extLst>
          </p:cNvPr>
          <p:cNvSpPr/>
          <p:nvPr/>
        </p:nvSpPr>
        <p:spPr>
          <a:xfrm>
            <a:off x="876298" y="4469021"/>
            <a:ext cx="1981200" cy="6601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spc="70" dirty="0">
                <a:solidFill>
                  <a:schemeClr val="bg2">
                    <a:lumMod val="25000"/>
                  </a:schemeClr>
                </a:solidFill>
              </a:rPr>
              <a:t>Instruments de </a:t>
            </a:r>
          </a:p>
          <a:p>
            <a:pPr algn="ctr"/>
            <a:r>
              <a:rPr lang="fr-FR" sz="1200" spc="70" dirty="0">
                <a:solidFill>
                  <a:schemeClr val="bg2">
                    <a:lumMod val="25000"/>
                  </a:schemeClr>
                </a:solidFill>
              </a:rPr>
              <a:t>musique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5825FFE-0958-4B33-8D95-E97CE76CE8DA}"/>
              </a:ext>
            </a:extLst>
          </p:cNvPr>
          <p:cNvSpPr/>
          <p:nvPr/>
        </p:nvSpPr>
        <p:spPr>
          <a:xfrm>
            <a:off x="876298" y="5555862"/>
            <a:ext cx="1981200" cy="400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spc="70" dirty="0">
                <a:solidFill>
                  <a:schemeClr val="bg2">
                    <a:lumMod val="25000"/>
                  </a:schemeClr>
                </a:solidFill>
              </a:rPr>
              <a:t>Liturgie</a:t>
            </a:r>
          </a:p>
        </p:txBody>
      </p:sp>
      <p:sp>
        <p:nvSpPr>
          <p:cNvPr id="10" name="Triangle isocèle 9">
            <a:extLst>
              <a:ext uri="{FF2B5EF4-FFF2-40B4-BE49-F238E27FC236}">
                <a16:creationId xmlns:a16="http://schemas.microsoft.com/office/drawing/2014/main" id="{D2831E6D-A642-47D1-B979-3C1B7B358446}"/>
              </a:ext>
            </a:extLst>
          </p:cNvPr>
          <p:cNvSpPr/>
          <p:nvPr/>
        </p:nvSpPr>
        <p:spPr>
          <a:xfrm flipV="1">
            <a:off x="1066800" y="3175933"/>
            <a:ext cx="69850" cy="45719"/>
          </a:xfrm>
          <a:prstGeom prst="triangle">
            <a:avLst>
              <a:gd name="adj" fmla="val 50000"/>
            </a:avLst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Triangle isocèle 10">
            <a:extLst>
              <a:ext uri="{FF2B5EF4-FFF2-40B4-BE49-F238E27FC236}">
                <a16:creationId xmlns:a16="http://schemas.microsoft.com/office/drawing/2014/main" id="{2121067D-36B6-4847-8D90-47B1578C27E3}"/>
              </a:ext>
            </a:extLst>
          </p:cNvPr>
          <p:cNvSpPr/>
          <p:nvPr/>
        </p:nvSpPr>
        <p:spPr>
          <a:xfrm rot="16200000" flipV="1">
            <a:off x="979961" y="4755479"/>
            <a:ext cx="69850" cy="45719"/>
          </a:xfrm>
          <a:prstGeom prst="triangle">
            <a:avLst>
              <a:gd name="adj" fmla="val 50000"/>
            </a:avLst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B9E00F-348C-40DE-8593-AFE30568F876}"/>
              </a:ext>
            </a:extLst>
          </p:cNvPr>
          <p:cNvSpPr/>
          <p:nvPr/>
        </p:nvSpPr>
        <p:spPr>
          <a:xfrm>
            <a:off x="1136650" y="3400425"/>
            <a:ext cx="1720847" cy="9504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ts val="1500"/>
              </a:lnSpc>
            </a:pPr>
            <a:r>
              <a:rPr lang="fr-FR" sz="1100" b="1" dirty="0">
                <a:solidFill>
                  <a:schemeClr val="bg2">
                    <a:lumMod val="25000"/>
                  </a:schemeClr>
                </a:solidFill>
              </a:rPr>
              <a:t>Personnes</a:t>
            </a:r>
          </a:p>
          <a:p>
            <a:pPr>
              <a:lnSpc>
                <a:spcPts val="1500"/>
              </a:lnSpc>
            </a:pPr>
            <a:r>
              <a:rPr lang="fr-FR" sz="1100" b="1" dirty="0">
                <a:solidFill>
                  <a:schemeClr val="bg2">
                    <a:lumMod val="25000"/>
                  </a:schemeClr>
                </a:solidFill>
              </a:rPr>
              <a:t>Institutions</a:t>
            </a:r>
          </a:p>
          <a:p>
            <a:pPr>
              <a:lnSpc>
                <a:spcPts val="1500"/>
              </a:lnSpc>
            </a:pPr>
            <a:r>
              <a:rPr lang="fr-FR" sz="1100" b="1" dirty="0">
                <a:solidFill>
                  <a:schemeClr val="bg2">
                    <a:lumMod val="25000"/>
                  </a:schemeClr>
                </a:solidFill>
              </a:rPr>
              <a:t>Corporations</a:t>
            </a:r>
          </a:p>
          <a:p>
            <a:pPr>
              <a:lnSpc>
                <a:spcPts val="1500"/>
              </a:lnSpc>
            </a:pPr>
            <a:r>
              <a:rPr lang="fr-FR" sz="1100" b="1" dirty="0">
                <a:solidFill>
                  <a:schemeClr val="bg2">
                    <a:lumMod val="25000"/>
                  </a:schemeClr>
                </a:solidFill>
              </a:rPr>
              <a:t>Manufactures</a:t>
            </a:r>
          </a:p>
          <a:p>
            <a:pPr>
              <a:lnSpc>
                <a:spcPts val="1500"/>
              </a:lnSpc>
            </a:pPr>
            <a:r>
              <a:rPr lang="fr-FR" sz="1100" b="1" dirty="0">
                <a:solidFill>
                  <a:schemeClr val="bg2">
                    <a:lumMod val="25000"/>
                  </a:schemeClr>
                </a:solidFill>
              </a:rPr>
              <a:t>Lieux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BF78FC5-0958-4D68-929D-5358A54D1B04}"/>
              </a:ext>
            </a:extLst>
          </p:cNvPr>
          <p:cNvSpPr/>
          <p:nvPr/>
        </p:nvSpPr>
        <p:spPr>
          <a:xfrm>
            <a:off x="3552825" y="2821068"/>
            <a:ext cx="3924301" cy="4497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100" b="1" dirty="0">
                <a:solidFill>
                  <a:schemeClr val="bg2">
                    <a:lumMod val="25000"/>
                  </a:schemeClr>
                </a:solidFill>
              </a:rPr>
              <a:t>Ancien Régime </a:t>
            </a:r>
            <a:r>
              <a:rPr lang="fr-FR" sz="1100" dirty="0">
                <a:solidFill>
                  <a:schemeClr val="bg2">
                    <a:lumMod val="25000"/>
                  </a:schemeClr>
                </a:solidFill>
              </a:rPr>
              <a:t>&gt; </a:t>
            </a:r>
            <a:r>
              <a:rPr lang="fr-FR" sz="1100" b="1" dirty="0">
                <a:solidFill>
                  <a:schemeClr val="bg2">
                    <a:lumMod val="25000"/>
                  </a:schemeClr>
                </a:solidFill>
              </a:rPr>
              <a:t>Noms de personnes </a:t>
            </a:r>
            <a:r>
              <a:rPr lang="fr-FR" sz="1100" dirty="0">
                <a:solidFill>
                  <a:schemeClr val="bg2">
                    <a:lumMod val="25000"/>
                  </a:schemeClr>
                </a:solidFill>
              </a:rPr>
              <a:t>&gt;</a:t>
            </a:r>
            <a:r>
              <a:rPr lang="fr-FR" sz="11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fr-FR" sz="1100" dirty="0">
                <a:solidFill>
                  <a:schemeClr val="bg2">
                    <a:lumMod val="25000"/>
                  </a:schemeClr>
                </a:solidFill>
              </a:rPr>
              <a:t>Doe John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4C0C05D-139C-41A9-9FDF-75D5F412CB37}"/>
              </a:ext>
            </a:extLst>
          </p:cNvPr>
          <p:cNvSpPr/>
          <p:nvPr/>
        </p:nvSpPr>
        <p:spPr>
          <a:xfrm>
            <a:off x="10792668" y="143154"/>
            <a:ext cx="1038225" cy="2311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spc="70" dirty="0" err="1">
                <a:solidFill>
                  <a:schemeClr val="accent4">
                    <a:lumMod val="75000"/>
                  </a:schemeClr>
                </a:solidFill>
              </a:rPr>
              <a:t>Connecté-e</a:t>
            </a:r>
            <a:endParaRPr lang="fr-FR" sz="1100" spc="70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32" name="Image 31">
            <a:extLst>
              <a:ext uri="{FF2B5EF4-FFF2-40B4-BE49-F238E27FC236}">
                <a16:creationId xmlns:a16="http://schemas.microsoft.com/office/drawing/2014/main" id="{AF056348-753B-41CB-A2A7-9818B7AE9926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3897" y="151756"/>
            <a:ext cx="213992" cy="213992"/>
          </a:xfrm>
          <a:prstGeom prst="rect">
            <a:avLst/>
          </a:prstGeom>
        </p:spPr>
      </p:pic>
      <p:sp>
        <p:nvSpPr>
          <p:cNvPr id="62" name="Rectangle 61">
            <a:extLst>
              <a:ext uri="{FF2B5EF4-FFF2-40B4-BE49-F238E27FC236}">
                <a16:creationId xmlns:a16="http://schemas.microsoft.com/office/drawing/2014/main" id="{2063E488-C59D-46A4-B19D-3EB67C8C3559}"/>
              </a:ext>
            </a:extLst>
          </p:cNvPr>
          <p:cNvSpPr/>
          <p:nvPr/>
        </p:nvSpPr>
        <p:spPr>
          <a:xfrm>
            <a:off x="876298" y="6409159"/>
            <a:ext cx="1981200" cy="400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spc="70" dirty="0">
                <a:solidFill>
                  <a:schemeClr val="bg2">
                    <a:lumMod val="25000"/>
                  </a:schemeClr>
                </a:solidFill>
              </a:rPr>
              <a:t>Types d’annotations</a:t>
            </a:r>
          </a:p>
        </p:txBody>
      </p:sp>
      <p:sp>
        <p:nvSpPr>
          <p:cNvPr id="64" name="Triangle isocèle 63">
            <a:extLst>
              <a:ext uri="{FF2B5EF4-FFF2-40B4-BE49-F238E27FC236}">
                <a16:creationId xmlns:a16="http://schemas.microsoft.com/office/drawing/2014/main" id="{54449C35-CEF1-4011-BB5C-B81065C2AC5E}"/>
              </a:ext>
            </a:extLst>
          </p:cNvPr>
          <p:cNvSpPr/>
          <p:nvPr/>
        </p:nvSpPr>
        <p:spPr>
          <a:xfrm rot="16200000" flipV="1">
            <a:off x="979962" y="6586773"/>
            <a:ext cx="69850" cy="45719"/>
          </a:xfrm>
          <a:prstGeom prst="triangle">
            <a:avLst>
              <a:gd name="adj" fmla="val 50000"/>
            </a:avLst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Triangle isocèle 65">
            <a:extLst>
              <a:ext uri="{FF2B5EF4-FFF2-40B4-BE49-F238E27FC236}">
                <a16:creationId xmlns:a16="http://schemas.microsoft.com/office/drawing/2014/main" id="{781E9208-9B6D-4DAC-A1AA-C33AAF38BCD3}"/>
              </a:ext>
            </a:extLst>
          </p:cNvPr>
          <p:cNvSpPr/>
          <p:nvPr/>
        </p:nvSpPr>
        <p:spPr>
          <a:xfrm rot="16200000" flipV="1">
            <a:off x="979961" y="5764375"/>
            <a:ext cx="69850" cy="45719"/>
          </a:xfrm>
          <a:prstGeom prst="triangle">
            <a:avLst>
              <a:gd name="adj" fmla="val 50000"/>
            </a:avLst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B2F56EBC-DDB7-4723-9A0D-51ED0524AD7D}"/>
              </a:ext>
            </a:extLst>
          </p:cNvPr>
          <p:cNvSpPr/>
          <p:nvPr/>
        </p:nvSpPr>
        <p:spPr>
          <a:xfrm>
            <a:off x="5329005" y="1385871"/>
            <a:ext cx="1533990" cy="3700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accent4">
                    <a:lumMod val="75000"/>
                  </a:schemeClr>
                </a:solidFill>
                <a:cs typeface="Iskoola Pota" panose="020B0502040204020203" pitchFamily="34" charset="0"/>
              </a:rPr>
              <a:t>Les thésaurus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CC40AB9F-4B8B-4133-A4EE-636928FFA8A4}"/>
              </a:ext>
            </a:extLst>
          </p:cNvPr>
          <p:cNvSpPr/>
          <p:nvPr/>
        </p:nvSpPr>
        <p:spPr>
          <a:xfrm>
            <a:off x="876298" y="2568435"/>
            <a:ext cx="1981200" cy="4000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spc="70" dirty="0">
                <a:solidFill>
                  <a:schemeClr val="bg2">
                    <a:lumMod val="25000"/>
                  </a:schemeClr>
                </a:solidFill>
              </a:rPr>
              <a:t>Les thésaurus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B16853EB-5408-4854-B56A-5F5F0E999DBF}"/>
              </a:ext>
            </a:extLst>
          </p:cNvPr>
          <p:cNvSpPr/>
          <p:nvPr/>
        </p:nvSpPr>
        <p:spPr>
          <a:xfrm>
            <a:off x="5329005" y="1749673"/>
            <a:ext cx="153399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>
                <a:solidFill>
                  <a:schemeClr val="bg2">
                    <a:lumMod val="25000"/>
                  </a:schemeClr>
                </a:solidFill>
                <a:cs typeface="Iskoola Pota" panose="020B0502040204020203" pitchFamily="34" charset="0"/>
              </a:rPr>
              <a:t>Créer un  nouveau terme</a:t>
            </a:r>
          </a:p>
        </p:txBody>
      </p:sp>
      <p:graphicFrame>
        <p:nvGraphicFramePr>
          <p:cNvPr id="9" name="Tableau 50">
            <a:extLst>
              <a:ext uri="{FF2B5EF4-FFF2-40B4-BE49-F238E27FC236}">
                <a16:creationId xmlns:a16="http://schemas.microsoft.com/office/drawing/2014/main" id="{FF0D92AA-DEF3-4504-8DAD-03AFC42973EA}"/>
              </a:ext>
            </a:extLst>
          </p:cNvPr>
          <p:cNvGraphicFramePr>
            <a:graphicFrameLocks noGrp="1"/>
          </p:cNvGraphicFramePr>
          <p:nvPr/>
        </p:nvGraphicFramePr>
        <p:xfrm>
          <a:off x="3552824" y="3221466"/>
          <a:ext cx="7438485" cy="3502588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280433">
                  <a:extLst>
                    <a:ext uri="{9D8B030D-6E8A-4147-A177-3AD203B41FA5}">
                      <a16:colId xmlns:a16="http://schemas.microsoft.com/office/drawing/2014/main" val="1438099883"/>
                    </a:ext>
                  </a:extLst>
                </a:gridCol>
                <a:gridCol w="6158052">
                  <a:extLst>
                    <a:ext uri="{9D8B030D-6E8A-4147-A177-3AD203B41FA5}">
                      <a16:colId xmlns:a16="http://schemas.microsoft.com/office/drawing/2014/main" val="3982244452"/>
                    </a:ext>
                  </a:extLst>
                </a:gridCol>
              </a:tblGrid>
              <a:tr h="454567">
                <a:tc>
                  <a:txBody>
                    <a:bodyPr/>
                    <a:lstStyle/>
                    <a:p>
                      <a:r>
                        <a:rPr lang="fr-FR" sz="1200" b="0" i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Nom</a:t>
                      </a:r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b="0" dirty="0"/>
                        <a:t>John Doe, </a:t>
                      </a:r>
                      <a:r>
                        <a:rPr lang="fr-FR" sz="1200" b="0" dirty="0"/>
                        <a:t>Jon Doe, John Do</a:t>
                      </a:r>
                      <a:endParaRPr lang="fr-FR" sz="1400" dirty="0"/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3204309"/>
                  </a:ext>
                </a:extLst>
              </a:tr>
              <a:tr h="454567">
                <a:tc>
                  <a:txBody>
                    <a:bodyPr/>
                    <a:lstStyle/>
                    <a:p>
                      <a:r>
                        <a:rPr lang="fr-FR" sz="1200" b="0" i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Dates</a:t>
                      </a:r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1650-1718</a:t>
                      </a:r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6793913"/>
                  </a:ext>
                </a:extLst>
              </a:tr>
              <a:tr h="454567">
                <a:tc>
                  <a:txBody>
                    <a:bodyPr/>
                    <a:lstStyle/>
                    <a:p>
                      <a:r>
                        <a:rPr lang="fr-FR" sz="1200" b="0" i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Activité</a:t>
                      </a:r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Boulanger (1665-1710), marchand (1710-1718)</a:t>
                      </a:r>
                    </a:p>
                    <a:p>
                      <a:endParaRPr lang="fr-FR" sz="1200" dirty="0"/>
                    </a:p>
                    <a:p>
                      <a:r>
                        <a:rPr lang="fr-FR" sz="1200" dirty="0"/>
                        <a:t>     Membre de </a:t>
                      </a:r>
                      <a:r>
                        <a:rPr lang="fr-FR" sz="1200" b="1" u="sng" dirty="0"/>
                        <a:t>Marchands du Pont Neuf</a:t>
                      </a:r>
                      <a:r>
                        <a:rPr lang="fr-FR" sz="1200" b="0" u="none" dirty="0"/>
                        <a:t> (1715-1718).</a:t>
                      </a:r>
                      <a:endParaRPr lang="fr-FR" sz="1200" u="none" dirty="0"/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0935024"/>
                  </a:ext>
                </a:extLst>
              </a:tr>
              <a:tr h="454567">
                <a:tc>
                  <a:txBody>
                    <a:bodyPr/>
                    <a:lstStyle/>
                    <a:p>
                      <a:r>
                        <a:rPr lang="fr-FR" sz="1200" b="0" i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Sources</a:t>
                      </a:r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050" dirty="0"/>
                        <a:t>Auteur A. (1765) – </a:t>
                      </a:r>
                      <a:r>
                        <a:rPr lang="fr-FR" sz="1050" i="1" dirty="0"/>
                        <a:t>Source</a:t>
                      </a:r>
                      <a:r>
                        <a:rPr lang="fr-FR" sz="1050" dirty="0"/>
                        <a:t>, édition, date. </a:t>
                      </a:r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3036176"/>
                  </a:ext>
                </a:extLst>
              </a:tr>
              <a:tr h="454567">
                <a:tc>
                  <a:txBody>
                    <a:bodyPr/>
                    <a:lstStyle/>
                    <a:p>
                      <a:r>
                        <a:rPr lang="fr-FR" sz="1200" b="0" i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Ressources liées</a:t>
                      </a:r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b="1" u="none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Ressources </a:t>
                      </a:r>
                      <a:r>
                        <a:rPr lang="fr-FR" sz="1200" b="1" u="none" dirty="0" err="1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IReMus</a:t>
                      </a:r>
                      <a:endParaRPr lang="fr-FR" sz="1200" b="1" u="none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5274791"/>
                  </a:ext>
                </a:extLst>
              </a:tr>
              <a:tr h="454567">
                <a:tc>
                  <a:txBody>
                    <a:bodyPr/>
                    <a:lstStyle/>
                    <a:p>
                      <a:endParaRPr lang="fr-FR" sz="1200" b="0" i="1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600" dirty="0"/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9814184"/>
                  </a:ext>
                </a:extLst>
              </a:tr>
              <a:tr h="454567">
                <a:tc>
                  <a:txBody>
                    <a:bodyPr/>
                    <a:lstStyle/>
                    <a:p>
                      <a:endParaRPr lang="fr-FR" sz="1200" b="0" i="1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600" dirty="0"/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1248102"/>
                  </a:ext>
                </a:extLst>
              </a:tr>
            </a:tbl>
          </a:graphicData>
        </a:graphic>
      </p:graphicFrame>
      <p:sp>
        <p:nvSpPr>
          <p:cNvPr id="18" name="Étoile : 5 branches 17">
            <a:extLst>
              <a:ext uri="{FF2B5EF4-FFF2-40B4-BE49-F238E27FC236}">
                <a16:creationId xmlns:a16="http://schemas.microsoft.com/office/drawing/2014/main" id="{415E5A4E-D176-49A9-B6A3-9A8EEF0515D4}"/>
              </a:ext>
            </a:extLst>
          </p:cNvPr>
          <p:cNvSpPr/>
          <p:nvPr/>
        </p:nvSpPr>
        <p:spPr>
          <a:xfrm>
            <a:off x="4926193" y="4704453"/>
            <a:ext cx="142807" cy="147770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    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87BFD3E-7D83-4064-AC56-B0F58C3263CB}"/>
              </a:ext>
            </a:extLst>
          </p:cNvPr>
          <p:cNvSpPr/>
          <p:nvPr/>
        </p:nvSpPr>
        <p:spPr>
          <a:xfrm>
            <a:off x="4965649" y="5829468"/>
            <a:ext cx="6025660" cy="13747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969F48D2-1054-4DE2-82AF-1B533D48446E}"/>
              </a:ext>
            </a:extLst>
          </p:cNvPr>
          <p:cNvSpPr/>
          <p:nvPr/>
        </p:nvSpPr>
        <p:spPr>
          <a:xfrm>
            <a:off x="10043860" y="5947325"/>
            <a:ext cx="969435" cy="24990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u="sng" dirty="0">
                <a:solidFill>
                  <a:srgbClr val="C00000"/>
                </a:solidFill>
              </a:rPr>
              <a:t>Ajouter une ressource</a:t>
            </a:r>
          </a:p>
        </p:txBody>
      </p:sp>
      <p:pic>
        <p:nvPicPr>
          <p:cNvPr id="31" name="Image 30">
            <a:extLst>
              <a:ext uri="{FF2B5EF4-FFF2-40B4-BE49-F238E27FC236}">
                <a16:creationId xmlns:a16="http://schemas.microsoft.com/office/drawing/2014/main" id="{F8A11892-EEF2-463D-B817-B42277E4387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4104" t="37218" r="81185" b="40481"/>
          <a:stretch/>
        </p:blipFill>
        <p:spPr>
          <a:xfrm>
            <a:off x="5069000" y="5829469"/>
            <a:ext cx="416860" cy="1109994"/>
          </a:xfrm>
          <a:prstGeom prst="rect">
            <a:avLst/>
          </a:prstGeom>
          <a:ln>
            <a:noFill/>
          </a:ln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E34F6A81-D675-49AC-9A8F-9B91F715C83B}"/>
              </a:ext>
            </a:extLst>
          </p:cNvPr>
          <p:cNvSpPr/>
          <p:nvPr/>
        </p:nvSpPr>
        <p:spPr>
          <a:xfrm>
            <a:off x="5527096" y="5835908"/>
            <a:ext cx="4604884" cy="10445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fr-FR" sz="1100" b="1" i="1" dirty="0">
                <a:solidFill>
                  <a:schemeClr val="bg2">
                    <a:lumMod val="25000"/>
                  </a:schemeClr>
                </a:solidFill>
              </a:rPr>
              <a:t>Communauté de marchands et de bourgeois.</a:t>
            </a:r>
          </a:p>
          <a:p>
            <a:pPr algn="just"/>
            <a:endParaRPr lang="fr-FR" sz="1100" b="1" i="1" dirty="0">
              <a:solidFill>
                <a:schemeClr val="bg2">
                  <a:lumMod val="25000"/>
                </a:schemeClr>
              </a:solidFill>
            </a:endParaRPr>
          </a:p>
          <a:p>
            <a:pPr algn="just"/>
            <a:endParaRPr lang="fr-FR" sz="1100" b="1" i="1" dirty="0">
              <a:solidFill>
                <a:schemeClr val="bg2">
                  <a:lumMod val="25000"/>
                </a:schemeClr>
              </a:solidFill>
            </a:endParaRPr>
          </a:p>
          <a:p>
            <a:pPr algn="just"/>
            <a:r>
              <a:rPr lang="fr-FR" sz="1100" b="1" i="1" dirty="0">
                <a:solidFill>
                  <a:schemeClr val="bg2">
                    <a:lumMod val="25000"/>
                  </a:schemeClr>
                </a:solidFill>
              </a:rPr>
              <a:t>Le Mercure galant, tome III [juillet-août 1672]</a:t>
            </a:r>
            <a:r>
              <a:rPr lang="fr-FR" sz="1100" b="1" dirty="0">
                <a:solidFill>
                  <a:schemeClr val="bg2">
                    <a:lumMod val="25000"/>
                  </a:schemeClr>
                </a:solidFill>
              </a:rPr>
              <a:t>, Claude Barbin et Theodore Girard, 1673.</a:t>
            </a:r>
          </a:p>
        </p:txBody>
      </p:sp>
      <p:sp>
        <p:nvSpPr>
          <p:cNvPr id="43" name="Rectangle : coins arrondis 42">
            <a:extLst>
              <a:ext uri="{FF2B5EF4-FFF2-40B4-BE49-F238E27FC236}">
                <a16:creationId xmlns:a16="http://schemas.microsoft.com/office/drawing/2014/main" id="{BD18FB09-4F4C-4B5C-8EB1-7AD5E4F82B36}"/>
              </a:ext>
            </a:extLst>
          </p:cNvPr>
          <p:cNvSpPr/>
          <p:nvPr/>
        </p:nvSpPr>
        <p:spPr>
          <a:xfrm>
            <a:off x="10119859" y="3458373"/>
            <a:ext cx="666750" cy="23051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u="sng" dirty="0">
                <a:solidFill>
                  <a:srgbClr val="C00000"/>
                </a:solidFill>
              </a:rPr>
              <a:t>Editer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82D77C2F-DAC4-4709-83DC-D75004683F9F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071" y="4428973"/>
            <a:ext cx="264280" cy="264280"/>
          </a:xfrm>
          <a:prstGeom prst="rect">
            <a:avLst/>
          </a:prstGeom>
        </p:spPr>
      </p:pic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DBF3EA23-DBAC-48CA-BFAF-B95163A8B4EA}"/>
              </a:ext>
            </a:extLst>
          </p:cNvPr>
          <p:cNvSpPr/>
          <p:nvPr/>
        </p:nvSpPr>
        <p:spPr>
          <a:xfrm>
            <a:off x="5589211" y="4593455"/>
            <a:ext cx="1864953" cy="1837572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fr-FR" sz="1100" dirty="0">
                <a:solidFill>
                  <a:schemeClr val="bg2">
                    <a:lumMod val="25000"/>
                  </a:schemeClr>
                </a:solidFill>
              </a:rPr>
              <a:t>Information renseignée par </a:t>
            </a:r>
            <a:r>
              <a:rPr lang="fr-FR" sz="1100" b="1" dirty="0" err="1">
                <a:solidFill>
                  <a:schemeClr val="bg2">
                    <a:lumMod val="25000"/>
                  </a:schemeClr>
                </a:solidFill>
              </a:rPr>
              <a:t>nbertonblivet</a:t>
            </a:r>
            <a:r>
              <a:rPr lang="fr-FR" sz="1100" dirty="0">
                <a:solidFill>
                  <a:schemeClr val="bg2">
                    <a:lumMod val="25000"/>
                  </a:schemeClr>
                </a:solidFill>
              </a:rPr>
              <a:t>, le 10-11-2020.</a:t>
            </a:r>
          </a:p>
          <a:p>
            <a:pPr algn="just"/>
            <a:endParaRPr lang="fr-FR" sz="1100" dirty="0">
              <a:solidFill>
                <a:schemeClr val="bg2">
                  <a:lumMod val="25000"/>
                </a:schemeClr>
              </a:solidFill>
            </a:endParaRPr>
          </a:p>
          <a:p>
            <a:pPr algn="just"/>
            <a:r>
              <a:rPr lang="fr-FR" sz="1100" b="1" dirty="0">
                <a:solidFill>
                  <a:schemeClr val="bg2">
                    <a:lumMod val="25000"/>
                  </a:schemeClr>
                </a:solidFill>
              </a:rPr>
              <a:t>Commentaire </a:t>
            </a:r>
            <a:r>
              <a:rPr lang="fr-FR" sz="1100" dirty="0">
                <a:solidFill>
                  <a:schemeClr val="bg2">
                    <a:lumMod val="25000"/>
                  </a:schemeClr>
                </a:solidFill>
              </a:rPr>
              <a:t>de</a:t>
            </a:r>
            <a:r>
              <a:rPr lang="fr-FR" sz="11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fr-FR" sz="1100" b="1" dirty="0" err="1">
                <a:solidFill>
                  <a:schemeClr val="bg2">
                    <a:lumMod val="25000"/>
                  </a:schemeClr>
                </a:solidFill>
              </a:rPr>
              <a:t>aprejus</a:t>
            </a:r>
            <a:r>
              <a:rPr lang="fr-FR" sz="1100" dirty="0">
                <a:solidFill>
                  <a:schemeClr val="bg2">
                    <a:lumMod val="25000"/>
                  </a:schemeClr>
                </a:solidFill>
              </a:rPr>
              <a:t> le 11-11-2020 :</a:t>
            </a:r>
          </a:p>
          <a:p>
            <a:pPr algn="just"/>
            <a:endParaRPr lang="fr-FR" sz="1100" b="1" dirty="0">
              <a:solidFill>
                <a:schemeClr val="bg2">
                  <a:lumMod val="25000"/>
                </a:schemeClr>
              </a:solidFill>
            </a:endParaRPr>
          </a:p>
          <a:p>
            <a:pPr algn="just"/>
            <a:r>
              <a:rPr lang="fr-FR" sz="1100" i="1" dirty="0">
                <a:solidFill>
                  <a:schemeClr val="bg2">
                    <a:lumMod val="25000"/>
                  </a:schemeClr>
                </a:solidFill>
              </a:rPr>
              <a:t>John Doe n’est qu’assistant boulanger de 1665 à 1670.</a:t>
            </a:r>
          </a:p>
        </p:txBody>
      </p:sp>
    </p:spTree>
    <p:extLst>
      <p:ext uri="{BB962C8B-B14F-4D97-AF65-F5344CB8AC3E}">
        <p14:creationId xmlns:p14="http://schemas.microsoft.com/office/powerpoint/2010/main" val="2821314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 20">
            <a:extLst>
              <a:ext uri="{FF2B5EF4-FFF2-40B4-BE49-F238E27FC236}">
                <a16:creationId xmlns:a16="http://schemas.microsoft.com/office/drawing/2014/main" id="{3736EEFF-71AB-4B81-BF71-ACED14F939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92" t="7013" r="4436" b="77596"/>
          <a:stretch/>
        </p:blipFill>
        <p:spPr>
          <a:xfrm>
            <a:off x="0" y="0"/>
            <a:ext cx="12192000" cy="1518335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effectLst>
            <a:innerShdw blurRad="1270000" dist="2540000">
              <a:prstClr val="black">
                <a:alpha val="58000"/>
              </a:prstClr>
            </a:innerShdw>
          </a:effectLst>
        </p:spPr>
      </p:pic>
      <p:sp>
        <p:nvSpPr>
          <p:cNvPr id="29" name="Sous-titre 2">
            <a:extLst>
              <a:ext uri="{FF2B5EF4-FFF2-40B4-BE49-F238E27FC236}">
                <a16:creationId xmlns:a16="http://schemas.microsoft.com/office/drawing/2014/main" id="{34DD89C6-6C25-4BEB-8CD4-BFB103026C35}"/>
              </a:ext>
            </a:extLst>
          </p:cNvPr>
          <p:cNvSpPr txBox="1">
            <a:spLocks/>
          </p:cNvSpPr>
          <p:nvPr/>
        </p:nvSpPr>
        <p:spPr>
          <a:xfrm>
            <a:off x="0" y="1101664"/>
            <a:ext cx="12192000" cy="2985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200" b="1" dirty="0">
                <a:solidFill>
                  <a:schemeClr val="bg2">
                    <a:lumMod val="25000"/>
                  </a:schemeClr>
                </a:solidFill>
              </a:rPr>
              <a:t>Corpus</a:t>
            </a:r>
            <a:r>
              <a:rPr lang="fr-FR" sz="1200" b="1" spc="70" dirty="0">
                <a:solidFill>
                  <a:schemeClr val="bg2">
                    <a:lumMod val="25000"/>
                  </a:schemeClr>
                </a:solidFill>
                <a:cs typeface="Iskoola Pota" panose="020B0502040204020203" pitchFamily="34" charset="0"/>
              </a:rPr>
              <a:t>			Editeur de thésaurus			 Explorer</a:t>
            </a:r>
          </a:p>
        </p:txBody>
      </p:sp>
      <p:sp>
        <p:nvSpPr>
          <p:cNvPr id="35" name="Titre 1">
            <a:extLst>
              <a:ext uri="{FF2B5EF4-FFF2-40B4-BE49-F238E27FC236}">
                <a16:creationId xmlns:a16="http://schemas.microsoft.com/office/drawing/2014/main" id="{5D8B8CAD-FD89-4390-847C-8C87FA481B0B}"/>
              </a:ext>
            </a:extLst>
          </p:cNvPr>
          <p:cNvSpPr txBox="1">
            <a:spLocks/>
          </p:cNvSpPr>
          <p:nvPr/>
        </p:nvSpPr>
        <p:spPr>
          <a:xfrm>
            <a:off x="-2" y="1"/>
            <a:ext cx="12192000" cy="1105002"/>
          </a:xfrm>
          <a:prstGeom prst="rect">
            <a:avLst/>
          </a:prstGeom>
          <a:solidFill>
            <a:srgbClr val="000000">
              <a:alpha val="69804"/>
            </a:srgb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000" kern="0" spc="220" dirty="0">
                <a:solidFill>
                  <a:schemeClr val="bg1">
                    <a:lumMod val="95000"/>
                  </a:schemeClr>
                </a:solidFill>
                <a:latin typeface="Bembo" panose="02020502050201020203" pitchFamily="18" charset="0"/>
                <a:cs typeface="Iskoola Pota" panose="020B0604020202020204" pitchFamily="34" charset="0"/>
              </a:rPr>
              <a:t>SHERLOCK</a:t>
            </a:r>
            <a:endParaRPr lang="fr-FR" sz="800" spc="220" dirty="0">
              <a:solidFill>
                <a:schemeClr val="bg1">
                  <a:lumMod val="95000"/>
                </a:schemeClr>
              </a:solidFill>
              <a:latin typeface="Bembo" panose="02020502050201020203" pitchFamily="18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81669B9-C446-4578-8880-6DB09F1C08ED}"/>
              </a:ext>
            </a:extLst>
          </p:cNvPr>
          <p:cNvSpPr/>
          <p:nvPr/>
        </p:nvSpPr>
        <p:spPr>
          <a:xfrm>
            <a:off x="-1" y="1400176"/>
            <a:ext cx="12191999" cy="5457825"/>
          </a:xfrm>
          <a:prstGeom prst="rect">
            <a:avLst/>
          </a:prstGeom>
          <a:gradFill>
            <a:gsLst>
              <a:gs pos="0">
                <a:schemeClr val="bg2">
                  <a:lumMod val="10000"/>
                </a:schemeClr>
              </a:gs>
              <a:gs pos="48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135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8" name="Rectangle : coins arrondis 37">
            <a:extLst>
              <a:ext uri="{FF2B5EF4-FFF2-40B4-BE49-F238E27FC236}">
                <a16:creationId xmlns:a16="http://schemas.microsoft.com/office/drawing/2014/main" id="{B0D1982E-6517-4E80-BDDE-AA4381BA74CE}"/>
              </a:ext>
            </a:extLst>
          </p:cNvPr>
          <p:cNvSpPr/>
          <p:nvPr/>
        </p:nvSpPr>
        <p:spPr>
          <a:xfrm>
            <a:off x="6678005" y="1813508"/>
            <a:ext cx="3441854" cy="209447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>
                <a:solidFill>
                  <a:schemeClr val="bg1">
                    <a:lumMod val="65000"/>
                  </a:schemeClr>
                </a:solidFill>
                <a:latin typeface="Gill Sans Nova Light" panose="020B0302020104020203" pitchFamily="34" charset="0"/>
              </a:rPr>
              <a:t>Recherche			   </a:t>
            </a:r>
            <a:r>
              <a:rPr lang="fr-FR" sz="1200" dirty="0">
                <a:solidFill>
                  <a:srgbClr val="C00000"/>
                </a:solidFill>
                <a:latin typeface="Gill Sans Nova Light" panose="020B0302020104020203" pitchFamily="34" charset="0"/>
              </a:rPr>
              <a:t>Filtrer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CF09874-825E-4D73-B47F-89EA41C4AB58}"/>
              </a:ext>
            </a:extLst>
          </p:cNvPr>
          <p:cNvSpPr/>
          <p:nvPr/>
        </p:nvSpPr>
        <p:spPr>
          <a:xfrm>
            <a:off x="1784350" y="1657935"/>
            <a:ext cx="4400550" cy="5205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Editeur critique de thésaurus</a:t>
            </a:r>
          </a:p>
        </p:txBody>
      </p: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D3CC8BFE-59E3-47B4-B8F7-1F663F16431C}"/>
              </a:ext>
            </a:extLst>
          </p:cNvPr>
          <p:cNvSpPr/>
          <p:nvPr/>
        </p:nvSpPr>
        <p:spPr>
          <a:xfrm>
            <a:off x="876300" y="2552700"/>
            <a:ext cx="1981200" cy="4848225"/>
          </a:xfrm>
          <a:prstGeom prst="round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fr-FR" sz="1400" b="1" spc="70" dirty="0">
              <a:solidFill>
                <a:schemeClr val="bg1"/>
              </a:solidFill>
            </a:endParaRP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36973AC9-62DE-443A-803A-401548AE53F7}"/>
              </a:ext>
            </a:extLst>
          </p:cNvPr>
          <p:cNvSpPr/>
          <p:nvPr/>
        </p:nvSpPr>
        <p:spPr>
          <a:xfrm>
            <a:off x="3086100" y="2552700"/>
            <a:ext cx="8305800" cy="4927225"/>
          </a:xfrm>
          <a:prstGeom prst="roundRect">
            <a:avLst>
              <a:gd name="adj" fmla="val 6808"/>
            </a:avLst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365D34E-90F7-4A4F-87E8-3C828EA19A9D}"/>
              </a:ext>
            </a:extLst>
          </p:cNvPr>
          <p:cNvSpPr/>
          <p:nvPr/>
        </p:nvSpPr>
        <p:spPr>
          <a:xfrm>
            <a:off x="876300" y="3000375"/>
            <a:ext cx="19812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spc="70" dirty="0">
                <a:solidFill>
                  <a:schemeClr val="bg2">
                    <a:lumMod val="25000"/>
                  </a:schemeClr>
                </a:solidFill>
              </a:rPr>
              <a:t>Ancien Régime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BE26F6C-E9F6-4B74-AD50-8E3EF1F959BE}"/>
              </a:ext>
            </a:extLst>
          </p:cNvPr>
          <p:cNvSpPr/>
          <p:nvPr/>
        </p:nvSpPr>
        <p:spPr>
          <a:xfrm>
            <a:off x="876298" y="4469021"/>
            <a:ext cx="1981200" cy="6601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spc="70" dirty="0">
                <a:solidFill>
                  <a:schemeClr val="bg2">
                    <a:lumMod val="25000"/>
                  </a:schemeClr>
                </a:solidFill>
              </a:rPr>
              <a:t>Instruments de </a:t>
            </a:r>
          </a:p>
          <a:p>
            <a:pPr algn="ctr"/>
            <a:r>
              <a:rPr lang="fr-FR" sz="1200" spc="70" dirty="0">
                <a:solidFill>
                  <a:schemeClr val="bg2">
                    <a:lumMod val="25000"/>
                  </a:schemeClr>
                </a:solidFill>
              </a:rPr>
              <a:t>musique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5825FFE-0958-4B33-8D95-E97CE76CE8DA}"/>
              </a:ext>
            </a:extLst>
          </p:cNvPr>
          <p:cNvSpPr/>
          <p:nvPr/>
        </p:nvSpPr>
        <p:spPr>
          <a:xfrm>
            <a:off x="876298" y="5555862"/>
            <a:ext cx="1981200" cy="400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spc="70" dirty="0">
                <a:solidFill>
                  <a:schemeClr val="bg2">
                    <a:lumMod val="25000"/>
                  </a:schemeClr>
                </a:solidFill>
              </a:rPr>
              <a:t>Liturgie</a:t>
            </a:r>
          </a:p>
        </p:txBody>
      </p:sp>
      <p:sp>
        <p:nvSpPr>
          <p:cNvPr id="10" name="Triangle isocèle 9">
            <a:extLst>
              <a:ext uri="{FF2B5EF4-FFF2-40B4-BE49-F238E27FC236}">
                <a16:creationId xmlns:a16="http://schemas.microsoft.com/office/drawing/2014/main" id="{D2831E6D-A642-47D1-B979-3C1B7B358446}"/>
              </a:ext>
            </a:extLst>
          </p:cNvPr>
          <p:cNvSpPr/>
          <p:nvPr/>
        </p:nvSpPr>
        <p:spPr>
          <a:xfrm flipV="1">
            <a:off x="1066800" y="3175933"/>
            <a:ext cx="69850" cy="45719"/>
          </a:xfrm>
          <a:prstGeom prst="triangle">
            <a:avLst>
              <a:gd name="adj" fmla="val 50000"/>
            </a:avLst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Triangle isocèle 10">
            <a:extLst>
              <a:ext uri="{FF2B5EF4-FFF2-40B4-BE49-F238E27FC236}">
                <a16:creationId xmlns:a16="http://schemas.microsoft.com/office/drawing/2014/main" id="{2121067D-36B6-4847-8D90-47B1578C27E3}"/>
              </a:ext>
            </a:extLst>
          </p:cNvPr>
          <p:cNvSpPr/>
          <p:nvPr/>
        </p:nvSpPr>
        <p:spPr>
          <a:xfrm rot="16200000" flipV="1">
            <a:off x="979961" y="4755479"/>
            <a:ext cx="69850" cy="45719"/>
          </a:xfrm>
          <a:prstGeom prst="triangle">
            <a:avLst>
              <a:gd name="adj" fmla="val 50000"/>
            </a:avLst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B9E00F-348C-40DE-8593-AFE30568F876}"/>
              </a:ext>
            </a:extLst>
          </p:cNvPr>
          <p:cNvSpPr/>
          <p:nvPr/>
        </p:nvSpPr>
        <p:spPr>
          <a:xfrm>
            <a:off x="1136650" y="3400425"/>
            <a:ext cx="1720847" cy="9504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ts val="1500"/>
              </a:lnSpc>
            </a:pPr>
            <a:r>
              <a:rPr lang="fr-FR" sz="1100" b="1" dirty="0">
                <a:solidFill>
                  <a:schemeClr val="bg2">
                    <a:lumMod val="25000"/>
                  </a:schemeClr>
                </a:solidFill>
              </a:rPr>
              <a:t>Personnes</a:t>
            </a:r>
          </a:p>
          <a:p>
            <a:pPr>
              <a:lnSpc>
                <a:spcPts val="1500"/>
              </a:lnSpc>
            </a:pPr>
            <a:r>
              <a:rPr lang="fr-FR" sz="1100" b="1" dirty="0">
                <a:solidFill>
                  <a:schemeClr val="bg2">
                    <a:lumMod val="25000"/>
                  </a:schemeClr>
                </a:solidFill>
              </a:rPr>
              <a:t>Institutions</a:t>
            </a:r>
          </a:p>
          <a:p>
            <a:pPr>
              <a:lnSpc>
                <a:spcPts val="1500"/>
              </a:lnSpc>
            </a:pPr>
            <a:r>
              <a:rPr lang="fr-FR" sz="1100" b="1" dirty="0">
                <a:solidFill>
                  <a:schemeClr val="bg2">
                    <a:lumMod val="25000"/>
                  </a:schemeClr>
                </a:solidFill>
              </a:rPr>
              <a:t>Corporations</a:t>
            </a:r>
          </a:p>
          <a:p>
            <a:pPr>
              <a:lnSpc>
                <a:spcPts val="1500"/>
              </a:lnSpc>
            </a:pPr>
            <a:r>
              <a:rPr lang="fr-FR" sz="1100" b="1" dirty="0">
                <a:solidFill>
                  <a:schemeClr val="bg2">
                    <a:lumMod val="25000"/>
                  </a:schemeClr>
                </a:solidFill>
              </a:rPr>
              <a:t>Manufactures</a:t>
            </a:r>
          </a:p>
          <a:p>
            <a:pPr>
              <a:lnSpc>
                <a:spcPts val="1500"/>
              </a:lnSpc>
            </a:pPr>
            <a:r>
              <a:rPr lang="fr-FR" sz="1100" b="1" dirty="0">
                <a:solidFill>
                  <a:schemeClr val="bg2">
                    <a:lumMod val="25000"/>
                  </a:schemeClr>
                </a:solidFill>
              </a:rPr>
              <a:t>Lieux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BF78FC5-0958-4D68-929D-5358A54D1B04}"/>
              </a:ext>
            </a:extLst>
          </p:cNvPr>
          <p:cNvSpPr/>
          <p:nvPr/>
        </p:nvSpPr>
        <p:spPr>
          <a:xfrm>
            <a:off x="3552825" y="2821068"/>
            <a:ext cx="3924301" cy="4497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100" b="1" dirty="0">
                <a:solidFill>
                  <a:schemeClr val="bg2">
                    <a:lumMod val="25000"/>
                  </a:schemeClr>
                </a:solidFill>
              </a:rPr>
              <a:t>Ancien Régime </a:t>
            </a:r>
            <a:r>
              <a:rPr lang="fr-FR" sz="1100" dirty="0">
                <a:solidFill>
                  <a:schemeClr val="bg2">
                    <a:lumMod val="25000"/>
                  </a:schemeClr>
                </a:solidFill>
              </a:rPr>
              <a:t>&gt; </a:t>
            </a:r>
            <a:r>
              <a:rPr lang="fr-FR" sz="1100" b="1" dirty="0">
                <a:solidFill>
                  <a:schemeClr val="bg2">
                    <a:lumMod val="25000"/>
                  </a:schemeClr>
                </a:solidFill>
              </a:rPr>
              <a:t>Noms de personnes </a:t>
            </a:r>
            <a:r>
              <a:rPr lang="fr-FR" sz="1100" dirty="0">
                <a:solidFill>
                  <a:schemeClr val="bg2">
                    <a:lumMod val="25000"/>
                  </a:schemeClr>
                </a:solidFill>
              </a:rPr>
              <a:t>&gt;</a:t>
            </a:r>
            <a:r>
              <a:rPr lang="fr-FR" sz="11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fr-FR" sz="1100" dirty="0">
                <a:solidFill>
                  <a:schemeClr val="bg2">
                    <a:lumMod val="25000"/>
                  </a:schemeClr>
                </a:solidFill>
              </a:rPr>
              <a:t>Doe John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4C0C05D-139C-41A9-9FDF-75D5F412CB37}"/>
              </a:ext>
            </a:extLst>
          </p:cNvPr>
          <p:cNvSpPr/>
          <p:nvPr/>
        </p:nvSpPr>
        <p:spPr>
          <a:xfrm>
            <a:off x="10792668" y="143154"/>
            <a:ext cx="1038225" cy="2311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spc="70" dirty="0" err="1">
                <a:solidFill>
                  <a:schemeClr val="accent4">
                    <a:lumMod val="75000"/>
                  </a:schemeClr>
                </a:solidFill>
              </a:rPr>
              <a:t>Connecté-e</a:t>
            </a:r>
            <a:endParaRPr lang="fr-FR" sz="1100" spc="70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32" name="Image 31">
            <a:extLst>
              <a:ext uri="{FF2B5EF4-FFF2-40B4-BE49-F238E27FC236}">
                <a16:creationId xmlns:a16="http://schemas.microsoft.com/office/drawing/2014/main" id="{AF056348-753B-41CB-A2A7-9818B7AE9926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3897" y="151756"/>
            <a:ext cx="213992" cy="213992"/>
          </a:xfrm>
          <a:prstGeom prst="rect">
            <a:avLst/>
          </a:prstGeom>
        </p:spPr>
      </p:pic>
      <p:sp>
        <p:nvSpPr>
          <p:cNvPr id="62" name="Rectangle 61">
            <a:extLst>
              <a:ext uri="{FF2B5EF4-FFF2-40B4-BE49-F238E27FC236}">
                <a16:creationId xmlns:a16="http://schemas.microsoft.com/office/drawing/2014/main" id="{2063E488-C59D-46A4-B19D-3EB67C8C3559}"/>
              </a:ext>
            </a:extLst>
          </p:cNvPr>
          <p:cNvSpPr/>
          <p:nvPr/>
        </p:nvSpPr>
        <p:spPr>
          <a:xfrm>
            <a:off x="876298" y="6409159"/>
            <a:ext cx="1981200" cy="400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spc="70" dirty="0">
                <a:solidFill>
                  <a:schemeClr val="bg2">
                    <a:lumMod val="25000"/>
                  </a:schemeClr>
                </a:solidFill>
              </a:rPr>
              <a:t>Types d’annotations</a:t>
            </a:r>
          </a:p>
        </p:txBody>
      </p:sp>
      <p:sp>
        <p:nvSpPr>
          <p:cNvPr id="64" name="Triangle isocèle 63">
            <a:extLst>
              <a:ext uri="{FF2B5EF4-FFF2-40B4-BE49-F238E27FC236}">
                <a16:creationId xmlns:a16="http://schemas.microsoft.com/office/drawing/2014/main" id="{54449C35-CEF1-4011-BB5C-B81065C2AC5E}"/>
              </a:ext>
            </a:extLst>
          </p:cNvPr>
          <p:cNvSpPr/>
          <p:nvPr/>
        </p:nvSpPr>
        <p:spPr>
          <a:xfrm rot="16200000" flipV="1">
            <a:off x="979962" y="6586773"/>
            <a:ext cx="69850" cy="45719"/>
          </a:xfrm>
          <a:prstGeom prst="triangle">
            <a:avLst>
              <a:gd name="adj" fmla="val 50000"/>
            </a:avLst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Triangle isocèle 65">
            <a:extLst>
              <a:ext uri="{FF2B5EF4-FFF2-40B4-BE49-F238E27FC236}">
                <a16:creationId xmlns:a16="http://schemas.microsoft.com/office/drawing/2014/main" id="{781E9208-9B6D-4DAC-A1AA-C33AAF38BCD3}"/>
              </a:ext>
            </a:extLst>
          </p:cNvPr>
          <p:cNvSpPr/>
          <p:nvPr/>
        </p:nvSpPr>
        <p:spPr>
          <a:xfrm rot="16200000" flipV="1">
            <a:off x="979961" y="5764375"/>
            <a:ext cx="69850" cy="45719"/>
          </a:xfrm>
          <a:prstGeom prst="triangle">
            <a:avLst>
              <a:gd name="adj" fmla="val 50000"/>
            </a:avLst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B2F56EBC-DDB7-4723-9A0D-51ED0524AD7D}"/>
              </a:ext>
            </a:extLst>
          </p:cNvPr>
          <p:cNvSpPr/>
          <p:nvPr/>
        </p:nvSpPr>
        <p:spPr>
          <a:xfrm>
            <a:off x="5329005" y="1385871"/>
            <a:ext cx="1533990" cy="3700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accent4">
                    <a:lumMod val="75000"/>
                  </a:schemeClr>
                </a:solidFill>
                <a:cs typeface="Iskoola Pota" panose="020B0502040204020203" pitchFamily="34" charset="0"/>
              </a:rPr>
              <a:t>Les thésaurus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CC40AB9F-4B8B-4133-A4EE-636928FFA8A4}"/>
              </a:ext>
            </a:extLst>
          </p:cNvPr>
          <p:cNvSpPr/>
          <p:nvPr/>
        </p:nvSpPr>
        <p:spPr>
          <a:xfrm>
            <a:off x="876298" y="2568435"/>
            <a:ext cx="1981200" cy="4000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spc="70" dirty="0">
                <a:solidFill>
                  <a:schemeClr val="bg2">
                    <a:lumMod val="25000"/>
                  </a:schemeClr>
                </a:solidFill>
              </a:rPr>
              <a:t>Les thésaurus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B16853EB-5408-4854-B56A-5F5F0E999DBF}"/>
              </a:ext>
            </a:extLst>
          </p:cNvPr>
          <p:cNvSpPr/>
          <p:nvPr/>
        </p:nvSpPr>
        <p:spPr>
          <a:xfrm>
            <a:off x="5329005" y="1749673"/>
            <a:ext cx="153399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>
                <a:solidFill>
                  <a:schemeClr val="bg2">
                    <a:lumMod val="25000"/>
                  </a:schemeClr>
                </a:solidFill>
                <a:cs typeface="Iskoola Pota" panose="020B0502040204020203" pitchFamily="34" charset="0"/>
              </a:rPr>
              <a:t>Créer un  nouveau terme</a:t>
            </a:r>
          </a:p>
        </p:txBody>
      </p:sp>
      <p:graphicFrame>
        <p:nvGraphicFramePr>
          <p:cNvPr id="9" name="Tableau 50">
            <a:extLst>
              <a:ext uri="{FF2B5EF4-FFF2-40B4-BE49-F238E27FC236}">
                <a16:creationId xmlns:a16="http://schemas.microsoft.com/office/drawing/2014/main" id="{FF0D92AA-DEF3-4504-8DAD-03AFC42973EA}"/>
              </a:ext>
            </a:extLst>
          </p:cNvPr>
          <p:cNvGraphicFramePr>
            <a:graphicFrameLocks noGrp="1"/>
          </p:cNvGraphicFramePr>
          <p:nvPr/>
        </p:nvGraphicFramePr>
        <p:xfrm>
          <a:off x="3552824" y="3221466"/>
          <a:ext cx="7438485" cy="3502588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280433">
                  <a:extLst>
                    <a:ext uri="{9D8B030D-6E8A-4147-A177-3AD203B41FA5}">
                      <a16:colId xmlns:a16="http://schemas.microsoft.com/office/drawing/2014/main" val="1438099883"/>
                    </a:ext>
                  </a:extLst>
                </a:gridCol>
                <a:gridCol w="6158052">
                  <a:extLst>
                    <a:ext uri="{9D8B030D-6E8A-4147-A177-3AD203B41FA5}">
                      <a16:colId xmlns:a16="http://schemas.microsoft.com/office/drawing/2014/main" val="3982244452"/>
                    </a:ext>
                  </a:extLst>
                </a:gridCol>
              </a:tblGrid>
              <a:tr h="454567">
                <a:tc>
                  <a:txBody>
                    <a:bodyPr/>
                    <a:lstStyle/>
                    <a:p>
                      <a:r>
                        <a:rPr lang="fr-FR" sz="1200" b="0" i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Nom</a:t>
                      </a:r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b="0" dirty="0"/>
                        <a:t>John Doe, </a:t>
                      </a:r>
                      <a:r>
                        <a:rPr lang="fr-FR" sz="1200" b="0" dirty="0"/>
                        <a:t>Jon Doe, John Do</a:t>
                      </a:r>
                      <a:endParaRPr lang="fr-FR" sz="1400" dirty="0"/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3204309"/>
                  </a:ext>
                </a:extLst>
              </a:tr>
              <a:tr h="454567">
                <a:tc>
                  <a:txBody>
                    <a:bodyPr/>
                    <a:lstStyle/>
                    <a:p>
                      <a:r>
                        <a:rPr lang="fr-FR" sz="1200" b="0" i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Dates</a:t>
                      </a:r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1650-1718</a:t>
                      </a:r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6793913"/>
                  </a:ext>
                </a:extLst>
              </a:tr>
              <a:tr h="454567">
                <a:tc>
                  <a:txBody>
                    <a:bodyPr/>
                    <a:lstStyle/>
                    <a:p>
                      <a:r>
                        <a:rPr lang="fr-FR" sz="1200" b="0" i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Activité</a:t>
                      </a:r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Boulanger (1665-1710), marchand (1710-1718)</a:t>
                      </a:r>
                    </a:p>
                    <a:p>
                      <a:endParaRPr lang="fr-FR" sz="1200" dirty="0"/>
                    </a:p>
                    <a:p>
                      <a:r>
                        <a:rPr lang="fr-FR" sz="1200" dirty="0"/>
                        <a:t>     Membre de </a:t>
                      </a:r>
                      <a:r>
                        <a:rPr lang="fr-FR" sz="1200" b="1" u="sng" dirty="0"/>
                        <a:t>Marchands du Pont Neuf</a:t>
                      </a:r>
                      <a:r>
                        <a:rPr lang="fr-FR" sz="1200" b="0" u="none" dirty="0"/>
                        <a:t> (1715-1718).</a:t>
                      </a:r>
                      <a:endParaRPr lang="fr-FR" sz="1200" u="none" dirty="0"/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0935024"/>
                  </a:ext>
                </a:extLst>
              </a:tr>
              <a:tr h="454567">
                <a:tc>
                  <a:txBody>
                    <a:bodyPr/>
                    <a:lstStyle/>
                    <a:p>
                      <a:r>
                        <a:rPr lang="fr-FR" sz="1200" b="0" i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Sources</a:t>
                      </a:r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050" dirty="0"/>
                        <a:t>Auteur A. (1765) – </a:t>
                      </a:r>
                      <a:r>
                        <a:rPr lang="fr-FR" sz="1050" i="1" dirty="0"/>
                        <a:t>Source</a:t>
                      </a:r>
                      <a:r>
                        <a:rPr lang="fr-FR" sz="1050" dirty="0"/>
                        <a:t>, édition, date. </a:t>
                      </a:r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3036176"/>
                  </a:ext>
                </a:extLst>
              </a:tr>
              <a:tr h="454567">
                <a:tc>
                  <a:txBody>
                    <a:bodyPr/>
                    <a:lstStyle/>
                    <a:p>
                      <a:r>
                        <a:rPr lang="fr-FR" sz="1200" b="0" i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Ressources liées</a:t>
                      </a:r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b="1" u="none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Ressources </a:t>
                      </a:r>
                      <a:r>
                        <a:rPr lang="fr-FR" sz="1200" b="1" u="none" dirty="0" err="1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IReMus</a:t>
                      </a:r>
                      <a:endParaRPr lang="fr-FR" sz="1200" b="1" u="none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5274791"/>
                  </a:ext>
                </a:extLst>
              </a:tr>
              <a:tr h="454567">
                <a:tc>
                  <a:txBody>
                    <a:bodyPr/>
                    <a:lstStyle/>
                    <a:p>
                      <a:endParaRPr lang="fr-FR" sz="1200" b="0" i="1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600" dirty="0"/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9814184"/>
                  </a:ext>
                </a:extLst>
              </a:tr>
              <a:tr h="454567">
                <a:tc>
                  <a:txBody>
                    <a:bodyPr/>
                    <a:lstStyle/>
                    <a:p>
                      <a:endParaRPr lang="fr-FR" sz="1200" b="0" i="1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600" dirty="0"/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1248102"/>
                  </a:ext>
                </a:extLst>
              </a:tr>
            </a:tbl>
          </a:graphicData>
        </a:graphic>
      </p:graphicFrame>
      <p:sp>
        <p:nvSpPr>
          <p:cNvPr id="18" name="Étoile : 5 branches 17">
            <a:extLst>
              <a:ext uri="{FF2B5EF4-FFF2-40B4-BE49-F238E27FC236}">
                <a16:creationId xmlns:a16="http://schemas.microsoft.com/office/drawing/2014/main" id="{415E5A4E-D176-49A9-B6A3-9A8EEF0515D4}"/>
              </a:ext>
            </a:extLst>
          </p:cNvPr>
          <p:cNvSpPr/>
          <p:nvPr/>
        </p:nvSpPr>
        <p:spPr>
          <a:xfrm>
            <a:off x="4926193" y="4704453"/>
            <a:ext cx="142807" cy="147770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    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87BFD3E-7D83-4064-AC56-B0F58C3263CB}"/>
              </a:ext>
            </a:extLst>
          </p:cNvPr>
          <p:cNvSpPr/>
          <p:nvPr/>
        </p:nvSpPr>
        <p:spPr>
          <a:xfrm>
            <a:off x="4965649" y="5829468"/>
            <a:ext cx="6025660" cy="13747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969F48D2-1054-4DE2-82AF-1B533D48446E}"/>
              </a:ext>
            </a:extLst>
          </p:cNvPr>
          <p:cNvSpPr/>
          <p:nvPr/>
        </p:nvSpPr>
        <p:spPr>
          <a:xfrm>
            <a:off x="10043860" y="5947325"/>
            <a:ext cx="969435" cy="24990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u="sng" dirty="0">
                <a:solidFill>
                  <a:srgbClr val="C00000"/>
                </a:solidFill>
              </a:rPr>
              <a:t>Ajouter une ressource</a:t>
            </a:r>
          </a:p>
        </p:txBody>
      </p:sp>
      <p:pic>
        <p:nvPicPr>
          <p:cNvPr id="31" name="Image 30">
            <a:extLst>
              <a:ext uri="{FF2B5EF4-FFF2-40B4-BE49-F238E27FC236}">
                <a16:creationId xmlns:a16="http://schemas.microsoft.com/office/drawing/2014/main" id="{F8A11892-EEF2-463D-B817-B42277E4387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4104" t="37218" r="81185" b="40481"/>
          <a:stretch/>
        </p:blipFill>
        <p:spPr>
          <a:xfrm>
            <a:off x="5069000" y="5829469"/>
            <a:ext cx="416860" cy="1109994"/>
          </a:xfrm>
          <a:prstGeom prst="rect">
            <a:avLst/>
          </a:prstGeom>
          <a:ln>
            <a:noFill/>
          </a:ln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E34F6A81-D675-49AC-9A8F-9B91F715C83B}"/>
              </a:ext>
            </a:extLst>
          </p:cNvPr>
          <p:cNvSpPr/>
          <p:nvPr/>
        </p:nvSpPr>
        <p:spPr>
          <a:xfrm>
            <a:off x="5527096" y="5835908"/>
            <a:ext cx="4604884" cy="10445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fr-FR" sz="1100" b="1" i="1" dirty="0">
                <a:solidFill>
                  <a:schemeClr val="bg2">
                    <a:lumMod val="25000"/>
                  </a:schemeClr>
                </a:solidFill>
              </a:rPr>
              <a:t>Communauté de marchands et de bourgeois.</a:t>
            </a:r>
          </a:p>
          <a:p>
            <a:pPr algn="just"/>
            <a:endParaRPr lang="fr-FR" sz="1100" b="1" i="1" dirty="0">
              <a:solidFill>
                <a:schemeClr val="bg2">
                  <a:lumMod val="25000"/>
                </a:schemeClr>
              </a:solidFill>
            </a:endParaRPr>
          </a:p>
          <a:p>
            <a:pPr algn="just"/>
            <a:endParaRPr lang="fr-FR" sz="1100" b="1" i="1" dirty="0">
              <a:solidFill>
                <a:schemeClr val="bg2">
                  <a:lumMod val="25000"/>
                </a:schemeClr>
              </a:solidFill>
            </a:endParaRPr>
          </a:p>
          <a:p>
            <a:pPr algn="just"/>
            <a:r>
              <a:rPr lang="fr-FR" sz="1100" b="1" i="1" dirty="0">
                <a:solidFill>
                  <a:schemeClr val="bg2">
                    <a:lumMod val="25000"/>
                  </a:schemeClr>
                </a:solidFill>
              </a:rPr>
              <a:t>Le Mercure galant, tome III [juillet-août 1672]</a:t>
            </a:r>
            <a:r>
              <a:rPr lang="fr-FR" sz="1100" b="1" dirty="0">
                <a:solidFill>
                  <a:schemeClr val="bg2">
                    <a:lumMod val="25000"/>
                  </a:schemeClr>
                </a:solidFill>
              </a:rPr>
              <a:t>, Claude Barbin et Theodore Girard, 1673.</a:t>
            </a:r>
          </a:p>
        </p:txBody>
      </p:sp>
      <p:sp>
        <p:nvSpPr>
          <p:cNvPr id="43" name="Rectangle : coins arrondis 42">
            <a:extLst>
              <a:ext uri="{FF2B5EF4-FFF2-40B4-BE49-F238E27FC236}">
                <a16:creationId xmlns:a16="http://schemas.microsoft.com/office/drawing/2014/main" id="{BD18FB09-4F4C-4B5C-8EB1-7AD5E4F82B36}"/>
              </a:ext>
            </a:extLst>
          </p:cNvPr>
          <p:cNvSpPr/>
          <p:nvPr/>
        </p:nvSpPr>
        <p:spPr>
          <a:xfrm>
            <a:off x="10119859" y="3458373"/>
            <a:ext cx="666750" cy="23051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u="sng" dirty="0">
                <a:solidFill>
                  <a:srgbClr val="C00000"/>
                </a:solidFill>
              </a:rPr>
              <a:t>Editer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D7B9CD11-EF28-41B5-BCB0-E50DB0BDFD5D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5647" y="4784699"/>
            <a:ext cx="264280" cy="264280"/>
          </a:xfrm>
          <a:prstGeom prst="rect">
            <a:avLst/>
          </a:prstGeom>
        </p:spPr>
      </p:pic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FEAE62F2-6F34-400F-9BD9-A665F78D3BFE}"/>
              </a:ext>
            </a:extLst>
          </p:cNvPr>
          <p:cNvSpPr/>
          <p:nvPr/>
        </p:nvSpPr>
        <p:spPr>
          <a:xfrm>
            <a:off x="5097787" y="4994654"/>
            <a:ext cx="3780733" cy="1328111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fr-FR" sz="1100" b="1" u="sng" dirty="0">
                <a:solidFill>
                  <a:srgbClr val="C00000"/>
                </a:solidFill>
              </a:rPr>
              <a:t>Désaccord :</a:t>
            </a:r>
          </a:p>
          <a:p>
            <a:pPr algn="just"/>
            <a:endParaRPr lang="fr-FR" sz="1100" b="1" u="sng" dirty="0">
              <a:solidFill>
                <a:schemeClr val="accent4">
                  <a:lumMod val="75000"/>
                </a:schemeClr>
              </a:solidFill>
            </a:endParaRPr>
          </a:p>
          <a:p>
            <a:pPr algn="just"/>
            <a:r>
              <a:rPr lang="fr-FR" sz="1100" i="1" dirty="0">
                <a:solidFill>
                  <a:schemeClr val="bg2">
                    <a:lumMod val="25000"/>
                  </a:schemeClr>
                </a:solidFill>
              </a:rPr>
              <a:t>Membre de Marchands du Pont Neuf (1715-1718).</a:t>
            </a:r>
          </a:p>
          <a:p>
            <a:pPr algn="just"/>
            <a:r>
              <a:rPr lang="fr-FR" sz="1100" dirty="0">
                <a:solidFill>
                  <a:schemeClr val="bg2">
                    <a:lumMod val="25000"/>
                  </a:schemeClr>
                </a:solidFill>
              </a:rPr>
              <a:t>Information renseignée par </a:t>
            </a:r>
            <a:r>
              <a:rPr lang="fr-FR" sz="1100" b="1" dirty="0" err="1">
                <a:solidFill>
                  <a:schemeClr val="bg2">
                    <a:lumMod val="25000"/>
                  </a:schemeClr>
                </a:solidFill>
              </a:rPr>
              <a:t>nbertonblivet</a:t>
            </a:r>
            <a:r>
              <a:rPr lang="fr-FR" sz="1100" dirty="0">
                <a:solidFill>
                  <a:schemeClr val="bg2">
                    <a:lumMod val="25000"/>
                  </a:schemeClr>
                </a:solidFill>
              </a:rPr>
              <a:t>, le 10-11-2020.</a:t>
            </a:r>
          </a:p>
          <a:p>
            <a:pPr algn="just"/>
            <a:endParaRPr lang="fr-FR" sz="1100" dirty="0">
              <a:solidFill>
                <a:schemeClr val="bg2">
                  <a:lumMod val="25000"/>
                </a:schemeClr>
              </a:solidFill>
            </a:endParaRPr>
          </a:p>
          <a:p>
            <a:pPr algn="just"/>
            <a:r>
              <a:rPr lang="fr-FR" sz="1100" i="1" dirty="0">
                <a:solidFill>
                  <a:schemeClr val="bg2">
                    <a:lumMod val="25000"/>
                  </a:schemeClr>
                </a:solidFill>
              </a:rPr>
              <a:t>Membre de Marchands du Pont Neuf (1716-1718).</a:t>
            </a:r>
          </a:p>
          <a:p>
            <a:pPr algn="just"/>
            <a:r>
              <a:rPr lang="fr-FR" sz="1100" dirty="0">
                <a:solidFill>
                  <a:schemeClr val="bg2">
                    <a:lumMod val="25000"/>
                  </a:schemeClr>
                </a:solidFill>
              </a:rPr>
              <a:t>Information renseignée par </a:t>
            </a:r>
            <a:r>
              <a:rPr lang="fr-FR" sz="1100" b="1" dirty="0" err="1">
                <a:solidFill>
                  <a:schemeClr val="bg2">
                    <a:lumMod val="25000"/>
                  </a:schemeClr>
                </a:solidFill>
              </a:rPr>
              <a:t>aprejus</a:t>
            </a:r>
            <a:r>
              <a:rPr lang="fr-FR" sz="1100" dirty="0">
                <a:solidFill>
                  <a:schemeClr val="bg2">
                    <a:lumMod val="25000"/>
                  </a:schemeClr>
                </a:solidFill>
              </a:rPr>
              <a:t>, le 08-11-2020.</a:t>
            </a:r>
            <a:endParaRPr lang="fr-FR" sz="1100" b="1" u="sng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1389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 20">
            <a:extLst>
              <a:ext uri="{FF2B5EF4-FFF2-40B4-BE49-F238E27FC236}">
                <a16:creationId xmlns:a16="http://schemas.microsoft.com/office/drawing/2014/main" id="{3736EEFF-71AB-4B81-BF71-ACED14F939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92" t="7013" r="4436" b="77596"/>
          <a:stretch/>
        </p:blipFill>
        <p:spPr>
          <a:xfrm>
            <a:off x="0" y="0"/>
            <a:ext cx="12192000" cy="1518335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effectLst>
            <a:innerShdw blurRad="1270000" dist="2540000">
              <a:prstClr val="black">
                <a:alpha val="58000"/>
              </a:prstClr>
            </a:innerShdw>
          </a:effectLst>
        </p:spPr>
      </p:pic>
      <p:sp>
        <p:nvSpPr>
          <p:cNvPr id="29" name="Sous-titre 2">
            <a:extLst>
              <a:ext uri="{FF2B5EF4-FFF2-40B4-BE49-F238E27FC236}">
                <a16:creationId xmlns:a16="http://schemas.microsoft.com/office/drawing/2014/main" id="{34DD89C6-6C25-4BEB-8CD4-BFB103026C35}"/>
              </a:ext>
            </a:extLst>
          </p:cNvPr>
          <p:cNvSpPr txBox="1">
            <a:spLocks/>
          </p:cNvSpPr>
          <p:nvPr/>
        </p:nvSpPr>
        <p:spPr>
          <a:xfrm>
            <a:off x="0" y="1101664"/>
            <a:ext cx="12192000" cy="2985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200" b="1" dirty="0">
                <a:solidFill>
                  <a:schemeClr val="bg2">
                    <a:lumMod val="25000"/>
                  </a:schemeClr>
                </a:solidFill>
              </a:rPr>
              <a:t>Corpus</a:t>
            </a:r>
            <a:r>
              <a:rPr lang="fr-FR" sz="1200" b="1" spc="70" dirty="0">
                <a:solidFill>
                  <a:schemeClr val="bg2">
                    <a:lumMod val="25000"/>
                  </a:schemeClr>
                </a:solidFill>
                <a:cs typeface="Iskoola Pota" panose="020B0502040204020203" pitchFamily="34" charset="0"/>
              </a:rPr>
              <a:t>			Editeur de thésaurus			 Explorer</a:t>
            </a:r>
          </a:p>
        </p:txBody>
      </p:sp>
      <p:sp>
        <p:nvSpPr>
          <p:cNvPr id="35" name="Titre 1">
            <a:extLst>
              <a:ext uri="{FF2B5EF4-FFF2-40B4-BE49-F238E27FC236}">
                <a16:creationId xmlns:a16="http://schemas.microsoft.com/office/drawing/2014/main" id="{5D8B8CAD-FD89-4390-847C-8C87FA481B0B}"/>
              </a:ext>
            </a:extLst>
          </p:cNvPr>
          <p:cNvSpPr txBox="1">
            <a:spLocks/>
          </p:cNvSpPr>
          <p:nvPr/>
        </p:nvSpPr>
        <p:spPr>
          <a:xfrm>
            <a:off x="-2" y="1"/>
            <a:ext cx="12192000" cy="1105002"/>
          </a:xfrm>
          <a:prstGeom prst="rect">
            <a:avLst/>
          </a:prstGeom>
          <a:solidFill>
            <a:srgbClr val="000000">
              <a:alpha val="69804"/>
            </a:srgb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000" kern="0" spc="220" dirty="0">
                <a:solidFill>
                  <a:schemeClr val="bg1">
                    <a:lumMod val="95000"/>
                  </a:schemeClr>
                </a:solidFill>
                <a:latin typeface="Bembo" panose="02020502050201020203" pitchFamily="18" charset="0"/>
                <a:cs typeface="Iskoola Pota" panose="020B0604020202020204" pitchFamily="34" charset="0"/>
              </a:rPr>
              <a:t>SHERLOCK</a:t>
            </a:r>
            <a:endParaRPr lang="fr-FR" sz="800" spc="220" dirty="0">
              <a:solidFill>
                <a:schemeClr val="bg1">
                  <a:lumMod val="95000"/>
                </a:schemeClr>
              </a:solidFill>
              <a:latin typeface="Bembo" panose="02020502050201020203" pitchFamily="18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81669B9-C446-4578-8880-6DB09F1C08ED}"/>
              </a:ext>
            </a:extLst>
          </p:cNvPr>
          <p:cNvSpPr/>
          <p:nvPr/>
        </p:nvSpPr>
        <p:spPr>
          <a:xfrm>
            <a:off x="-1" y="1400176"/>
            <a:ext cx="12191999" cy="5457825"/>
          </a:xfrm>
          <a:prstGeom prst="rect">
            <a:avLst/>
          </a:prstGeom>
          <a:gradFill>
            <a:gsLst>
              <a:gs pos="0">
                <a:schemeClr val="bg2">
                  <a:lumMod val="10000"/>
                </a:schemeClr>
              </a:gs>
              <a:gs pos="48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135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8" name="Rectangle : coins arrondis 37">
            <a:extLst>
              <a:ext uri="{FF2B5EF4-FFF2-40B4-BE49-F238E27FC236}">
                <a16:creationId xmlns:a16="http://schemas.microsoft.com/office/drawing/2014/main" id="{B0D1982E-6517-4E80-BDDE-AA4381BA74CE}"/>
              </a:ext>
            </a:extLst>
          </p:cNvPr>
          <p:cNvSpPr/>
          <p:nvPr/>
        </p:nvSpPr>
        <p:spPr>
          <a:xfrm>
            <a:off x="6678005" y="1813508"/>
            <a:ext cx="3441854" cy="209447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>
                <a:solidFill>
                  <a:schemeClr val="bg1">
                    <a:lumMod val="65000"/>
                  </a:schemeClr>
                </a:solidFill>
                <a:latin typeface="Gill Sans Nova Light" panose="020B0302020104020203" pitchFamily="34" charset="0"/>
              </a:rPr>
              <a:t>Recherche			   </a:t>
            </a:r>
            <a:r>
              <a:rPr lang="fr-FR" sz="1200" dirty="0">
                <a:solidFill>
                  <a:srgbClr val="C00000"/>
                </a:solidFill>
                <a:latin typeface="Gill Sans Nova Light" panose="020B0302020104020203" pitchFamily="34" charset="0"/>
              </a:rPr>
              <a:t>Filtrer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CF09874-825E-4D73-B47F-89EA41C4AB58}"/>
              </a:ext>
            </a:extLst>
          </p:cNvPr>
          <p:cNvSpPr/>
          <p:nvPr/>
        </p:nvSpPr>
        <p:spPr>
          <a:xfrm>
            <a:off x="1784350" y="1657935"/>
            <a:ext cx="4400550" cy="5205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Editeur critique de thésaurus</a:t>
            </a:r>
          </a:p>
        </p:txBody>
      </p: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D3CC8BFE-59E3-47B4-B8F7-1F663F16431C}"/>
              </a:ext>
            </a:extLst>
          </p:cNvPr>
          <p:cNvSpPr/>
          <p:nvPr/>
        </p:nvSpPr>
        <p:spPr>
          <a:xfrm>
            <a:off x="876300" y="2552700"/>
            <a:ext cx="1981200" cy="4848225"/>
          </a:xfrm>
          <a:prstGeom prst="round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fr-FR" sz="1400" b="1" spc="70" dirty="0">
              <a:solidFill>
                <a:schemeClr val="bg1"/>
              </a:solidFill>
            </a:endParaRP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36973AC9-62DE-443A-803A-401548AE53F7}"/>
              </a:ext>
            </a:extLst>
          </p:cNvPr>
          <p:cNvSpPr/>
          <p:nvPr/>
        </p:nvSpPr>
        <p:spPr>
          <a:xfrm>
            <a:off x="3086100" y="2552700"/>
            <a:ext cx="8305800" cy="4927225"/>
          </a:xfrm>
          <a:prstGeom prst="roundRect">
            <a:avLst>
              <a:gd name="adj" fmla="val 6808"/>
            </a:avLst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365D34E-90F7-4A4F-87E8-3C828EA19A9D}"/>
              </a:ext>
            </a:extLst>
          </p:cNvPr>
          <p:cNvSpPr/>
          <p:nvPr/>
        </p:nvSpPr>
        <p:spPr>
          <a:xfrm>
            <a:off x="876300" y="3000375"/>
            <a:ext cx="19812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spc="70" dirty="0">
                <a:solidFill>
                  <a:schemeClr val="bg2">
                    <a:lumMod val="25000"/>
                  </a:schemeClr>
                </a:solidFill>
              </a:rPr>
              <a:t>Ancien Régime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BE26F6C-E9F6-4B74-AD50-8E3EF1F959BE}"/>
              </a:ext>
            </a:extLst>
          </p:cNvPr>
          <p:cNvSpPr/>
          <p:nvPr/>
        </p:nvSpPr>
        <p:spPr>
          <a:xfrm>
            <a:off x="876298" y="4469021"/>
            <a:ext cx="1981200" cy="6601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spc="70" dirty="0">
                <a:solidFill>
                  <a:schemeClr val="bg2">
                    <a:lumMod val="25000"/>
                  </a:schemeClr>
                </a:solidFill>
              </a:rPr>
              <a:t>Instruments de </a:t>
            </a:r>
          </a:p>
          <a:p>
            <a:pPr algn="ctr"/>
            <a:r>
              <a:rPr lang="fr-FR" sz="1200" spc="70" dirty="0">
                <a:solidFill>
                  <a:schemeClr val="bg2">
                    <a:lumMod val="25000"/>
                  </a:schemeClr>
                </a:solidFill>
              </a:rPr>
              <a:t>musique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5825FFE-0958-4B33-8D95-E97CE76CE8DA}"/>
              </a:ext>
            </a:extLst>
          </p:cNvPr>
          <p:cNvSpPr/>
          <p:nvPr/>
        </p:nvSpPr>
        <p:spPr>
          <a:xfrm>
            <a:off x="876298" y="5555862"/>
            <a:ext cx="1981200" cy="400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spc="70" dirty="0">
                <a:solidFill>
                  <a:schemeClr val="bg2">
                    <a:lumMod val="25000"/>
                  </a:schemeClr>
                </a:solidFill>
              </a:rPr>
              <a:t>Liturgie</a:t>
            </a:r>
          </a:p>
        </p:txBody>
      </p:sp>
      <p:sp>
        <p:nvSpPr>
          <p:cNvPr id="10" name="Triangle isocèle 9">
            <a:extLst>
              <a:ext uri="{FF2B5EF4-FFF2-40B4-BE49-F238E27FC236}">
                <a16:creationId xmlns:a16="http://schemas.microsoft.com/office/drawing/2014/main" id="{D2831E6D-A642-47D1-B979-3C1B7B358446}"/>
              </a:ext>
            </a:extLst>
          </p:cNvPr>
          <p:cNvSpPr/>
          <p:nvPr/>
        </p:nvSpPr>
        <p:spPr>
          <a:xfrm flipV="1">
            <a:off x="1066800" y="3175933"/>
            <a:ext cx="69850" cy="45719"/>
          </a:xfrm>
          <a:prstGeom prst="triangle">
            <a:avLst>
              <a:gd name="adj" fmla="val 50000"/>
            </a:avLst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Triangle isocèle 10">
            <a:extLst>
              <a:ext uri="{FF2B5EF4-FFF2-40B4-BE49-F238E27FC236}">
                <a16:creationId xmlns:a16="http://schemas.microsoft.com/office/drawing/2014/main" id="{2121067D-36B6-4847-8D90-47B1578C27E3}"/>
              </a:ext>
            </a:extLst>
          </p:cNvPr>
          <p:cNvSpPr/>
          <p:nvPr/>
        </p:nvSpPr>
        <p:spPr>
          <a:xfrm rot="16200000" flipV="1">
            <a:off x="979961" y="4755479"/>
            <a:ext cx="69850" cy="45719"/>
          </a:xfrm>
          <a:prstGeom prst="triangle">
            <a:avLst>
              <a:gd name="adj" fmla="val 50000"/>
            </a:avLst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B9E00F-348C-40DE-8593-AFE30568F876}"/>
              </a:ext>
            </a:extLst>
          </p:cNvPr>
          <p:cNvSpPr/>
          <p:nvPr/>
        </p:nvSpPr>
        <p:spPr>
          <a:xfrm>
            <a:off x="1136650" y="3400425"/>
            <a:ext cx="1720847" cy="9504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ts val="1500"/>
              </a:lnSpc>
            </a:pPr>
            <a:r>
              <a:rPr lang="fr-FR" sz="1100" b="1" dirty="0">
                <a:solidFill>
                  <a:schemeClr val="bg2">
                    <a:lumMod val="25000"/>
                  </a:schemeClr>
                </a:solidFill>
              </a:rPr>
              <a:t>Personnes</a:t>
            </a:r>
          </a:p>
          <a:p>
            <a:pPr>
              <a:lnSpc>
                <a:spcPts val="1500"/>
              </a:lnSpc>
            </a:pPr>
            <a:r>
              <a:rPr lang="fr-FR" sz="1100" b="1" dirty="0">
                <a:solidFill>
                  <a:schemeClr val="bg2">
                    <a:lumMod val="25000"/>
                  </a:schemeClr>
                </a:solidFill>
              </a:rPr>
              <a:t>Institutions</a:t>
            </a:r>
          </a:p>
          <a:p>
            <a:pPr>
              <a:lnSpc>
                <a:spcPts val="1500"/>
              </a:lnSpc>
            </a:pPr>
            <a:r>
              <a:rPr lang="fr-FR" sz="1100" b="1" dirty="0">
                <a:solidFill>
                  <a:schemeClr val="bg2">
                    <a:lumMod val="25000"/>
                  </a:schemeClr>
                </a:solidFill>
              </a:rPr>
              <a:t>Corporations</a:t>
            </a:r>
          </a:p>
          <a:p>
            <a:pPr>
              <a:lnSpc>
                <a:spcPts val="1500"/>
              </a:lnSpc>
            </a:pPr>
            <a:r>
              <a:rPr lang="fr-FR" sz="1100" b="1" dirty="0">
                <a:solidFill>
                  <a:schemeClr val="bg2">
                    <a:lumMod val="25000"/>
                  </a:schemeClr>
                </a:solidFill>
              </a:rPr>
              <a:t>Manufactures</a:t>
            </a:r>
          </a:p>
          <a:p>
            <a:pPr>
              <a:lnSpc>
                <a:spcPts val="1500"/>
              </a:lnSpc>
            </a:pPr>
            <a:r>
              <a:rPr lang="fr-FR" sz="1100" b="1" dirty="0">
                <a:solidFill>
                  <a:schemeClr val="bg2">
                    <a:lumMod val="25000"/>
                  </a:schemeClr>
                </a:solidFill>
              </a:rPr>
              <a:t>Lieux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BF78FC5-0958-4D68-929D-5358A54D1B04}"/>
              </a:ext>
            </a:extLst>
          </p:cNvPr>
          <p:cNvSpPr/>
          <p:nvPr/>
        </p:nvSpPr>
        <p:spPr>
          <a:xfrm>
            <a:off x="3552825" y="2821068"/>
            <a:ext cx="3924301" cy="4497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100" b="1" dirty="0">
                <a:solidFill>
                  <a:schemeClr val="bg2">
                    <a:lumMod val="25000"/>
                  </a:schemeClr>
                </a:solidFill>
              </a:rPr>
              <a:t>Ancien Régime </a:t>
            </a:r>
            <a:r>
              <a:rPr lang="fr-FR" sz="1100" dirty="0">
                <a:solidFill>
                  <a:schemeClr val="bg2">
                    <a:lumMod val="25000"/>
                  </a:schemeClr>
                </a:solidFill>
              </a:rPr>
              <a:t>&gt; </a:t>
            </a:r>
            <a:r>
              <a:rPr lang="fr-FR" sz="1100" b="1" dirty="0">
                <a:solidFill>
                  <a:schemeClr val="bg2">
                    <a:lumMod val="25000"/>
                  </a:schemeClr>
                </a:solidFill>
              </a:rPr>
              <a:t>Noms de personnes </a:t>
            </a:r>
            <a:r>
              <a:rPr lang="fr-FR" sz="1100" dirty="0">
                <a:solidFill>
                  <a:schemeClr val="bg2">
                    <a:lumMod val="25000"/>
                  </a:schemeClr>
                </a:solidFill>
              </a:rPr>
              <a:t>&gt;</a:t>
            </a:r>
            <a:r>
              <a:rPr lang="fr-FR" sz="11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fr-FR" sz="1100" dirty="0">
                <a:solidFill>
                  <a:schemeClr val="bg2">
                    <a:lumMod val="25000"/>
                  </a:schemeClr>
                </a:solidFill>
              </a:rPr>
              <a:t>Doe John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4C0C05D-139C-41A9-9FDF-75D5F412CB37}"/>
              </a:ext>
            </a:extLst>
          </p:cNvPr>
          <p:cNvSpPr/>
          <p:nvPr/>
        </p:nvSpPr>
        <p:spPr>
          <a:xfrm>
            <a:off x="10792668" y="143154"/>
            <a:ext cx="1038225" cy="2311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spc="70" dirty="0" err="1">
                <a:solidFill>
                  <a:schemeClr val="accent4">
                    <a:lumMod val="75000"/>
                  </a:schemeClr>
                </a:solidFill>
              </a:rPr>
              <a:t>Connecté-e</a:t>
            </a:r>
            <a:endParaRPr lang="fr-FR" sz="1100" spc="70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32" name="Image 31">
            <a:extLst>
              <a:ext uri="{FF2B5EF4-FFF2-40B4-BE49-F238E27FC236}">
                <a16:creationId xmlns:a16="http://schemas.microsoft.com/office/drawing/2014/main" id="{AF056348-753B-41CB-A2A7-9818B7AE9926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3897" y="151756"/>
            <a:ext cx="213992" cy="213992"/>
          </a:xfrm>
          <a:prstGeom prst="rect">
            <a:avLst/>
          </a:prstGeom>
        </p:spPr>
      </p:pic>
      <p:sp>
        <p:nvSpPr>
          <p:cNvPr id="62" name="Rectangle 61">
            <a:extLst>
              <a:ext uri="{FF2B5EF4-FFF2-40B4-BE49-F238E27FC236}">
                <a16:creationId xmlns:a16="http://schemas.microsoft.com/office/drawing/2014/main" id="{2063E488-C59D-46A4-B19D-3EB67C8C3559}"/>
              </a:ext>
            </a:extLst>
          </p:cNvPr>
          <p:cNvSpPr/>
          <p:nvPr/>
        </p:nvSpPr>
        <p:spPr>
          <a:xfrm>
            <a:off x="876298" y="6409159"/>
            <a:ext cx="1981200" cy="400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spc="70" dirty="0">
                <a:solidFill>
                  <a:schemeClr val="bg2">
                    <a:lumMod val="25000"/>
                  </a:schemeClr>
                </a:solidFill>
              </a:rPr>
              <a:t>Types d’annotations</a:t>
            </a:r>
          </a:p>
        </p:txBody>
      </p:sp>
      <p:sp>
        <p:nvSpPr>
          <p:cNvPr id="64" name="Triangle isocèle 63">
            <a:extLst>
              <a:ext uri="{FF2B5EF4-FFF2-40B4-BE49-F238E27FC236}">
                <a16:creationId xmlns:a16="http://schemas.microsoft.com/office/drawing/2014/main" id="{54449C35-CEF1-4011-BB5C-B81065C2AC5E}"/>
              </a:ext>
            </a:extLst>
          </p:cNvPr>
          <p:cNvSpPr/>
          <p:nvPr/>
        </p:nvSpPr>
        <p:spPr>
          <a:xfrm rot="16200000" flipV="1">
            <a:off x="979962" y="6586773"/>
            <a:ext cx="69850" cy="45719"/>
          </a:xfrm>
          <a:prstGeom prst="triangle">
            <a:avLst>
              <a:gd name="adj" fmla="val 50000"/>
            </a:avLst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Triangle isocèle 65">
            <a:extLst>
              <a:ext uri="{FF2B5EF4-FFF2-40B4-BE49-F238E27FC236}">
                <a16:creationId xmlns:a16="http://schemas.microsoft.com/office/drawing/2014/main" id="{781E9208-9B6D-4DAC-A1AA-C33AAF38BCD3}"/>
              </a:ext>
            </a:extLst>
          </p:cNvPr>
          <p:cNvSpPr/>
          <p:nvPr/>
        </p:nvSpPr>
        <p:spPr>
          <a:xfrm rot="16200000" flipV="1">
            <a:off x="979961" y="5764375"/>
            <a:ext cx="69850" cy="45719"/>
          </a:xfrm>
          <a:prstGeom prst="triangle">
            <a:avLst>
              <a:gd name="adj" fmla="val 50000"/>
            </a:avLst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B2F56EBC-DDB7-4723-9A0D-51ED0524AD7D}"/>
              </a:ext>
            </a:extLst>
          </p:cNvPr>
          <p:cNvSpPr/>
          <p:nvPr/>
        </p:nvSpPr>
        <p:spPr>
          <a:xfrm>
            <a:off x="5329005" y="1385871"/>
            <a:ext cx="1533990" cy="3700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accent4">
                    <a:lumMod val="75000"/>
                  </a:schemeClr>
                </a:solidFill>
                <a:cs typeface="Iskoola Pota" panose="020B0502040204020203" pitchFamily="34" charset="0"/>
              </a:rPr>
              <a:t>Les thésaurus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CC40AB9F-4B8B-4133-A4EE-636928FFA8A4}"/>
              </a:ext>
            </a:extLst>
          </p:cNvPr>
          <p:cNvSpPr/>
          <p:nvPr/>
        </p:nvSpPr>
        <p:spPr>
          <a:xfrm>
            <a:off x="876298" y="2568435"/>
            <a:ext cx="1981200" cy="4000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spc="70" dirty="0">
                <a:solidFill>
                  <a:schemeClr val="bg2">
                    <a:lumMod val="25000"/>
                  </a:schemeClr>
                </a:solidFill>
              </a:rPr>
              <a:t>Les thésaurus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B16853EB-5408-4854-B56A-5F5F0E999DBF}"/>
              </a:ext>
            </a:extLst>
          </p:cNvPr>
          <p:cNvSpPr/>
          <p:nvPr/>
        </p:nvSpPr>
        <p:spPr>
          <a:xfrm>
            <a:off x="5329005" y="1749673"/>
            <a:ext cx="153399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>
                <a:solidFill>
                  <a:schemeClr val="bg2">
                    <a:lumMod val="25000"/>
                  </a:schemeClr>
                </a:solidFill>
                <a:cs typeface="Iskoola Pota" panose="020B0502040204020203" pitchFamily="34" charset="0"/>
              </a:rPr>
              <a:t>Créer un  nouveau terme</a:t>
            </a:r>
          </a:p>
        </p:txBody>
      </p:sp>
      <p:graphicFrame>
        <p:nvGraphicFramePr>
          <p:cNvPr id="9" name="Tableau 50">
            <a:extLst>
              <a:ext uri="{FF2B5EF4-FFF2-40B4-BE49-F238E27FC236}">
                <a16:creationId xmlns:a16="http://schemas.microsoft.com/office/drawing/2014/main" id="{FF0D92AA-DEF3-4504-8DAD-03AFC42973EA}"/>
              </a:ext>
            </a:extLst>
          </p:cNvPr>
          <p:cNvGraphicFramePr>
            <a:graphicFrameLocks noGrp="1"/>
          </p:cNvGraphicFramePr>
          <p:nvPr/>
        </p:nvGraphicFramePr>
        <p:xfrm>
          <a:off x="3552824" y="3221466"/>
          <a:ext cx="7438485" cy="3502588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280433">
                  <a:extLst>
                    <a:ext uri="{9D8B030D-6E8A-4147-A177-3AD203B41FA5}">
                      <a16:colId xmlns:a16="http://schemas.microsoft.com/office/drawing/2014/main" val="1438099883"/>
                    </a:ext>
                  </a:extLst>
                </a:gridCol>
                <a:gridCol w="6158052">
                  <a:extLst>
                    <a:ext uri="{9D8B030D-6E8A-4147-A177-3AD203B41FA5}">
                      <a16:colId xmlns:a16="http://schemas.microsoft.com/office/drawing/2014/main" val="3982244452"/>
                    </a:ext>
                  </a:extLst>
                </a:gridCol>
              </a:tblGrid>
              <a:tr h="454567">
                <a:tc>
                  <a:txBody>
                    <a:bodyPr/>
                    <a:lstStyle/>
                    <a:p>
                      <a:r>
                        <a:rPr lang="fr-FR" sz="1200" b="0" i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Nom</a:t>
                      </a:r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b="0" dirty="0"/>
                        <a:t>John Doe, </a:t>
                      </a:r>
                      <a:r>
                        <a:rPr lang="fr-FR" sz="1200" b="0" dirty="0"/>
                        <a:t>Jon Doe, John Do</a:t>
                      </a:r>
                      <a:endParaRPr lang="fr-FR" sz="1400" dirty="0"/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3204309"/>
                  </a:ext>
                </a:extLst>
              </a:tr>
              <a:tr h="454567">
                <a:tc>
                  <a:txBody>
                    <a:bodyPr/>
                    <a:lstStyle/>
                    <a:p>
                      <a:r>
                        <a:rPr lang="fr-FR" sz="1200" b="0" i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Dates</a:t>
                      </a:r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1650-1718</a:t>
                      </a:r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6793913"/>
                  </a:ext>
                </a:extLst>
              </a:tr>
              <a:tr h="454567">
                <a:tc>
                  <a:txBody>
                    <a:bodyPr/>
                    <a:lstStyle/>
                    <a:p>
                      <a:r>
                        <a:rPr lang="fr-FR" sz="1200" b="0" i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Activité</a:t>
                      </a:r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Boulanger (1665-1710), marchand (1710-1718)</a:t>
                      </a:r>
                    </a:p>
                    <a:p>
                      <a:endParaRPr lang="fr-FR" sz="1200" dirty="0"/>
                    </a:p>
                    <a:p>
                      <a:r>
                        <a:rPr lang="fr-FR" sz="1200" dirty="0"/>
                        <a:t>     Membre de </a:t>
                      </a:r>
                      <a:r>
                        <a:rPr lang="fr-FR" sz="1200" b="1" u="sng" dirty="0"/>
                        <a:t>Marchands du Pont Neuf</a:t>
                      </a:r>
                      <a:r>
                        <a:rPr lang="fr-FR" sz="1200" b="0" u="none" dirty="0"/>
                        <a:t> (1715-1718).</a:t>
                      </a:r>
                      <a:endParaRPr lang="fr-FR" sz="1200" u="none" dirty="0"/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0935024"/>
                  </a:ext>
                </a:extLst>
              </a:tr>
              <a:tr h="454567">
                <a:tc>
                  <a:txBody>
                    <a:bodyPr/>
                    <a:lstStyle/>
                    <a:p>
                      <a:r>
                        <a:rPr lang="fr-FR" sz="1200" b="0" i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Sources</a:t>
                      </a:r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050" dirty="0"/>
                        <a:t>Auteur A. (1765) – </a:t>
                      </a:r>
                      <a:r>
                        <a:rPr lang="fr-FR" sz="1050" i="1" dirty="0"/>
                        <a:t>Source</a:t>
                      </a:r>
                      <a:r>
                        <a:rPr lang="fr-FR" sz="1050" dirty="0"/>
                        <a:t>, édition, date. </a:t>
                      </a:r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3036176"/>
                  </a:ext>
                </a:extLst>
              </a:tr>
              <a:tr h="454567">
                <a:tc>
                  <a:txBody>
                    <a:bodyPr/>
                    <a:lstStyle/>
                    <a:p>
                      <a:r>
                        <a:rPr lang="fr-FR" sz="1200" b="0" i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Ressources liées</a:t>
                      </a:r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b="1" u="none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Ressources </a:t>
                      </a:r>
                      <a:r>
                        <a:rPr lang="fr-FR" sz="1200" b="1" u="none" dirty="0" err="1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IReMus</a:t>
                      </a:r>
                      <a:endParaRPr lang="fr-FR" sz="1200" b="1" u="none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5274791"/>
                  </a:ext>
                </a:extLst>
              </a:tr>
              <a:tr h="454567">
                <a:tc>
                  <a:txBody>
                    <a:bodyPr/>
                    <a:lstStyle/>
                    <a:p>
                      <a:endParaRPr lang="fr-FR" sz="1200" b="0" i="1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600" dirty="0"/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9814184"/>
                  </a:ext>
                </a:extLst>
              </a:tr>
              <a:tr h="454567">
                <a:tc>
                  <a:txBody>
                    <a:bodyPr/>
                    <a:lstStyle/>
                    <a:p>
                      <a:endParaRPr lang="fr-FR" sz="1200" b="0" i="1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600" dirty="0"/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1248102"/>
                  </a:ext>
                </a:extLst>
              </a:tr>
            </a:tbl>
          </a:graphicData>
        </a:graphic>
      </p:graphicFrame>
      <p:sp>
        <p:nvSpPr>
          <p:cNvPr id="18" name="Étoile : 5 branches 17">
            <a:extLst>
              <a:ext uri="{FF2B5EF4-FFF2-40B4-BE49-F238E27FC236}">
                <a16:creationId xmlns:a16="http://schemas.microsoft.com/office/drawing/2014/main" id="{415E5A4E-D176-49A9-B6A3-9A8EEF0515D4}"/>
              </a:ext>
            </a:extLst>
          </p:cNvPr>
          <p:cNvSpPr/>
          <p:nvPr/>
        </p:nvSpPr>
        <p:spPr>
          <a:xfrm>
            <a:off x="4926193" y="4704453"/>
            <a:ext cx="142807" cy="147770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    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87BFD3E-7D83-4064-AC56-B0F58C3263CB}"/>
              </a:ext>
            </a:extLst>
          </p:cNvPr>
          <p:cNvSpPr/>
          <p:nvPr/>
        </p:nvSpPr>
        <p:spPr>
          <a:xfrm>
            <a:off x="4965649" y="5829468"/>
            <a:ext cx="6025660" cy="13747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969F48D2-1054-4DE2-82AF-1B533D48446E}"/>
              </a:ext>
            </a:extLst>
          </p:cNvPr>
          <p:cNvSpPr/>
          <p:nvPr/>
        </p:nvSpPr>
        <p:spPr>
          <a:xfrm>
            <a:off x="10043860" y="5947325"/>
            <a:ext cx="969435" cy="24990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u="sng" dirty="0">
                <a:solidFill>
                  <a:srgbClr val="C00000"/>
                </a:solidFill>
              </a:rPr>
              <a:t>Ajouter une ressource</a:t>
            </a:r>
          </a:p>
        </p:txBody>
      </p:sp>
      <p:pic>
        <p:nvPicPr>
          <p:cNvPr id="31" name="Image 30">
            <a:extLst>
              <a:ext uri="{FF2B5EF4-FFF2-40B4-BE49-F238E27FC236}">
                <a16:creationId xmlns:a16="http://schemas.microsoft.com/office/drawing/2014/main" id="{F8A11892-EEF2-463D-B817-B42277E4387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4104" t="37218" r="81185" b="40481"/>
          <a:stretch/>
        </p:blipFill>
        <p:spPr>
          <a:xfrm>
            <a:off x="5069000" y="5829469"/>
            <a:ext cx="416860" cy="1109994"/>
          </a:xfrm>
          <a:prstGeom prst="rect">
            <a:avLst/>
          </a:prstGeom>
          <a:ln>
            <a:noFill/>
          </a:ln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E34F6A81-D675-49AC-9A8F-9B91F715C83B}"/>
              </a:ext>
            </a:extLst>
          </p:cNvPr>
          <p:cNvSpPr/>
          <p:nvPr/>
        </p:nvSpPr>
        <p:spPr>
          <a:xfrm>
            <a:off x="5527096" y="5835908"/>
            <a:ext cx="4604884" cy="10445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fr-FR" sz="1100" b="1" i="1" dirty="0">
                <a:solidFill>
                  <a:schemeClr val="bg2">
                    <a:lumMod val="25000"/>
                  </a:schemeClr>
                </a:solidFill>
              </a:rPr>
              <a:t>Communauté de marchands et de bourgeois.</a:t>
            </a:r>
          </a:p>
          <a:p>
            <a:pPr algn="just"/>
            <a:endParaRPr lang="fr-FR" sz="1100" b="1" i="1" dirty="0">
              <a:solidFill>
                <a:schemeClr val="bg2">
                  <a:lumMod val="25000"/>
                </a:schemeClr>
              </a:solidFill>
            </a:endParaRPr>
          </a:p>
          <a:p>
            <a:pPr algn="just"/>
            <a:endParaRPr lang="fr-FR" sz="1100" b="1" i="1" dirty="0">
              <a:solidFill>
                <a:schemeClr val="bg2">
                  <a:lumMod val="25000"/>
                </a:schemeClr>
              </a:solidFill>
            </a:endParaRPr>
          </a:p>
          <a:p>
            <a:pPr algn="just"/>
            <a:r>
              <a:rPr lang="fr-FR" sz="1100" b="1" i="1" dirty="0">
                <a:solidFill>
                  <a:schemeClr val="bg2">
                    <a:lumMod val="25000"/>
                  </a:schemeClr>
                </a:solidFill>
              </a:rPr>
              <a:t>Le Mercure galant, tome III [juillet-août 1672]</a:t>
            </a:r>
            <a:r>
              <a:rPr lang="fr-FR" sz="1100" b="1" dirty="0">
                <a:solidFill>
                  <a:schemeClr val="bg2">
                    <a:lumMod val="25000"/>
                  </a:schemeClr>
                </a:solidFill>
              </a:rPr>
              <a:t>, Claude Barbin et Theodore Girard, 1673.</a:t>
            </a:r>
          </a:p>
        </p:txBody>
      </p:sp>
      <p:sp>
        <p:nvSpPr>
          <p:cNvPr id="43" name="Rectangle : coins arrondis 42">
            <a:extLst>
              <a:ext uri="{FF2B5EF4-FFF2-40B4-BE49-F238E27FC236}">
                <a16:creationId xmlns:a16="http://schemas.microsoft.com/office/drawing/2014/main" id="{BD18FB09-4F4C-4B5C-8EB1-7AD5E4F82B36}"/>
              </a:ext>
            </a:extLst>
          </p:cNvPr>
          <p:cNvSpPr/>
          <p:nvPr/>
        </p:nvSpPr>
        <p:spPr>
          <a:xfrm>
            <a:off x="10119859" y="3458373"/>
            <a:ext cx="666750" cy="23051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u="sng" dirty="0">
                <a:solidFill>
                  <a:srgbClr val="C00000"/>
                </a:solidFill>
              </a:rPr>
              <a:t>Editer</a:t>
            </a:r>
          </a:p>
        </p:txBody>
      </p:sp>
      <p:sp>
        <p:nvSpPr>
          <p:cNvPr id="15" name="Légende : flèche vers le bas 14">
            <a:extLst>
              <a:ext uri="{FF2B5EF4-FFF2-40B4-BE49-F238E27FC236}">
                <a16:creationId xmlns:a16="http://schemas.microsoft.com/office/drawing/2014/main" id="{B0D5B704-12AA-4530-97E1-B80AD9B5FC40}"/>
              </a:ext>
            </a:extLst>
          </p:cNvPr>
          <p:cNvSpPr/>
          <p:nvPr/>
        </p:nvSpPr>
        <p:spPr>
          <a:xfrm>
            <a:off x="519112" y="1847852"/>
            <a:ext cx="2338385" cy="1239968"/>
          </a:xfrm>
          <a:prstGeom prst="downArrowCallout">
            <a:avLst>
              <a:gd name="adj1" fmla="val 48358"/>
              <a:gd name="adj2" fmla="val 25000"/>
              <a:gd name="adj3" fmla="val 25000"/>
              <a:gd name="adj4" fmla="val 75000"/>
            </a:avLst>
          </a:prstGeom>
          <a:solidFill>
            <a:srgbClr val="FFFFFF">
              <a:alpha val="89804"/>
            </a:srgb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00" dirty="0">
                <a:solidFill>
                  <a:schemeClr val="bg2">
                    <a:lumMod val="10000"/>
                  </a:schemeClr>
                </a:solidFill>
              </a:rPr>
              <a:t>select ?name where {</a:t>
            </a:r>
          </a:p>
          <a:p>
            <a:r>
              <a:rPr lang="en-US" sz="1000" dirty="0">
                <a:solidFill>
                  <a:schemeClr val="bg2">
                    <a:lumMod val="10000"/>
                  </a:schemeClr>
                </a:solidFill>
              </a:rPr>
              <a:t>?s a </a:t>
            </a:r>
            <a:r>
              <a:rPr lang="en-US" sz="1000" dirty="0" err="1">
                <a:solidFill>
                  <a:schemeClr val="bg2">
                    <a:lumMod val="10000"/>
                  </a:schemeClr>
                </a:solidFill>
              </a:rPr>
              <a:t>skos:ConceptScheme</a:t>
            </a:r>
            <a:r>
              <a:rPr lang="en-US" sz="1000" dirty="0">
                <a:solidFill>
                  <a:schemeClr val="bg2">
                    <a:lumMod val="10000"/>
                  </a:schemeClr>
                </a:solidFill>
              </a:rPr>
              <a:t> .</a:t>
            </a:r>
          </a:p>
          <a:p>
            <a:r>
              <a:rPr lang="en-US" sz="1000" dirty="0">
                <a:solidFill>
                  <a:schemeClr val="bg2">
                    <a:lumMod val="10000"/>
                  </a:schemeClr>
                </a:solidFill>
              </a:rPr>
              <a:t>?s </a:t>
            </a:r>
            <a:r>
              <a:rPr lang="en-US" sz="1000" dirty="0" err="1">
                <a:solidFill>
                  <a:schemeClr val="bg2">
                    <a:lumMod val="10000"/>
                  </a:schemeClr>
                </a:solidFill>
              </a:rPr>
              <a:t>dcterms:title</a:t>
            </a:r>
            <a:r>
              <a:rPr lang="en-US" sz="1000" dirty="0">
                <a:solidFill>
                  <a:schemeClr val="bg2">
                    <a:lumMod val="10000"/>
                  </a:schemeClr>
                </a:solidFill>
              </a:rPr>
              <a:t> ?name .</a:t>
            </a:r>
          </a:p>
          <a:p>
            <a:r>
              <a:rPr lang="en-US" sz="1000" dirty="0">
                <a:solidFill>
                  <a:schemeClr val="bg2">
                    <a:lumMod val="10000"/>
                  </a:schemeClr>
                </a:solidFill>
              </a:rPr>
              <a:t>}  </a:t>
            </a:r>
          </a:p>
          <a:p>
            <a:r>
              <a:rPr lang="en-US" sz="1600" b="1" dirty="0">
                <a:solidFill>
                  <a:schemeClr val="bg2">
                    <a:lumMod val="10000"/>
                  </a:schemeClr>
                </a:solidFill>
              </a:rPr>
              <a:t>REQUETE A ACTUALISER</a:t>
            </a:r>
            <a:endParaRPr lang="fr-FR" sz="1600" dirty="0">
              <a:solidFill>
                <a:schemeClr val="bg2">
                  <a:lumMod val="10000"/>
                </a:schemeClr>
              </a:solidFill>
            </a:endParaRPr>
          </a:p>
          <a:p>
            <a:pPr algn="ctr"/>
            <a:endParaRPr lang="fr-FR" sz="1000" dirty="0"/>
          </a:p>
        </p:txBody>
      </p:sp>
      <p:sp>
        <p:nvSpPr>
          <p:cNvPr id="16" name="Légende : flèche vers le haut 15">
            <a:extLst>
              <a:ext uri="{FF2B5EF4-FFF2-40B4-BE49-F238E27FC236}">
                <a16:creationId xmlns:a16="http://schemas.microsoft.com/office/drawing/2014/main" id="{2336A9E9-0FA5-4D31-9043-6ECD082E5D2F}"/>
              </a:ext>
            </a:extLst>
          </p:cNvPr>
          <p:cNvSpPr/>
          <p:nvPr/>
        </p:nvSpPr>
        <p:spPr>
          <a:xfrm>
            <a:off x="424129" y="3901532"/>
            <a:ext cx="3723746" cy="1802883"/>
          </a:xfrm>
          <a:prstGeom prst="upArrowCallout">
            <a:avLst>
              <a:gd name="adj1" fmla="val 50000"/>
              <a:gd name="adj2" fmla="val 25000"/>
              <a:gd name="adj3" fmla="val 26088"/>
              <a:gd name="adj4" fmla="val 81249"/>
            </a:avLst>
          </a:prstGeom>
          <a:solidFill>
            <a:srgbClr val="FFFFFF">
              <a:alpha val="89804"/>
            </a:srgb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000" dirty="0">
                <a:solidFill>
                  <a:schemeClr val="bg2">
                    <a:lumMod val="25000"/>
                  </a:schemeClr>
                </a:solidFill>
              </a:rPr>
              <a:t>select ?</a:t>
            </a:r>
            <a:r>
              <a:rPr lang="fr-FR" sz="1000" dirty="0" err="1">
                <a:solidFill>
                  <a:schemeClr val="bg2">
                    <a:lumMod val="25000"/>
                  </a:schemeClr>
                </a:solidFill>
              </a:rPr>
              <a:t>name</a:t>
            </a:r>
            <a:r>
              <a:rPr lang="fr-FR" sz="10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fr-FR" sz="1000" dirty="0" err="1">
                <a:solidFill>
                  <a:schemeClr val="bg2">
                    <a:lumMod val="25000"/>
                  </a:schemeClr>
                </a:solidFill>
              </a:rPr>
              <a:t>where</a:t>
            </a:r>
            <a:r>
              <a:rPr lang="fr-FR" sz="1000" dirty="0">
                <a:solidFill>
                  <a:schemeClr val="bg2">
                    <a:lumMod val="25000"/>
                  </a:schemeClr>
                </a:solidFill>
              </a:rPr>
              <a:t> { </a:t>
            </a:r>
          </a:p>
          <a:p>
            <a:r>
              <a:rPr lang="fr-FR" sz="1000" dirty="0">
                <a:solidFill>
                  <a:schemeClr val="bg2">
                    <a:lumMod val="25000"/>
                  </a:schemeClr>
                </a:solidFill>
              </a:rPr>
              <a:t>?s a </a:t>
            </a:r>
            <a:r>
              <a:rPr lang="fr-FR" sz="1000" dirty="0" err="1">
                <a:solidFill>
                  <a:schemeClr val="bg2">
                    <a:lumMod val="25000"/>
                  </a:schemeClr>
                </a:solidFill>
              </a:rPr>
              <a:t>skos:Concept</a:t>
            </a:r>
            <a:r>
              <a:rPr lang="fr-FR" sz="1000" dirty="0">
                <a:solidFill>
                  <a:schemeClr val="bg2">
                    <a:lumMod val="25000"/>
                  </a:schemeClr>
                </a:solidFill>
              </a:rPr>
              <a:t> .</a:t>
            </a:r>
          </a:p>
          <a:p>
            <a:r>
              <a:rPr lang="fr-FR" sz="1000" dirty="0">
                <a:solidFill>
                  <a:schemeClr val="bg2">
                    <a:lumMod val="25000"/>
                  </a:schemeClr>
                </a:solidFill>
              </a:rPr>
              <a:t>?s </a:t>
            </a:r>
            <a:r>
              <a:rPr lang="fr-FR" sz="1000" dirty="0" err="1">
                <a:solidFill>
                  <a:schemeClr val="bg2">
                    <a:lumMod val="25000"/>
                  </a:schemeClr>
                </a:solidFill>
              </a:rPr>
              <a:t>skosxl:prefLabel</a:t>
            </a:r>
            <a:r>
              <a:rPr lang="fr-FR" sz="1000" dirty="0">
                <a:solidFill>
                  <a:schemeClr val="bg2">
                    <a:lumMod val="25000"/>
                  </a:schemeClr>
                </a:solidFill>
              </a:rPr>
              <a:t> ?</a:t>
            </a:r>
            <a:r>
              <a:rPr lang="fr-FR" sz="1000" dirty="0" err="1">
                <a:solidFill>
                  <a:schemeClr val="bg2">
                    <a:lumMod val="25000"/>
                  </a:schemeClr>
                </a:solidFill>
              </a:rPr>
              <a:t>name</a:t>
            </a:r>
            <a:r>
              <a:rPr lang="fr-FR" sz="1000" dirty="0">
                <a:solidFill>
                  <a:schemeClr val="bg2">
                    <a:lumMod val="25000"/>
                  </a:schemeClr>
                </a:solidFill>
              </a:rPr>
              <a:t> .</a:t>
            </a:r>
          </a:p>
          <a:p>
            <a:r>
              <a:rPr lang="fr-FR" sz="1000" dirty="0">
                <a:solidFill>
                  <a:schemeClr val="bg2">
                    <a:lumMod val="25000"/>
                  </a:schemeClr>
                </a:solidFill>
              </a:rPr>
              <a:t>?s </a:t>
            </a:r>
            <a:r>
              <a:rPr lang="fr-FR" sz="1000" dirty="0" err="1">
                <a:solidFill>
                  <a:schemeClr val="bg2">
                    <a:lumMod val="25000"/>
                  </a:schemeClr>
                </a:solidFill>
              </a:rPr>
              <a:t>skos:inScheme</a:t>
            </a:r>
            <a:r>
              <a:rPr lang="fr-FR" sz="1000" dirty="0">
                <a:solidFill>
                  <a:schemeClr val="bg2">
                    <a:lumMod val="25000"/>
                  </a:schemeClr>
                </a:solidFill>
              </a:rPr>
              <a:t> iremus:d2b74f02-feb6-43df-9876-b02941e391e1 .</a:t>
            </a:r>
          </a:p>
          <a:p>
            <a:r>
              <a:rPr lang="fr-FR" sz="1000" dirty="0">
                <a:solidFill>
                  <a:schemeClr val="bg2">
                    <a:lumMod val="25000"/>
                  </a:schemeClr>
                </a:solidFill>
              </a:rPr>
              <a:t>} </a:t>
            </a:r>
          </a:p>
          <a:p>
            <a:endParaRPr lang="fr-FR" sz="10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sz="1600" b="1" dirty="0">
                <a:solidFill>
                  <a:schemeClr val="bg2">
                    <a:lumMod val="10000"/>
                  </a:schemeClr>
                </a:solidFill>
              </a:rPr>
              <a:t>REQUETE A ACTUALISER</a:t>
            </a:r>
            <a:endParaRPr lang="fr-FR" sz="1600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88138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 20">
            <a:extLst>
              <a:ext uri="{FF2B5EF4-FFF2-40B4-BE49-F238E27FC236}">
                <a16:creationId xmlns:a16="http://schemas.microsoft.com/office/drawing/2014/main" id="{3736EEFF-71AB-4B81-BF71-ACED14F939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92" t="7013" r="4436" b="77596"/>
          <a:stretch/>
        </p:blipFill>
        <p:spPr>
          <a:xfrm>
            <a:off x="0" y="0"/>
            <a:ext cx="12192000" cy="1518335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effectLst>
            <a:innerShdw blurRad="1270000" dist="2540000">
              <a:prstClr val="black">
                <a:alpha val="58000"/>
              </a:prstClr>
            </a:innerShdw>
          </a:effectLst>
        </p:spPr>
      </p:pic>
      <p:sp>
        <p:nvSpPr>
          <p:cNvPr id="29" name="Sous-titre 2">
            <a:extLst>
              <a:ext uri="{FF2B5EF4-FFF2-40B4-BE49-F238E27FC236}">
                <a16:creationId xmlns:a16="http://schemas.microsoft.com/office/drawing/2014/main" id="{34DD89C6-6C25-4BEB-8CD4-BFB103026C35}"/>
              </a:ext>
            </a:extLst>
          </p:cNvPr>
          <p:cNvSpPr txBox="1">
            <a:spLocks/>
          </p:cNvSpPr>
          <p:nvPr/>
        </p:nvSpPr>
        <p:spPr>
          <a:xfrm>
            <a:off x="0" y="1101664"/>
            <a:ext cx="12192000" cy="2985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200" b="1" dirty="0">
                <a:solidFill>
                  <a:schemeClr val="bg2">
                    <a:lumMod val="25000"/>
                  </a:schemeClr>
                </a:solidFill>
              </a:rPr>
              <a:t>Corpus </a:t>
            </a:r>
            <a:r>
              <a:rPr lang="fr-FR" sz="1200" b="1" spc="70" dirty="0">
                <a:solidFill>
                  <a:schemeClr val="bg2">
                    <a:lumMod val="25000"/>
                  </a:schemeClr>
                </a:solidFill>
                <a:cs typeface="Iskoola Pota" panose="020B0502040204020203" pitchFamily="34" charset="0"/>
              </a:rPr>
              <a:t>			Editeur de thésaurus			 Explorer</a:t>
            </a:r>
          </a:p>
        </p:txBody>
      </p:sp>
      <p:sp>
        <p:nvSpPr>
          <p:cNvPr id="35" name="Titre 1">
            <a:extLst>
              <a:ext uri="{FF2B5EF4-FFF2-40B4-BE49-F238E27FC236}">
                <a16:creationId xmlns:a16="http://schemas.microsoft.com/office/drawing/2014/main" id="{5D8B8CAD-FD89-4390-847C-8C87FA481B0B}"/>
              </a:ext>
            </a:extLst>
          </p:cNvPr>
          <p:cNvSpPr txBox="1">
            <a:spLocks/>
          </p:cNvSpPr>
          <p:nvPr/>
        </p:nvSpPr>
        <p:spPr>
          <a:xfrm>
            <a:off x="-2" y="0"/>
            <a:ext cx="12192000" cy="1105003"/>
          </a:xfrm>
          <a:prstGeom prst="rect">
            <a:avLst/>
          </a:prstGeom>
          <a:solidFill>
            <a:srgbClr val="000000">
              <a:alpha val="69804"/>
            </a:srgb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000" kern="0" spc="220" dirty="0">
                <a:solidFill>
                  <a:schemeClr val="bg1">
                    <a:lumMod val="95000"/>
                  </a:schemeClr>
                </a:solidFill>
                <a:latin typeface="Bembo" panose="02020502050201020203" pitchFamily="18" charset="0"/>
                <a:cs typeface="Iskoola Pota" panose="020B0604020202020204" pitchFamily="34" charset="0"/>
              </a:rPr>
              <a:t>SHERLOCK</a:t>
            </a:r>
            <a:endParaRPr lang="fr-FR" sz="800" spc="220" dirty="0">
              <a:solidFill>
                <a:schemeClr val="bg1">
                  <a:lumMod val="95000"/>
                </a:schemeClr>
              </a:solidFill>
              <a:latin typeface="Bembo" panose="02020502050201020203" pitchFamily="18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81669B9-C446-4578-8880-6DB09F1C08ED}"/>
              </a:ext>
            </a:extLst>
          </p:cNvPr>
          <p:cNvSpPr/>
          <p:nvPr/>
        </p:nvSpPr>
        <p:spPr>
          <a:xfrm>
            <a:off x="-1" y="1400176"/>
            <a:ext cx="12191999" cy="5457825"/>
          </a:xfrm>
          <a:prstGeom prst="rect">
            <a:avLst/>
          </a:prstGeom>
          <a:gradFill>
            <a:gsLst>
              <a:gs pos="0">
                <a:schemeClr val="bg2">
                  <a:lumMod val="10000"/>
                </a:schemeClr>
              </a:gs>
              <a:gs pos="48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135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8" name="Rectangle : coins arrondis 37">
            <a:extLst>
              <a:ext uri="{FF2B5EF4-FFF2-40B4-BE49-F238E27FC236}">
                <a16:creationId xmlns:a16="http://schemas.microsoft.com/office/drawing/2014/main" id="{B0D1982E-6517-4E80-BDDE-AA4381BA74CE}"/>
              </a:ext>
            </a:extLst>
          </p:cNvPr>
          <p:cNvSpPr/>
          <p:nvPr/>
        </p:nvSpPr>
        <p:spPr>
          <a:xfrm>
            <a:off x="6678005" y="1813508"/>
            <a:ext cx="3441854" cy="209447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>
                <a:solidFill>
                  <a:schemeClr val="bg1">
                    <a:lumMod val="65000"/>
                  </a:schemeClr>
                </a:solidFill>
                <a:latin typeface="Gill Sans Nova Light" panose="020B0302020104020203" pitchFamily="34" charset="0"/>
              </a:rPr>
              <a:t>Recherche			   </a:t>
            </a:r>
            <a:r>
              <a:rPr lang="fr-FR" sz="1200" dirty="0">
                <a:solidFill>
                  <a:srgbClr val="C00000"/>
                </a:solidFill>
                <a:latin typeface="Gill Sans Nova Light" panose="020B0302020104020203" pitchFamily="34" charset="0"/>
              </a:rPr>
              <a:t>Filtrer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CF09874-825E-4D73-B47F-89EA41C4AB58}"/>
              </a:ext>
            </a:extLst>
          </p:cNvPr>
          <p:cNvSpPr/>
          <p:nvPr/>
        </p:nvSpPr>
        <p:spPr>
          <a:xfrm>
            <a:off x="1784350" y="1657935"/>
            <a:ext cx="4400550" cy="5205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Editeur critique de thésaurus</a:t>
            </a:r>
          </a:p>
        </p:txBody>
      </p: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D3CC8BFE-59E3-47B4-B8F7-1F663F16431C}"/>
              </a:ext>
            </a:extLst>
          </p:cNvPr>
          <p:cNvSpPr/>
          <p:nvPr/>
        </p:nvSpPr>
        <p:spPr>
          <a:xfrm>
            <a:off x="876300" y="2552700"/>
            <a:ext cx="1981200" cy="4848225"/>
          </a:xfrm>
          <a:prstGeom prst="round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fr-FR" sz="1400" b="1" spc="70" dirty="0">
              <a:solidFill>
                <a:schemeClr val="bg1"/>
              </a:solidFill>
            </a:endParaRP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36973AC9-62DE-443A-803A-401548AE53F7}"/>
              </a:ext>
            </a:extLst>
          </p:cNvPr>
          <p:cNvSpPr/>
          <p:nvPr/>
        </p:nvSpPr>
        <p:spPr>
          <a:xfrm>
            <a:off x="3086100" y="2552700"/>
            <a:ext cx="8305800" cy="4927225"/>
          </a:xfrm>
          <a:prstGeom prst="roundRect">
            <a:avLst>
              <a:gd name="adj" fmla="val 6808"/>
            </a:avLst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365D34E-90F7-4A4F-87E8-3C828EA19A9D}"/>
              </a:ext>
            </a:extLst>
          </p:cNvPr>
          <p:cNvSpPr/>
          <p:nvPr/>
        </p:nvSpPr>
        <p:spPr>
          <a:xfrm>
            <a:off x="876300" y="3000375"/>
            <a:ext cx="19812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spc="70" dirty="0">
                <a:solidFill>
                  <a:schemeClr val="bg2">
                    <a:lumMod val="25000"/>
                  </a:schemeClr>
                </a:solidFill>
              </a:rPr>
              <a:t>Ancien Régime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BE26F6C-E9F6-4B74-AD50-8E3EF1F959BE}"/>
              </a:ext>
            </a:extLst>
          </p:cNvPr>
          <p:cNvSpPr/>
          <p:nvPr/>
        </p:nvSpPr>
        <p:spPr>
          <a:xfrm>
            <a:off x="876298" y="4469021"/>
            <a:ext cx="1981200" cy="6601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spc="70" dirty="0">
                <a:solidFill>
                  <a:schemeClr val="bg2">
                    <a:lumMod val="25000"/>
                  </a:schemeClr>
                </a:solidFill>
              </a:rPr>
              <a:t>Instruments de </a:t>
            </a:r>
          </a:p>
          <a:p>
            <a:pPr algn="ctr"/>
            <a:r>
              <a:rPr lang="fr-FR" sz="1200" spc="70" dirty="0">
                <a:solidFill>
                  <a:schemeClr val="bg2">
                    <a:lumMod val="25000"/>
                  </a:schemeClr>
                </a:solidFill>
              </a:rPr>
              <a:t>musique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5825FFE-0958-4B33-8D95-E97CE76CE8DA}"/>
              </a:ext>
            </a:extLst>
          </p:cNvPr>
          <p:cNvSpPr/>
          <p:nvPr/>
        </p:nvSpPr>
        <p:spPr>
          <a:xfrm>
            <a:off x="876298" y="5555862"/>
            <a:ext cx="1981200" cy="400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spc="70" dirty="0">
                <a:solidFill>
                  <a:schemeClr val="bg2">
                    <a:lumMod val="25000"/>
                  </a:schemeClr>
                </a:solidFill>
              </a:rPr>
              <a:t>Liturgie</a:t>
            </a:r>
          </a:p>
        </p:txBody>
      </p:sp>
      <p:sp>
        <p:nvSpPr>
          <p:cNvPr id="10" name="Triangle isocèle 9">
            <a:extLst>
              <a:ext uri="{FF2B5EF4-FFF2-40B4-BE49-F238E27FC236}">
                <a16:creationId xmlns:a16="http://schemas.microsoft.com/office/drawing/2014/main" id="{D2831E6D-A642-47D1-B979-3C1B7B358446}"/>
              </a:ext>
            </a:extLst>
          </p:cNvPr>
          <p:cNvSpPr/>
          <p:nvPr/>
        </p:nvSpPr>
        <p:spPr>
          <a:xfrm flipV="1">
            <a:off x="1066800" y="3175933"/>
            <a:ext cx="69850" cy="45719"/>
          </a:xfrm>
          <a:prstGeom prst="triangle">
            <a:avLst>
              <a:gd name="adj" fmla="val 50000"/>
            </a:avLst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B9E00F-348C-40DE-8593-AFE30568F876}"/>
              </a:ext>
            </a:extLst>
          </p:cNvPr>
          <p:cNvSpPr/>
          <p:nvPr/>
        </p:nvSpPr>
        <p:spPr>
          <a:xfrm>
            <a:off x="1136650" y="3400425"/>
            <a:ext cx="1720847" cy="9504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ts val="1500"/>
              </a:lnSpc>
            </a:pPr>
            <a:r>
              <a:rPr lang="fr-FR" sz="1100" b="1" dirty="0">
                <a:solidFill>
                  <a:schemeClr val="bg2">
                    <a:lumMod val="25000"/>
                  </a:schemeClr>
                </a:solidFill>
              </a:rPr>
              <a:t>Personnes</a:t>
            </a:r>
          </a:p>
          <a:p>
            <a:pPr>
              <a:lnSpc>
                <a:spcPts val="1500"/>
              </a:lnSpc>
            </a:pPr>
            <a:r>
              <a:rPr lang="fr-FR" sz="1100" b="1" dirty="0">
                <a:solidFill>
                  <a:schemeClr val="bg2">
                    <a:lumMod val="25000"/>
                  </a:schemeClr>
                </a:solidFill>
              </a:rPr>
              <a:t>Institutions</a:t>
            </a:r>
          </a:p>
          <a:p>
            <a:pPr>
              <a:lnSpc>
                <a:spcPts val="1500"/>
              </a:lnSpc>
            </a:pPr>
            <a:r>
              <a:rPr lang="fr-FR" sz="1100" b="1" dirty="0">
                <a:solidFill>
                  <a:schemeClr val="bg2">
                    <a:lumMod val="25000"/>
                  </a:schemeClr>
                </a:solidFill>
              </a:rPr>
              <a:t>Corporations</a:t>
            </a:r>
          </a:p>
          <a:p>
            <a:pPr>
              <a:lnSpc>
                <a:spcPts val="1500"/>
              </a:lnSpc>
            </a:pPr>
            <a:r>
              <a:rPr lang="fr-FR" sz="1100" b="1" dirty="0">
                <a:solidFill>
                  <a:schemeClr val="bg2">
                    <a:lumMod val="25000"/>
                  </a:schemeClr>
                </a:solidFill>
              </a:rPr>
              <a:t>Manufactures</a:t>
            </a:r>
          </a:p>
          <a:p>
            <a:pPr>
              <a:lnSpc>
                <a:spcPts val="1500"/>
              </a:lnSpc>
            </a:pPr>
            <a:r>
              <a:rPr lang="fr-FR" sz="1100" b="1" dirty="0">
                <a:solidFill>
                  <a:schemeClr val="bg2">
                    <a:lumMod val="25000"/>
                  </a:schemeClr>
                </a:solidFill>
              </a:rPr>
              <a:t>Lieux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BF78FC5-0958-4D68-929D-5358A54D1B04}"/>
              </a:ext>
            </a:extLst>
          </p:cNvPr>
          <p:cNvSpPr/>
          <p:nvPr/>
        </p:nvSpPr>
        <p:spPr>
          <a:xfrm>
            <a:off x="3552824" y="2821068"/>
            <a:ext cx="6554257" cy="4497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100" b="1" dirty="0">
                <a:solidFill>
                  <a:schemeClr val="bg2">
                    <a:lumMod val="25000"/>
                  </a:schemeClr>
                </a:solidFill>
              </a:rPr>
              <a:t>Ancien Régime </a:t>
            </a:r>
            <a:r>
              <a:rPr lang="fr-FR" sz="1100" dirty="0">
                <a:solidFill>
                  <a:schemeClr val="bg2">
                    <a:lumMod val="25000"/>
                  </a:schemeClr>
                </a:solidFill>
              </a:rPr>
              <a:t>&gt; </a:t>
            </a:r>
            <a:r>
              <a:rPr lang="fr-FR" sz="1100" b="1" dirty="0">
                <a:solidFill>
                  <a:schemeClr val="bg2">
                    <a:lumMod val="25000"/>
                  </a:schemeClr>
                </a:solidFill>
              </a:rPr>
              <a:t>Lieux </a:t>
            </a:r>
            <a:r>
              <a:rPr lang="fr-FR" sz="1100" dirty="0">
                <a:solidFill>
                  <a:schemeClr val="bg2">
                    <a:lumMod val="25000"/>
                  </a:schemeClr>
                </a:solidFill>
              </a:rPr>
              <a:t>&gt;</a:t>
            </a:r>
            <a:r>
              <a:rPr lang="fr-FR" sz="1100" b="1" dirty="0">
                <a:solidFill>
                  <a:schemeClr val="bg2">
                    <a:lumMod val="25000"/>
                  </a:schemeClr>
                </a:solidFill>
              </a:rPr>
              <a:t> Royaume de France </a:t>
            </a:r>
            <a:r>
              <a:rPr lang="fr-FR" sz="1100" dirty="0">
                <a:solidFill>
                  <a:schemeClr val="bg2">
                    <a:lumMod val="25000"/>
                  </a:schemeClr>
                </a:solidFill>
              </a:rPr>
              <a:t>&gt; </a:t>
            </a:r>
            <a:r>
              <a:rPr lang="fr-FR" sz="1100" b="1" dirty="0">
                <a:solidFill>
                  <a:schemeClr val="bg2">
                    <a:lumMod val="25000"/>
                  </a:schemeClr>
                </a:solidFill>
              </a:rPr>
              <a:t>Gouvernement d’</a:t>
            </a:r>
            <a:r>
              <a:rPr lang="fr-FR" sz="1100" b="1" dirty="0" err="1">
                <a:solidFill>
                  <a:schemeClr val="bg2">
                    <a:lumMod val="25000"/>
                  </a:schemeClr>
                </a:solidFill>
              </a:rPr>
              <a:t>Isle-de-France</a:t>
            </a:r>
            <a:r>
              <a:rPr lang="fr-FR" sz="11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fr-FR" sz="1100" dirty="0">
                <a:solidFill>
                  <a:schemeClr val="bg2">
                    <a:lumMod val="25000"/>
                  </a:schemeClr>
                </a:solidFill>
              </a:rPr>
              <a:t>&gt; Gouvernement de Paris</a:t>
            </a:r>
          </a:p>
        </p:txBody>
      </p:sp>
      <p:graphicFrame>
        <p:nvGraphicFramePr>
          <p:cNvPr id="34" name="Tableau 50">
            <a:extLst>
              <a:ext uri="{FF2B5EF4-FFF2-40B4-BE49-F238E27FC236}">
                <a16:creationId xmlns:a16="http://schemas.microsoft.com/office/drawing/2014/main" id="{86C5BDD7-76CE-4920-A6E8-6BBC3ADC71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8763298"/>
              </p:ext>
            </p:extLst>
          </p:nvPr>
        </p:nvGraphicFramePr>
        <p:xfrm>
          <a:off x="3552825" y="3221466"/>
          <a:ext cx="7372350" cy="3375395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315508">
                  <a:extLst>
                    <a:ext uri="{9D8B030D-6E8A-4147-A177-3AD203B41FA5}">
                      <a16:colId xmlns:a16="http://schemas.microsoft.com/office/drawing/2014/main" val="1438099883"/>
                    </a:ext>
                  </a:extLst>
                </a:gridCol>
                <a:gridCol w="6056842">
                  <a:extLst>
                    <a:ext uri="{9D8B030D-6E8A-4147-A177-3AD203B41FA5}">
                      <a16:colId xmlns:a16="http://schemas.microsoft.com/office/drawing/2014/main" val="3982244452"/>
                    </a:ext>
                  </a:extLst>
                </a:gridCol>
              </a:tblGrid>
              <a:tr h="454567">
                <a:tc>
                  <a:txBody>
                    <a:bodyPr/>
                    <a:lstStyle/>
                    <a:p>
                      <a:r>
                        <a:rPr lang="fr-FR" sz="1200" b="0" i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Nom</a:t>
                      </a:r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b="0" dirty="0"/>
                        <a:t>Gouvernement de Paris</a:t>
                      </a:r>
                      <a:endParaRPr lang="fr-FR" sz="1400" dirty="0"/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3204309"/>
                  </a:ext>
                </a:extLst>
              </a:tr>
              <a:tr h="454567">
                <a:tc>
                  <a:txBody>
                    <a:bodyPr/>
                    <a:lstStyle/>
                    <a:p>
                      <a:r>
                        <a:rPr lang="fr-FR" sz="1200" b="0" i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Dates</a:t>
                      </a:r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0419143"/>
                  </a:ext>
                </a:extLst>
              </a:tr>
              <a:tr h="454567">
                <a:tc>
                  <a:txBody>
                    <a:bodyPr/>
                    <a:lstStyle/>
                    <a:p>
                      <a:r>
                        <a:rPr lang="fr-FR" sz="1200" b="0" i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Inclus dans</a:t>
                      </a:r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b="1" u="sng" dirty="0"/>
                        <a:t>Gouvernement d’</a:t>
                      </a:r>
                      <a:r>
                        <a:rPr lang="fr-FR" sz="1200" b="1" u="sng" dirty="0" err="1"/>
                        <a:t>Isle-de-France</a:t>
                      </a:r>
                      <a:r>
                        <a:rPr lang="fr-FR" sz="1200" dirty="0"/>
                        <a:t>, </a:t>
                      </a:r>
                      <a:r>
                        <a:rPr lang="fr-FR" sz="1200" b="1" u="sng" dirty="0"/>
                        <a:t>Royaume de France</a:t>
                      </a:r>
                      <a:r>
                        <a:rPr lang="fr-FR" sz="1200" dirty="0"/>
                        <a:t>. </a:t>
                      </a:r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0935024"/>
                  </a:ext>
                </a:extLst>
              </a:tr>
              <a:tr h="454567">
                <a:tc>
                  <a:txBody>
                    <a:bodyPr/>
                    <a:lstStyle/>
                    <a:p>
                      <a:r>
                        <a:rPr lang="fr-FR" sz="1200" b="0" i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Sources</a:t>
                      </a:r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3036176"/>
                  </a:ext>
                </a:extLst>
              </a:tr>
              <a:tr h="454567">
                <a:tc>
                  <a:txBody>
                    <a:bodyPr/>
                    <a:lstStyle/>
                    <a:p>
                      <a:r>
                        <a:rPr lang="fr-FR" sz="1200" b="0" i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Ressources liées</a:t>
                      </a:r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b="1" u="none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Ressources </a:t>
                      </a:r>
                      <a:r>
                        <a:rPr lang="fr-FR" sz="1200" b="1" u="none" dirty="0" err="1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IReMus</a:t>
                      </a:r>
                      <a:endParaRPr lang="fr-FR" sz="1200" b="1" u="none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5274791"/>
                  </a:ext>
                </a:extLst>
              </a:tr>
              <a:tr h="454567">
                <a:tc>
                  <a:txBody>
                    <a:bodyPr/>
                    <a:lstStyle/>
                    <a:p>
                      <a:endParaRPr lang="fr-FR" sz="1200" b="0" i="1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600" dirty="0"/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9814184"/>
                  </a:ext>
                </a:extLst>
              </a:tr>
              <a:tr h="454567">
                <a:tc>
                  <a:txBody>
                    <a:bodyPr/>
                    <a:lstStyle/>
                    <a:p>
                      <a:endParaRPr lang="fr-FR" sz="1200" b="0" i="1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600" b="1" dirty="0"/>
                    </a:p>
                    <a:p>
                      <a:r>
                        <a:rPr lang="fr-FR" sz="1200" b="1" dirty="0"/>
                        <a:t>Ressources externes</a:t>
                      </a:r>
                      <a:endParaRPr lang="fr-FR" sz="1200" dirty="0"/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1248102"/>
                  </a:ext>
                </a:extLst>
              </a:tr>
            </a:tbl>
          </a:graphicData>
        </a:graphic>
      </p:graphicFrame>
      <p:sp>
        <p:nvSpPr>
          <p:cNvPr id="62" name="Rectangle 61">
            <a:extLst>
              <a:ext uri="{FF2B5EF4-FFF2-40B4-BE49-F238E27FC236}">
                <a16:creationId xmlns:a16="http://schemas.microsoft.com/office/drawing/2014/main" id="{2063E488-C59D-46A4-B19D-3EB67C8C3559}"/>
              </a:ext>
            </a:extLst>
          </p:cNvPr>
          <p:cNvSpPr/>
          <p:nvPr/>
        </p:nvSpPr>
        <p:spPr>
          <a:xfrm>
            <a:off x="876298" y="6409159"/>
            <a:ext cx="1981200" cy="400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spc="70" dirty="0">
                <a:solidFill>
                  <a:schemeClr val="bg2">
                    <a:lumMod val="25000"/>
                  </a:schemeClr>
                </a:solidFill>
              </a:rPr>
              <a:t>Types d’annotations</a:t>
            </a:r>
          </a:p>
        </p:txBody>
      </p:sp>
      <p:sp>
        <p:nvSpPr>
          <p:cNvPr id="64" name="Triangle isocèle 63">
            <a:extLst>
              <a:ext uri="{FF2B5EF4-FFF2-40B4-BE49-F238E27FC236}">
                <a16:creationId xmlns:a16="http://schemas.microsoft.com/office/drawing/2014/main" id="{54449C35-CEF1-4011-BB5C-B81065C2AC5E}"/>
              </a:ext>
            </a:extLst>
          </p:cNvPr>
          <p:cNvSpPr/>
          <p:nvPr/>
        </p:nvSpPr>
        <p:spPr>
          <a:xfrm rot="16200000" flipV="1">
            <a:off x="979962" y="6586773"/>
            <a:ext cx="69850" cy="45719"/>
          </a:xfrm>
          <a:prstGeom prst="triangle">
            <a:avLst>
              <a:gd name="adj" fmla="val 50000"/>
            </a:avLst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Triangle isocèle 65">
            <a:extLst>
              <a:ext uri="{FF2B5EF4-FFF2-40B4-BE49-F238E27FC236}">
                <a16:creationId xmlns:a16="http://schemas.microsoft.com/office/drawing/2014/main" id="{781E9208-9B6D-4DAC-A1AA-C33AAF38BCD3}"/>
              </a:ext>
            </a:extLst>
          </p:cNvPr>
          <p:cNvSpPr/>
          <p:nvPr/>
        </p:nvSpPr>
        <p:spPr>
          <a:xfrm rot="16200000" flipV="1">
            <a:off x="979961" y="5764375"/>
            <a:ext cx="69850" cy="45719"/>
          </a:xfrm>
          <a:prstGeom prst="triangle">
            <a:avLst>
              <a:gd name="adj" fmla="val 50000"/>
            </a:avLst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B2F56EBC-DDB7-4723-9A0D-51ED0524AD7D}"/>
              </a:ext>
            </a:extLst>
          </p:cNvPr>
          <p:cNvSpPr/>
          <p:nvPr/>
        </p:nvSpPr>
        <p:spPr>
          <a:xfrm>
            <a:off x="5329003" y="1385143"/>
            <a:ext cx="1533990" cy="3700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accent4">
                    <a:lumMod val="75000"/>
                  </a:schemeClr>
                </a:solidFill>
                <a:cs typeface="Iskoola Pota" panose="020B0502040204020203" pitchFamily="34" charset="0"/>
              </a:rPr>
              <a:t>Les thésaurus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CC40AB9F-4B8B-4133-A4EE-636928FFA8A4}"/>
              </a:ext>
            </a:extLst>
          </p:cNvPr>
          <p:cNvSpPr/>
          <p:nvPr/>
        </p:nvSpPr>
        <p:spPr>
          <a:xfrm>
            <a:off x="876298" y="2568435"/>
            <a:ext cx="1981200" cy="4000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spc="70" dirty="0">
                <a:solidFill>
                  <a:schemeClr val="bg2">
                    <a:lumMod val="25000"/>
                  </a:schemeClr>
                </a:solidFill>
              </a:rPr>
              <a:t>Les thésaurus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B16853EB-5408-4854-B56A-5F5F0E999DBF}"/>
              </a:ext>
            </a:extLst>
          </p:cNvPr>
          <p:cNvSpPr/>
          <p:nvPr/>
        </p:nvSpPr>
        <p:spPr>
          <a:xfrm>
            <a:off x="5329003" y="1748945"/>
            <a:ext cx="153399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>
                <a:solidFill>
                  <a:schemeClr val="bg2">
                    <a:lumMod val="25000"/>
                  </a:schemeClr>
                </a:solidFill>
                <a:cs typeface="Iskoola Pota" panose="020B0502040204020203" pitchFamily="34" charset="0"/>
              </a:rPr>
              <a:t>Créer un  nouveau terme</a:t>
            </a:r>
          </a:p>
        </p:txBody>
      </p:sp>
      <p:sp>
        <p:nvSpPr>
          <p:cNvPr id="79" name="Rectangle : coins arrondis 78">
            <a:extLst>
              <a:ext uri="{FF2B5EF4-FFF2-40B4-BE49-F238E27FC236}">
                <a16:creationId xmlns:a16="http://schemas.microsoft.com/office/drawing/2014/main" id="{6BAA2E34-85B0-41AD-BA1C-BFFCD79C597C}"/>
              </a:ext>
            </a:extLst>
          </p:cNvPr>
          <p:cNvSpPr/>
          <p:nvPr/>
        </p:nvSpPr>
        <p:spPr>
          <a:xfrm>
            <a:off x="10107082" y="3465483"/>
            <a:ext cx="666750" cy="23051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u="sng" dirty="0">
                <a:solidFill>
                  <a:srgbClr val="C00000"/>
                </a:solidFill>
              </a:rPr>
              <a:t>Editer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69CDB3C-AC6A-4EAA-968F-6984C77F3B39}"/>
              </a:ext>
            </a:extLst>
          </p:cNvPr>
          <p:cNvSpPr/>
          <p:nvPr/>
        </p:nvSpPr>
        <p:spPr>
          <a:xfrm>
            <a:off x="4899516" y="5583919"/>
            <a:ext cx="6025660" cy="6177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C377BD8A-8DF8-43CC-ACE0-4C691936F8D6}"/>
              </a:ext>
            </a:extLst>
          </p:cNvPr>
          <p:cNvSpPr/>
          <p:nvPr/>
        </p:nvSpPr>
        <p:spPr>
          <a:xfrm>
            <a:off x="9955740" y="5765782"/>
            <a:ext cx="969435" cy="24990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u="sng" dirty="0">
                <a:solidFill>
                  <a:srgbClr val="C00000"/>
                </a:solidFill>
              </a:rPr>
              <a:t>Ajouter une ressource</a:t>
            </a: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04DF454C-97E5-4985-8883-2124E4FE5C2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104" t="48368" r="80719" b="39826"/>
          <a:stretch/>
        </p:blipFill>
        <p:spPr>
          <a:xfrm>
            <a:off x="5002866" y="5614029"/>
            <a:ext cx="458094" cy="587615"/>
          </a:xfrm>
          <a:prstGeom prst="rect">
            <a:avLst/>
          </a:prstGeom>
          <a:ln>
            <a:noFill/>
          </a:ln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64006FC4-8927-4614-A48C-F97A7CC895FD}"/>
              </a:ext>
            </a:extLst>
          </p:cNvPr>
          <p:cNvSpPr/>
          <p:nvPr/>
        </p:nvSpPr>
        <p:spPr>
          <a:xfrm>
            <a:off x="5460960" y="5656789"/>
            <a:ext cx="4604884" cy="8920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fr-FR" sz="1100" b="1" i="1" dirty="0">
                <a:solidFill>
                  <a:schemeClr val="bg2">
                    <a:lumMod val="25000"/>
                  </a:schemeClr>
                </a:solidFill>
              </a:rPr>
              <a:t>Le Mercure galant, tome III [juillet-août 1672]</a:t>
            </a:r>
            <a:r>
              <a:rPr lang="fr-FR" sz="1100" b="1" dirty="0">
                <a:solidFill>
                  <a:schemeClr val="bg2">
                    <a:lumMod val="25000"/>
                  </a:schemeClr>
                </a:solidFill>
              </a:rPr>
              <a:t>, Claude Barbin et Theodore Girard, 1673.</a:t>
            </a:r>
          </a:p>
        </p:txBody>
      </p:sp>
      <p:sp>
        <p:nvSpPr>
          <p:cNvPr id="18" name="Triangle isocèle 17">
            <a:extLst>
              <a:ext uri="{FF2B5EF4-FFF2-40B4-BE49-F238E27FC236}">
                <a16:creationId xmlns:a16="http://schemas.microsoft.com/office/drawing/2014/main" id="{BF1C7DDF-FFC0-4309-B185-4991FDA5F6F3}"/>
              </a:ext>
            </a:extLst>
          </p:cNvPr>
          <p:cNvSpPr/>
          <p:nvPr/>
        </p:nvSpPr>
        <p:spPr>
          <a:xfrm rot="16200000" flipV="1">
            <a:off x="979961" y="4755479"/>
            <a:ext cx="69850" cy="45719"/>
          </a:xfrm>
          <a:prstGeom prst="triangle">
            <a:avLst>
              <a:gd name="adj" fmla="val 50000"/>
            </a:avLst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36A781-FFF6-483D-B7BC-6E7B4ADD446A}"/>
              </a:ext>
            </a:extLst>
          </p:cNvPr>
          <p:cNvSpPr/>
          <p:nvPr/>
        </p:nvSpPr>
        <p:spPr>
          <a:xfrm>
            <a:off x="10792668" y="143154"/>
            <a:ext cx="1038225" cy="2311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spc="70" dirty="0" err="1">
                <a:solidFill>
                  <a:schemeClr val="accent4">
                    <a:lumMod val="75000"/>
                  </a:schemeClr>
                </a:solidFill>
              </a:rPr>
              <a:t>Connecté-e</a:t>
            </a:r>
            <a:endParaRPr lang="fr-FR" sz="1100" spc="70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0CF34568-34E7-443F-8151-B09DA3BF2256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3897" y="151756"/>
            <a:ext cx="213992" cy="213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1997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16270</TotalTime>
  <Words>1131</Words>
  <Application>Microsoft Office PowerPoint</Application>
  <PresentationFormat>Grand écran</PresentationFormat>
  <Paragraphs>335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9" baseType="lpstr">
      <vt:lpstr>Arial</vt:lpstr>
      <vt:lpstr>Bembo</vt:lpstr>
      <vt:lpstr>Calibri</vt:lpstr>
      <vt:lpstr>Calibri Light</vt:lpstr>
      <vt:lpstr>Gill Sans Nova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SHERLOCK</dc:title>
  <dc:creator>rebecca</dc:creator>
  <cp:lastModifiedBy>rebecca</cp:lastModifiedBy>
  <cp:revision>455</cp:revision>
  <dcterms:created xsi:type="dcterms:W3CDTF">2020-10-29T09:19:53Z</dcterms:created>
  <dcterms:modified xsi:type="dcterms:W3CDTF">2020-11-13T15:40:31Z</dcterms:modified>
</cp:coreProperties>
</file>