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80" r:id="rId4"/>
    <p:sldId id="259" r:id="rId5"/>
    <p:sldId id="286" r:id="rId6"/>
    <p:sldId id="285" r:id="rId7"/>
    <p:sldId id="287" r:id="rId8"/>
    <p:sldId id="263" r:id="rId9"/>
    <p:sldId id="265" r:id="rId10"/>
    <p:sldId id="258" r:id="rId11"/>
    <p:sldId id="284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" initials="r" lastIdx="3" clrIdx="0">
    <p:extLst>
      <p:ext uri="{19B8F6BF-5375-455C-9EA6-DF929625EA0E}">
        <p15:presenceInfo xmlns:p15="http://schemas.microsoft.com/office/powerpoint/2012/main" userId="rebec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FFFFFF"/>
    <a:srgbClr val="E60000"/>
    <a:srgbClr val="FF0505"/>
    <a:srgbClr val="474343"/>
    <a:srgbClr val="232527"/>
    <a:srgbClr val="0D0D0D"/>
    <a:srgbClr val="990000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290" d="100"/>
          <a:sy n="290" d="100"/>
        </p:scale>
        <p:origin x="-8611" y="-5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689744772541833E-2"/>
          <c:y val="4.2144036369971542E-2"/>
          <c:w val="0.94817660093775502"/>
          <c:h val="0.5364155999303129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6BB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Feuil1!$A$2:$A$5</c:f>
              <c:numCache>
                <c:formatCode>General</c:formatCode>
                <c:ptCount val="4"/>
                <c:pt idx="0">
                  <c:v>1650</c:v>
                </c:pt>
                <c:pt idx="1">
                  <c:v>1710</c:v>
                </c:pt>
                <c:pt idx="2">
                  <c:v>1718</c:v>
                </c:pt>
                <c:pt idx="3">
                  <c:v>1721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Feuil1!$B$1</c15:sqref>
                        </c15:formulaRef>
                      </c:ext>
                    </c:extLst>
                    <c:strCache>
                      <c:ptCount val="1"/>
                      <c:pt idx="0">
                        <c:v> 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50F-4A65-A6A6-8A71579D99E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79072383"/>
        <c:axId val="1707120719"/>
      </c:lineChart>
      <c:catAx>
        <c:axId val="1579072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7120719"/>
        <c:crosses val="autoZero"/>
        <c:auto val="1"/>
        <c:lblAlgn val="ctr"/>
        <c:lblOffset val="100"/>
        <c:noMultiLvlLbl val="0"/>
      </c:catAx>
      <c:valAx>
        <c:axId val="170712071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79072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6BB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Feuil1!$A$2:$A$5</c:f>
              <c:numCache>
                <c:formatCode>General</c:formatCode>
                <c:ptCount val="4"/>
                <c:pt idx="0">
                  <c:v>1650</c:v>
                </c:pt>
                <c:pt idx="1">
                  <c:v>1710</c:v>
                </c:pt>
                <c:pt idx="2">
                  <c:v>1718</c:v>
                </c:pt>
                <c:pt idx="3">
                  <c:v>1721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Feuil1!$B$1</c15:sqref>
                        </c15:formulaRef>
                      </c:ext>
                    </c:extLst>
                    <c:strCache>
                      <c:ptCount val="1"/>
                      <c:pt idx="0">
                        <c:v> 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820-4BC5-A731-03D6434084E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79072383"/>
        <c:axId val="1707120719"/>
      </c:lineChart>
      <c:catAx>
        <c:axId val="1579072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7120719"/>
        <c:crosses val="autoZero"/>
        <c:auto val="1"/>
        <c:lblAlgn val="ctr"/>
        <c:lblOffset val="100"/>
        <c:tickLblSkip val="1"/>
        <c:noMultiLvlLbl val="0"/>
      </c:catAx>
      <c:valAx>
        <c:axId val="170712071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79072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6BB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Feuil1!$A$2:$A$5</c:f>
              <c:numCache>
                <c:formatCode>General</c:formatCode>
                <c:ptCount val="4"/>
                <c:pt idx="0">
                  <c:v>1650</c:v>
                </c:pt>
                <c:pt idx="1">
                  <c:v>1710</c:v>
                </c:pt>
                <c:pt idx="2">
                  <c:v>1718</c:v>
                </c:pt>
                <c:pt idx="3">
                  <c:v>1721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Feuil1!$B$1</c15:sqref>
                        </c15:formulaRef>
                      </c:ext>
                    </c:extLst>
                    <c:strCache>
                      <c:ptCount val="1"/>
                      <c:pt idx="0">
                        <c:v>  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F820-4BC5-A731-03D6434084E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79072383"/>
        <c:axId val="1707120719"/>
      </c:lineChart>
      <c:catAx>
        <c:axId val="1579072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7120719"/>
        <c:crosses val="autoZero"/>
        <c:auto val="1"/>
        <c:lblAlgn val="ctr"/>
        <c:lblOffset val="100"/>
        <c:tickLblSkip val="1"/>
        <c:noMultiLvlLbl val="0"/>
      </c:catAx>
      <c:valAx>
        <c:axId val="170712071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79072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D11CF-92A3-4F93-B084-298FD269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A7A413-698F-4B9C-A717-6800224F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9A59C-B698-4773-AAB0-C659B38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71B01-CE2F-49DB-B351-DD20F1F0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66E14-1B2F-4C90-A9A1-B2CE741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08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D3D2D-F6C7-4ADF-8793-AB438D73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4DDD7-CA02-4039-A334-D8912917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66878-CE8A-41C0-A2B0-3BF471FE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46ECC-C2E6-41D3-A23A-BAC5B12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949F1-63BB-4FD4-8C90-ABB1C35B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ECF11-FFC8-41D4-8BE0-08167F89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A1BF08-EA69-4EAC-AD2B-98B6823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A11B3-7DB3-45FD-8D4E-2CC1CBB8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2A8DB-72AA-48CE-ADD0-3350A7A9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F8B50-5AFC-487D-A835-3A2C428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9ED7E-7DF1-4C76-9E85-DDF2943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00297-A801-41B0-98B1-6249320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36B24-F0C1-4429-8FD9-2830561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04610-9255-4CA1-8848-DCEC2437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67C13-9AAD-4362-9FD6-E86EAD0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2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33106-377C-45C4-A6FA-5D152D7C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540FE-C800-43F0-A9B2-EBFA6EC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8071A-C71E-4883-A90A-6C9B3ECF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D6E56-C86B-43C4-AE0E-BD586C73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A80B7-8942-49BF-AE0E-A1ADEB12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6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3E47B-5A9C-4B6D-89D5-FE6729B6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076C0-B2B9-421C-8B6F-5583A4C3E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4CFF85-F178-4A7A-B44D-C22950BA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7EF0A-E482-4BD3-B431-DCBA76A7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1576C-1CE8-4BEE-8271-6EB29813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C0E8A-8C5A-4DCA-AB00-1B4C45D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65C5D-E931-4C46-97DE-993BBCCD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51E963-6AF8-4D6A-A5A0-5753B87B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27373-2F4D-45ED-86C7-C8A33C21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BA1731-6E6C-4A82-B19D-A0A241B6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DBE82D-813C-40E1-9AEF-3FD2483C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380006-2700-435E-A59E-BC83D8FB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08BC15-CA9C-409A-8A6D-230A05A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827B83-9734-4F95-8448-2A7C396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A993F-F369-463D-BA20-73DA08D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5281A0-A06F-41B6-AF03-2BAA898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5E671C-953C-4F3B-9D8E-3343242E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A4B62-8861-42A1-889C-0F125F96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4D9F8-E971-4F3F-B6B2-2DA29C09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A70458-F9E1-45F5-96C5-A577A761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88E192-376B-4DA0-8B4F-02021490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DCBAF-83E7-4E9E-9DC3-1D40B12C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870C2-1939-46BA-8A55-7AC6A1C7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C6CB4-255B-4E4C-A802-76F411677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FF9E5-31BD-4599-8E69-2E1D0BF0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4FD20-52AE-441D-B93D-415F321F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6B2FB-2C75-4679-B460-0FC0A54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8856-9069-4E79-B31E-F0435CEC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07FE2-1808-4C57-89D2-09D47EDB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BB6AA-7090-41AF-93F5-1F3BE9F03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928F18-2705-4178-9618-07A8D91E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9DB55-E26D-4C4F-835A-87416B49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6927F-AAE3-43FA-8E4D-5E75353A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D5BDE7-2A28-41EB-8EC1-566961F9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4D6E99-AD3F-4B89-8BBF-ED850C3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B9EA2-4987-4873-AFAE-2098953C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7C8-E55E-4FA0-B705-E340A46EFEF0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25AD-EEA4-4B40-B54E-D1618E19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88891-0A04-4D6E-89D3-F66B6306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3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hart" Target="../charts/char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rgbClr val="C00000"/>
                </a:solidFill>
                <a:cs typeface="Iskoola Pota" panose="020B0502040204020203" pitchFamily="34" charset="0"/>
              </a:rPr>
              <a:t>Projets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5B8A6D1-8DD3-4D13-A420-4C1A6277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33960"/>
              </p:ext>
            </p:extLst>
          </p:nvPr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21AF8EC-4807-4028-AFA9-C9C81FF4CA7F}"/>
              </a:ext>
            </a:extLst>
          </p:cNvPr>
          <p:cNvSpPr/>
          <p:nvPr/>
        </p:nvSpPr>
        <p:spPr>
          <a:xfrm>
            <a:off x="2066460" y="1400176"/>
            <a:ext cx="1533990" cy="1029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9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Terminologie des instruments de musique</a:t>
            </a:r>
            <a:endParaRPr lang="fr-FR" sz="9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F8CEC-4350-4638-A13A-0D73AE758F51}"/>
              </a:ext>
            </a:extLst>
          </p:cNvPr>
          <p:cNvSpPr/>
          <p:nvPr/>
        </p:nvSpPr>
        <p:spPr>
          <a:xfrm>
            <a:off x="2066458" y="1400176"/>
            <a:ext cx="1533990" cy="34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Mercure Galant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262030-F7AC-487C-BA8D-FE5CE0CE6586}"/>
              </a:ext>
            </a:extLst>
          </p:cNvPr>
          <p:cNvSpPr/>
          <p:nvPr/>
        </p:nvSpPr>
        <p:spPr>
          <a:xfrm>
            <a:off x="2066458" y="1740955"/>
            <a:ext cx="1533990" cy="295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Sequentia</a:t>
            </a:r>
            <a:endParaRPr lang="fr-FR" sz="1200" b="1" dirty="0">
              <a:solidFill>
                <a:schemeClr val="bg2">
                  <a:lumMod val="25000"/>
                </a:schemeClr>
              </a:solidFill>
              <a:cs typeface="Iskoola Pota" panose="020B0502040204020203" pitchFamily="34" charset="0"/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EA73A34-4204-495F-8B3D-40E0C6EC7CC5}"/>
              </a:ext>
            </a:extLst>
          </p:cNvPr>
          <p:cNvSpPr/>
          <p:nvPr/>
        </p:nvSpPr>
        <p:spPr>
          <a:xfrm rot="16200000"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A6E056-C8D8-455D-B2B1-98785DF2E4CD}"/>
              </a:ext>
            </a:extLst>
          </p:cNvPr>
          <p:cNvSpPr/>
          <p:nvPr/>
        </p:nvSpPr>
        <p:spPr>
          <a:xfrm>
            <a:off x="2066456" y="1108430"/>
            <a:ext cx="1533990" cy="298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405202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9F28A6-E380-47FD-B6BD-585778A15A9B}"/>
              </a:ext>
            </a:extLst>
          </p:cNvPr>
          <p:cNvSpPr/>
          <p:nvPr/>
        </p:nvSpPr>
        <p:spPr>
          <a:xfrm>
            <a:off x="2119940" y="3480281"/>
            <a:ext cx="826459" cy="3194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EFBA784D-10F0-4875-B930-43675C2C492E}"/>
              </a:ext>
            </a:extLst>
          </p:cNvPr>
          <p:cNvSpPr/>
          <p:nvPr/>
        </p:nvSpPr>
        <p:spPr>
          <a:xfrm rot="16200000" flipV="1">
            <a:off x="2802837" y="361496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D83EBBF-ABEF-412B-B27C-3EF87D3C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01732"/>
              </p:ext>
            </p:extLst>
          </p:nvPr>
        </p:nvGraphicFramePr>
        <p:xfrm>
          <a:off x="2946398" y="3489229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Ancien Régime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Liturgie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Instruments de musique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64CEE37-8717-41F0-878F-0F04FFB68676}"/>
              </a:ext>
            </a:extLst>
          </p:cNvPr>
          <p:cNvSpPr/>
          <p:nvPr/>
        </p:nvSpPr>
        <p:spPr>
          <a:xfrm rot="16200000" flipV="1">
            <a:off x="4584744" y="361496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B5B17DA2-BC42-4403-8139-770F94990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26129"/>
              </p:ext>
            </p:extLst>
          </p:nvPr>
        </p:nvGraphicFramePr>
        <p:xfrm>
          <a:off x="4724399" y="2867305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1" dirty="0"/>
                        <a:t>Personnes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Lieux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Corporations/institutions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EC91E674-7AC6-46E4-9C82-B6F173EC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24713"/>
              </p:ext>
            </p:extLst>
          </p:nvPr>
        </p:nvGraphicFramePr>
        <p:xfrm>
          <a:off x="2120900" y="4736234"/>
          <a:ext cx="8128000" cy="2311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7071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6340929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Nom*</a:t>
                      </a:r>
                      <a:endParaRPr lang="fr-FR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Naissance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Mort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Activité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 début                               Date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Sources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 Ajouter une corporation/institution</a:t>
                      </a:r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D38914-AB4E-4C5B-86F9-E92EF60EFA27}"/>
              </a:ext>
            </a:extLst>
          </p:cNvPr>
          <p:cNvSpPr/>
          <p:nvPr/>
        </p:nvSpPr>
        <p:spPr>
          <a:xfrm>
            <a:off x="3984625" y="4824055"/>
            <a:ext cx="3164703" cy="2094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3B8683D-5D15-4767-87DD-FFE29C8B72B1}"/>
              </a:ext>
            </a:extLst>
          </p:cNvPr>
          <p:cNvSpPr/>
          <p:nvPr/>
        </p:nvSpPr>
        <p:spPr>
          <a:xfrm>
            <a:off x="4899734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16DADE-C03C-4179-9A34-7C38AE6F0388}"/>
              </a:ext>
            </a:extLst>
          </p:cNvPr>
          <p:cNvSpPr/>
          <p:nvPr/>
        </p:nvSpPr>
        <p:spPr>
          <a:xfrm>
            <a:off x="3984625" y="5527291"/>
            <a:ext cx="1673362" cy="242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4A6EF00-E9F0-4AF8-B40C-D1D65DFFD293}"/>
              </a:ext>
            </a:extLst>
          </p:cNvPr>
          <p:cNvSpPr/>
          <p:nvPr/>
        </p:nvSpPr>
        <p:spPr>
          <a:xfrm>
            <a:off x="3984625" y="5897658"/>
            <a:ext cx="3186778" cy="2273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3C241FA-8EF8-4802-97D4-C51BC6A93700}"/>
              </a:ext>
            </a:extLst>
          </p:cNvPr>
          <p:cNvSpPr/>
          <p:nvPr/>
        </p:nvSpPr>
        <p:spPr>
          <a:xfrm>
            <a:off x="6537205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7E93DD-64E4-4EEF-ACCE-21E8956A2A06}"/>
              </a:ext>
            </a:extLst>
          </p:cNvPr>
          <p:cNvSpPr/>
          <p:nvPr/>
        </p:nvSpPr>
        <p:spPr>
          <a:xfrm>
            <a:off x="6862993" y="5550908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840B8C2-0D70-4AE2-B154-F7EB2F384DFE}"/>
              </a:ext>
            </a:extLst>
          </p:cNvPr>
          <p:cNvSpPr/>
          <p:nvPr/>
        </p:nvSpPr>
        <p:spPr>
          <a:xfrm>
            <a:off x="8634228" y="5555721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677ED9B5-EAA4-4F8E-BB50-EB0F1E16B8B4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E0E0B212-86DE-43F8-B729-E9CDEE67DB53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01A064-F7AB-45BA-9051-D0130809B9EC}"/>
              </a:ext>
            </a:extLst>
          </p:cNvPr>
          <p:cNvSpPr/>
          <p:nvPr/>
        </p:nvSpPr>
        <p:spPr>
          <a:xfrm>
            <a:off x="5329003" y="1399635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40953D-93A2-4194-A2DF-115EFD2EFB17}"/>
              </a:ext>
            </a:extLst>
          </p:cNvPr>
          <p:cNvSpPr/>
          <p:nvPr/>
        </p:nvSpPr>
        <p:spPr>
          <a:xfrm>
            <a:off x="5329003" y="1763437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</p:spTree>
    <p:extLst>
      <p:ext uri="{BB962C8B-B14F-4D97-AF65-F5344CB8AC3E}">
        <p14:creationId xmlns:p14="http://schemas.microsoft.com/office/powerpoint/2010/main" val="93392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9F28A6-E380-47FD-B6BD-585778A15A9B}"/>
              </a:ext>
            </a:extLst>
          </p:cNvPr>
          <p:cNvSpPr/>
          <p:nvPr/>
        </p:nvSpPr>
        <p:spPr>
          <a:xfrm>
            <a:off x="2119940" y="3480281"/>
            <a:ext cx="826459" cy="3194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EFBA784D-10F0-4875-B930-43675C2C492E}"/>
              </a:ext>
            </a:extLst>
          </p:cNvPr>
          <p:cNvSpPr/>
          <p:nvPr/>
        </p:nvSpPr>
        <p:spPr>
          <a:xfrm rot="16200000" flipV="1">
            <a:off x="2802837" y="361496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D83EBBF-ABEF-412B-B27C-3EF87D3C254C}"/>
              </a:ext>
            </a:extLst>
          </p:cNvPr>
          <p:cNvGraphicFramePr>
            <a:graphicFrameLocks noGrp="1"/>
          </p:cNvGraphicFramePr>
          <p:nvPr/>
        </p:nvGraphicFramePr>
        <p:xfrm>
          <a:off x="2946398" y="3489229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Ancien Régime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Liturgie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Instruments de musique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64CEE37-8717-41F0-878F-0F04FFB68676}"/>
              </a:ext>
            </a:extLst>
          </p:cNvPr>
          <p:cNvSpPr/>
          <p:nvPr/>
        </p:nvSpPr>
        <p:spPr>
          <a:xfrm rot="16200000" flipV="1">
            <a:off x="4584744" y="361496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B5B17DA2-BC42-4403-8139-770F94990325}"/>
              </a:ext>
            </a:extLst>
          </p:cNvPr>
          <p:cNvGraphicFramePr>
            <a:graphicFrameLocks noGrp="1"/>
          </p:cNvGraphicFramePr>
          <p:nvPr/>
        </p:nvGraphicFramePr>
        <p:xfrm>
          <a:off x="4724399" y="2867305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1" dirty="0"/>
                        <a:t>Personnes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Lieux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Corporations/institutions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EC91E674-7AC6-46E4-9C82-B6F173EC4370}"/>
              </a:ext>
            </a:extLst>
          </p:cNvPr>
          <p:cNvGraphicFramePr>
            <a:graphicFrameLocks noGrp="1"/>
          </p:cNvGraphicFramePr>
          <p:nvPr/>
        </p:nvGraphicFramePr>
        <p:xfrm>
          <a:off x="2120900" y="4736234"/>
          <a:ext cx="8128000" cy="2311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7071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6340929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Nom*</a:t>
                      </a:r>
                      <a:endParaRPr lang="fr-FR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Naissance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Mort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Activité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 début                               Date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Sources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 Ajouter une corporation/institution</a:t>
                      </a:r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D38914-AB4E-4C5B-86F9-E92EF60EFA27}"/>
              </a:ext>
            </a:extLst>
          </p:cNvPr>
          <p:cNvSpPr/>
          <p:nvPr/>
        </p:nvSpPr>
        <p:spPr>
          <a:xfrm>
            <a:off x="3984625" y="4824055"/>
            <a:ext cx="3164703" cy="2094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3B8683D-5D15-4767-87DD-FFE29C8B72B1}"/>
              </a:ext>
            </a:extLst>
          </p:cNvPr>
          <p:cNvSpPr/>
          <p:nvPr/>
        </p:nvSpPr>
        <p:spPr>
          <a:xfrm>
            <a:off x="4899734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16DADE-C03C-4179-9A34-7C38AE6F0388}"/>
              </a:ext>
            </a:extLst>
          </p:cNvPr>
          <p:cNvSpPr/>
          <p:nvPr/>
        </p:nvSpPr>
        <p:spPr>
          <a:xfrm>
            <a:off x="3984625" y="5527291"/>
            <a:ext cx="1673362" cy="242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4A6EF00-E9F0-4AF8-B40C-D1D65DFFD293}"/>
              </a:ext>
            </a:extLst>
          </p:cNvPr>
          <p:cNvSpPr/>
          <p:nvPr/>
        </p:nvSpPr>
        <p:spPr>
          <a:xfrm>
            <a:off x="3984625" y="5897658"/>
            <a:ext cx="3186778" cy="2273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3C241FA-8EF8-4802-97D4-C51BC6A93700}"/>
              </a:ext>
            </a:extLst>
          </p:cNvPr>
          <p:cNvSpPr/>
          <p:nvPr/>
        </p:nvSpPr>
        <p:spPr>
          <a:xfrm>
            <a:off x="6537205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7E93DD-64E4-4EEF-ACCE-21E8956A2A06}"/>
              </a:ext>
            </a:extLst>
          </p:cNvPr>
          <p:cNvSpPr/>
          <p:nvPr/>
        </p:nvSpPr>
        <p:spPr>
          <a:xfrm>
            <a:off x="6862993" y="5550908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840B8C2-0D70-4AE2-B154-F7EB2F384DFE}"/>
              </a:ext>
            </a:extLst>
          </p:cNvPr>
          <p:cNvSpPr/>
          <p:nvPr/>
        </p:nvSpPr>
        <p:spPr>
          <a:xfrm>
            <a:off x="8634228" y="5555721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677ED9B5-EAA4-4F8E-BB50-EB0F1E16B8B4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E0E0B212-86DE-43F8-B729-E9CDEE67DB53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01A064-F7AB-45BA-9051-D0130809B9EC}"/>
              </a:ext>
            </a:extLst>
          </p:cNvPr>
          <p:cNvSpPr/>
          <p:nvPr/>
        </p:nvSpPr>
        <p:spPr>
          <a:xfrm>
            <a:off x="5329003" y="1399635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40953D-93A2-4194-A2DF-115EFD2EFB17}"/>
              </a:ext>
            </a:extLst>
          </p:cNvPr>
          <p:cNvSpPr/>
          <p:nvPr/>
        </p:nvSpPr>
        <p:spPr>
          <a:xfrm>
            <a:off x="5329003" y="1763437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2381EF4B-D1E2-4AF5-BFE8-DE837F8FE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99455"/>
              </p:ext>
            </p:extLst>
          </p:nvPr>
        </p:nvGraphicFramePr>
        <p:xfrm>
          <a:off x="3984624" y="5767285"/>
          <a:ext cx="1673361" cy="8115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73361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Marchand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Menuisier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Maître orfèvre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4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-27800"/>
            <a:ext cx="12191999" cy="6885802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-552449"/>
            <a:ext cx="10612967" cy="4242706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75F1320-118A-4EB6-9B0E-CA0B79003856}"/>
              </a:ext>
            </a:extLst>
          </p:cNvPr>
          <p:cNvSpPr/>
          <p:nvPr/>
        </p:nvSpPr>
        <p:spPr>
          <a:xfrm>
            <a:off x="4082143" y="362635"/>
            <a:ext cx="5994697" cy="17491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11">
            <a:extLst>
              <a:ext uri="{FF2B5EF4-FFF2-40B4-BE49-F238E27FC236}">
                <a16:creationId xmlns:a16="http://schemas.microsoft.com/office/drawing/2014/main" id="{8294335D-B6DE-400D-AA64-EB9E38069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24975"/>
              </p:ext>
            </p:extLst>
          </p:nvPr>
        </p:nvGraphicFramePr>
        <p:xfrm>
          <a:off x="2115160" y="362635"/>
          <a:ext cx="8128000" cy="22250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61986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5666014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BD8FDE-7542-46BA-AE1B-20C11FD79680}"/>
              </a:ext>
            </a:extLst>
          </p:cNvPr>
          <p:cNvSpPr/>
          <p:nvPr/>
        </p:nvSpPr>
        <p:spPr>
          <a:xfrm>
            <a:off x="5545186" y="2872173"/>
            <a:ext cx="1080460" cy="37070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Soumettre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DD6D6433-AF03-4E9A-8A3D-AC7AB674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90187"/>
              </p:ext>
            </p:extLst>
          </p:nvPr>
        </p:nvGraphicFramePr>
        <p:xfrm>
          <a:off x="3599087" y="1904041"/>
          <a:ext cx="1160482" cy="5410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0482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Corpus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Thésaurus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</a:tbl>
          </a:graphicData>
        </a:graphic>
      </p:graphicFrame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D91C0E1D-4E4F-422C-BA84-88177BD0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60709"/>
              </p:ext>
            </p:extLst>
          </p:nvPr>
        </p:nvGraphicFramePr>
        <p:xfrm>
          <a:off x="7977554" y="1904041"/>
          <a:ext cx="986623" cy="624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6623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58880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Type de mot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306345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Type de document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</a:tbl>
          </a:graphicData>
        </a:graphic>
      </p:graphicFrame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FB839387-E385-44E9-80B7-717C4C3AD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71359"/>
              </p:ext>
            </p:extLst>
          </p:nvPr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DE96004-01CB-436C-82D9-8B3F41D8084F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au 6">
            <a:extLst>
              <a:ext uri="{FF2B5EF4-FFF2-40B4-BE49-F238E27FC236}">
                <a16:creationId xmlns:a16="http://schemas.microsoft.com/office/drawing/2014/main" id="{7618C5BF-57D4-4788-A27E-534AAF772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59143"/>
              </p:ext>
            </p:extLst>
          </p:nvPr>
        </p:nvGraphicFramePr>
        <p:xfrm>
          <a:off x="8961461" y="1335201"/>
          <a:ext cx="984596" cy="85007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83359">
                <a:tc>
                  <a:txBody>
                    <a:bodyPr/>
                    <a:lstStyle/>
                    <a:p>
                      <a:r>
                        <a:rPr lang="fr-FR" sz="900" b="0" dirty="0"/>
                        <a:t>      Document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83359">
                <a:tc>
                  <a:txBody>
                    <a:bodyPr/>
                    <a:lstStyle/>
                    <a:p>
                      <a:r>
                        <a:rPr lang="fr-FR" sz="900" dirty="0"/>
                        <a:t>      Personne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83359">
                <a:tc>
                  <a:txBody>
                    <a:bodyPr/>
                    <a:lstStyle/>
                    <a:p>
                      <a:r>
                        <a:rPr lang="fr-FR" sz="900" dirty="0"/>
                        <a:t>       Lieu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9698"/>
                  </a:ext>
                </a:extLst>
              </a:tr>
            </a:tbl>
          </a:graphicData>
        </a:graphic>
      </p:graphicFrame>
      <p:pic>
        <p:nvPicPr>
          <p:cNvPr id="20" name="Graphique 19" descr="Profil femelle">
            <a:extLst>
              <a:ext uri="{FF2B5EF4-FFF2-40B4-BE49-F238E27FC236}">
                <a16:creationId xmlns:a16="http://schemas.microsoft.com/office/drawing/2014/main" id="{CC98F14F-92EC-47EE-B5BA-5E0F3015D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2484" y="1636249"/>
            <a:ext cx="229483" cy="229483"/>
          </a:xfrm>
          <a:prstGeom prst="rect">
            <a:avLst/>
          </a:prstGeom>
        </p:spPr>
      </p:pic>
      <p:pic>
        <p:nvPicPr>
          <p:cNvPr id="24" name="Graphique 23" descr="Repère">
            <a:extLst>
              <a:ext uri="{FF2B5EF4-FFF2-40B4-BE49-F238E27FC236}">
                <a16:creationId xmlns:a16="http://schemas.microsoft.com/office/drawing/2014/main" id="{6A50D718-92B0-46B1-B831-50EC3BDAC1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72484" y="1887278"/>
            <a:ext cx="249263" cy="249263"/>
          </a:xfrm>
          <a:prstGeom prst="rect">
            <a:avLst/>
          </a:prstGeom>
        </p:spPr>
      </p:pic>
      <p:pic>
        <p:nvPicPr>
          <p:cNvPr id="7" name="Graphique 6" descr="Contrat">
            <a:extLst>
              <a:ext uri="{FF2B5EF4-FFF2-40B4-BE49-F238E27FC236}">
                <a16:creationId xmlns:a16="http://schemas.microsoft.com/office/drawing/2014/main" id="{D164ADA2-A45A-42EE-AC3A-625109480F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4050" y="1363254"/>
            <a:ext cx="240508" cy="24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FB839387-E385-44E9-80B7-717C4C3AD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17653"/>
              </p:ext>
            </p:extLst>
          </p:nvPr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DE96004-01CB-436C-82D9-8B3F41D8084F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837AFE1E-7ADB-4F7C-ADB0-95A2B5E57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12378"/>
              </p:ext>
            </p:extLst>
          </p:nvPr>
        </p:nvGraphicFramePr>
        <p:xfrm>
          <a:off x="4760319" y="1912348"/>
          <a:ext cx="3202581" cy="8115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02581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        Guitare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       Gaspard Abeille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     Grenoble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81822"/>
                  </a:ext>
                </a:extLst>
              </a:tr>
            </a:tbl>
          </a:graphicData>
        </a:graphic>
      </p:graphicFrame>
      <p:pic>
        <p:nvPicPr>
          <p:cNvPr id="7" name="Graphique 6" descr="Violon">
            <a:extLst>
              <a:ext uri="{FF2B5EF4-FFF2-40B4-BE49-F238E27FC236}">
                <a16:creationId xmlns:a16="http://schemas.microsoft.com/office/drawing/2014/main" id="{EF4D219D-4659-4EAE-8D49-8A57D9954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0257" y="1936117"/>
            <a:ext cx="234681" cy="234681"/>
          </a:xfrm>
          <a:prstGeom prst="rect">
            <a:avLst/>
          </a:prstGeom>
        </p:spPr>
      </p:pic>
      <p:pic>
        <p:nvPicPr>
          <p:cNvPr id="8" name="Graphique 7" descr="Profil femelle">
            <a:extLst>
              <a:ext uri="{FF2B5EF4-FFF2-40B4-BE49-F238E27FC236}">
                <a16:creationId xmlns:a16="http://schemas.microsoft.com/office/drawing/2014/main" id="{2A49216B-24DB-428E-976A-75A8616CC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317" y="2203375"/>
            <a:ext cx="229483" cy="229483"/>
          </a:xfrm>
          <a:prstGeom prst="rect">
            <a:avLst/>
          </a:prstGeom>
        </p:spPr>
      </p:pic>
      <p:pic>
        <p:nvPicPr>
          <p:cNvPr id="9" name="Graphique 8" descr="Repère">
            <a:extLst>
              <a:ext uri="{FF2B5EF4-FFF2-40B4-BE49-F238E27FC236}">
                <a16:creationId xmlns:a16="http://schemas.microsoft.com/office/drawing/2014/main" id="{7FC18556-470A-43EE-98AD-3FA278A541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6800" y="2444702"/>
            <a:ext cx="249263" cy="2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66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9977"/>
              </p:ext>
            </p:extLst>
          </p:nvPr>
        </p:nvGraphicFramePr>
        <p:xfrm>
          <a:off x="3552824" y="3109344"/>
          <a:ext cx="7438485" cy="38342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9942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Identifiant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000001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117068"/>
                  </a:ext>
                </a:extLst>
              </a:tr>
              <a:tr h="748714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Occurrences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78176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John Doe, Jon Doe, John Do</a:t>
                      </a:r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819103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Assistant boulanger (1665-1667), boulanger (1665-1710), marchand (1710-1718)</a:t>
                      </a:r>
                    </a:p>
                    <a:p>
                      <a:endParaRPr lang="fr-FR" sz="1100" dirty="0"/>
                    </a:p>
                    <a:p>
                      <a:r>
                        <a:rPr lang="fr-FR" sz="1100" dirty="0"/>
                        <a:t> Membre de </a:t>
                      </a:r>
                      <a:r>
                        <a:rPr lang="fr-FR" sz="1100" b="1" u="sng" dirty="0"/>
                        <a:t>Marchands du Pont Neuf</a:t>
                      </a:r>
                      <a:r>
                        <a:rPr lang="fr-FR" sz="1100" b="0" u="none" dirty="0"/>
                        <a:t> (1715-1718).</a:t>
                      </a:r>
                      <a:endParaRPr lang="fr-FR" sz="11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27291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Auteur A. (1650) – </a:t>
                      </a:r>
                      <a:r>
                        <a:rPr lang="fr-FR" sz="1100" i="1" dirty="0"/>
                        <a:t>Source</a:t>
                      </a:r>
                      <a:r>
                        <a:rPr lang="fr-FR" sz="1100" dirty="0"/>
                        <a:t>, édition, date </a:t>
                      </a:r>
                    </a:p>
                    <a:p>
                      <a:r>
                        <a:rPr lang="fr-FR" sz="1100" dirty="0"/>
                        <a:t>Auteur B. (1710) – </a:t>
                      </a:r>
                      <a:r>
                        <a:rPr lang="fr-FR" sz="1100" i="1" dirty="0"/>
                        <a:t>Source</a:t>
                      </a:r>
                      <a:r>
                        <a:rPr lang="fr-FR" sz="1100" dirty="0"/>
                        <a:t>, édition, date</a:t>
                      </a:r>
                    </a:p>
                    <a:p>
                      <a:r>
                        <a:rPr lang="fr-FR" sz="1100" dirty="0"/>
                        <a:t>Auteur C. (1718) – </a:t>
                      </a:r>
                      <a:r>
                        <a:rPr lang="fr-FR" sz="1100" i="1" dirty="0"/>
                        <a:t>Source</a:t>
                      </a:r>
                      <a:r>
                        <a:rPr lang="fr-FR" sz="1100" dirty="0"/>
                        <a:t>, édition, date</a:t>
                      </a:r>
                    </a:p>
                    <a:p>
                      <a:r>
                        <a:rPr lang="fr-FR" sz="1100" dirty="0"/>
                        <a:t>Auteur D. (1721) – </a:t>
                      </a:r>
                      <a:r>
                        <a:rPr lang="fr-FR" sz="1100" i="1" dirty="0"/>
                        <a:t>Source</a:t>
                      </a:r>
                      <a:r>
                        <a:rPr lang="fr-FR" sz="1100" dirty="0"/>
                        <a:t>, édition, date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</a:tbl>
          </a:graphicData>
        </a:graphic>
      </p:graphicFrame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324559" y="3285166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B7444486-AC04-4F4E-B8CC-1559DA9CB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24818"/>
              </p:ext>
            </p:extLst>
          </p:nvPr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E5616C14-6542-4060-AFC7-B2551D8DFCA7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D3700F-80B9-4753-936B-941805B372CF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4A339-9BB0-42C5-953B-F44F36C23E9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69" name="Graphique 68">
            <a:extLst>
              <a:ext uri="{FF2B5EF4-FFF2-40B4-BE49-F238E27FC236}">
                <a16:creationId xmlns:a16="http://schemas.microsoft.com/office/drawing/2014/main" id="{B89A0450-4FB7-4CCC-8FDE-078E652E5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830465"/>
              </p:ext>
            </p:extLst>
          </p:nvPr>
        </p:nvGraphicFramePr>
        <p:xfrm>
          <a:off x="4865915" y="3673783"/>
          <a:ext cx="2998451" cy="69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99FB339-3691-4FB8-845B-1E7B9A4CC879}"/>
              </a:ext>
            </a:extLst>
          </p:cNvPr>
          <p:cNvCxnSpPr>
            <a:cxnSpLocks/>
          </p:cNvCxnSpPr>
          <p:nvPr/>
        </p:nvCxnSpPr>
        <p:spPr>
          <a:xfrm>
            <a:off x="4971393" y="4075723"/>
            <a:ext cx="285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3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671A9-D848-4389-8E36-219FDB30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D323E-1C77-4E64-AA9D-D3CC326F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75296-7960-4646-BE83-70290D060A94}"/>
              </a:ext>
            </a:extLst>
          </p:cNvPr>
          <p:cNvSpPr/>
          <p:nvPr/>
        </p:nvSpPr>
        <p:spPr>
          <a:xfrm>
            <a:off x="-1" y="0"/>
            <a:ext cx="12191999" cy="6858001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068C96D-D1D8-4E2A-949A-A5B3A0B4D7B7}"/>
              </a:ext>
            </a:extLst>
          </p:cNvPr>
          <p:cNvSpPr/>
          <p:nvPr/>
        </p:nvSpPr>
        <p:spPr>
          <a:xfrm>
            <a:off x="3086100" y="-631370"/>
            <a:ext cx="8305800" cy="6808333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6E7FB20-25EE-4DD7-BB56-54599D3E8D88}"/>
              </a:ext>
            </a:extLst>
          </p:cNvPr>
          <p:cNvSpPr/>
          <p:nvPr/>
        </p:nvSpPr>
        <p:spPr>
          <a:xfrm>
            <a:off x="876300" y="-391886"/>
            <a:ext cx="1981200" cy="656884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au 50">
            <a:extLst>
              <a:ext uri="{FF2B5EF4-FFF2-40B4-BE49-F238E27FC236}">
                <a16:creationId xmlns:a16="http://schemas.microsoft.com/office/drawing/2014/main" id="{27118D31-10BC-46BF-B59A-4546A63C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46241"/>
              </p:ext>
            </p:extLst>
          </p:nvPr>
        </p:nvGraphicFramePr>
        <p:xfrm>
          <a:off x="3552824" y="0"/>
          <a:ext cx="7438485" cy="38272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282058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Occurrences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b="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117068"/>
                  </a:ext>
                </a:extLst>
              </a:tr>
              <a:tr h="45914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78176"/>
                  </a:ext>
                </a:extLst>
              </a:tr>
              <a:tr h="282058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282058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502313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543680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543680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externes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763729"/>
                  </a:ext>
                </a:extLst>
              </a:tr>
              <a:tr h="543680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9543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A3AF47B-54A9-4E3F-8FFB-7DCAD1134DE6}"/>
              </a:ext>
            </a:extLst>
          </p:cNvPr>
          <p:cNvSpPr/>
          <p:nvPr/>
        </p:nvSpPr>
        <p:spPr>
          <a:xfrm>
            <a:off x="4780592" y="135237"/>
            <a:ext cx="6025660" cy="245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256BBD-A848-460C-BA81-3C6DCC64E530}"/>
              </a:ext>
            </a:extLst>
          </p:cNvPr>
          <p:cNvSpPr/>
          <p:nvPr/>
        </p:nvSpPr>
        <p:spPr>
          <a:xfrm>
            <a:off x="5351913" y="365125"/>
            <a:ext cx="5359629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pic>
        <p:nvPicPr>
          <p:cNvPr id="25" name="Graphique 24" descr="Profil femelle">
            <a:extLst>
              <a:ext uri="{FF2B5EF4-FFF2-40B4-BE49-F238E27FC236}">
                <a16:creationId xmlns:a16="http://schemas.microsoft.com/office/drawing/2014/main" id="{DFABE390-E52D-4EEE-A4C4-395F6BE43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7825" y="318244"/>
            <a:ext cx="441452" cy="4414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3CA03F9-6430-426C-9EE3-7C94FCB2CB75}"/>
              </a:ext>
            </a:extLst>
          </p:cNvPr>
          <p:cNvSpPr/>
          <p:nvPr/>
        </p:nvSpPr>
        <p:spPr>
          <a:xfrm>
            <a:off x="4780592" y="2892539"/>
            <a:ext cx="6025660" cy="3138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2275B5C-28E9-4859-BA7F-690261C730E2}"/>
              </a:ext>
            </a:extLst>
          </p:cNvPr>
          <p:cNvSpPr/>
          <p:nvPr/>
        </p:nvSpPr>
        <p:spPr>
          <a:xfrm>
            <a:off x="9807365" y="309721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4" name="Graphique 3" descr="Contrat">
            <a:extLst>
              <a:ext uri="{FF2B5EF4-FFF2-40B4-BE49-F238E27FC236}">
                <a16:creationId xmlns:a16="http://schemas.microsoft.com/office/drawing/2014/main" id="{192A3B05-5E84-4D2E-9744-F24730E8D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552" y="806577"/>
            <a:ext cx="393998" cy="39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2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66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22939"/>
              </p:ext>
            </p:extLst>
          </p:nvPr>
        </p:nvGraphicFramePr>
        <p:xfrm>
          <a:off x="3552824" y="3109344"/>
          <a:ext cx="7438485" cy="38022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9942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Identifiant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000001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117068"/>
                  </a:ext>
                </a:extLst>
              </a:tr>
              <a:tr h="748714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Occurrences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78176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John Doe</a:t>
                      </a:r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819103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Boulanger (1665-1710), marchand (1710-1718)</a:t>
                      </a:r>
                    </a:p>
                    <a:p>
                      <a:endParaRPr lang="fr-FR" sz="1100" dirty="0"/>
                    </a:p>
                    <a:p>
                      <a:r>
                        <a:rPr lang="fr-FR" sz="1100" dirty="0"/>
                        <a:t> Membre de </a:t>
                      </a:r>
                      <a:r>
                        <a:rPr lang="fr-FR" sz="1100" b="1" u="sng" dirty="0"/>
                        <a:t>Marchands du Pont Neuf</a:t>
                      </a:r>
                      <a:r>
                        <a:rPr lang="fr-FR" sz="1100" b="0" u="none" dirty="0"/>
                        <a:t> (1715-1718).</a:t>
                      </a:r>
                      <a:endParaRPr lang="fr-FR" sz="11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27291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Auteur A. (1650) – </a:t>
                      </a:r>
                      <a:r>
                        <a:rPr lang="fr-FR" sz="1100" i="1" dirty="0"/>
                        <a:t>Source</a:t>
                      </a:r>
                      <a:r>
                        <a:rPr lang="fr-FR" sz="1100" dirty="0"/>
                        <a:t>, édition, date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27291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374291"/>
                  </a:ext>
                </a:extLst>
              </a:tr>
            </a:tbl>
          </a:graphicData>
        </a:graphic>
      </p:graphicFrame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324559" y="3285166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B7444486-AC04-4F4E-B8CC-1559DA9CB632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E5616C14-6542-4060-AFC7-B2551D8DFCA7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A42AC256-2BC0-4F4A-8AA8-F7AB828AC4BE}"/>
              </a:ext>
            </a:extLst>
          </p:cNvPr>
          <p:cNvSpPr/>
          <p:nvPr/>
        </p:nvSpPr>
        <p:spPr>
          <a:xfrm>
            <a:off x="4948502" y="3569318"/>
            <a:ext cx="5709430" cy="899704"/>
          </a:xfrm>
          <a:prstGeom prst="rightArrow">
            <a:avLst>
              <a:gd name="adj1" fmla="val 65461"/>
              <a:gd name="adj2" fmla="val 4194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516041C9-AC46-4504-AAFA-8A05E5934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068516"/>
              </p:ext>
            </p:extLst>
          </p:nvPr>
        </p:nvGraphicFramePr>
        <p:xfrm>
          <a:off x="4933172" y="3737581"/>
          <a:ext cx="5391387" cy="60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5A12846-0E5A-4BF9-8E79-ACD31C642D76}"/>
              </a:ext>
            </a:extLst>
          </p:cNvPr>
          <p:cNvSpPr/>
          <p:nvPr/>
        </p:nvSpPr>
        <p:spPr>
          <a:xfrm>
            <a:off x="5459507" y="4086069"/>
            <a:ext cx="510988" cy="1867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4">
                    <a:lumMod val="75000"/>
                  </a:schemeClr>
                </a:solidFill>
              </a:rPr>
              <a:t>1650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3472D6-40EA-4C87-984F-EB4BCA8A69D6}"/>
              </a:ext>
            </a:extLst>
          </p:cNvPr>
          <p:cNvSpPr/>
          <p:nvPr/>
        </p:nvSpPr>
        <p:spPr>
          <a:xfrm>
            <a:off x="5448302" y="3753541"/>
            <a:ext cx="510988" cy="18677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23" name="Graphique 22" descr="Curseur">
            <a:extLst>
              <a:ext uri="{FF2B5EF4-FFF2-40B4-BE49-F238E27FC236}">
                <a16:creationId xmlns:a16="http://schemas.microsoft.com/office/drawing/2014/main" id="{5E9AAACE-59ED-4FB1-A0FF-DC3B5B75B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4824" y="4173710"/>
            <a:ext cx="311272" cy="3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66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109344"/>
          <a:ext cx="7438485" cy="38022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9942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Identifiant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000001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117068"/>
                  </a:ext>
                </a:extLst>
              </a:tr>
              <a:tr h="748714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Occurrences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78176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0" dirty="0"/>
                        <a:t>John Doe</a:t>
                      </a:r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819103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Boulanger (1665-1710), marchand (1710-1718)</a:t>
                      </a:r>
                    </a:p>
                    <a:p>
                      <a:endParaRPr lang="fr-FR" sz="1100" dirty="0"/>
                    </a:p>
                    <a:p>
                      <a:r>
                        <a:rPr lang="fr-FR" sz="1100" dirty="0"/>
                        <a:t> Membre de </a:t>
                      </a:r>
                      <a:r>
                        <a:rPr lang="fr-FR" sz="1100" b="1" u="sng" dirty="0"/>
                        <a:t>Marchands du Pont Neuf</a:t>
                      </a:r>
                      <a:r>
                        <a:rPr lang="fr-FR" sz="1100" b="0" u="none" dirty="0"/>
                        <a:t> (1715-1718).</a:t>
                      </a:r>
                      <a:endParaRPr lang="fr-FR" sz="11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27291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Auteur A. (1650) – </a:t>
                      </a:r>
                      <a:r>
                        <a:rPr lang="fr-FR" sz="1100" i="1" dirty="0"/>
                        <a:t>Source</a:t>
                      </a:r>
                      <a:r>
                        <a:rPr lang="fr-FR" sz="1100" dirty="0"/>
                        <a:t>, édition, date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27291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374291"/>
                  </a:ext>
                </a:extLst>
              </a:tr>
            </a:tbl>
          </a:graphicData>
        </a:graphic>
      </p:graphicFrame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324559" y="3285166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B7444486-AC04-4F4E-B8CC-1559DA9CB632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E5616C14-6542-4060-AFC7-B2551D8DFCA7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A42AC256-2BC0-4F4A-8AA8-F7AB828AC4BE}"/>
              </a:ext>
            </a:extLst>
          </p:cNvPr>
          <p:cNvSpPr/>
          <p:nvPr/>
        </p:nvSpPr>
        <p:spPr>
          <a:xfrm>
            <a:off x="4948502" y="3569318"/>
            <a:ext cx="5709430" cy="899704"/>
          </a:xfrm>
          <a:prstGeom prst="rightArrow">
            <a:avLst>
              <a:gd name="adj1" fmla="val 65461"/>
              <a:gd name="adj2" fmla="val 4194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516041C9-AC46-4504-AAFA-8A05E5934B6B}"/>
              </a:ext>
            </a:extLst>
          </p:cNvPr>
          <p:cNvGraphicFramePr/>
          <p:nvPr/>
        </p:nvGraphicFramePr>
        <p:xfrm>
          <a:off x="4933172" y="3737581"/>
          <a:ext cx="5391387" cy="60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5A12846-0E5A-4BF9-8E79-ACD31C642D76}"/>
              </a:ext>
            </a:extLst>
          </p:cNvPr>
          <p:cNvSpPr/>
          <p:nvPr/>
        </p:nvSpPr>
        <p:spPr>
          <a:xfrm>
            <a:off x="5459507" y="4086069"/>
            <a:ext cx="510988" cy="1867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4">
                    <a:lumMod val="75000"/>
                  </a:schemeClr>
                </a:solidFill>
              </a:rPr>
              <a:t>1650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F3472D6-40EA-4C87-984F-EB4BCA8A69D6}"/>
              </a:ext>
            </a:extLst>
          </p:cNvPr>
          <p:cNvSpPr/>
          <p:nvPr/>
        </p:nvSpPr>
        <p:spPr>
          <a:xfrm>
            <a:off x="5448302" y="3753541"/>
            <a:ext cx="510988" cy="18677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23" name="Graphique 22" descr="Curseur">
            <a:extLst>
              <a:ext uri="{FF2B5EF4-FFF2-40B4-BE49-F238E27FC236}">
                <a16:creationId xmlns:a16="http://schemas.microsoft.com/office/drawing/2014/main" id="{5E9AAACE-59ED-4FB1-A0FF-DC3B5B75B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4824" y="4173710"/>
            <a:ext cx="311272" cy="3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4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2000" cy="110500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Royaume de France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Gouvernement d’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Isle-de-France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Gouvernement de Paris</a:t>
            </a:r>
          </a:p>
        </p:txBody>
      </p:sp>
      <p:graphicFrame>
        <p:nvGraphicFramePr>
          <p:cNvPr id="34" name="Tableau 50">
            <a:extLst>
              <a:ext uri="{FF2B5EF4-FFF2-40B4-BE49-F238E27FC236}">
                <a16:creationId xmlns:a16="http://schemas.microsoft.com/office/drawing/2014/main" id="{86C5BDD7-76CE-4920-A6E8-6BBC3ADC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63298"/>
              </p:ext>
            </p:extLst>
          </p:nvPr>
        </p:nvGraphicFramePr>
        <p:xfrm>
          <a:off x="3552825" y="3221466"/>
          <a:ext cx="7372350" cy="33753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Gouvernement de Paris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Inclus dans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CDB3C-AC6A-4EAA-968F-6984C77F3B39}"/>
              </a:ext>
            </a:extLst>
          </p:cNvPr>
          <p:cNvSpPr/>
          <p:nvPr/>
        </p:nvSpPr>
        <p:spPr>
          <a:xfrm>
            <a:off x="4899516" y="5583919"/>
            <a:ext cx="6025660" cy="617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377BD8A-8DF8-43CC-ACE0-4C691936F8D6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4DF454C-97E5-4985-8883-2124E4FE5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48368" r="80719" b="39826"/>
          <a:stretch/>
        </p:blipFill>
        <p:spPr>
          <a:xfrm>
            <a:off x="5002866" y="5614029"/>
            <a:ext cx="458094" cy="587615"/>
          </a:xfrm>
          <a:prstGeom prst="rect">
            <a:avLst/>
          </a:prstGeom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006FC4-8927-4614-A48C-F97A7CC895FD}"/>
              </a:ext>
            </a:extLst>
          </p:cNvPr>
          <p:cNvSpPr/>
          <p:nvPr/>
        </p:nvSpPr>
        <p:spPr>
          <a:xfrm>
            <a:off x="5460960" y="5656789"/>
            <a:ext cx="4604884" cy="89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BF1C7DDF-FFC0-4309-B185-4991FDA5F6F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6A781-FFF6-483D-B7BC-6E7B4ADD446A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F34568-34E7-443F-8151-B09DA3BF2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6033F8-122C-4453-99EB-9E199B8C7CFF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graphicFrame>
        <p:nvGraphicFramePr>
          <p:cNvPr id="19" name="Tableau 4">
            <a:extLst>
              <a:ext uri="{FF2B5EF4-FFF2-40B4-BE49-F238E27FC236}">
                <a16:creationId xmlns:a16="http://schemas.microsoft.com/office/drawing/2014/main" id="{EC081B65-6B03-4DE8-9E45-ABB55B8FF185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A4D1E04A-D3D4-4E7D-A073-8EE57ECA7915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F79DFB7-3BFA-4F92-AF4F-72C5C73A3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318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2637B5DA-6E73-43FA-948F-355F341E14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30211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B1B787-AF66-457B-8F68-5AC975BDECA5}"/>
              </a:ext>
            </a:extLst>
          </p:cNvPr>
          <p:cNvSpPr/>
          <p:nvPr/>
        </p:nvSpPr>
        <p:spPr>
          <a:xfrm>
            <a:off x="-2" y="1400175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8" name="Sous-titre 2">
            <a:extLst>
              <a:ext uri="{FF2B5EF4-FFF2-40B4-BE49-F238E27FC236}">
                <a16:creationId xmlns:a16="http://schemas.microsoft.com/office/drawing/2014/main" id="{51D58BC4-0D5A-410D-AF8E-D5D749145D66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677A73BC-407B-42E3-B69C-5F0F0759434E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9B31FD8B-3DAC-4459-A07E-02D7617936AA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6F1D68-1D21-429D-B209-FAD5FB32D49E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4FB660A-815A-4A94-AC3D-E7E5CE0AEF0F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AFF541B-ECB1-4DE5-AF42-707800EE3BAB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54" name="Triangle isocèle 153">
            <a:extLst>
              <a:ext uri="{FF2B5EF4-FFF2-40B4-BE49-F238E27FC236}">
                <a16:creationId xmlns:a16="http://schemas.microsoft.com/office/drawing/2014/main" id="{AD865004-2CBB-4036-A39C-3DA9CD2F19C8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D8AFAD3-087B-45E1-BB3B-380B8A99B687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99DF158-A8D9-48B3-B63E-866CF8BB4E68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Communauté de marchands et de bourgeois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&gt; Marchands du Pont-Neuf</a:t>
            </a:r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60" name="Tableau 50">
            <a:extLst>
              <a:ext uri="{FF2B5EF4-FFF2-40B4-BE49-F238E27FC236}">
                <a16:creationId xmlns:a16="http://schemas.microsoft.com/office/drawing/2014/main" id="{DD4BF3F8-8BA9-46E1-A51C-7E8D28D66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90743"/>
              </p:ext>
            </p:extLst>
          </p:nvPr>
        </p:nvGraphicFramePr>
        <p:xfrm>
          <a:off x="3552825" y="3221466"/>
          <a:ext cx="7372350" cy="38246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Marchands du Pont-Neuf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Localisation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de 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Marchand</a:t>
                      </a:r>
                      <a:endParaRPr lang="fr-FR" sz="1200" b="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5778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i="1" dirty="0"/>
                        <a:t>          </a:t>
                      </a:r>
                      <a:r>
                        <a:rPr lang="fr-FR" sz="1100" b="1" i="0" u="sng" dirty="0"/>
                        <a:t>John Doe</a:t>
                      </a:r>
                      <a:endParaRPr lang="fr-FR" sz="1400" b="1" i="0" u="sng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62" name="Rectangle 161">
            <a:extLst>
              <a:ext uri="{FF2B5EF4-FFF2-40B4-BE49-F238E27FC236}">
                <a16:creationId xmlns:a16="http://schemas.microsoft.com/office/drawing/2014/main" id="{33FE1ABC-43D9-4BDF-A17F-6F14B4E50E8E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164" name="Triangle isocèle 163">
            <a:extLst>
              <a:ext uri="{FF2B5EF4-FFF2-40B4-BE49-F238E27FC236}">
                <a16:creationId xmlns:a16="http://schemas.microsoft.com/office/drawing/2014/main" id="{111BDF83-8577-403C-AB5E-CB78D11F655F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>
            <a:extLst>
              <a:ext uri="{FF2B5EF4-FFF2-40B4-BE49-F238E27FC236}">
                <a16:creationId xmlns:a16="http://schemas.microsoft.com/office/drawing/2014/main" id="{283FC725-2D62-4A3B-ADA1-469410F86404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0254ED-AAE2-482A-B5C9-0D4EEB4D244D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9FFD9236-B1B5-474C-BFB0-8B81AAF04FDA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9414DABC-19F6-44DB-B243-1A9EE8D99D2E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sp>
        <p:nvSpPr>
          <p:cNvPr id="176" name="Triangle isocèle 175">
            <a:extLst>
              <a:ext uri="{FF2B5EF4-FFF2-40B4-BE49-F238E27FC236}">
                <a16:creationId xmlns:a16="http://schemas.microsoft.com/office/drawing/2014/main" id="{4B269D03-8247-4AB3-832B-7C8BE8EC0CF0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E48137-0C9B-4F9D-99E7-C7585A0DFFC9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94D47F-5A49-40C6-8350-DB928F37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pic>
        <p:nvPicPr>
          <p:cNvPr id="4" name="Graphique 3" descr="Profil femelle">
            <a:extLst>
              <a:ext uri="{FF2B5EF4-FFF2-40B4-BE49-F238E27FC236}">
                <a16:creationId xmlns:a16="http://schemas.microsoft.com/office/drawing/2014/main" id="{6382C1C8-1267-499F-8E53-01851B279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9520" y="6159289"/>
            <a:ext cx="229483" cy="229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1F5025-D41D-4C39-8B10-1D8921F2E627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96FC6296-E5F2-43A3-9E30-BF2A16A22125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4F380F4-5AD3-414D-A0B2-33A5D52C9A42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14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16528</TotalTime>
  <Words>763</Words>
  <Application>Microsoft Office PowerPoint</Application>
  <PresentationFormat>Grand écran</PresentationFormat>
  <Paragraphs>274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Bembo</vt:lpstr>
      <vt:lpstr>Calibri</vt:lpstr>
      <vt:lpstr>Calibri Light</vt:lpstr>
      <vt:lpstr>Gill Sans Nova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SHERLOCK</dc:title>
  <dc:creator>rebecca</dc:creator>
  <cp:lastModifiedBy>rebecca</cp:lastModifiedBy>
  <cp:revision>590</cp:revision>
  <dcterms:created xsi:type="dcterms:W3CDTF">2020-10-29T09:19:53Z</dcterms:created>
  <dcterms:modified xsi:type="dcterms:W3CDTF">2020-11-17T13:43:45Z</dcterms:modified>
</cp:coreProperties>
</file>