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8" r:id="rId4"/>
    <p:sldId id="273" r:id="rId5"/>
    <p:sldId id="259" r:id="rId6"/>
    <p:sldId id="275" r:id="rId7"/>
    <p:sldId id="276" r:id="rId8"/>
    <p:sldId id="277" r:id="rId9"/>
    <p:sldId id="263" r:id="rId10"/>
    <p:sldId id="265" r:id="rId11"/>
    <p:sldId id="258" r:id="rId12"/>
    <p:sldId id="279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becca" initials="r" lastIdx="3" clrIdx="0">
    <p:extLst>
      <p:ext uri="{19B8F6BF-5375-455C-9EA6-DF929625EA0E}">
        <p15:presenceInfo xmlns:p15="http://schemas.microsoft.com/office/powerpoint/2012/main" userId="rebecc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0505"/>
    <a:srgbClr val="474343"/>
    <a:srgbClr val="232527"/>
    <a:srgbClr val="0D0D0D"/>
    <a:srgbClr val="990000"/>
    <a:srgbClr val="FFFFFF"/>
    <a:srgbClr val="F5F5F5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70" d="100"/>
          <a:sy n="70" d="100"/>
        </p:scale>
        <p:origin x="11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D11CF-92A3-4F93-B084-298FD269A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A7A413-698F-4B9C-A717-6800224F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A9A59C-B698-4773-AAB0-C659B38C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C71B01-CE2F-49DB-B351-DD20F1F0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66E14-1B2F-4C90-A9A1-B2CE741F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08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D3D2D-F6C7-4ADF-8793-AB438D7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4DDD7-CA02-4039-A334-D8912917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966878-CE8A-41C0-A2B0-3BF471FE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46ECC-C2E6-41D3-A23A-BAC5B125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949F1-63BB-4FD4-8C90-ABB1C35B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6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4ECF11-FFC8-41D4-8BE0-08167F896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A1BF08-EA69-4EAC-AD2B-98B6823E1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4A11B3-7DB3-45FD-8D4E-2CC1CBB8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2A8DB-72AA-48CE-ADD0-3350A7A9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F8B50-5AFC-487D-A835-3A2C4280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91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9ED7E-7DF1-4C76-9E85-DDF29432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00297-A801-41B0-98B1-6249320B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636B24-F0C1-4429-8FD9-2830561E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04610-9255-4CA1-8848-DCEC2437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67C13-9AAD-4362-9FD6-E86EAD04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2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33106-377C-45C4-A6FA-5D152D7C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C540FE-C800-43F0-A9B2-EBFA6EC1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8071A-C71E-4883-A90A-6C9B3ECF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D6E56-C86B-43C4-AE0E-BD586C73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2A80B7-8942-49BF-AE0E-A1ADEB12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86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3E47B-5A9C-4B6D-89D5-FE6729B6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076C0-B2B9-421C-8B6F-5583A4C3E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4CFF85-F178-4A7A-B44D-C22950BA5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F7EF0A-E482-4BD3-B431-DCBA76A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1576C-1CE8-4BEE-8271-6EB29813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BC0E8A-8C5A-4DCA-AB00-1B4C45D8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83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5C5D-E931-4C46-97DE-993BBCCD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51E963-6AF8-4D6A-A5A0-5753B87B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B27373-2F4D-45ED-86C7-C8A33C210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BA1731-6E6C-4A82-B19D-A0A241B6B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DBE82D-813C-40E1-9AEF-3FD2483CB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380006-2700-435E-A59E-BC83D8F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08BC15-CA9C-409A-8A6D-230A05A8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827B83-9734-4F95-8448-2A7C3964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A993F-F369-463D-BA20-73DA08DA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5281A0-A06F-41B6-AF03-2BAA898F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5E671C-953C-4F3B-9D8E-3343242E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1A4B62-8861-42A1-889C-0F125F96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24D9F8-E971-4F3F-B6B2-2DA29C09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A70458-F9E1-45F5-96C5-A577A761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88E192-376B-4DA0-8B4F-02021490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19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DCBAF-83E7-4E9E-9DC3-1D40B12C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870C2-1939-46BA-8A55-7AC6A1C7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C6CB4-255B-4E4C-A802-76F411677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5FF9E5-31BD-4599-8E69-2E1D0BF0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24FD20-52AE-441D-B93D-415F321F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6B2FB-2C75-4679-B460-0FC0A542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45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8856-9069-4E79-B31E-F0435CEC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307FE2-1808-4C57-89D2-09D47EDB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1BB6AA-7090-41AF-93F5-1F3BE9F03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928F18-2705-4178-9618-07A8D91E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69DB55-E26D-4C4F-835A-87416B49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66927F-AAE3-43FA-8E4D-5E75353A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D5BDE7-2A28-41EB-8EC1-566961F9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4D6E99-AD3F-4B89-8BBF-ED850C35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8B9EA2-4987-4873-AFAE-2098953C3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287C8-E55E-4FA0-B705-E340A46EFEF0}" type="datetimeFigureOut">
              <a:rPr lang="fr-FR" smtClean="0"/>
              <a:t>13/11/2020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5E25AD-EEA4-4B40-B54E-D1618E195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88891-0A04-4D6E-89D3-F66B63063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B979A-A0ED-4E4E-A364-8525CC75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0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rgbClr val="C00000"/>
                </a:solidFill>
                <a:cs typeface="Iskoola Pota" panose="020B0502040204020203" pitchFamily="34" charset="0"/>
              </a:rPr>
              <a:t>Projets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A5F87-5F9C-44ED-A594-66A19B5540E6}"/>
              </a:ext>
            </a:extLst>
          </p:cNvPr>
          <p:cNvSpPr/>
          <p:nvPr/>
        </p:nvSpPr>
        <p:spPr>
          <a:xfrm>
            <a:off x="2066460" y="1400176"/>
            <a:ext cx="1533990" cy="10297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9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Terminologie des instruments de musique</a:t>
            </a:r>
            <a:endParaRPr lang="fr-FR" sz="9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FD64A5-B205-428F-BC5F-1CBD89A0558D}"/>
              </a:ext>
            </a:extLst>
          </p:cNvPr>
          <p:cNvSpPr/>
          <p:nvPr/>
        </p:nvSpPr>
        <p:spPr>
          <a:xfrm>
            <a:off x="2066460" y="1400176"/>
            <a:ext cx="1533990" cy="2951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Mercure Galant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4BC10C-9609-4C7F-9F96-1450C37400B9}"/>
              </a:ext>
            </a:extLst>
          </p:cNvPr>
          <p:cNvSpPr/>
          <p:nvPr/>
        </p:nvSpPr>
        <p:spPr>
          <a:xfrm>
            <a:off x="2066460" y="1719985"/>
            <a:ext cx="1533990" cy="295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Sequentia</a:t>
            </a:r>
            <a:endParaRPr lang="fr-FR" sz="1200" b="1" dirty="0">
              <a:solidFill>
                <a:schemeClr val="bg2">
                  <a:lumMod val="25000"/>
                </a:schemeClr>
              </a:solidFill>
              <a:cs typeface="Iskoola Pota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B8DE76-BBCE-412E-9A6B-A6F3E1197070}"/>
              </a:ext>
            </a:extLst>
          </p:cNvPr>
          <p:cNvSpPr/>
          <p:nvPr/>
        </p:nvSpPr>
        <p:spPr>
          <a:xfrm>
            <a:off x="2066460" y="1104900"/>
            <a:ext cx="1533990" cy="2880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</a:rPr>
              <a:t>Corpus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7F79DFB7-3BFA-4F92-AF4F-72C5C73A3E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3189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2637B5DA-6E73-43FA-948F-355F341E14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30211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8B1B787-AF66-457B-8F68-5AC975BDECA5}"/>
              </a:ext>
            </a:extLst>
          </p:cNvPr>
          <p:cNvSpPr/>
          <p:nvPr/>
        </p:nvSpPr>
        <p:spPr>
          <a:xfrm>
            <a:off x="-2" y="1400175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BAE8A92-D90E-4D43-9C43-5CB9B56B62CC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138" name="Sous-titre 2">
            <a:extLst>
              <a:ext uri="{FF2B5EF4-FFF2-40B4-BE49-F238E27FC236}">
                <a16:creationId xmlns:a16="http://schemas.microsoft.com/office/drawing/2014/main" id="{51D58BC4-0D5A-410D-AF8E-D5D749145D66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3E59317-B746-4EB6-ACE0-54640456677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F42340-9933-4687-A0B9-A5E9926445ED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677A73BC-407B-42E3-B69C-5F0F0759434E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9B31FD8B-3DAC-4459-A07E-02D7617936AA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46F1D68-1D21-429D-B209-FAD5FB32D49E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FB660A-815A-4A94-AC3D-E7E5CE0AEF0F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AFF541B-ECB1-4DE5-AF42-707800EE3BAB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54" name="Triangle isocèle 153">
            <a:extLst>
              <a:ext uri="{FF2B5EF4-FFF2-40B4-BE49-F238E27FC236}">
                <a16:creationId xmlns:a16="http://schemas.microsoft.com/office/drawing/2014/main" id="{AD865004-2CBB-4036-A39C-3DA9CD2F19C8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D8AFAD3-087B-45E1-BB3B-380B8A99B687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99DF158-A8D9-48B3-B63E-866CF8BB4E68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Communauté de marchands et de bourgeois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&gt; Marchands du Pont-Neuf</a:t>
            </a:r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60" name="Tableau 50">
            <a:extLst>
              <a:ext uri="{FF2B5EF4-FFF2-40B4-BE49-F238E27FC236}">
                <a16:creationId xmlns:a16="http://schemas.microsoft.com/office/drawing/2014/main" id="{DD4BF3F8-8BA9-46E1-A51C-7E8D28D6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90743"/>
              </p:ext>
            </p:extLst>
          </p:nvPr>
        </p:nvGraphicFramePr>
        <p:xfrm>
          <a:off x="3552825" y="3221466"/>
          <a:ext cx="7372350" cy="382468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Marchands du Pont-Neuf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Localisation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de Paris</a:t>
                      </a:r>
                      <a:r>
                        <a:rPr lang="fr-FR" sz="1200" b="0" u="none" dirty="0"/>
                        <a:t>, </a:t>
                      </a:r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0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Marchand</a:t>
                      </a:r>
                      <a:endParaRPr lang="fr-FR" sz="1200" b="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85778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i="1" dirty="0"/>
                        <a:t>          </a:t>
                      </a:r>
                      <a:r>
                        <a:rPr lang="fr-FR" sz="1100" b="1" i="0" u="sng" dirty="0"/>
                        <a:t>John Doe</a:t>
                      </a:r>
                      <a:endParaRPr lang="fr-FR" sz="1400" b="1" i="0" u="sng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62" name="Rectangle 161">
            <a:extLst>
              <a:ext uri="{FF2B5EF4-FFF2-40B4-BE49-F238E27FC236}">
                <a16:creationId xmlns:a16="http://schemas.microsoft.com/office/drawing/2014/main" id="{33FE1ABC-43D9-4BDF-A17F-6F14B4E50E8E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111BDF83-8577-403C-AB5E-CB78D11F655F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Triangle isocèle 165">
            <a:extLst>
              <a:ext uri="{FF2B5EF4-FFF2-40B4-BE49-F238E27FC236}">
                <a16:creationId xmlns:a16="http://schemas.microsoft.com/office/drawing/2014/main" id="{283FC725-2D62-4A3B-ADA1-469410F86404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00254ED-AAE2-482A-B5C9-0D4EEB4D244D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2A7DDF-3CA9-4907-BD3F-554EE9E5D10E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172" name="Rectangle : coins arrondis 171">
            <a:extLst>
              <a:ext uri="{FF2B5EF4-FFF2-40B4-BE49-F238E27FC236}">
                <a16:creationId xmlns:a16="http://schemas.microsoft.com/office/drawing/2014/main" id="{9FFD9236-B1B5-474C-BFB0-8B81AAF04FDA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74" name="Rectangle : coins arrondis 173">
            <a:extLst>
              <a:ext uri="{FF2B5EF4-FFF2-40B4-BE49-F238E27FC236}">
                <a16:creationId xmlns:a16="http://schemas.microsoft.com/office/drawing/2014/main" id="{9414DABC-19F6-44DB-B243-1A9EE8D99D2E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sp>
        <p:nvSpPr>
          <p:cNvPr id="176" name="Triangle isocèle 175">
            <a:extLst>
              <a:ext uri="{FF2B5EF4-FFF2-40B4-BE49-F238E27FC236}">
                <a16:creationId xmlns:a16="http://schemas.microsoft.com/office/drawing/2014/main" id="{4B269D03-8247-4AB3-832B-7C8BE8EC0CF0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E48137-0C9B-4F9D-99E7-C7585A0DFFC9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994D47F-5A49-40C6-8350-DB928F37E2E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pic>
        <p:nvPicPr>
          <p:cNvPr id="4" name="Graphique 3" descr="Profil femelle">
            <a:extLst>
              <a:ext uri="{FF2B5EF4-FFF2-40B4-BE49-F238E27FC236}">
                <a16:creationId xmlns:a16="http://schemas.microsoft.com/office/drawing/2014/main" id="{6382C1C8-1267-499F-8E53-01851B279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9520" y="6159289"/>
            <a:ext cx="229483" cy="22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401732"/>
              </p:ext>
            </p:extLst>
          </p:nvPr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7608"/>
              </p:ext>
            </p:extLst>
          </p:nvPr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Noms de 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4713"/>
              </p:ext>
            </p:extLst>
          </p:nvPr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39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2552700"/>
            <a:ext cx="10612967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fr-FR" sz="1600" b="1" dirty="0">
                <a:solidFill>
                  <a:schemeClr val="bg2">
                    <a:lumMod val="25000"/>
                  </a:schemeClr>
                </a:solidFill>
              </a:rPr>
              <a:t>Créer un nouveau terme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Les</a:t>
            </a:r>
            <a:r>
              <a:rPr lang="fr-FR" sz="1200" b="1" dirty="0">
                <a:solidFill>
                  <a:srgbClr val="C00000"/>
                </a:solidFill>
                <a:cs typeface="Iskoola Pota" panose="020B0502040204020203" pitchFamily="34" charset="0"/>
              </a:rPr>
              <a:t> </a:t>
            </a:r>
            <a:r>
              <a:rPr lang="fr-FR" sz="1200" b="1" dirty="0">
                <a:solidFill>
                  <a:schemeClr val="tx1"/>
                </a:solidFill>
                <a:cs typeface="Iskoola Pota" panose="020B0502040204020203" pitchFamily="34" charset="0"/>
              </a:rPr>
              <a:t>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249B7-F768-4E77-A610-DCFE105684F1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7A4E04-DB3E-460C-A13A-615208ACD2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09F28A6-E380-47FD-B6BD-585778A15A9B}"/>
              </a:ext>
            </a:extLst>
          </p:cNvPr>
          <p:cNvSpPr/>
          <p:nvPr/>
        </p:nvSpPr>
        <p:spPr>
          <a:xfrm>
            <a:off x="2119940" y="3480281"/>
            <a:ext cx="826459" cy="31942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EFBA784D-10F0-4875-B930-43675C2C492E}"/>
              </a:ext>
            </a:extLst>
          </p:cNvPr>
          <p:cNvSpPr/>
          <p:nvPr/>
        </p:nvSpPr>
        <p:spPr>
          <a:xfrm rot="16200000" flipV="1">
            <a:off x="2802837" y="361496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D83EBBF-ABEF-412B-B27C-3EF87D3C254C}"/>
              </a:ext>
            </a:extLst>
          </p:cNvPr>
          <p:cNvGraphicFramePr>
            <a:graphicFrameLocks noGrp="1"/>
          </p:cNvGraphicFramePr>
          <p:nvPr/>
        </p:nvGraphicFramePr>
        <p:xfrm>
          <a:off x="2946398" y="3489229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Ancien Régime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Liturgie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Instruments de musique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64CEE37-8717-41F0-878F-0F04FFB68676}"/>
              </a:ext>
            </a:extLst>
          </p:cNvPr>
          <p:cNvSpPr/>
          <p:nvPr/>
        </p:nvSpPr>
        <p:spPr>
          <a:xfrm rot="16200000" flipV="1">
            <a:off x="4584744" y="361496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8">
            <a:extLst>
              <a:ext uri="{FF2B5EF4-FFF2-40B4-BE49-F238E27FC236}">
                <a16:creationId xmlns:a16="http://schemas.microsoft.com/office/drawing/2014/main" id="{B5B17DA2-BC42-4403-8139-770F94990325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2867305"/>
          <a:ext cx="1778001" cy="92238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78001">
                  <a:extLst>
                    <a:ext uri="{9D8B030D-6E8A-4147-A177-3AD203B41FA5}">
                      <a16:colId xmlns:a16="http://schemas.microsoft.com/office/drawing/2014/main" val="3998188704"/>
                    </a:ext>
                  </a:extLst>
                </a:gridCol>
              </a:tblGrid>
              <a:tr h="307462">
                <a:tc>
                  <a:txBody>
                    <a:bodyPr/>
                    <a:lstStyle/>
                    <a:p>
                      <a:r>
                        <a:rPr lang="fr-FR" sz="1200" b="1" dirty="0"/>
                        <a:t>Noms de personnes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69807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Lieux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7397608"/>
                  </a:ext>
                </a:extLst>
              </a:tr>
              <a:tr h="307462">
                <a:tc>
                  <a:txBody>
                    <a:bodyPr/>
                    <a:lstStyle/>
                    <a:p>
                      <a:r>
                        <a:rPr lang="fr-FR" sz="1200" b="0" dirty="0"/>
                        <a:t>Corporations/institutions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506673"/>
                  </a:ext>
                </a:extLst>
              </a:tr>
            </a:tbl>
          </a:graphicData>
        </a:graphic>
      </p:graphicFrame>
      <p:graphicFrame>
        <p:nvGraphicFramePr>
          <p:cNvPr id="11" name="Tableau 11">
            <a:extLst>
              <a:ext uri="{FF2B5EF4-FFF2-40B4-BE49-F238E27FC236}">
                <a16:creationId xmlns:a16="http://schemas.microsoft.com/office/drawing/2014/main" id="{EC91E674-7AC6-46E4-9C82-B6F173EC4370}"/>
              </a:ext>
            </a:extLst>
          </p:cNvPr>
          <p:cNvGraphicFramePr>
            <a:graphicFrameLocks noGrp="1"/>
          </p:cNvGraphicFramePr>
          <p:nvPr/>
        </p:nvGraphicFramePr>
        <p:xfrm>
          <a:off x="2120900" y="4736234"/>
          <a:ext cx="8128000" cy="2311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787071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6340929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Nom*</a:t>
                      </a:r>
                      <a:endParaRPr lang="fr-FR" sz="1600" b="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Naissance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Mort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Activité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                                   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Date début                               Date</a:t>
                      </a:r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fin</a:t>
                      </a:r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Sources</a:t>
                      </a:r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 Ajouter une corporation/institution</a:t>
                      </a:r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7D38914-AB4E-4C5B-86F9-E92EF60EFA27}"/>
              </a:ext>
            </a:extLst>
          </p:cNvPr>
          <p:cNvSpPr/>
          <p:nvPr/>
        </p:nvSpPr>
        <p:spPr>
          <a:xfrm>
            <a:off x="3984625" y="4824055"/>
            <a:ext cx="3164703" cy="20948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3B8683D-5D15-4767-87DD-FFE29C8B72B1}"/>
              </a:ext>
            </a:extLst>
          </p:cNvPr>
          <p:cNvSpPr/>
          <p:nvPr/>
        </p:nvSpPr>
        <p:spPr>
          <a:xfrm>
            <a:off x="4899734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FD16DADE-C03C-4179-9A34-7C38AE6F0388}"/>
              </a:ext>
            </a:extLst>
          </p:cNvPr>
          <p:cNvSpPr/>
          <p:nvPr/>
        </p:nvSpPr>
        <p:spPr>
          <a:xfrm>
            <a:off x="3984625" y="5527291"/>
            <a:ext cx="1673362" cy="24205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4A6EF00-E9F0-4AF8-B40C-D1D65DFFD293}"/>
              </a:ext>
            </a:extLst>
          </p:cNvPr>
          <p:cNvSpPr/>
          <p:nvPr/>
        </p:nvSpPr>
        <p:spPr>
          <a:xfrm>
            <a:off x="3984625" y="5897658"/>
            <a:ext cx="3186778" cy="22737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3C241FA-8EF8-4802-97D4-C51BC6A93700}"/>
              </a:ext>
            </a:extLst>
          </p:cNvPr>
          <p:cNvSpPr/>
          <p:nvPr/>
        </p:nvSpPr>
        <p:spPr>
          <a:xfrm>
            <a:off x="6537205" y="5184427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7E93DD-64E4-4EEF-ACCE-21E8956A2A06}"/>
              </a:ext>
            </a:extLst>
          </p:cNvPr>
          <p:cNvSpPr/>
          <p:nvPr/>
        </p:nvSpPr>
        <p:spPr>
          <a:xfrm>
            <a:off x="6862993" y="5550908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B840B8C2-0D70-4AE2-B154-F7EB2F384DFE}"/>
              </a:ext>
            </a:extLst>
          </p:cNvPr>
          <p:cNvSpPr/>
          <p:nvPr/>
        </p:nvSpPr>
        <p:spPr>
          <a:xfrm>
            <a:off x="8634228" y="5555721"/>
            <a:ext cx="858537" cy="2076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2" name="Tableau 6">
            <a:extLst>
              <a:ext uri="{FF2B5EF4-FFF2-40B4-BE49-F238E27FC236}">
                <a16:creationId xmlns:a16="http://schemas.microsoft.com/office/drawing/2014/main" id="{BB07D950-6FCE-4F38-9434-B200A05F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78853"/>
              </p:ext>
            </p:extLst>
          </p:nvPr>
        </p:nvGraphicFramePr>
        <p:xfrm>
          <a:off x="3984625" y="5767285"/>
          <a:ext cx="1673361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73361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Marchand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Menuisier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Maître orfèvre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Projets			Editeur de thésaurus			A propos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-27800"/>
            <a:ext cx="12191999" cy="6885802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778933" y="-552449"/>
            <a:ext cx="10612967" cy="4242706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r>
              <a:rPr lang="fr-FR" sz="1600" dirty="0">
                <a:solidFill>
                  <a:schemeClr val="bg2">
                    <a:lumMod val="25000"/>
                  </a:schemeClr>
                </a:solidFill>
              </a:rPr>
              <a:t>	</a:t>
            </a:r>
          </a:p>
          <a:p>
            <a:pPr algn="just"/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C75F1320-118A-4EB6-9B0E-CA0B79003856}"/>
              </a:ext>
            </a:extLst>
          </p:cNvPr>
          <p:cNvSpPr/>
          <p:nvPr/>
        </p:nvSpPr>
        <p:spPr>
          <a:xfrm>
            <a:off x="4082143" y="362635"/>
            <a:ext cx="5994697" cy="17491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3" name="Tableau 11">
            <a:extLst>
              <a:ext uri="{FF2B5EF4-FFF2-40B4-BE49-F238E27FC236}">
                <a16:creationId xmlns:a16="http://schemas.microsoft.com/office/drawing/2014/main" id="{8294335D-B6DE-400D-AA64-EB9E38069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24975"/>
              </p:ext>
            </p:extLst>
          </p:nvPr>
        </p:nvGraphicFramePr>
        <p:xfrm>
          <a:off x="2115160" y="362635"/>
          <a:ext cx="8128000" cy="22250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461986">
                  <a:extLst>
                    <a:ext uri="{9D8B030D-6E8A-4147-A177-3AD203B41FA5}">
                      <a16:colId xmlns:a16="http://schemas.microsoft.com/office/drawing/2014/main" val="3286534547"/>
                    </a:ext>
                  </a:extLst>
                </a:gridCol>
                <a:gridCol w="5666014">
                  <a:extLst>
                    <a:ext uri="{9D8B030D-6E8A-4147-A177-3AD203B41FA5}">
                      <a16:colId xmlns:a16="http://schemas.microsoft.com/office/drawing/2014/main" val="265179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b="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Commentaire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8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63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200" b="1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47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370861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8BD8FDE-7542-46BA-AE1B-20C11FD79680}"/>
              </a:ext>
            </a:extLst>
          </p:cNvPr>
          <p:cNvSpPr/>
          <p:nvPr/>
        </p:nvSpPr>
        <p:spPr>
          <a:xfrm>
            <a:off x="5545186" y="2872173"/>
            <a:ext cx="1080460" cy="37070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Soumettre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82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37494"/>
              </p:ext>
            </p:extLst>
          </p:nvPr>
        </p:nvGraphicFramePr>
        <p:xfrm>
          <a:off x="7324627" y="1820107"/>
          <a:ext cx="984596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Corpus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Type de champ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39631"/>
              </p:ext>
            </p:extLst>
          </p:nvPr>
        </p:nvGraphicFramePr>
        <p:xfrm>
          <a:off x="8309223" y="1820107"/>
          <a:ext cx="984596" cy="11347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58880">
                <a:tc>
                  <a:txBody>
                    <a:bodyPr/>
                    <a:lstStyle/>
                    <a:p>
                      <a:r>
                        <a:rPr lang="fr-FR" sz="900" b="0" dirty="0"/>
                        <a:t>Mercure Galant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306345">
                <a:tc>
                  <a:txBody>
                    <a:bodyPr/>
                    <a:lstStyle/>
                    <a:p>
                      <a:r>
                        <a:rPr lang="fr-FR" sz="900" dirty="0" err="1"/>
                        <a:t>Sequentia</a:t>
                      </a:r>
                      <a:endParaRPr lang="fr-FR" sz="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569535">
                <a:tc>
                  <a:txBody>
                    <a:bodyPr/>
                    <a:lstStyle/>
                    <a:p>
                      <a:r>
                        <a:rPr lang="fr-FR" sz="900" dirty="0"/>
                        <a:t>Terminologie d’instruments de musique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893086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1678A4-EAF2-4D6C-BAFE-2F6A13CC13EE}"/>
              </a:ext>
            </a:extLst>
          </p:cNvPr>
          <p:cNvSpPr/>
          <p:nvPr/>
        </p:nvSpPr>
        <p:spPr>
          <a:xfrm rot="16200000" flipV="1">
            <a:off x="8228580" y="1925486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2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Recherche			   </a:t>
            </a:r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Filtrer</a:t>
            </a: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2" name="Tableau 6">
            <a:extLst>
              <a:ext uri="{FF2B5EF4-FFF2-40B4-BE49-F238E27FC236}">
                <a16:creationId xmlns:a16="http://schemas.microsoft.com/office/drawing/2014/main" id="{DD6D6433-AF03-4E9A-8A3D-AC7AB6744B50}"/>
              </a:ext>
            </a:extLst>
          </p:cNvPr>
          <p:cNvGraphicFramePr>
            <a:graphicFrameLocks noGrp="1"/>
          </p:cNvGraphicFramePr>
          <p:nvPr/>
        </p:nvGraphicFramePr>
        <p:xfrm>
          <a:off x="7324627" y="1820107"/>
          <a:ext cx="984596" cy="5410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Corpus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Type de champ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</a:tbl>
          </a:graphicData>
        </a:graphic>
      </p:graphicFrame>
      <p:graphicFrame>
        <p:nvGraphicFramePr>
          <p:cNvPr id="4" name="Tableau 6">
            <a:extLst>
              <a:ext uri="{FF2B5EF4-FFF2-40B4-BE49-F238E27FC236}">
                <a16:creationId xmlns:a16="http://schemas.microsoft.com/office/drawing/2014/main" id="{D91C0E1D-4E4F-422C-BA84-88177BD0D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43748"/>
              </p:ext>
            </p:extLst>
          </p:nvPr>
        </p:nvGraphicFramePr>
        <p:xfrm>
          <a:off x="8309223" y="2091853"/>
          <a:ext cx="984596" cy="87819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84596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9273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Document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r>
                        <a:rPr lang="fr-FR" sz="900" dirty="0"/>
                        <a:t>      Personne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r>
                        <a:rPr lang="fr-FR" sz="900" dirty="0"/>
                        <a:t>       Lieu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2709698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21678A4-EAF2-4D6C-BAFE-2F6A13CC13EE}"/>
              </a:ext>
            </a:extLst>
          </p:cNvPr>
          <p:cNvSpPr/>
          <p:nvPr/>
        </p:nvSpPr>
        <p:spPr>
          <a:xfrm rot="16200000" flipV="1">
            <a:off x="8228579" y="2202707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ique">
            <a:extLst>
              <a:ext uri="{FF2B5EF4-FFF2-40B4-BE49-F238E27FC236}">
                <a16:creationId xmlns:a16="http://schemas.microsoft.com/office/drawing/2014/main" id="{95CF935D-8506-4288-AC01-48AAA0C27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2082" y="2137666"/>
            <a:ext cx="207168" cy="207168"/>
          </a:xfrm>
          <a:prstGeom prst="rect">
            <a:avLst/>
          </a:prstGeom>
        </p:spPr>
      </p:pic>
      <p:pic>
        <p:nvPicPr>
          <p:cNvPr id="8" name="Graphique 7" descr="Profil femelle">
            <a:extLst>
              <a:ext uri="{FF2B5EF4-FFF2-40B4-BE49-F238E27FC236}">
                <a16:creationId xmlns:a16="http://schemas.microsoft.com/office/drawing/2014/main" id="{26340838-F57F-4EEB-89A2-2599040CA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2082" y="2414605"/>
            <a:ext cx="229483" cy="229483"/>
          </a:xfrm>
          <a:prstGeom prst="rect">
            <a:avLst/>
          </a:prstGeom>
        </p:spPr>
      </p:pic>
      <p:pic>
        <p:nvPicPr>
          <p:cNvPr id="9" name="Graphique 8" descr="Repère">
            <a:extLst>
              <a:ext uri="{FF2B5EF4-FFF2-40B4-BE49-F238E27FC236}">
                <a16:creationId xmlns:a16="http://schemas.microsoft.com/office/drawing/2014/main" id="{1EF12BFD-3553-41EF-8635-E0D0DC1B74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17530" y="2684637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-18900"/>
            <a:ext cx="12192000" cy="15372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Corpus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-27801"/>
            <a:ext cx="12192000" cy="1132804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9" name="Image 3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965F95-78B9-4402-A93F-553B51C12B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4" t="2777" r="6110" b="37288"/>
          <a:stretch/>
        </p:blipFill>
        <p:spPr>
          <a:xfrm>
            <a:off x="2066462" y="2344834"/>
            <a:ext cx="3441854" cy="33469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40" name="Image 39" descr="Une image contenant musique, assis, violon, table&#10;&#10;Description générée automatiquement">
            <a:extLst>
              <a:ext uri="{FF2B5EF4-FFF2-40B4-BE49-F238E27FC236}">
                <a16:creationId xmlns:a16="http://schemas.microsoft.com/office/drawing/2014/main" id="{51CB0661-3D42-44BC-9124-8B53A50DC9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7799"/>
          <a:stretch/>
        </p:blipFill>
        <p:spPr>
          <a:xfrm>
            <a:off x="6843822" y="2344834"/>
            <a:ext cx="3614627" cy="334697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BA35D1B-F07F-4207-8CDF-FA3D1EE8148E}"/>
              </a:ext>
            </a:extLst>
          </p:cNvPr>
          <p:cNvSpPr txBox="1"/>
          <p:nvPr/>
        </p:nvSpPr>
        <p:spPr>
          <a:xfrm>
            <a:off x="7338137" y="3257403"/>
            <a:ext cx="265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Nova Light" panose="020B0302020104020203" pitchFamily="34" charset="0"/>
                <a:cs typeface="Iskoola Pota" panose="020B0502040204020203" pitchFamily="34" charset="0"/>
              </a:rPr>
              <a:t>Instruments de musique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A465C5-16E9-4CE7-858F-0FBCDA9527A5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accent4">
                    <a:lumMod val="75000"/>
                  </a:schemeClr>
                </a:solidFill>
              </a:rPr>
              <a:t>Connexion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2C9E1997-AF11-4050-A3BA-9F6AA37B700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DEEF2AC3-360D-4BCA-AA70-B7C9DC85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871214"/>
              </p:ext>
            </p:extLst>
          </p:nvPr>
        </p:nvGraphicFramePr>
        <p:xfrm>
          <a:off x="4386939" y="1827360"/>
          <a:ext cx="3441853" cy="81153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441853">
                  <a:extLst>
                    <a:ext uri="{9D8B030D-6E8A-4147-A177-3AD203B41FA5}">
                      <a16:colId xmlns:a16="http://schemas.microsoft.com/office/drawing/2014/main" val="3337478032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fr-FR" sz="900" b="0" dirty="0"/>
                        <a:t>        Guitare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1617038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  Gaspard Abeille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533550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fr-FR" sz="900" dirty="0"/>
                        <a:t>      Grenoble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481822"/>
                  </a:ext>
                </a:extLst>
              </a:tr>
            </a:tbl>
          </a:graphicData>
        </a:graphic>
      </p:graphicFrame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DBB1494-A567-4766-B78E-6E8B5D60B8FB}"/>
              </a:ext>
            </a:extLst>
          </p:cNvPr>
          <p:cNvSpPr/>
          <p:nvPr/>
        </p:nvSpPr>
        <p:spPr>
          <a:xfrm>
            <a:off x="4375071" y="1610660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G			   </a:t>
            </a:r>
            <a:r>
              <a:rPr lang="fr-FR" sz="1200" dirty="0">
                <a:solidFill>
                  <a:srgbClr val="C00000"/>
                </a:solidFill>
                <a:latin typeface="+mj-lt"/>
              </a:rPr>
              <a:t>Filtrer</a:t>
            </a:r>
          </a:p>
        </p:txBody>
      </p:sp>
      <p:pic>
        <p:nvPicPr>
          <p:cNvPr id="3" name="Graphique 2" descr="Violon">
            <a:extLst>
              <a:ext uri="{FF2B5EF4-FFF2-40B4-BE49-F238E27FC236}">
                <a16:creationId xmlns:a16="http://schemas.microsoft.com/office/drawing/2014/main" id="{B4E1C761-026E-4B64-A814-3EB6DD4620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0182" y="1847789"/>
            <a:ext cx="234681" cy="234681"/>
          </a:xfrm>
          <a:prstGeom prst="rect">
            <a:avLst/>
          </a:prstGeom>
        </p:spPr>
      </p:pic>
      <p:pic>
        <p:nvPicPr>
          <p:cNvPr id="5" name="Graphique 4" descr="Profil femelle">
            <a:extLst>
              <a:ext uri="{FF2B5EF4-FFF2-40B4-BE49-F238E27FC236}">
                <a16:creationId xmlns:a16="http://schemas.microsoft.com/office/drawing/2014/main" id="{70853018-E0BB-43BC-9893-41FF28877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672" y="2110153"/>
            <a:ext cx="229483" cy="229483"/>
          </a:xfrm>
          <a:prstGeom prst="rect">
            <a:avLst/>
          </a:prstGeom>
        </p:spPr>
      </p:pic>
      <p:pic>
        <p:nvPicPr>
          <p:cNvPr id="8" name="Graphique 7" descr="Repère">
            <a:extLst>
              <a:ext uri="{FF2B5EF4-FFF2-40B4-BE49-F238E27FC236}">
                <a16:creationId xmlns:a16="http://schemas.microsoft.com/office/drawing/2014/main" id="{83803A9B-7E18-4CB8-8F98-DFF7C0031A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92892" y="2378266"/>
            <a:ext cx="249263" cy="2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0166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68378"/>
              </p:ext>
            </p:extLst>
          </p:nvPr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</p:spTree>
    <p:extLst>
      <p:ext uri="{BB962C8B-B14F-4D97-AF65-F5344CB8AC3E}">
        <p14:creationId xmlns:p14="http://schemas.microsoft.com/office/powerpoint/2010/main" val="396793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2D77C2F-DAC4-4709-83DC-D75004683F9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071" y="4428973"/>
            <a:ext cx="264280" cy="26428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BF3EA23-DBAC-48CA-BFAF-B95163A8B4EA}"/>
              </a:ext>
            </a:extLst>
          </p:cNvPr>
          <p:cNvSpPr/>
          <p:nvPr/>
        </p:nvSpPr>
        <p:spPr>
          <a:xfrm>
            <a:off x="5589211" y="4593455"/>
            <a:ext cx="1864953" cy="183757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Commentaire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 le 11-11-2020 :</a:t>
            </a:r>
          </a:p>
          <a:p>
            <a:pPr algn="just"/>
            <a:endParaRPr lang="fr-FR" sz="1100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John Doe n’est qu’assistant boulanger de 1665 à 1670.</a:t>
            </a:r>
          </a:p>
        </p:txBody>
      </p:sp>
    </p:spTree>
    <p:extLst>
      <p:ext uri="{BB962C8B-B14F-4D97-AF65-F5344CB8AC3E}">
        <p14:creationId xmlns:p14="http://schemas.microsoft.com/office/powerpoint/2010/main" val="282131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B9CD11-EF28-41B5-BCB0-E50DB0BDFD5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47" y="4784699"/>
            <a:ext cx="264280" cy="264280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EAE62F2-6F34-400F-9BD9-A665F78D3BFE}"/>
              </a:ext>
            </a:extLst>
          </p:cNvPr>
          <p:cNvSpPr/>
          <p:nvPr/>
        </p:nvSpPr>
        <p:spPr>
          <a:xfrm>
            <a:off x="5097787" y="4994654"/>
            <a:ext cx="3780733" cy="132811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100" b="1" u="sng" dirty="0">
                <a:solidFill>
                  <a:srgbClr val="C00000"/>
                </a:solidFill>
              </a:rPr>
              <a:t>Désaccord :</a:t>
            </a:r>
          </a:p>
          <a:p>
            <a:pPr algn="just"/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(1715-1718).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nbertonblivet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10-11-2020.</a:t>
            </a:r>
          </a:p>
          <a:p>
            <a:pPr algn="just"/>
            <a:endParaRPr lang="fr-FR" sz="1100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i="1" dirty="0">
                <a:solidFill>
                  <a:schemeClr val="bg2">
                    <a:lumMod val="25000"/>
                  </a:schemeClr>
                </a:solidFill>
              </a:rPr>
              <a:t>Membre de Marchands du Pont Neuf (1716-1718).</a:t>
            </a:r>
          </a:p>
          <a:p>
            <a:pPr algn="just"/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Information renseignée par 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aprejus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, le 08-11-2020.</a:t>
            </a:r>
            <a:endParaRPr lang="fr-FR" sz="11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1"/>
            <a:ext cx="12192000" cy="1105002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2121067D-36B6-4847-8D90-47B1578C27E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5" y="2821068"/>
            <a:ext cx="3924301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Doe 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C0C05D-139C-41A9-9FDF-75D5F412CB37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F056348-753B-41CB-A2A7-9818B7AE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5" y="1385871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5" y="1749673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graphicFrame>
        <p:nvGraphicFramePr>
          <p:cNvPr id="9" name="Tableau 50">
            <a:extLst>
              <a:ext uri="{FF2B5EF4-FFF2-40B4-BE49-F238E27FC236}">
                <a16:creationId xmlns:a16="http://schemas.microsoft.com/office/drawing/2014/main" id="{FF0D92AA-DEF3-4504-8DAD-03AFC42973EA}"/>
              </a:ext>
            </a:extLst>
          </p:cNvPr>
          <p:cNvGraphicFramePr>
            <a:graphicFrameLocks noGrp="1"/>
          </p:cNvGraphicFramePr>
          <p:nvPr/>
        </p:nvGraphicFramePr>
        <p:xfrm>
          <a:off x="3552824" y="3221466"/>
          <a:ext cx="7438485" cy="35025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80433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15805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John Doe, </a:t>
                      </a:r>
                      <a:r>
                        <a:rPr lang="fr-FR" sz="1200" b="0" dirty="0"/>
                        <a:t>Jon Doe, John Do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1650-1718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79391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Activité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Boulanger (1665-1710), marchand (1710-1718)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     Membre de </a:t>
                      </a:r>
                      <a:r>
                        <a:rPr lang="fr-FR" sz="1200" b="1" u="sng" dirty="0"/>
                        <a:t>Marchands du Pont Neuf</a:t>
                      </a:r>
                      <a:r>
                        <a:rPr lang="fr-FR" sz="1200" b="0" u="none" dirty="0"/>
                        <a:t> (1715-1718).</a:t>
                      </a:r>
                      <a:endParaRPr lang="fr-FR" sz="1200" u="none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/>
                        <a:t>Auteur A. (1765) – </a:t>
                      </a:r>
                      <a:r>
                        <a:rPr lang="fr-FR" sz="1050" i="1" dirty="0"/>
                        <a:t>Source</a:t>
                      </a:r>
                      <a:r>
                        <a:rPr lang="fr-FR" sz="1050" dirty="0"/>
                        <a:t>, édition, date.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18" name="Étoile : 5 branches 17">
            <a:extLst>
              <a:ext uri="{FF2B5EF4-FFF2-40B4-BE49-F238E27FC236}">
                <a16:creationId xmlns:a16="http://schemas.microsoft.com/office/drawing/2014/main" id="{415E5A4E-D176-49A9-B6A3-9A8EEF0515D4}"/>
              </a:ext>
            </a:extLst>
          </p:cNvPr>
          <p:cNvSpPr/>
          <p:nvPr/>
        </p:nvSpPr>
        <p:spPr>
          <a:xfrm>
            <a:off x="4926193" y="4704453"/>
            <a:ext cx="142807" cy="1477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BFD3E-7D83-4064-AC56-B0F58C3263CB}"/>
              </a:ext>
            </a:extLst>
          </p:cNvPr>
          <p:cNvSpPr/>
          <p:nvPr/>
        </p:nvSpPr>
        <p:spPr>
          <a:xfrm>
            <a:off x="4965649" y="5829468"/>
            <a:ext cx="6025660" cy="137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969F48D2-1054-4DE2-82AF-1B533D48446E}"/>
              </a:ext>
            </a:extLst>
          </p:cNvPr>
          <p:cNvSpPr/>
          <p:nvPr/>
        </p:nvSpPr>
        <p:spPr>
          <a:xfrm>
            <a:off x="10043860" y="5947325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8A11892-EEF2-463D-B817-B42277E438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04" t="37218" r="81185" b="40481"/>
          <a:stretch/>
        </p:blipFill>
        <p:spPr>
          <a:xfrm>
            <a:off x="5069000" y="5829469"/>
            <a:ext cx="416860" cy="1109994"/>
          </a:xfrm>
          <a:prstGeom prst="rect">
            <a:avLst/>
          </a:prstGeom>
          <a:ln>
            <a:noFill/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4F6A81-D675-49AC-9A8F-9B91F715C83B}"/>
              </a:ext>
            </a:extLst>
          </p:cNvPr>
          <p:cNvSpPr/>
          <p:nvPr/>
        </p:nvSpPr>
        <p:spPr>
          <a:xfrm>
            <a:off x="5527096" y="5835908"/>
            <a:ext cx="4604884" cy="1044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Communauté de marchands et de bourgeois.</a:t>
            </a: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fr-FR" sz="1100" b="1" i="1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BD18FB09-4F4C-4B5C-8EB1-7AD5E4F82B36}"/>
              </a:ext>
            </a:extLst>
          </p:cNvPr>
          <p:cNvSpPr/>
          <p:nvPr/>
        </p:nvSpPr>
        <p:spPr>
          <a:xfrm>
            <a:off x="10119859" y="345837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5" name="Légende : flèche vers le bas 14">
            <a:extLst>
              <a:ext uri="{FF2B5EF4-FFF2-40B4-BE49-F238E27FC236}">
                <a16:creationId xmlns:a16="http://schemas.microsoft.com/office/drawing/2014/main" id="{B0D5B704-12AA-4530-97E1-B80AD9B5FC40}"/>
              </a:ext>
            </a:extLst>
          </p:cNvPr>
          <p:cNvSpPr/>
          <p:nvPr/>
        </p:nvSpPr>
        <p:spPr>
          <a:xfrm>
            <a:off x="519112" y="1847852"/>
            <a:ext cx="2338385" cy="1239968"/>
          </a:xfrm>
          <a:prstGeom prst="downArrowCallout">
            <a:avLst>
              <a:gd name="adj1" fmla="val 48358"/>
              <a:gd name="adj2" fmla="val 25000"/>
              <a:gd name="adj3" fmla="val 25000"/>
              <a:gd name="adj4" fmla="val 75000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select ?name where {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a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skos:ConceptScheme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?s </a:t>
            </a:r>
            <a:r>
              <a:rPr lang="en-US" sz="1000" dirty="0" err="1">
                <a:solidFill>
                  <a:schemeClr val="bg2">
                    <a:lumMod val="10000"/>
                  </a:schemeClr>
                </a:solidFill>
              </a:rPr>
              <a:t>dcterms:title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 ?name .</a:t>
            </a:r>
          </a:p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}  </a:t>
            </a: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16" name="Légende : flèche vers le haut 15">
            <a:extLst>
              <a:ext uri="{FF2B5EF4-FFF2-40B4-BE49-F238E27FC236}">
                <a16:creationId xmlns:a16="http://schemas.microsoft.com/office/drawing/2014/main" id="{2336A9E9-0FA5-4D31-9043-6ECD082E5D2F}"/>
              </a:ext>
            </a:extLst>
          </p:cNvPr>
          <p:cNvSpPr/>
          <p:nvPr/>
        </p:nvSpPr>
        <p:spPr>
          <a:xfrm>
            <a:off x="424129" y="3901532"/>
            <a:ext cx="3723746" cy="1802883"/>
          </a:xfrm>
          <a:prstGeom prst="upArrowCallout">
            <a:avLst>
              <a:gd name="adj1" fmla="val 50000"/>
              <a:gd name="adj2" fmla="val 25000"/>
              <a:gd name="adj3" fmla="val 26088"/>
              <a:gd name="adj4" fmla="val 81249"/>
            </a:avLst>
          </a:prstGeom>
          <a:solidFill>
            <a:srgbClr val="FFFFFF">
              <a:alpha val="89804"/>
            </a:srgb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select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where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{ 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a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skos:Concept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skosxl:prefLabel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?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name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?s </a:t>
            </a:r>
            <a:r>
              <a:rPr lang="fr-FR" sz="1000" dirty="0" err="1">
                <a:solidFill>
                  <a:schemeClr val="bg2">
                    <a:lumMod val="25000"/>
                  </a:schemeClr>
                </a:solidFill>
              </a:rPr>
              <a:t>skos:inScheme</a:t>
            </a:r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 iremus:d2b74f02-feb6-43df-9876-b02941e391e1 .</a:t>
            </a:r>
          </a:p>
          <a:p>
            <a:r>
              <a:rPr lang="fr-FR" sz="1000" dirty="0">
                <a:solidFill>
                  <a:schemeClr val="bg2">
                    <a:lumMod val="25000"/>
                  </a:schemeClr>
                </a:solidFill>
              </a:rPr>
              <a:t>} </a:t>
            </a:r>
          </a:p>
          <a:p>
            <a:endParaRPr lang="fr-F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REQUETE A ACTUALISER</a:t>
            </a:r>
            <a:endParaRPr lang="fr-FR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1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736EEFF-71AB-4B81-BF71-ACED14F93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2" t="7013" r="4436" b="77596"/>
          <a:stretch/>
        </p:blipFill>
        <p:spPr>
          <a:xfrm>
            <a:off x="0" y="0"/>
            <a:ext cx="12192000" cy="1518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effectLst>
            <a:innerShdw blurRad="1270000" dist="2540000">
              <a:prstClr val="black">
                <a:alpha val="58000"/>
              </a:prstClr>
            </a:innerShdw>
          </a:effectLst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34DD89C6-6C25-4BEB-8CD4-BFB103026C35}"/>
              </a:ext>
            </a:extLst>
          </p:cNvPr>
          <p:cNvSpPr txBox="1">
            <a:spLocks/>
          </p:cNvSpPr>
          <p:nvPr/>
        </p:nvSpPr>
        <p:spPr>
          <a:xfrm>
            <a:off x="0" y="1101664"/>
            <a:ext cx="12192000" cy="29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>
                <a:solidFill>
                  <a:schemeClr val="bg2">
                    <a:lumMod val="25000"/>
                  </a:schemeClr>
                </a:solidFill>
              </a:rPr>
              <a:t>Corpus </a:t>
            </a:r>
            <a:r>
              <a:rPr lang="fr-FR" sz="1200" b="1" spc="70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			Editeur de thésaurus			 Explorer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5D8B8CAD-FD89-4390-847C-8C87FA481B0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2000" cy="1105003"/>
          </a:xfrm>
          <a:prstGeom prst="rect">
            <a:avLst/>
          </a:prstGeom>
          <a:solidFill>
            <a:srgbClr val="000000">
              <a:alpha val="69804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kern="0" spc="220" dirty="0">
                <a:solidFill>
                  <a:schemeClr val="bg1">
                    <a:lumMod val="95000"/>
                  </a:schemeClr>
                </a:solidFill>
                <a:latin typeface="Bembo" panose="02020502050201020203" pitchFamily="18" charset="0"/>
                <a:cs typeface="Iskoola Pota" panose="020B0604020202020204" pitchFamily="34" charset="0"/>
              </a:rPr>
              <a:t>SHERLOCK</a:t>
            </a:r>
            <a:endParaRPr lang="fr-FR" sz="800" spc="220" dirty="0">
              <a:solidFill>
                <a:schemeClr val="bg1">
                  <a:lumMod val="95000"/>
                </a:schemeClr>
              </a:solidFill>
              <a:latin typeface="Bembo" panose="020205020502010202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1669B9-C446-4578-8880-6DB09F1C08ED}"/>
              </a:ext>
            </a:extLst>
          </p:cNvPr>
          <p:cNvSpPr/>
          <p:nvPr/>
        </p:nvSpPr>
        <p:spPr>
          <a:xfrm>
            <a:off x="-1" y="1400176"/>
            <a:ext cx="12191999" cy="5457825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48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135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D1982E-6517-4E80-BDDE-AA4381BA74CE}"/>
              </a:ext>
            </a:extLst>
          </p:cNvPr>
          <p:cNvSpPr/>
          <p:nvPr/>
        </p:nvSpPr>
        <p:spPr>
          <a:xfrm>
            <a:off x="6678005" y="1813508"/>
            <a:ext cx="3441854" cy="20944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Gill Sans Nova Light" panose="020B0302020104020203" pitchFamily="34" charset="0"/>
              </a:rPr>
              <a:t>Recherche			   </a:t>
            </a:r>
            <a:r>
              <a:rPr lang="fr-FR" sz="1200" dirty="0">
                <a:solidFill>
                  <a:srgbClr val="C00000"/>
                </a:solidFill>
                <a:latin typeface="Gill Sans Nova Light" panose="020B0302020104020203" pitchFamily="34" charset="0"/>
              </a:rPr>
              <a:t>Filtrer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F09874-825E-4D73-B47F-89EA41C4AB58}"/>
              </a:ext>
            </a:extLst>
          </p:cNvPr>
          <p:cNvSpPr/>
          <p:nvPr/>
        </p:nvSpPr>
        <p:spPr>
          <a:xfrm>
            <a:off x="1784350" y="1657935"/>
            <a:ext cx="4400550" cy="52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Editeur critique de thésaurus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3CC8BFE-59E3-47B4-B8F7-1F663F16431C}"/>
              </a:ext>
            </a:extLst>
          </p:cNvPr>
          <p:cNvSpPr/>
          <p:nvPr/>
        </p:nvSpPr>
        <p:spPr>
          <a:xfrm>
            <a:off x="876300" y="2552700"/>
            <a:ext cx="1981200" cy="4848225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400" b="1" spc="70" dirty="0">
              <a:solidFill>
                <a:schemeClr val="bg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6973AC9-62DE-443A-803A-401548AE53F7}"/>
              </a:ext>
            </a:extLst>
          </p:cNvPr>
          <p:cNvSpPr/>
          <p:nvPr/>
        </p:nvSpPr>
        <p:spPr>
          <a:xfrm>
            <a:off x="3086100" y="2552700"/>
            <a:ext cx="8305800" cy="4927225"/>
          </a:xfrm>
          <a:prstGeom prst="roundRect">
            <a:avLst>
              <a:gd name="adj" fmla="val 6808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D34E-90F7-4A4F-87E8-3C828EA19A9D}"/>
              </a:ext>
            </a:extLst>
          </p:cNvPr>
          <p:cNvSpPr/>
          <p:nvPr/>
        </p:nvSpPr>
        <p:spPr>
          <a:xfrm>
            <a:off x="876300" y="3000375"/>
            <a:ext cx="19812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Ancien Régime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26F6C-E9F6-4B74-AD50-8E3EF1F959BE}"/>
              </a:ext>
            </a:extLst>
          </p:cNvPr>
          <p:cNvSpPr/>
          <p:nvPr/>
        </p:nvSpPr>
        <p:spPr>
          <a:xfrm>
            <a:off x="876298" y="4469021"/>
            <a:ext cx="1981200" cy="660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Instruments de </a:t>
            </a:r>
          </a:p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musique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FFE-0958-4B33-8D95-E97CE76CE8DA}"/>
              </a:ext>
            </a:extLst>
          </p:cNvPr>
          <p:cNvSpPr/>
          <p:nvPr/>
        </p:nvSpPr>
        <p:spPr>
          <a:xfrm>
            <a:off x="876298" y="5555862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spc="70" dirty="0">
                <a:solidFill>
                  <a:schemeClr val="bg2">
                    <a:lumMod val="25000"/>
                  </a:schemeClr>
                </a:solidFill>
              </a:rPr>
              <a:t>Liturgie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D2831E6D-A642-47D1-B979-3C1B7B358446}"/>
              </a:ext>
            </a:extLst>
          </p:cNvPr>
          <p:cNvSpPr/>
          <p:nvPr/>
        </p:nvSpPr>
        <p:spPr>
          <a:xfrm flipV="1">
            <a:off x="1066800" y="317593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B9E00F-348C-40DE-8593-AFE30568F876}"/>
              </a:ext>
            </a:extLst>
          </p:cNvPr>
          <p:cNvSpPr/>
          <p:nvPr/>
        </p:nvSpPr>
        <p:spPr>
          <a:xfrm>
            <a:off x="1136650" y="3400425"/>
            <a:ext cx="1720847" cy="950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Noms de personnes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Institutions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Corporations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Manufactures</a:t>
            </a:r>
          </a:p>
          <a:p>
            <a:pPr>
              <a:lnSpc>
                <a:spcPts val="1500"/>
              </a:lnSpc>
            </a:pP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8FC5-0958-4D68-929D-5358A54D1B04}"/>
              </a:ext>
            </a:extLst>
          </p:cNvPr>
          <p:cNvSpPr/>
          <p:nvPr/>
        </p:nvSpPr>
        <p:spPr>
          <a:xfrm>
            <a:off x="3552824" y="2821068"/>
            <a:ext cx="6554257" cy="44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Ancien Régime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Lieux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Royaume de France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Gouvernement d’</a:t>
            </a:r>
            <a:r>
              <a:rPr lang="fr-FR" sz="1100" b="1" dirty="0" err="1">
                <a:solidFill>
                  <a:schemeClr val="bg2">
                    <a:lumMod val="25000"/>
                  </a:schemeClr>
                </a:solidFill>
              </a:rPr>
              <a:t>Isle-de-France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100" dirty="0">
                <a:solidFill>
                  <a:schemeClr val="bg2">
                    <a:lumMod val="25000"/>
                  </a:schemeClr>
                </a:solidFill>
              </a:rPr>
              <a:t>&gt; Gouvernement de Paris</a:t>
            </a:r>
          </a:p>
        </p:txBody>
      </p:sp>
      <p:graphicFrame>
        <p:nvGraphicFramePr>
          <p:cNvPr id="34" name="Tableau 50">
            <a:extLst>
              <a:ext uri="{FF2B5EF4-FFF2-40B4-BE49-F238E27FC236}">
                <a16:creationId xmlns:a16="http://schemas.microsoft.com/office/drawing/2014/main" id="{86C5BDD7-76CE-4920-A6E8-6BBC3ADC7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63298"/>
              </p:ext>
            </p:extLst>
          </p:nvPr>
        </p:nvGraphicFramePr>
        <p:xfrm>
          <a:off x="3552825" y="3221466"/>
          <a:ext cx="7372350" cy="33753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15508">
                  <a:extLst>
                    <a:ext uri="{9D8B030D-6E8A-4147-A177-3AD203B41FA5}">
                      <a16:colId xmlns:a16="http://schemas.microsoft.com/office/drawing/2014/main" val="1438099883"/>
                    </a:ext>
                  </a:extLst>
                </a:gridCol>
                <a:gridCol w="6056842">
                  <a:extLst>
                    <a:ext uri="{9D8B030D-6E8A-4147-A177-3AD203B41FA5}">
                      <a16:colId xmlns:a16="http://schemas.microsoft.com/office/drawing/2014/main" val="3982244452"/>
                    </a:ext>
                  </a:extLst>
                </a:gridCol>
              </a:tblGrid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Nom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b="0" dirty="0"/>
                        <a:t>Gouvernement de Paris</a:t>
                      </a:r>
                      <a:endParaRPr lang="fr-FR" sz="14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04309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Dates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19143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Inclus dans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sng" dirty="0"/>
                        <a:t>Gouvernement d’</a:t>
                      </a:r>
                      <a:r>
                        <a:rPr lang="fr-FR" sz="1200" b="1" u="sng" dirty="0" err="1"/>
                        <a:t>Isle-de-France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b="1" u="sng" dirty="0"/>
                        <a:t>Royaume de France</a:t>
                      </a:r>
                      <a:r>
                        <a:rPr lang="fr-FR" sz="1200" dirty="0"/>
                        <a:t>. 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93502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Sources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5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036176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r>
                        <a:rPr lang="fr-FR" sz="1200" b="0" i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liées</a:t>
                      </a: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u="none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Ressources </a:t>
                      </a:r>
                      <a:r>
                        <a:rPr lang="fr-FR" sz="1200" b="1" u="none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IReMus</a:t>
                      </a:r>
                      <a:endParaRPr lang="fr-FR" sz="1200" b="1" u="none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274791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814184"/>
                  </a:ext>
                </a:extLst>
              </a:tr>
              <a:tr h="454567">
                <a:tc>
                  <a:txBody>
                    <a:bodyPr/>
                    <a:lstStyle/>
                    <a:p>
                      <a:endParaRPr lang="fr-FR" sz="1200" b="0" i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dirty="0"/>
                    </a:p>
                    <a:p>
                      <a:r>
                        <a:rPr lang="fr-FR" sz="1200" b="1" dirty="0"/>
                        <a:t>Ressources externes</a:t>
                      </a:r>
                      <a:endParaRPr lang="fr-FR" sz="1200" dirty="0"/>
                    </a:p>
                  </a:txBody>
                  <a:tcPr marL="144000" marR="144000" marT="216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248102"/>
                  </a:ext>
                </a:extLst>
              </a:tr>
            </a:tbl>
          </a:graphicData>
        </a:graphic>
      </p:graphicFrame>
      <p:sp>
        <p:nvSpPr>
          <p:cNvPr id="62" name="Rectangle 61">
            <a:extLst>
              <a:ext uri="{FF2B5EF4-FFF2-40B4-BE49-F238E27FC236}">
                <a16:creationId xmlns:a16="http://schemas.microsoft.com/office/drawing/2014/main" id="{2063E488-C59D-46A4-B19D-3EB67C8C3559}"/>
              </a:ext>
            </a:extLst>
          </p:cNvPr>
          <p:cNvSpPr/>
          <p:nvPr/>
        </p:nvSpPr>
        <p:spPr>
          <a:xfrm>
            <a:off x="876298" y="6409159"/>
            <a:ext cx="1981200" cy="400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>
                <a:solidFill>
                  <a:schemeClr val="bg2">
                    <a:lumMod val="25000"/>
                  </a:schemeClr>
                </a:solidFill>
              </a:rPr>
              <a:t>Types d’annotations</a:t>
            </a:r>
          </a:p>
        </p:txBody>
      </p:sp>
      <p:sp>
        <p:nvSpPr>
          <p:cNvPr id="64" name="Triangle isocèle 63">
            <a:extLst>
              <a:ext uri="{FF2B5EF4-FFF2-40B4-BE49-F238E27FC236}">
                <a16:creationId xmlns:a16="http://schemas.microsoft.com/office/drawing/2014/main" id="{54449C35-CEF1-4011-BB5C-B81065C2AC5E}"/>
              </a:ext>
            </a:extLst>
          </p:cNvPr>
          <p:cNvSpPr/>
          <p:nvPr/>
        </p:nvSpPr>
        <p:spPr>
          <a:xfrm rot="16200000" flipV="1">
            <a:off x="979962" y="6586773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>
            <a:extLst>
              <a:ext uri="{FF2B5EF4-FFF2-40B4-BE49-F238E27FC236}">
                <a16:creationId xmlns:a16="http://schemas.microsoft.com/office/drawing/2014/main" id="{781E9208-9B6D-4DAC-A1AA-C33AAF38BCD3}"/>
              </a:ext>
            </a:extLst>
          </p:cNvPr>
          <p:cNvSpPr/>
          <p:nvPr/>
        </p:nvSpPr>
        <p:spPr>
          <a:xfrm rot="16200000" flipV="1">
            <a:off x="979961" y="5764375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F56EBC-DDB7-4723-9A0D-51ED0524AD7D}"/>
              </a:ext>
            </a:extLst>
          </p:cNvPr>
          <p:cNvSpPr/>
          <p:nvPr/>
        </p:nvSpPr>
        <p:spPr>
          <a:xfrm>
            <a:off x="5329003" y="1385143"/>
            <a:ext cx="1533990" cy="3700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4">
                    <a:lumMod val="75000"/>
                  </a:schemeClr>
                </a:solidFill>
                <a:cs typeface="Iskoola Pota" panose="020B0502040204020203" pitchFamily="34" charset="0"/>
              </a:rPr>
              <a:t>Les thésaurus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C40AB9F-4B8B-4133-A4EE-636928FFA8A4}"/>
              </a:ext>
            </a:extLst>
          </p:cNvPr>
          <p:cNvSpPr/>
          <p:nvPr/>
        </p:nvSpPr>
        <p:spPr>
          <a:xfrm>
            <a:off x="876298" y="2568435"/>
            <a:ext cx="19812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spc="70" dirty="0">
                <a:solidFill>
                  <a:schemeClr val="bg2">
                    <a:lumMod val="25000"/>
                  </a:schemeClr>
                </a:solidFill>
              </a:rPr>
              <a:t>Les thésaurus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6853EB-5408-4854-B56A-5F5F0E999DBF}"/>
              </a:ext>
            </a:extLst>
          </p:cNvPr>
          <p:cNvSpPr/>
          <p:nvPr/>
        </p:nvSpPr>
        <p:spPr>
          <a:xfrm>
            <a:off x="5329003" y="1748945"/>
            <a:ext cx="153399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bg2">
                    <a:lumMod val="25000"/>
                  </a:schemeClr>
                </a:solidFill>
                <a:cs typeface="Iskoola Pota" panose="020B0502040204020203" pitchFamily="34" charset="0"/>
              </a:rPr>
              <a:t>Créer un  nouveau terme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AA2E34-85B0-41AD-BA1C-BFFCD79C597C}"/>
              </a:ext>
            </a:extLst>
          </p:cNvPr>
          <p:cNvSpPr/>
          <p:nvPr/>
        </p:nvSpPr>
        <p:spPr>
          <a:xfrm>
            <a:off x="10107082" y="3465483"/>
            <a:ext cx="666750" cy="23051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Editer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9CDB3C-AC6A-4EAA-968F-6984C77F3B39}"/>
              </a:ext>
            </a:extLst>
          </p:cNvPr>
          <p:cNvSpPr/>
          <p:nvPr/>
        </p:nvSpPr>
        <p:spPr>
          <a:xfrm>
            <a:off x="4899516" y="5583919"/>
            <a:ext cx="6025660" cy="617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77BD8A-8DF8-43CC-ACE0-4C691936F8D6}"/>
              </a:ext>
            </a:extLst>
          </p:cNvPr>
          <p:cNvSpPr/>
          <p:nvPr/>
        </p:nvSpPr>
        <p:spPr>
          <a:xfrm>
            <a:off x="9955740" y="5765782"/>
            <a:ext cx="969435" cy="24990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u="sng" dirty="0">
                <a:solidFill>
                  <a:srgbClr val="C00000"/>
                </a:solidFill>
              </a:rPr>
              <a:t>Ajouter une ressource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4DF454C-97E5-4985-8883-2124E4FE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104" t="48368" r="80719" b="39826"/>
          <a:stretch/>
        </p:blipFill>
        <p:spPr>
          <a:xfrm>
            <a:off x="5002866" y="5614029"/>
            <a:ext cx="458094" cy="587615"/>
          </a:xfrm>
          <a:prstGeom prst="rect">
            <a:avLst/>
          </a:prstGeom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006FC4-8927-4614-A48C-F97A7CC895FD}"/>
              </a:ext>
            </a:extLst>
          </p:cNvPr>
          <p:cNvSpPr/>
          <p:nvPr/>
        </p:nvSpPr>
        <p:spPr>
          <a:xfrm>
            <a:off x="5460960" y="5656789"/>
            <a:ext cx="4604884" cy="892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fr-FR" sz="1100" b="1" i="1" dirty="0">
                <a:solidFill>
                  <a:schemeClr val="bg2">
                    <a:lumMod val="25000"/>
                  </a:schemeClr>
                </a:solidFill>
              </a:rPr>
              <a:t>Le Mercure galant, tome III [juillet-août 1672]</a:t>
            </a:r>
            <a:r>
              <a:rPr lang="fr-FR" sz="1100" b="1" dirty="0">
                <a:solidFill>
                  <a:schemeClr val="bg2">
                    <a:lumMod val="25000"/>
                  </a:schemeClr>
                </a:solidFill>
              </a:rPr>
              <a:t>, Claude Barbin et Theodore Girard, 1673.</a:t>
            </a: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BF1C7DDF-FFC0-4309-B185-4991FDA5F6F3}"/>
              </a:ext>
            </a:extLst>
          </p:cNvPr>
          <p:cNvSpPr/>
          <p:nvPr/>
        </p:nvSpPr>
        <p:spPr>
          <a:xfrm rot="16200000" flipV="1">
            <a:off x="979961" y="4755479"/>
            <a:ext cx="69850" cy="4571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A781-FFF6-483D-B7BC-6E7B4ADD446A}"/>
              </a:ext>
            </a:extLst>
          </p:cNvPr>
          <p:cNvSpPr/>
          <p:nvPr/>
        </p:nvSpPr>
        <p:spPr>
          <a:xfrm>
            <a:off x="10792668" y="143154"/>
            <a:ext cx="1038225" cy="231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pc="70" dirty="0" err="1">
                <a:solidFill>
                  <a:schemeClr val="accent4">
                    <a:lumMod val="75000"/>
                  </a:schemeClr>
                </a:solidFill>
              </a:rPr>
              <a:t>Connecté-e</a:t>
            </a:r>
            <a:endParaRPr lang="fr-FR" sz="1100" spc="7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CF34568-34E7-443F-8151-B09DA3BF2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97" y="151756"/>
            <a:ext cx="213992" cy="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16269</TotalTime>
  <Words>1145</Words>
  <Application>Microsoft Office PowerPoint</Application>
  <PresentationFormat>Grand écran</PresentationFormat>
  <Paragraphs>335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Bembo</vt:lpstr>
      <vt:lpstr>Calibri</vt:lpstr>
      <vt:lpstr>Calibri Light</vt:lpstr>
      <vt:lpstr>Gill Sans Nova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SHERLOCK</dc:title>
  <dc:creator>rebecca</dc:creator>
  <cp:lastModifiedBy>rebecca</cp:lastModifiedBy>
  <cp:revision>451</cp:revision>
  <dcterms:created xsi:type="dcterms:W3CDTF">2020-10-29T09:19:53Z</dcterms:created>
  <dcterms:modified xsi:type="dcterms:W3CDTF">2020-11-13T15:33:16Z</dcterms:modified>
</cp:coreProperties>
</file>