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4" r:id="rId3"/>
    <p:sldId id="273" r:id="rId4"/>
    <p:sldId id="259" r:id="rId5"/>
    <p:sldId id="269" r:id="rId6"/>
    <p:sldId id="270" r:id="rId7"/>
    <p:sldId id="271" r:id="rId8"/>
    <p:sldId id="263" r:id="rId9"/>
    <p:sldId id="265" r:id="rId10"/>
    <p:sldId id="258" r:id="rId11"/>
    <p:sldId id="262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becca" initials="r" lastIdx="3" clrIdx="0">
    <p:extLst>
      <p:ext uri="{19B8F6BF-5375-455C-9EA6-DF929625EA0E}">
        <p15:presenceInfo xmlns:p15="http://schemas.microsoft.com/office/powerpoint/2012/main" userId="rebecc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0000"/>
    <a:srgbClr val="FF0505"/>
    <a:srgbClr val="474343"/>
    <a:srgbClr val="232527"/>
    <a:srgbClr val="0D0D0D"/>
    <a:srgbClr val="990000"/>
    <a:srgbClr val="FFFFFF"/>
    <a:srgbClr val="F5F5F5"/>
    <a:srgbClr val="F2F2F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26" autoAdjust="0"/>
  </p:normalViewPr>
  <p:slideViewPr>
    <p:cSldViewPr snapToGrid="0">
      <p:cViewPr>
        <p:scale>
          <a:sx n="90" d="100"/>
          <a:sy n="90" d="100"/>
        </p:scale>
        <p:origin x="398" y="-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BD11CF-92A3-4F93-B084-298FD269A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BA7A413-698F-4B9C-A717-6800224F1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A9A59C-B698-4773-AAB0-C659B38C1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7C8-E55E-4FA0-B705-E340A46EFEF0}" type="datetimeFigureOut">
              <a:rPr lang="fr-FR" smtClean="0"/>
              <a:t>13/11/2020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C71B01-CE2F-49DB-B351-DD20F1F02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E66E14-1B2F-4C90-A9A1-B2CE741F5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979A-A0ED-4E4E-A364-8525CC759B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2080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AD3D2D-F6C7-4ADF-8793-AB438D733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624DDD7-CA02-4039-A334-D8912917C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966878-CE8A-41C0-A2B0-3BF471FEF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7C8-E55E-4FA0-B705-E340A46EFEF0}" type="datetimeFigureOut">
              <a:rPr lang="fr-FR" smtClean="0"/>
              <a:t>13/11/2020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B46ECC-C2E6-41D3-A23A-BAC5B125B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4949F1-63BB-4FD4-8C90-ABB1C35B7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979A-A0ED-4E4E-A364-8525CC759B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691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D4ECF11-FFC8-41D4-8BE0-08167F896D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CA1BF08-EA69-4EAC-AD2B-98B6823E1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4A11B3-7DB3-45FD-8D4E-2CC1CBB8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7C8-E55E-4FA0-B705-E340A46EFEF0}" type="datetimeFigureOut">
              <a:rPr lang="fr-FR" smtClean="0"/>
              <a:t>13/11/2020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02A8DB-72AA-48CE-ADD0-3350A7A9F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9F8B50-5AFC-487D-A835-3A2C42803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979A-A0ED-4E4E-A364-8525CC759B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91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E9ED7E-7DF1-4C76-9E85-DDF294327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E00297-A801-41B0-98B1-6249320B2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636B24-F0C1-4429-8FD9-2830561EA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7C8-E55E-4FA0-B705-E340A46EFEF0}" type="datetimeFigureOut">
              <a:rPr lang="fr-FR" smtClean="0"/>
              <a:t>13/11/2020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304610-9255-4CA1-8848-DCEC2437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B67C13-9AAD-4362-9FD6-E86EAD04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979A-A0ED-4E4E-A364-8525CC759B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824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E33106-377C-45C4-A6FA-5D152D7C9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C540FE-C800-43F0-A9B2-EBFA6EC11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78071A-C71E-4883-A90A-6C9B3ECF8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7C8-E55E-4FA0-B705-E340A46EFEF0}" type="datetimeFigureOut">
              <a:rPr lang="fr-FR" smtClean="0"/>
              <a:t>13/11/2020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ED6E56-C86B-43C4-AE0E-BD586C736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2A80B7-8942-49BF-AE0E-A1ADEB125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979A-A0ED-4E4E-A364-8525CC759B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869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3E47B-5A9C-4B6D-89D5-FE6729B69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1076C0-B2B9-421C-8B6F-5583A4C3E1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4CFF85-F178-4A7A-B44D-C22950BA5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F7EF0A-E482-4BD3-B431-DCBA76A71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7C8-E55E-4FA0-B705-E340A46EFEF0}" type="datetimeFigureOut">
              <a:rPr lang="fr-FR" smtClean="0"/>
              <a:t>13/11/2020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3B1576C-1CE8-4BEE-8271-6EB298131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BC0E8A-8C5A-4DCA-AB00-1B4C45D84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979A-A0ED-4E4E-A364-8525CC759B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4833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C65C5D-E931-4C46-97DE-993BBCCD7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51E963-6AF8-4D6A-A5A0-5753B87B4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EB27373-2F4D-45ED-86C7-C8A33C210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7BA1731-6E6C-4A82-B19D-A0A241B6B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9DBE82D-813C-40E1-9AEF-3FD2483CB4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6380006-2700-435E-A59E-BC83D8FBC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7C8-E55E-4FA0-B705-E340A46EFEF0}" type="datetimeFigureOut">
              <a:rPr lang="fr-FR" smtClean="0"/>
              <a:t>13/11/2020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608BC15-CA9C-409A-8A6D-230A05A8B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9827B83-9734-4F95-8448-2A7C39642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979A-A0ED-4E4E-A364-8525CC759B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5276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CA993F-F369-463D-BA20-73DA08DA2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A5281A0-A06F-41B6-AF03-2BAA898F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7C8-E55E-4FA0-B705-E340A46EFEF0}" type="datetimeFigureOut">
              <a:rPr lang="fr-FR" smtClean="0"/>
              <a:t>13/11/2020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5E671C-953C-4F3B-9D8E-3343242EB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B1A4B62-8861-42A1-889C-0F125F963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979A-A0ED-4E4E-A364-8525CC759B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65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524D9F8-E971-4F3F-B6B2-2DA29C095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7C8-E55E-4FA0-B705-E340A46EFEF0}" type="datetimeFigureOut">
              <a:rPr lang="fr-FR" smtClean="0"/>
              <a:t>13/11/2020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2A70458-F9E1-45F5-96C5-A577A7614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588E192-376B-4DA0-8B4F-02021490A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979A-A0ED-4E4E-A364-8525CC759B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219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EDCBAF-83E7-4E9E-9DC3-1D40B12CA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3870C2-1939-46BA-8A55-7AC6A1C76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3EC6CB4-255B-4E4C-A802-76F411677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5FF9E5-31BD-4599-8E69-2E1D0BF0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7C8-E55E-4FA0-B705-E340A46EFEF0}" type="datetimeFigureOut">
              <a:rPr lang="fr-FR" smtClean="0"/>
              <a:t>13/11/2020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24FD20-52AE-441D-B93D-415F321FD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6E6B2FB-2C75-4679-B460-0FC0A5429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979A-A0ED-4E4E-A364-8525CC759B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4459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8E8856-9069-4E79-B31E-F0435CEC9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2307FE2-1808-4C57-89D2-09D47EDBE5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91BB6AA-7090-41AF-93F5-1F3BE9F03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928F18-2705-4178-9618-07A8D91E3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7C8-E55E-4FA0-B705-E340A46EFEF0}" type="datetimeFigureOut">
              <a:rPr lang="fr-FR" smtClean="0"/>
              <a:t>13/11/2020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69DB55-E26D-4C4F-835A-87416B498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566927F-AAE3-43FA-8E4D-5E75353A8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979A-A0ED-4E4E-A364-8525CC759B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65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8D5BDE7-2A28-41EB-8EC1-566961F95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D4D6E99-AD3F-4B89-8BBF-ED850C35B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8B9EA2-4987-4873-AFAE-2098953C3F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287C8-E55E-4FA0-B705-E340A46EFEF0}" type="datetimeFigureOut">
              <a:rPr lang="fr-FR" smtClean="0"/>
              <a:t>13/11/2020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5E25AD-EEA4-4B40-B54E-D1618E195F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688891-0A04-4D6E-89D3-F66B630638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B979A-A0ED-4E4E-A364-8525CC759B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33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>
            <a:extLst>
              <a:ext uri="{FF2B5EF4-FFF2-40B4-BE49-F238E27FC236}">
                <a16:creationId xmlns:a16="http://schemas.microsoft.com/office/drawing/2014/main" id="{3736EEFF-71AB-4B81-BF71-ACED14F93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92" t="7013" r="4436" b="77596"/>
          <a:stretch/>
        </p:blipFill>
        <p:spPr>
          <a:xfrm>
            <a:off x="0" y="-18900"/>
            <a:ext cx="12192000" cy="153723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effectLst>
            <a:innerShdw blurRad="1270000" dist="2540000">
              <a:prstClr val="black">
                <a:alpha val="58000"/>
              </a:prstClr>
            </a:innerShdw>
          </a:effectLst>
        </p:spPr>
      </p:pic>
      <p:sp>
        <p:nvSpPr>
          <p:cNvPr id="29" name="Sous-titre 2">
            <a:extLst>
              <a:ext uri="{FF2B5EF4-FFF2-40B4-BE49-F238E27FC236}">
                <a16:creationId xmlns:a16="http://schemas.microsoft.com/office/drawing/2014/main" id="{34DD89C6-6C25-4BEB-8CD4-BFB103026C35}"/>
              </a:ext>
            </a:extLst>
          </p:cNvPr>
          <p:cNvSpPr txBox="1">
            <a:spLocks/>
          </p:cNvSpPr>
          <p:nvPr/>
        </p:nvSpPr>
        <p:spPr>
          <a:xfrm>
            <a:off x="0" y="1101664"/>
            <a:ext cx="12192000" cy="29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1" spc="70" dirty="0">
                <a:solidFill>
                  <a:srgbClr val="C00000"/>
                </a:solidFill>
                <a:cs typeface="Iskoola Pota" panose="020B0502040204020203" pitchFamily="34" charset="0"/>
              </a:rPr>
              <a:t>Projets</a:t>
            </a:r>
            <a:r>
              <a:rPr lang="fr-FR" sz="1200" b="1" spc="70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			Editeur de thésaurus			 Explorer</a:t>
            </a:r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5D8B8CAD-FD89-4390-847C-8C87FA481B0B}"/>
              </a:ext>
            </a:extLst>
          </p:cNvPr>
          <p:cNvSpPr txBox="1">
            <a:spLocks/>
          </p:cNvSpPr>
          <p:nvPr/>
        </p:nvSpPr>
        <p:spPr>
          <a:xfrm>
            <a:off x="-2" y="-27801"/>
            <a:ext cx="12192000" cy="1132804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kern="0" spc="220" dirty="0">
                <a:solidFill>
                  <a:schemeClr val="bg1">
                    <a:lumMod val="95000"/>
                  </a:schemeClr>
                </a:solidFill>
                <a:latin typeface="Bembo" panose="02020502050201020203" pitchFamily="18" charset="0"/>
                <a:cs typeface="Iskoola Pota" panose="020B0604020202020204" pitchFamily="34" charset="0"/>
              </a:rPr>
              <a:t>SHERLOCK</a:t>
            </a:r>
            <a:endParaRPr lang="fr-FR" sz="800" spc="220" dirty="0">
              <a:solidFill>
                <a:schemeClr val="bg1">
                  <a:lumMod val="95000"/>
                </a:schemeClr>
              </a:solidFill>
              <a:latin typeface="Bembo" panose="02020502050201020203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1669B9-C446-4578-8880-6DB09F1C08ED}"/>
              </a:ext>
            </a:extLst>
          </p:cNvPr>
          <p:cNvSpPr/>
          <p:nvPr/>
        </p:nvSpPr>
        <p:spPr>
          <a:xfrm>
            <a:off x="-1" y="1400176"/>
            <a:ext cx="12191999" cy="5457825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48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B0D1982E-6517-4E80-BDDE-AA4381BA74CE}"/>
              </a:ext>
            </a:extLst>
          </p:cNvPr>
          <p:cNvSpPr/>
          <p:nvPr/>
        </p:nvSpPr>
        <p:spPr>
          <a:xfrm>
            <a:off x="4375071" y="1610660"/>
            <a:ext cx="3441854" cy="20944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Recherche			   </a:t>
            </a:r>
            <a:r>
              <a:rPr lang="fr-FR" sz="1200" dirty="0">
                <a:solidFill>
                  <a:srgbClr val="C00000"/>
                </a:solidFill>
                <a:latin typeface="+mj-lt"/>
              </a:rPr>
              <a:t>Filtrer</a:t>
            </a:r>
          </a:p>
        </p:txBody>
      </p:sp>
      <p:pic>
        <p:nvPicPr>
          <p:cNvPr id="39" name="Image 38" descr="Une image contenant texte&#10;&#10;Description générée automatiquement">
            <a:extLst>
              <a:ext uri="{FF2B5EF4-FFF2-40B4-BE49-F238E27FC236}">
                <a16:creationId xmlns:a16="http://schemas.microsoft.com/office/drawing/2014/main" id="{0B965F95-78B9-4402-A93F-553B51C12BE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4" t="2777" r="6110" b="37288"/>
          <a:stretch/>
        </p:blipFill>
        <p:spPr>
          <a:xfrm>
            <a:off x="2066462" y="2344834"/>
            <a:ext cx="3441854" cy="3346978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chemeClr val="accent4">
                <a:lumMod val="60000"/>
                <a:lumOff val="40000"/>
              </a:schemeClr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40" name="Image 39" descr="Une image contenant musique, assis, violon, table&#10;&#10;Description générée automatiquement">
            <a:extLst>
              <a:ext uri="{FF2B5EF4-FFF2-40B4-BE49-F238E27FC236}">
                <a16:creationId xmlns:a16="http://schemas.microsoft.com/office/drawing/2014/main" id="{51CB0661-3D42-44BC-9124-8B53A50DC94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394" r="7799"/>
          <a:stretch/>
        </p:blipFill>
        <p:spPr>
          <a:xfrm>
            <a:off x="6843822" y="2344834"/>
            <a:ext cx="3614627" cy="334697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chemeClr val="accent4">
                <a:lumMod val="75000"/>
              </a:schemeClr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1" name="ZoneTexte 40">
            <a:extLst>
              <a:ext uri="{FF2B5EF4-FFF2-40B4-BE49-F238E27FC236}">
                <a16:creationId xmlns:a16="http://schemas.microsoft.com/office/drawing/2014/main" id="{ABA35D1B-F07F-4207-8CDF-FA3D1EE8148E}"/>
              </a:ext>
            </a:extLst>
          </p:cNvPr>
          <p:cNvSpPr txBox="1"/>
          <p:nvPr/>
        </p:nvSpPr>
        <p:spPr>
          <a:xfrm>
            <a:off x="7338137" y="3257403"/>
            <a:ext cx="26580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Nova Light" panose="020B0302020104020203" pitchFamily="34" charset="0"/>
                <a:cs typeface="Iskoola Pota" panose="020B0502040204020203" pitchFamily="34" charset="0"/>
              </a:rPr>
              <a:t>Instruments de musique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DFA5F87-5F9C-44ED-A594-66A19B5540E6}"/>
              </a:ext>
            </a:extLst>
          </p:cNvPr>
          <p:cNvSpPr/>
          <p:nvPr/>
        </p:nvSpPr>
        <p:spPr>
          <a:xfrm>
            <a:off x="2066460" y="1400176"/>
            <a:ext cx="1533990" cy="10297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z="900" b="1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Terminologie des instruments de musique</a:t>
            </a:r>
            <a:endParaRPr lang="fr-FR" sz="900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6FD64A5-B205-428F-BC5F-1CBD89A0558D}"/>
              </a:ext>
            </a:extLst>
          </p:cNvPr>
          <p:cNvSpPr/>
          <p:nvPr/>
        </p:nvSpPr>
        <p:spPr>
          <a:xfrm>
            <a:off x="2066460" y="1400176"/>
            <a:ext cx="1533990" cy="2951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Mercure Galant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C4BC10C-9609-4C7F-9F96-1450C37400B9}"/>
              </a:ext>
            </a:extLst>
          </p:cNvPr>
          <p:cNvSpPr/>
          <p:nvPr/>
        </p:nvSpPr>
        <p:spPr>
          <a:xfrm>
            <a:off x="2066460" y="1719985"/>
            <a:ext cx="1533990" cy="2951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Sequentia</a:t>
            </a:r>
            <a:endParaRPr lang="fr-FR" sz="1200" b="1" dirty="0">
              <a:solidFill>
                <a:schemeClr val="bg2">
                  <a:lumMod val="25000"/>
                </a:schemeClr>
              </a:solidFill>
              <a:cs typeface="Iskoola Pota" panose="020B0502040204020203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AB8DE76-BBCE-412E-9A6B-A6F3E1197070}"/>
              </a:ext>
            </a:extLst>
          </p:cNvPr>
          <p:cNvSpPr/>
          <p:nvPr/>
        </p:nvSpPr>
        <p:spPr>
          <a:xfrm>
            <a:off x="2066460" y="1104900"/>
            <a:ext cx="1533990" cy="2880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accent4">
                    <a:lumMod val="75000"/>
                  </a:schemeClr>
                </a:solidFill>
              </a:rPr>
              <a:t>Corpus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EA465C5-16E9-4CE7-858F-0FBCDA9527A5}"/>
              </a:ext>
            </a:extLst>
          </p:cNvPr>
          <p:cNvSpPr/>
          <p:nvPr/>
        </p:nvSpPr>
        <p:spPr>
          <a:xfrm>
            <a:off x="10792668" y="143154"/>
            <a:ext cx="1038225" cy="231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pc="70" dirty="0">
                <a:solidFill>
                  <a:schemeClr val="accent4">
                    <a:lumMod val="75000"/>
                  </a:schemeClr>
                </a:solidFill>
              </a:rPr>
              <a:t>Connexion</a:t>
            </a:r>
          </a:p>
        </p:txBody>
      </p:sp>
      <p:pic>
        <p:nvPicPr>
          <p:cNvPr id="52" name="Image 51">
            <a:extLst>
              <a:ext uri="{FF2B5EF4-FFF2-40B4-BE49-F238E27FC236}">
                <a16:creationId xmlns:a16="http://schemas.microsoft.com/office/drawing/2014/main" id="{2C9E1997-AF11-4050-A3BA-9F6AA37B700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897" y="151756"/>
            <a:ext cx="213992" cy="21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029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>
            <a:extLst>
              <a:ext uri="{FF2B5EF4-FFF2-40B4-BE49-F238E27FC236}">
                <a16:creationId xmlns:a16="http://schemas.microsoft.com/office/drawing/2014/main" id="{3736EEFF-71AB-4B81-BF71-ACED14F93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92" t="7013" r="4436" b="77596"/>
          <a:stretch/>
        </p:blipFill>
        <p:spPr>
          <a:xfrm>
            <a:off x="0" y="-18900"/>
            <a:ext cx="12192000" cy="153723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effectLst>
            <a:innerShdw blurRad="1270000" dist="2540000">
              <a:prstClr val="black">
                <a:alpha val="58000"/>
              </a:prstClr>
            </a:innerShdw>
          </a:effectLst>
        </p:spPr>
      </p:pic>
      <p:sp>
        <p:nvSpPr>
          <p:cNvPr id="29" name="Sous-titre 2">
            <a:extLst>
              <a:ext uri="{FF2B5EF4-FFF2-40B4-BE49-F238E27FC236}">
                <a16:creationId xmlns:a16="http://schemas.microsoft.com/office/drawing/2014/main" id="{34DD89C6-6C25-4BEB-8CD4-BFB103026C35}"/>
              </a:ext>
            </a:extLst>
          </p:cNvPr>
          <p:cNvSpPr txBox="1">
            <a:spLocks/>
          </p:cNvSpPr>
          <p:nvPr/>
        </p:nvSpPr>
        <p:spPr>
          <a:xfrm>
            <a:off x="0" y="1101664"/>
            <a:ext cx="12192000" cy="29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1" dirty="0">
                <a:solidFill>
                  <a:schemeClr val="bg2">
                    <a:lumMod val="25000"/>
                  </a:schemeClr>
                </a:solidFill>
              </a:rPr>
              <a:t>Corpus </a:t>
            </a:r>
            <a:r>
              <a:rPr lang="fr-FR" sz="1200" b="1" spc="70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			Editeur de thésaurus			 Explorer</a:t>
            </a:r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5D8B8CAD-FD89-4390-847C-8C87FA481B0B}"/>
              </a:ext>
            </a:extLst>
          </p:cNvPr>
          <p:cNvSpPr txBox="1">
            <a:spLocks/>
          </p:cNvSpPr>
          <p:nvPr/>
        </p:nvSpPr>
        <p:spPr>
          <a:xfrm>
            <a:off x="-2" y="-27801"/>
            <a:ext cx="12192000" cy="1132804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kern="0" spc="220" dirty="0">
                <a:solidFill>
                  <a:schemeClr val="bg1">
                    <a:lumMod val="95000"/>
                  </a:schemeClr>
                </a:solidFill>
                <a:latin typeface="Bembo" panose="02020502050201020203" pitchFamily="18" charset="0"/>
                <a:cs typeface="Iskoola Pota" panose="020B0604020202020204" pitchFamily="34" charset="0"/>
              </a:rPr>
              <a:t>SHERLOCK</a:t>
            </a:r>
            <a:endParaRPr lang="fr-FR" sz="800" spc="220" dirty="0">
              <a:solidFill>
                <a:schemeClr val="bg1">
                  <a:lumMod val="95000"/>
                </a:schemeClr>
              </a:solidFill>
              <a:latin typeface="Bembo" panose="02020502050201020203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1669B9-C446-4578-8880-6DB09F1C08ED}"/>
              </a:ext>
            </a:extLst>
          </p:cNvPr>
          <p:cNvSpPr/>
          <p:nvPr/>
        </p:nvSpPr>
        <p:spPr>
          <a:xfrm>
            <a:off x="-1" y="1400176"/>
            <a:ext cx="12191999" cy="5457825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48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135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B0D1982E-6517-4E80-BDDE-AA4381BA74CE}"/>
              </a:ext>
            </a:extLst>
          </p:cNvPr>
          <p:cNvSpPr/>
          <p:nvPr/>
        </p:nvSpPr>
        <p:spPr>
          <a:xfrm>
            <a:off x="6678005" y="1813508"/>
            <a:ext cx="3441854" cy="20944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65000"/>
                  </a:schemeClr>
                </a:solidFill>
                <a:latin typeface="Gill Sans Nova Light" panose="020B0302020104020203" pitchFamily="34" charset="0"/>
              </a:rPr>
              <a:t>Recherche			   </a:t>
            </a:r>
            <a:r>
              <a:rPr lang="fr-FR" sz="1200" dirty="0">
                <a:solidFill>
                  <a:srgbClr val="C00000"/>
                </a:solidFill>
                <a:latin typeface="Gill Sans Nova Light" panose="020B0302020104020203" pitchFamily="34" charset="0"/>
              </a:rPr>
              <a:t>Filtrer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F09874-825E-4D73-B47F-89EA41C4AB58}"/>
              </a:ext>
            </a:extLst>
          </p:cNvPr>
          <p:cNvSpPr/>
          <p:nvPr/>
        </p:nvSpPr>
        <p:spPr>
          <a:xfrm>
            <a:off x="1784350" y="1657935"/>
            <a:ext cx="4400550" cy="52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Editeur critique de thésaurus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6973AC9-62DE-443A-803A-401548AE53F7}"/>
              </a:ext>
            </a:extLst>
          </p:cNvPr>
          <p:cNvSpPr/>
          <p:nvPr/>
        </p:nvSpPr>
        <p:spPr>
          <a:xfrm>
            <a:off x="778933" y="2552700"/>
            <a:ext cx="10612967" cy="4927225"/>
          </a:xfrm>
          <a:prstGeom prst="roundRect">
            <a:avLst>
              <a:gd name="adj" fmla="val 6808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</a:t>
            </a:r>
          </a:p>
          <a:p>
            <a:pPr algn="just"/>
            <a:r>
              <a:rPr lang="fr-FR" sz="1600" dirty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fr-FR" sz="1600" b="1" dirty="0">
                <a:solidFill>
                  <a:schemeClr val="bg2">
                    <a:lumMod val="25000"/>
                  </a:schemeClr>
                </a:solidFill>
              </a:rPr>
              <a:t>Créer un nouveau terme</a:t>
            </a:r>
            <a:endParaRPr lang="fr-FR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2F56EBC-DDB7-4723-9A0D-51ED0524AD7D}"/>
              </a:ext>
            </a:extLst>
          </p:cNvPr>
          <p:cNvSpPr/>
          <p:nvPr/>
        </p:nvSpPr>
        <p:spPr>
          <a:xfrm>
            <a:off x="5329003" y="1385143"/>
            <a:ext cx="1533990" cy="3700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  <a:cs typeface="Iskoola Pota" panose="020B0502040204020203" pitchFamily="34" charset="0"/>
              </a:rPr>
              <a:t>Les</a:t>
            </a:r>
            <a:r>
              <a:rPr lang="fr-FR" sz="1200" b="1" dirty="0">
                <a:solidFill>
                  <a:srgbClr val="C00000"/>
                </a:solidFill>
                <a:cs typeface="Iskoola Pota" panose="020B0502040204020203" pitchFamily="34" charset="0"/>
              </a:rPr>
              <a:t> </a:t>
            </a:r>
            <a:r>
              <a:rPr lang="fr-FR" sz="1200" b="1" dirty="0">
                <a:solidFill>
                  <a:schemeClr val="tx1"/>
                </a:solidFill>
                <a:cs typeface="Iskoola Pota" panose="020B0502040204020203" pitchFamily="34" charset="0"/>
              </a:rPr>
              <a:t>thésaurus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16853EB-5408-4854-B56A-5F5F0E999DBF}"/>
              </a:ext>
            </a:extLst>
          </p:cNvPr>
          <p:cNvSpPr/>
          <p:nvPr/>
        </p:nvSpPr>
        <p:spPr>
          <a:xfrm>
            <a:off x="5329003" y="1748945"/>
            <a:ext cx="153399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accent4">
                    <a:lumMod val="75000"/>
                  </a:schemeClr>
                </a:solidFill>
                <a:cs typeface="Iskoola Pota" panose="020B0502040204020203" pitchFamily="34" charset="0"/>
              </a:rPr>
              <a:t>Créer un  nouveau terme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4249B7-F768-4E77-A610-DCFE105684F1}"/>
              </a:ext>
            </a:extLst>
          </p:cNvPr>
          <p:cNvSpPr/>
          <p:nvPr/>
        </p:nvSpPr>
        <p:spPr>
          <a:xfrm>
            <a:off x="10792668" y="143154"/>
            <a:ext cx="1038225" cy="231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pc="70" dirty="0" err="1">
                <a:solidFill>
                  <a:schemeClr val="accent4">
                    <a:lumMod val="75000"/>
                  </a:schemeClr>
                </a:solidFill>
              </a:rPr>
              <a:t>Connecté-e</a:t>
            </a:r>
            <a:endParaRPr lang="fr-FR" sz="1100" spc="7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F7A4E04-DB3E-460C-A13A-615208ACD2A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897" y="151756"/>
            <a:ext cx="213992" cy="21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920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>
            <a:extLst>
              <a:ext uri="{FF2B5EF4-FFF2-40B4-BE49-F238E27FC236}">
                <a16:creationId xmlns:a16="http://schemas.microsoft.com/office/drawing/2014/main" id="{3736EEFF-71AB-4B81-BF71-ACED14F93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92" t="7013" r="4436" b="77596"/>
          <a:stretch/>
        </p:blipFill>
        <p:spPr>
          <a:xfrm>
            <a:off x="0" y="-18900"/>
            <a:ext cx="12192000" cy="153723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effectLst>
            <a:innerShdw blurRad="1270000" dist="2540000">
              <a:prstClr val="black">
                <a:alpha val="58000"/>
              </a:prstClr>
            </a:innerShdw>
          </a:effectLst>
        </p:spPr>
      </p:pic>
      <p:sp>
        <p:nvSpPr>
          <p:cNvPr id="29" name="Sous-titre 2">
            <a:extLst>
              <a:ext uri="{FF2B5EF4-FFF2-40B4-BE49-F238E27FC236}">
                <a16:creationId xmlns:a16="http://schemas.microsoft.com/office/drawing/2014/main" id="{34DD89C6-6C25-4BEB-8CD4-BFB103026C35}"/>
              </a:ext>
            </a:extLst>
          </p:cNvPr>
          <p:cNvSpPr txBox="1">
            <a:spLocks/>
          </p:cNvSpPr>
          <p:nvPr/>
        </p:nvSpPr>
        <p:spPr>
          <a:xfrm>
            <a:off x="0" y="1101664"/>
            <a:ext cx="12192000" cy="29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1" spc="70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Projets			Editeur de thésaurus			A propos</a:t>
            </a:r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5D8B8CAD-FD89-4390-847C-8C87FA481B0B}"/>
              </a:ext>
            </a:extLst>
          </p:cNvPr>
          <p:cNvSpPr txBox="1">
            <a:spLocks/>
          </p:cNvSpPr>
          <p:nvPr/>
        </p:nvSpPr>
        <p:spPr>
          <a:xfrm>
            <a:off x="-2" y="-27801"/>
            <a:ext cx="12192000" cy="1132804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kern="0" spc="220" dirty="0">
                <a:solidFill>
                  <a:schemeClr val="bg1">
                    <a:lumMod val="95000"/>
                  </a:schemeClr>
                </a:solidFill>
                <a:latin typeface="Bembo" panose="02020502050201020203" pitchFamily="18" charset="0"/>
                <a:cs typeface="Iskoola Pota" panose="020B0604020202020204" pitchFamily="34" charset="0"/>
              </a:rPr>
              <a:t>SHERLOCK</a:t>
            </a:r>
            <a:endParaRPr lang="fr-FR" sz="800" spc="220" dirty="0">
              <a:solidFill>
                <a:schemeClr val="bg1">
                  <a:lumMod val="95000"/>
                </a:schemeClr>
              </a:solidFill>
              <a:latin typeface="Bembo" panose="02020502050201020203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1669B9-C446-4578-8880-6DB09F1C08ED}"/>
              </a:ext>
            </a:extLst>
          </p:cNvPr>
          <p:cNvSpPr/>
          <p:nvPr/>
        </p:nvSpPr>
        <p:spPr>
          <a:xfrm>
            <a:off x="-1" y="-27800"/>
            <a:ext cx="12191999" cy="6885802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48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135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6973AC9-62DE-443A-803A-401548AE53F7}"/>
              </a:ext>
            </a:extLst>
          </p:cNvPr>
          <p:cNvSpPr/>
          <p:nvPr/>
        </p:nvSpPr>
        <p:spPr>
          <a:xfrm>
            <a:off x="778933" y="-552449"/>
            <a:ext cx="10612967" cy="7219950"/>
          </a:xfrm>
          <a:prstGeom prst="roundRect">
            <a:avLst>
              <a:gd name="adj" fmla="val 6808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</a:t>
            </a:r>
          </a:p>
          <a:p>
            <a:pPr algn="just"/>
            <a:r>
              <a:rPr lang="fr-FR" sz="1600" dirty="0">
                <a:solidFill>
                  <a:schemeClr val="bg2">
                    <a:lumMod val="25000"/>
                  </a:schemeClr>
                </a:solidFill>
              </a:rPr>
              <a:t>	</a:t>
            </a:r>
          </a:p>
          <a:p>
            <a:pPr algn="just"/>
            <a:endParaRPr lang="fr-FR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820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>
            <a:extLst>
              <a:ext uri="{FF2B5EF4-FFF2-40B4-BE49-F238E27FC236}">
                <a16:creationId xmlns:a16="http://schemas.microsoft.com/office/drawing/2014/main" id="{3736EEFF-71AB-4B81-BF71-ACED14F93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92" t="7013" r="4436" b="77596"/>
          <a:stretch/>
        </p:blipFill>
        <p:spPr>
          <a:xfrm>
            <a:off x="0" y="-18900"/>
            <a:ext cx="12192000" cy="153723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effectLst>
            <a:innerShdw blurRad="1270000" dist="2540000">
              <a:prstClr val="black">
                <a:alpha val="58000"/>
              </a:prstClr>
            </a:innerShdw>
          </a:effectLst>
        </p:spPr>
      </p:pic>
      <p:sp>
        <p:nvSpPr>
          <p:cNvPr id="29" name="Sous-titre 2">
            <a:extLst>
              <a:ext uri="{FF2B5EF4-FFF2-40B4-BE49-F238E27FC236}">
                <a16:creationId xmlns:a16="http://schemas.microsoft.com/office/drawing/2014/main" id="{34DD89C6-6C25-4BEB-8CD4-BFB103026C35}"/>
              </a:ext>
            </a:extLst>
          </p:cNvPr>
          <p:cNvSpPr txBox="1">
            <a:spLocks/>
          </p:cNvSpPr>
          <p:nvPr/>
        </p:nvSpPr>
        <p:spPr>
          <a:xfrm>
            <a:off x="0" y="1101664"/>
            <a:ext cx="12192000" cy="29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1" spc="70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Corpus			Editeur de thésaurus			 Explorer</a:t>
            </a:r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5D8B8CAD-FD89-4390-847C-8C87FA481B0B}"/>
              </a:ext>
            </a:extLst>
          </p:cNvPr>
          <p:cNvSpPr txBox="1">
            <a:spLocks/>
          </p:cNvSpPr>
          <p:nvPr/>
        </p:nvSpPr>
        <p:spPr>
          <a:xfrm>
            <a:off x="-2" y="-27801"/>
            <a:ext cx="12192000" cy="1132804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kern="0" spc="220" dirty="0">
                <a:solidFill>
                  <a:schemeClr val="bg1">
                    <a:lumMod val="95000"/>
                  </a:schemeClr>
                </a:solidFill>
                <a:latin typeface="Bembo" panose="02020502050201020203" pitchFamily="18" charset="0"/>
                <a:cs typeface="Iskoola Pota" panose="020B0604020202020204" pitchFamily="34" charset="0"/>
              </a:rPr>
              <a:t>SHERLOCK</a:t>
            </a:r>
            <a:endParaRPr lang="fr-FR" sz="800" spc="220" dirty="0">
              <a:solidFill>
                <a:schemeClr val="bg1">
                  <a:lumMod val="95000"/>
                </a:schemeClr>
              </a:solidFill>
              <a:latin typeface="Bembo" panose="02020502050201020203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1669B9-C446-4578-8880-6DB09F1C08ED}"/>
              </a:ext>
            </a:extLst>
          </p:cNvPr>
          <p:cNvSpPr/>
          <p:nvPr/>
        </p:nvSpPr>
        <p:spPr>
          <a:xfrm>
            <a:off x="-1" y="1400176"/>
            <a:ext cx="12191999" cy="5457825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48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B0D1982E-6517-4E80-BDDE-AA4381BA74CE}"/>
              </a:ext>
            </a:extLst>
          </p:cNvPr>
          <p:cNvSpPr/>
          <p:nvPr/>
        </p:nvSpPr>
        <p:spPr>
          <a:xfrm>
            <a:off x="4375071" y="1610660"/>
            <a:ext cx="3441854" cy="20944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Recherche			   </a:t>
            </a:r>
            <a:r>
              <a:rPr lang="fr-FR" sz="1200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Filtrer</a:t>
            </a:r>
          </a:p>
        </p:txBody>
      </p:sp>
      <p:pic>
        <p:nvPicPr>
          <p:cNvPr id="39" name="Image 38" descr="Une image contenant texte&#10;&#10;Description générée automatiquement">
            <a:extLst>
              <a:ext uri="{FF2B5EF4-FFF2-40B4-BE49-F238E27FC236}">
                <a16:creationId xmlns:a16="http://schemas.microsoft.com/office/drawing/2014/main" id="{0B965F95-78B9-4402-A93F-553B51C12BE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4" t="2777" r="6110" b="37288"/>
          <a:stretch/>
        </p:blipFill>
        <p:spPr>
          <a:xfrm>
            <a:off x="2066462" y="2344834"/>
            <a:ext cx="3441854" cy="3346978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chemeClr val="accent4">
                <a:lumMod val="60000"/>
                <a:lumOff val="40000"/>
              </a:schemeClr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40" name="Image 39" descr="Une image contenant musique, assis, violon, table&#10;&#10;Description générée automatiquement">
            <a:extLst>
              <a:ext uri="{FF2B5EF4-FFF2-40B4-BE49-F238E27FC236}">
                <a16:creationId xmlns:a16="http://schemas.microsoft.com/office/drawing/2014/main" id="{51CB0661-3D42-44BC-9124-8B53A50DC94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394" r="7799"/>
          <a:stretch/>
        </p:blipFill>
        <p:spPr>
          <a:xfrm>
            <a:off x="6843822" y="2344834"/>
            <a:ext cx="3614627" cy="334697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chemeClr val="accent4">
                <a:lumMod val="75000"/>
              </a:schemeClr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1" name="ZoneTexte 40">
            <a:extLst>
              <a:ext uri="{FF2B5EF4-FFF2-40B4-BE49-F238E27FC236}">
                <a16:creationId xmlns:a16="http://schemas.microsoft.com/office/drawing/2014/main" id="{ABA35D1B-F07F-4207-8CDF-FA3D1EE8148E}"/>
              </a:ext>
            </a:extLst>
          </p:cNvPr>
          <p:cNvSpPr txBox="1"/>
          <p:nvPr/>
        </p:nvSpPr>
        <p:spPr>
          <a:xfrm>
            <a:off x="7338137" y="3257403"/>
            <a:ext cx="26580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Nova Light" panose="020B0302020104020203" pitchFamily="34" charset="0"/>
                <a:cs typeface="Iskoola Pota" panose="020B0502040204020203" pitchFamily="34" charset="0"/>
              </a:rPr>
              <a:t>Instruments de musique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EA465C5-16E9-4CE7-858F-0FBCDA9527A5}"/>
              </a:ext>
            </a:extLst>
          </p:cNvPr>
          <p:cNvSpPr/>
          <p:nvPr/>
        </p:nvSpPr>
        <p:spPr>
          <a:xfrm>
            <a:off x="10792668" y="143154"/>
            <a:ext cx="1038225" cy="231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pc="70" dirty="0">
                <a:solidFill>
                  <a:schemeClr val="accent4">
                    <a:lumMod val="75000"/>
                  </a:schemeClr>
                </a:solidFill>
              </a:rPr>
              <a:t>Connexion</a:t>
            </a:r>
          </a:p>
        </p:txBody>
      </p:sp>
      <p:pic>
        <p:nvPicPr>
          <p:cNvPr id="52" name="Image 51">
            <a:extLst>
              <a:ext uri="{FF2B5EF4-FFF2-40B4-BE49-F238E27FC236}">
                <a16:creationId xmlns:a16="http://schemas.microsoft.com/office/drawing/2014/main" id="{2C9E1997-AF11-4050-A3BA-9F6AA37B700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897" y="151756"/>
            <a:ext cx="213992" cy="213992"/>
          </a:xfrm>
          <a:prstGeom prst="rect">
            <a:avLst/>
          </a:prstGeom>
        </p:spPr>
      </p:pic>
      <p:graphicFrame>
        <p:nvGraphicFramePr>
          <p:cNvPr id="2" name="Tableau 6">
            <a:extLst>
              <a:ext uri="{FF2B5EF4-FFF2-40B4-BE49-F238E27FC236}">
                <a16:creationId xmlns:a16="http://schemas.microsoft.com/office/drawing/2014/main" id="{DD6D6433-AF03-4E9A-8A3D-AC7AB6744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537494"/>
              </p:ext>
            </p:extLst>
          </p:nvPr>
        </p:nvGraphicFramePr>
        <p:xfrm>
          <a:off x="7324627" y="1820107"/>
          <a:ext cx="984596" cy="54102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84596">
                  <a:extLst>
                    <a:ext uri="{9D8B030D-6E8A-4147-A177-3AD203B41FA5}">
                      <a16:colId xmlns:a16="http://schemas.microsoft.com/office/drawing/2014/main" val="3337478032"/>
                    </a:ext>
                  </a:extLst>
                </a:gridCol>
              </a:tblGrid>
              <a:tr h="270513">
                <a:tc>
                  <a:txBody>
                    <a:bodyPr/>
                    <a:lstStyle/>
                    <a:p>
                      <a:r>
                        <a:rPr lang="fr-FR" sz="900" b="0" dirty="0"/>
                        <a:t>Corpus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1617038"/>
                  </a:ext>
                </a:extLst>
              </a:tr>
              <a:tr h="270513">
                <a:tc>
                  <a:txBody>
                    <a:bodyPr/>
                    <a:lstStyle/>
                    <a:p>
                      <a:r>
                        <a:rPr lang="fr-FR" sz="900" dirty="0"/>
                        <a:t>Type de champ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1533550"/>
                  </a:ext>
                </a:extLst>
              </a:tr>
            </a:tbl>
          </a:graphicData>
        </a:graphic>
      </p:graphicFrame>
      <p:graphicFrame>
        <p:nvGraphicFramePr>
          <p:cNvPr id="4" name="Tableau 6">
            <a:extLst>
              <a:ext uri="{FF2B5EF4-FFF2-40B4-BE49-F238E27FC236}">
                <a16:creationId xmlns:a16="http://schemas.microsoft.com/office/drawing/2014/main" id="{D91C0E1D-4E4F-422C-BA84-88177BD0D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539631"/>
              </p:ext>
            </p:extLst>
          </p:nvPr>
        </p:nvGraphicFramePr>
        <p:xfrm>
          <a:off x="8309223" y="1820107"/>
          <a:ext cx="984596" cy="1134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84596">
                  <a:extLst>
                    <a:ext uri="{9D8B030D-6E8A-4147-A177-3AD203B41FA5}">
                      <a16:colId xmlns:a16="http://schemas.microsoft.com/office/drawing/2014/main" val="3337478032"/>
                    </a:ext>
                  </a:extLst>
                </a:gridCol>
              </a:tblGrid>
              <a:tr h="258880">
                <a:tc>
                  <a:txBody>
                    <a:bodyPr/>
                    <a:lstStyle/>
                    <a:p>
                      <a:r>
                        <a:rPr lang="fr-FR" sz="900" b="0" dirty="0"/>
                        <a:t>Mercure Galant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1617038"/>
                  </a:ext>
                </a:extLst>
              </a:tr>
              <a:tr h="306345">
                <a:tc>
                  <a:txBody>
                    <a:bodyPr/>
                    <a:lstStyle/>
                    <a:p>
                      <a:r>
                        <a:rPr lang="fr-FR" sz="900" dirty="0" err="1"/>
                        <a:t>Sequentia</a:t>
                      </a:r>
                      <a:endParaRPr lang="fr-FR" sz="9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1533550"/>
                  </a:ext>
                </a:extLst>
              </a:tr>
              <a:tr h="569535">
                <a:tc>
                  <a:txBody>
                    <a:bodyPr/>
                    <a:lstStyle/>
                    <a:p>
                      <a:r>
                        <a:rPr lang="fr-FR" sz="900" dirty="0"/>
                        <a:t>Terminologie d’instruments de musique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893086"/>
                  </a:ext>
                </a:extLst>
              </a:tr>
            </a:tbl>
          </a:graphicData>
        </a:graphic>
      </p:graphicFrame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A21678A4-EAF2-4D6C-BAFE-2F6A13CC13EE}"/>
              </a:ext>
            </a:extLst>
          </p:cNvPr>
          <p:cNvSpPr/>
          <p:nvPr/>
        </p:nvSpPr>
        <p:spPr>
          <a:xfrm rot="16200000" flipV="1">
            <a:off x="8228580" y="1925486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21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>
            <a:extLst>
              <a:ext uri="{FF2B5EF4-FFF2-40B4-BE49-F238E27FC236}">
                <a16:creationId xmlns:a16="http://schemas.microsoft.com/office/drawing/2014/main" id="{3736EEFF-71AB-4B81-BF71-ACED14F93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92" t="7013" r="4436" b="77596"/>
          <a:stretch/>
        </p:blipFill>
        <p:spPr>
          <a:xfrm>
            <a:off x="0" y="-18900"/>
            <a:ext cx="12192000" cy="153723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effectLst>
            <a:innerShdw blurRad="1270000" dist="2540000">
              <a:prstClr val="black">
                <a:alpha val="58000"/>
              </a:prstClr>
            </a:innerShdw>
          </a:effectLst>
        </p:spPr>
      </p:pic>
      <p:sp>
        <p:nvSpPr>
          <p:cNvPr id="29" name="Sous-titre 2">
            <a:extLst>
              <a:ext uri="{FF2B5EF4-FFF2-40B4-BE49-F238E27FC236}">
                <a16:creationId xmlns:a16="http://schemas.microsoft.com/office/drawing/2014/main" id="{34DD89C6-6C25-4BEB-8CD4-BFB103026C35}"/>
              </a:ext>
            </a:extLst>
          </p:cNvPr>
          <p:cNvSpPr txBox="1">
            <a:spLocks/>
          </p:cNvSpPr>
          <p:nvPr/>
        </p:nvSpPr>
        <p:spPr>
          <a:xfrm>
            <a:off x="0" y="1101664"/>
            <a:ext cx="12192000" cy="29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1" spc="70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Corpus			Editeur de thésaurus			 Explorer</a:t>
            </a:r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5D8B8CAD-FD89-4390-847C-8C87FA481B0B}"/>
              </a:ext>
            </a:extLst>
          </p:cNvPr>
          <p:cNvSpPr txBox="1">
            <a:spLocks/>
          </p:cNvSpPr>
          <p:nvPr/>
        </p:nvSpPr>
        <p:spPr>
          <a:xfrm>
            <a:off x="-2" y="-27801"/>
            <a:ext cx="12192000" cy="1132804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kern="0" spc="220" dirty="0">
                <a:solidFill>
                  <a:schemeClr val="bg1">
                    <a:lumMod val="95000"/>
                  </a:schemeClr>
                </a:solidFill>
                <a:latin typeface="Bembo" panose="02020502050201020203" pitchFamily="18" charset="0"/>
                <a:cs typeface="Iskoola Pota" panose="020B0604020202020204" pitchFamily="34" charset="0"/>
              </a:rPr>
              <a:t>SHERLOCK</a:t>
            </a:r>
            <a:endParaRPr lang="fr-FR" sz="800" spc="220" dirty="0">
              <a:solidFill>
                <a:schemeClr val="bg1">
                  <a:lumMod val="95000"/>
                </a:schemeClr>
              </a:solidFill>
              <a:latin typeface="Bembo" panose="02020502050201020203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1669B9-C446-4578-8880-6DB09F1C08ED}"/>
              </a:ext>
            </a:extLst>
          </p:cNvPr>
          <p:cNvSpPr/>
          <p:nvPr/>
        </p:nvSpPr>
        <p:spPr>
          <a:xfrm>
            <a:off x="-1" y="1400176"/>
            <a:ext cx="12191999" cy="5457825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48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9" name="Image 38" descr="Une image contenant texte&#10;&#10;Description générée automatiquement">
            <a:extLst>
              <a:ext uri="{FF2B5EF4-FFF2-40B4-BE49-F238E27FC236}">
                <a16:creationId xmlns:a16="http://schemas.microsoft.com/office/drawing/2014/main" id="{0B965F95-78B9-4402-A93F-553B51C12BE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4" t="2777" r="6110" b="37288"/>
          <a:stretch/>
        </p:blipFill>
        <p:spPr>
          <a:xfrm>
            <a:off x="2066462" y="2344834"/>
            <a:ext cx="3441854" cy="3346978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chemeClr val="accent4">
                <a:lumMod val="60000"/>
                <a:lumOff val="40000"/>
              </a:schemeClr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40" name="Image 39" descr="Une image contenant musique, assis, violon, table&#10;&#10;Description générée automatiquement">
            <a:extLst>
              <a:ext uri="{FF2B5EF4-FFF2-40B4-BE49-F238E27FC236}">
                <a16:creationId xmlns:a16="http://schemas.microsoft.com/office/drawing/2014/main" id="{51CB0661-3D42-44BC-9124-8B53A50DC94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394" r="7799"/>
          <a:stretch/>
        </p:blipFill>
        <p:spPr>
          <a:xfrm>
            <a:off x="6843822" y="2344834"/>
            <a:ext cx="3614627" cy="334697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chemeClr val="accent4">
                <a:lumMod val="75000"/>
              </a:schemeClr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1" name="ZoneTexte 40">
            <a:extLst>
              <a:ext uri="{FF2B5EF4-FFF2-40B4-BE49-F238E27FC236}">
                <a16:creationId xmlns:a16="http://schemas.microsoft.com/office/drawing/2014/main" id="{ABA35D1B-F07F-4207-8CDF-FA3D1EE8148E}"/>
              </a:ext>
            </a:extLst>
          </p:cNvPr>
          <p:cNvSpPr txBox="1"/>
          <p:nvPr/>
        </p:nvSpPr>
        <p:spPr>
          <a:xfrm>
            <a:off x="7338137" y="3257403"/>
            <a:ext cx="26580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Nova Light" panose="020B0302020104020203" pitchFamily="34" charset="0"/>
                <a:cs typeface="Iskoola Pota" panose="020B0502040204020203" pitchFamily="34" charset="0"/>
              </a:rPr>
              <a:t>Instruments de musique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EA465C5-16E9-4CE7-858F-0FBCDA9527A5}"/>
              </a:ext>
            </a:extLst>
          </p:cNvPr>
          <p:cNvSpPr/>
          <p:nvPr/>
        </p:nvSpPr>
        <p:spPr>
          <a:xfrm>
            <a:off x="10792668" y="143154"/>
            <a:ext cx="1038225" cy="231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pc="70" dirty="0">
                <a:solidFill>
                  <a:schemeClr val="accent4">
                    <a:lumMod val="75000"/>
                  </a:schemeClr>
                </a:solidFill>
              </a:rPr>
              <a:t>Connexion</a:t>
            </a:r>
          </a:p>
        </p:txBody>
      </p:sp>
      <p:pic>
        <p:nvPicPr>
          <p:cNvPr id="52" name="Image 51">
            <a:extLst>
              <a:ext uri="{FF2B5EF4-FFF2-40B4-BE49-F238E27FC236}">
                <a16:creationId xmlns:a16="http://schemas.microsoft.com/office/drawing/2014/main" id="{2C9E1997-AF11-4050-A3BA-9F6AA37B700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897" y="151756"/>
            <a:ext cx="213992" cy="213992"/>
          </a:xfrm>
          <a:prstGeom prst="rect">
            <a:avLst/>
          </a:prstGeom>
        </p:spPr>
      </p:pic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DEEF2AC3-360D-4BCA-AA70-B7C9DC85C7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654509"/>
              </p:ext>
            </p:extLst>
          </p:nvPr>
        </p:nvGraphicFramePr>
        <p:xfrm>
          <a:off x="4375072" y="1794612"/>
          <a:ext cx="3441853" cy="81153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441853">
                  <a:extLst>
                    <a:ext uri="{9D8B030D-6E8A-4147-A177-3AD203B41FA5}">
                      <a16:colId xmlns:a16="http://schemas.microsoft.com/office/drawing/2014/main" val="3337478032"/>
                    </a:ext>
                  </a:extLst>
                </a:gridCol>
              </a:tblGrid>
              <a:tr h="270513">
                <a:tc>
                  <a:txBody>
                    <a:bodyPr/>
                    <a:lstStyle/>
                    <a:p>
                      <a:r>
                        <a:rPr lang="fr-FR" sz="900" b="0" dirty="0"/>
                        <a:t>Guitare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1617038"/>
                  </a:ext>
                </a:extLst>
              </a:tr>
              <a:tr h="270513">
                <a:tc>
                  <a:txBody>
                    <a:bodyPr/>
                    <a:lstStyle/>
                    <a:p>
                      <a:r>
                        <a:rPr lang="fr-FR" sz="900" dirty="0"/>
                        <a:t>Gaspar Abeille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1533550"/>
                  </a:ext>
                </a:extLst>
              </a:tr>
              <a:tr h="270513">
                <a:tc>
                  <a:txBody>
                    <a:bodyPr/>
                    <a:lstStyle/>
                    <a:p>
                      <a:r>
                        <a:rPr lang="fr-FR" sz="900" dirty="0"/>
                        <a:t>Gard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6481822"/>
                  </a:ext>
                </a:extLst>
              </a:tr>
            </a:tbl>
          </a:graphicData>
        </a:graphic>
      </p:graphicFrame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2DBB1494-A567-4766-B78E-6E8B5D60B8FB}"/>
              </a:ext>
            </a:extLst>
          </p:cNvPr>
          <p:cNvSpPr/>
          <p:nvPr/>
        </p:nvSpPr>
        <p:spPr>
          <a:xfrm>
            <a:off x="4375071" y="1610660"/>
            <a:ext cx="3441854" cy="20944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Recherche			   </a:t>
            </a:r>
            <a:r>
              <a:rPr lang="fr-FR" sz="1200" dirty="0">
                <a:solidFill>
                  <a:srgbClr val="C00000"/>
                </a:solidFill>
                <a:latin typeface="+mj-lt"/>
              </a:rPr>
              <a:t>Filtrer</a:t>
            </a:r>
          </a:p>
        </p:txBody>
      </p:sp>
    </p:spTree>
    <p:extLst>
      <p:ext uri="{BB962C8B-B14F-4D97-AF65-F5344CB8AC3E}">
        <p14:creationId xmlns:p14="http://schemas.microsoft.com/office/powerpoint/2010/main" val="2595950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>
            <a:extLst>
              <a:ext uri="{FF2B5EF4-FFF2-40B4-BE49-F238E27FC236}">
                <a16:creationId xmlns:a16="http://schemas.microsoft.com/office/drawing/2014/main" id="{3736EEFF-71AB-4B81-BF71-ACED14F93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92" t="7013" r="4436" b="77596"/>
          <a:stretch/>
        </p:blipFill>
        <p:spPr>
          <a:xfrm>
            <a:off x="0" y="-18900"/>
            <a:ext cx="12192000" cy="153723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effectLst>
            <a:innerShdw blurRad="1270000" dist="2540000">
              <a:prstClr val="black">
                <a:alpha val="58000"/>
              </a:prstClr>
            </a:innerShdw>
          </a:effectLst>
        </p:spPr>
      </p:pic>
      <p:sp>
        <p:nvSpPr>
          <p:cNvPr id="29" name="Sous-titre 2">
            <a:extLst>
              <a:ext uri="{FF2B5EF4-FFF2-40B4-BE49-F238E27FC236}">
                <a16:creationId xmlns:a16="http://schemas.microsoft.com/office/drawing/2014/main" id="{34DD89C6-6C25-4BEB-8CD4-BFB103026C35}"/>
              </a:ext>
            </a:extLst>
          </p:cNvPr>
          <p:cNvSpPr txBox="1">
            <a:spLocks/>
          </p:cNvSpPr>
          <p:nvPr/>
        </p:nvSpPr>
        <p:spPr>
          <a:xfrm>
            <a:off x="0" y="1101664"/>
            <a:ext cx="12192000" cy="29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1" dirty="0">
                <a:solidFill>
                  <a:schemeClr val="bg2">
                    <a:lumMod val="25000"/>
                  </a:schemeClr>
                </a:solidFill>
              </a:rPr>
              <a:t>Corpus</a:t>
            </a:r>
            <a:r>
              <a:rPr lang="fr-FR" sz="1200" b="1" spc="70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			Editeur de thésaurus			 Explorer</a:t>
            </a:r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5D8B8CAD-FD89-4390-847C-8C87FA481B0B}"/>
              </a:ext>
            </a:extLst>
          </p:cNvPr>
          <p:cNvSpPr txBox="1">
            <a:spLocks/>
          </p:cNvSpPr>
          <p:nvPr/>
        </p:nvSpPr>
        <p:spPr>
          <a:xfrm>
            <a:off x="-2" y="-27801"/>
            <a:ext cx="12192000" cy="1132804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kern="0" spc="220" dirty="0">
                <a:solidFill>
                  <a:schemeClr val="bg1">
                    <a:lumMod val="95000"/>
                  </a:schemeClr>
                </a:solidFill>
                <a:latin typeface="Bembo" panose="02020502050201020203" pitchFamily="18" charset="0"/>
                <a:cs typeface="Iskoola Pota" panose="020B0604020202020204" pitchFamily="34" charset="0"/>
              </a:rPr>
              <a:t>SHERLOCK</a:t>
            </a:r>
            <a:endParaRPr lang="fr-FR" sz="800" spc="220" dirty="0">
              <a:solidFill>
                <a:schemeClr val="bg1">
                  <a:lumMod val="95000"/>
                </a:schemeClr>
              </a:solidFill>
              <a:latin typeface="Bembo" panose="02020502050201020203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1669B9-C446-4578-8880-6DB09F1C08ED}"/>
              </a:ext>
            </a:extLst>
          </p:cNvPr>
          <p:cNvSpPr/>
          <p:nvPr/>
        </p:nvSpPr>
        <p:spPr>
          <a:xfrm>
            <a:off x="-1" y="1400176"/>
            <a:ext cx="12191999" cy="5457825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48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135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B0D1982E-6517-4E80-BDDE-AA4381BA74CE}"/>
              </a:ext>
            </a:extLst>
          </p:cNvPr>
          <p:cNvSpPr/>
          <p:nvPr/>
        </p:nvSpPr>
        <p:spPr>
          <a:xfrm>
            <a:off x="6678005" y="1813508"/>
            <a:ext cx="3441854" cy="20944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65000"/>
                  </a:schemeClr>
                </a:solidFill>
                <a:latin typeface="Gill Sans Nova Light" panose="020B0302020104020203" pitchFamily="34" charset="0"/>
              </a:rPr>
              <a:t>Recherche			   </a:t>
            </a:r>
            <a:r>
              <a:rPr lang="fr-FR" sz="1200" dirty="0">
                <a:solidFill>
                  <a:srgbClr val="C00000"/>
                </a:solidFill>
                <a:latin typeface="Gill Sans Nova Light" panose="020B0302020104020203" pitchFamily="34" charset="0"/>
              </a:rPr>
              <a:t>Filtrer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F09874-825E-4D73-B47F-89EA41C4AB58}"/>
              </a:ext>
            </a:extLst>
          </p:cNvPr>
          <p:cNvSpPr/>
          <p:nvPr/>
        </p:nvSpPr>
        <p:spPr>
          <a:xfrm>
            <a:off x="1784350" y="1657935"/>
            <a:ext cx="4400550" cy="52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Editeur critique de thésaurus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3CC8BFE-59E3-47B4-B8F7-1F663F16431C}"/>
              </a:ext>
            </a:extLst>
          </p:cNvPr>
          <p:cNvSpPr/>
          <p:nvPr/>
        </p:nvSpPr>
        <p:spPr>
          <a:xfrm>
            <a:off x="876300" y="2552700"/>
            <a:ext cx="1981200" cy="4848225"/>
          </a:xfrm>
          <a:prstGeom prst="round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400" b="1" spc="70" dirty="0">
              <a:solidFill>
                <a:schemeClr val="bg1"/>
              </a:solidFill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6973AC9-62DE-443A-803A-401548AE53F7}"/>
              </a:ext>
            </a:extLst>
          </p:cNvPr>
          <p:cNvSpPr/>
          <p:nvPr/>
        </p:nvSpPr>
        <p:spPr>
          <a:xfrm>
            <a:off x="3086100" y="2552700"/>
            <a:ext cx="8305800" cy="4927225"/>
          </a:xfrm>
          <a:prstGeom prst="roundRect">
            <a:avLst>
              <a:gd name="adj" fmla="val 6808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65D34E-90F7-4A4F-87E8-3C828EA19A9D}"/>
              </a:ext>
            </a:extLst>
          </p:cNvPr>
          <p:cNvSpPr/>
          <p:nvPr/>
        </p:nvSpPr>
        <p:spPr>
          <a:xfrm>
            <a:off x="876300" y="3000375"/>
            <a:ext cx="19812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Ancien Régime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E26F6C-E9F6-4B74-AD50-8E3EF1F959BE}"/>
              </a:ext>
            </a:extLst>
          </p:cNvPr>
          <p:cNvSpPr/>
          <p:nvPr/>
        </p:nvSpPr>
        <p:spPr>
          <a:xfrm>
            <a:off x="876298" y="4469021"/>
            <a:ext cx="1981200" cy="660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Instruments de </a:t>
            </a:r>
          </a:p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musique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825FFE-0958-4B33-8D95-E97CE76CE8DA}"/>
              </a:ext>
            </a:extLst>
          </p:cNvPr>
          <p:cNvSpPr/>
          <p:nvPr/>
        </p:nvSpPr>
        <p:spPr>
          <a:xfrm>
            <a:off x="876298" y="5555862"/>
            <a:ext cx="1981200" cy="400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Liturgie</a:t>
            </a:r>
          </a:p>
        </p:txBody>
      </p:sp>
      <p:sp>
        <p:nvSpPr>
          <p:cNvPr id="10" name="Triangle isocèle 9">
            <a:extLst>
              <a:ext uri="{FF2B5EF4-FFF2-40B4-BE49-F238E27FC236}">
                <a16:creationId xmlns:a16="http://schemas.microsoft.com/office/drawing/2014/main" id="{D2831E6D-A642-47D1-B979-3C1B7B358446}"/>
              </a:ext>
            </a:extLst>
          </p:cNvPr>
          <p:cNvSpPr/>
          <p:nvPr/>
        </p:nvSpPr>
        <p:spPr>
          <a:xfrm flipV="1">
            <a:off x="1066800" y="3175933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2121067D-36B6-4847-8D90-47B1578C27E3}"/>
              </a:ext>
            </a:extLst>
          </p:cNvPr>
          <p:cNvSpPr/>
          <p:nvPr/>
        </p:nvSpPr>
        <p:spPr>
          <a:xfrm rot="16200000" flipV="1">
            <a:off x="979961" y="4755479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B9E00F-348C-40DE-8593-AFE30568F876}"/>
              </a:ext>
            </a:extLst>
          </p:cNvPr>
          <p:cNvSpPr/>
          <p:nvPr/>
        </p:nvSpPr>
        <p:spPr>
          <a:xfrm>
            <a:off x="1136650" y="3400425"/>
            <a:ext cx="1720847" cy="950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Noms de personnes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Institutions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Corporations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Manufactures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Lieux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F78FC5-0958-4D68-929D-5358A54D1B04}"/>
              </a:ext>
            </a:extLst>
          </p:cNvPr>
          <p:cNvSpPr/>
          <p:nvPr/>
        </p:nvSpPr>
        <p:spPr>
          <a:xfrm>
            <a:off x="3552825" y="2821068"/>
            <a:ext cx="3924301" cy="449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Ancien Régime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Noms de personnes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Doe John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4C0C05D-139C-41A9-9FDF-75D5F412CB37}"/>
              </a:ext>
            </a:extLst>
          </p:cNvPr>
          <p:cNvSpPr/>
          <p:nvPr/>
        </p:nvSpPr>
        <p:spPr>
          <a:xfrm>
            <a:off x="10792668" y="143154"/>
            <a:ext cx="1038225" cy="231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pc="70" dirty="0" err="1">
                <a:solidFill>
                  <a:schemeClr val="accent4">
                    <a:lumMod val="75000"/>
                  </a:schemeClr>
                </a:solidFill>
              </a:rPr>
              <a:t>Connecté-e</a:t>
            </a:r>
            <a:endParaRPr lang="fr-FR" sz="1100" spc="7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AF056348-753B-41CB-A2A7-9818B7AE992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897" y="151756"/>
            <a:ext cx="213992" cy="213992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2063E488-C59D-46A4-B19D-3EB67C8C3559}"/>
              </a:ext>
            </a:extLst>
          </p:cNvPr>
          <p:cNvSpPr/>
          <p:nvPr/>
        </p:nvSpPr>
        <p:spPr>
          <a:xfrm>
            <a:off x="876298" y="6409159"/>
            <a:ext cx="1981200" cy="400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pc="70" dirty="0">
                <a:solidFill>
                  <a:schemeClr val="bg2">
                    <a:lumMod val="25000"/>
                  </a:schemeClr>
                </a:solidFill>
              </a:rPr>
              <a:t>Types d’annotations</a:t>
            </a:r>
          </a:p>
        </p:txBody>
      </p:sp>
      <p:sp>
        <p:nvSpPr>
          <p:cNvPr id="64" name="Triangle isocèle 63">
            <a:extLst>
              <a:ext uri="{FF2B5EF4-FFF2-40B4-BE49-F238E27FC236}">
                <a16:creationId xmlns:a16="http://schemas.microsoft.com/office/drawing/2014/main" id="{54449C35-CEF1-4011-BB5C-B81065C2AC5E}"/>
              </a:ext>
            </a:extLst>
          </p:cNvPr>
          <p:cNvSpPr/>
          <p:nvPr/>
        </p:nvSpPr>
        <p:spPr>
          <a:xfrm rot="16200000" flipV="1">
            <a:off x="979962" y="6586773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Triangle isocèle 65">
            <a:extLst>
              <a:ext uri="{FF2B5EF4-FFF2-40B4-BE49-F238E27FC236}">
                <a16:creationId xmlns:a16="http://schemas.microsoft.com/office/drawing/2014/main" id="{781E9208-9B6D-4DAC-A1AA-C33AAF38BCD3}"/>
              </a:ext>
            </a:extLst>
          </p:cNvPr>
          <p:cNvSpPr/>
          <p:nvPr/>
        </p:nvSpPr>
        <p:spPr>
          <a:xfrm rot="16200000" flipV="1">
            <a:off x="979961" y="5764375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2F56EBC-DDB7-4723-9A0D-51ED0524AD7D}"/>
              </a:ext>
            </a:extLst>
          </p:cNvPr>
          <p:cNvSpPr/>
          <p:nvPr/>
        </p:nvSpPr>
        <p:spPr>
          <a:xfrm>
            <a:off x="5329005" y="1385871"/>
            <a:ext cx="1533990" cy="3700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accent4">
                    <a:lumMod val="75000"/>
                  </a:schemeClr>
                </a:solidFill>
                <a:cs typeface="Iskoola Pota" panose="020B0502040204020203" pitchFamily="34" charset="0"/>
              </a:rPr>
              <a:t>Les thésaurus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C40AB9F-4B8B-4133-A4EE-636928FFA8A4}"/>
              </a:ext>
            </a:extLst>
          </p:cNvPr>
          <p:cNvSpPr/>
          <p:nvPr/>
        </p:nvSpPr>
        <p:spPr>
          <a:xfrm>
            <a:off x="876298" y="2568435"/>
            <a:ext cx="1981200" cy="40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spc="70" dirty="0">
                <a:solidFill>
                  <a:schemeClr val="bg2">
                    <a:lumMod val="25000"/>
                  </a:schemeClr>
                </a:solidFill>
              </a:rPr>
              <a:t>Les thésaurus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16853EB-5408-4854-B56A-5F5F0E999DBF}"/>
              </a:ext>
            </a:extLst>
          </p:cNvPr>
          <p:cNvSpPr/>
          <p:nvPr/>
        </p:nvSpPr>
        <p:spPr>
          <a:xfrm>
            <a:off x="5329005" y="1749673"/>
            <a:ext cx="153399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Créer un  nouveau terme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2713AD-587A-429F-AE99-480F0A507160}"/>
              </a:ext>
            </a:extLst>
          </p:cNvPr>
          <p:cNvSpPr/>
          <p:nvPr/>
        </p:nvSpPr>
        <p:spPr>
          <a:xfrm>
            <a:off x="4965649" y="5829468"/>
            <a:ext cx="6025660" cy="1374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9" name="Tableau 50">
            <a:extLst>
              <a:ext uri="{FF2B5EF4-FFF2-40B4-BE49-F238E27FC236}">
                <a16:creationId xmlns:a16="http://schemas.microsoft.com/office/drawing/2014/main" id="{38633EDB-B75E-4DEF-B75E-84C5C1EC48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717821"/>
              </p:ext>
            </p:extLst>
          </p:nvPr>
        </p:nvGraphicFramePr>
        <p:xfrm>
          <a:off x="3640945" y="3175933"/>
          <a:ext cx="7372350" cy="350786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15508">
                  <a:extLst>
                    <a:ext uri="{9D8B030D-6E8A-4147-A177-3AD203B41FA5}">
                      <a16:colId xmlns:a16="http://schemas.microsoft.com/office/drawing/2014/main" val="1438099883"/>
                    </a:ext>
                  </a:extLst>
                </a:gridCol>
                <a:gridCol w="6056842">
                  <a:extLst>
                    <a:ext uri="{9D8B030D-6E8A-4147-A177-3AD203B41FA5}">
                      <a16:colId xmlns:a16="http://schemas.microsoft.com/office/drawing/2014/main" val="3982244452"/>
                    </a:ext>
                  </a:extLst>
                </a:gridCol>
              </a:tblGrid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Nom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0" dirty="0"/>
                        <a:t>John Doe, </a:t>
                      </a:r>
                      <a:r>
                        <a:rPr lang="fr-FR" sz="1200" b="0" dirty="0"/>
                        <a:t>Jon Doe, John Do</a:t>
                      </a:r>
                      <a:endParaRPr lang="fr-FR" sz="14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3204309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Activité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Boulanger (1665-1710), marchand (1710-1718)</a:t>
                      </a:r>
                    </a:p>
                    <a:p>
                      <a:endParaRPr lang="fr-FR" sz="1200" dirty="0"/>
                    </a:p>
                    <a:p>
                      <a:r>
                        <a:rPr lang="fr-FR" sz="1200" dirty="0"/>
                        <a:t>     Membre de </a:t>
                      </a:r>
                      <a:r>
                        <a:rPr lang="fr-FR" sz="1200" b="1" u="sng" dirty="0"/>
                        <a:t>Marchands du Pont Neuf</a:t>
                      </a:r>
                      <a:r>
                        <a:rPr lang="fr-FR" sz="1200" b="0" u="none" dirty="0"/>
                        <a:t> (1715-1718).</a:t>
                      </a:r>
                      <a:endParaRPr lang="fr-FR" sz="1200" u="none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935024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Définition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0873165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Sources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Auteur A. (1765) – </a:t>
                      </a:r>
                      <a:r>
                        <a:rPr lang="fr-FR" sz="1050" i="1" dirty="0"/>
                        <a:t>Source</a:t>
                      </a:r>
                      <a:r>
                        <a:rPr lang="fr-FR" sz="1050" dirty="0"/>
                        <a:t>, édition, date. 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036176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Ressources liées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u="none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Ressources </a:t>
                      </a:r>
                      <a:r>
                        <a:rPr lang="fr-FR" sz="1200" b="1" u="none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IReMus</a:t>
                      </a:r>
                      <a:endParaRPr lang="fr-FR" sz="1200" b="1" u="none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5274791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endParaRPr lang="fr-FR" sz="1200" b="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9814184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endParaRPr lang="fr-FR" sz="1200" b="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248102"/>
                  </a:ext>
                </a:extLst>
              </a:tr>
            </a:tbl>
          </a:graphicData>
        </a:graphic>
      </p:graphicFrame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261B5748-F93D-4590-B278-EAE8FE0A5620}"/>
              </a:ext>
            </a:extLst>
          </p:cNvPr>
          <p:cNvSpPr/>
          <p:nvPr/>
        </p:nvSpPr>
        <p:spPr>
          <a:xfrm>
            <a:off x="10043860" y="5947325"/>
            <a:ext cx="969435" cy="2499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u="sng" dirty="0">
                <a:solidFill>
                  <a:srgbClr val="C00000"/>
                </a:solidFill>
              </a:rPr>
              <a:t>Ajouter une ressource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6FB354CB-5DA8-4383-8F64-47BA9216216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104" t="37218" r="81185" b="40481"/>
          <a:stretch/>
        </p:blipFill>
        <p:spPr>
          <a:xfrm>
            <a:off x="5069000" y="5829469"/>
            <a:ext cx="416860" cy="1109994"/>
          </a:xfrm>
          <a:prstGeom prst="rect">
            <a:avLst/>
          </a:prstGeom>
          <a:ln>
            <a:noFill/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56D504E-B5DB-44C6-9D94-67A252BEE188}"/>
              </a:ext>
            </a:extLst>
          </p:cNvPr>
          <p:cNvSpPr/>
          <p:nvPr/>
        </p:nvSpPr>
        <p:spPr>
          <a:xfrm>
            <a:off x="5527096" y="5835908"/>
            <a:ext cx="4604884" cy="1044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fr-FR" sz="1100" b="1" i="1" dirty="0">
                <a:solidFill>
                  <a:schemeClr val="bg2">
                    <a:lumMod val="25000"/>
                  </a:schemeClr>
                </a:solidFill>
              </a:rPr>
              <a:t>Communauté de marchands et de bourgeois.</a:t>
            </a:r>
          </a:p>
          <a:p>
            <a:pPr algn="just"/>
            <a:endParaRPr lang="fr-FR" sz="1100" b="1" i="1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endParaRPr lang="fr-FR" sz="1100" b="1" i="1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r>
              <a:rPr lang="fr-FR" sz="1100" b="1" i="1" dirty="0">
                <a:solidFill>
                  <a:schemeClr val="bg2">
                    <a:lumMod val="25000"/>
                  </a:schemeClr>
                </a:solidFill>
              </a:rPr>
              <a:t>Le Mercure galant, tome III [juillet-août 1672]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, Claude Barbin et Theodore Girard, 1673.</a:t>
            </a:r>
          </a:p>
        </p:txBody>
      </p:sp>
      <p:sp>
        <p:nvSpPr>
          <p:cNvPr id="16" name="Étoile : 5 branches 15">
            <a:extLst>
              <a:ext uri="{FF2B5EF4-FFF2-40B4-BE49-F238E27FC236}">
                <a16:creationId xmlns:a16="http://schemas.microsoft.com/office/drawing/2014/main" id="{1371FBE2-77B8-4A56-B581-EC258EE79CDF}"/>
              </a:ext>
            </a:extLst>
          </p:cNvPr>
          <p:cNvSpPr/>
          <p:nvPr/>
        </p:nvSpPr>
        <p:spPr>
          <a:xfrm>
            <a:off x="4986641" y="4257166"/>
            <a:ext cx="142807" cy="147770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   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DAF1DF1-E683-4B00-A01C-CC84DEBC00C2}"/>
              </a:ext>
            </a:extLst>
          </p:cNvPr>
          <p:cNvSpPr/>
          <p:nvPr/>
        </p:nvSpPr>
        <p:spPr>
          <a:xfrm>
            <a:off x="10107082" y="3465483"/>
            <a:ext cx="666750" cy="23051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u="sng" dirty="0">
                <a:solidFill>
                  <a:srgbClr val="C00000"/>
                </a:solidFill>
              </a:rPr>
              <a:t>Editer</a:t>
            </a:r>
          </a:p>
        </p:txBody>
      </p:sp>
    </p:spTree>
    <p:extLst>
      <p:ext uri="{BB962C8B-B14F-4D97-AF65-F5344CB8AC3E}">
        <p14:creationId xmlns:p14="http://schemas.microsoft.com/office/powerpoint/2010/main" val="3967937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>
            <a:extLst>
              <a:ext uri="{FF2B5EF4-FFF2-40B4-BE49-F238E27FC236}">
                <a16:creationId xmlns:a16="http://schemas.microsoft.com/office/drawing/2014/main" id="{3736EEFF-71AB-4B81-BF71-ACED14F93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92" t="7013" r="4436" b="77596"/>
          <a:stretch/>
        </p:blipFill>
        <p:spPr>
          <a:xfrm>
            <a:off x="0" y="-18900"/>
            <a:ext cx="12192000" cy="153723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effectLst>
            <a:innerShdw blurRad="1270000" dist="2540000">
              <a:prstClr val="black">
                <a:alpha val="58000"/>
              </a:prstClr>
            </a:innerShdw>
          </a:effectLst>
        </p:spPr>
      </p:pic>
      <p:sp>
        <p:nvSpPr>
          <p:cNvPr id="29" name="Sous-titre 2">
            <a:extLst>
              <a:ext uri="{FF2B5EF4-FFF2-40B4-BE49-F238E27FC236}">
                <a16:creationId xmlns:a16="http://schemas.microsoft.com/office/drawing/2014/main" id="{34DD89C6-6C25-4BEB-8CD4-BFB103026C35}"/>
              </a:ext>
            </a:extLst>
          </p:cNvPr>
          <p:cNvSpPr txBox="1">
            <a:spLocks/>
          </p:cNvSpPr>
          <p:nvPr/>
        </p:nvSpPr>
        <p:spPr>
          <a:xfrm>
            <a:off x="0" y="1101664"/>
            <a:ext cx="12192000" cy="29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1" dirty="0">
                <a:solidFill>
                  <a:schemeClr val="bg2">
                    <a:lumMod val="25000"/>
                  </a:schemeClr>
                </a:solidFill>
              </a:rPr>
              <a:t>Corpus </a:t>
            </a:r>
            <a:r>
              <a:rPr lang="fr-FR" sz="1200" b="1" spc="70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			Editeur de thésaurus			 Explorer</a:t>
            </a:r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5D8B8CAD-FD89-4390-847C-8C87FA481B0B}"/>
              </a:ext>
            </a:extLst>
          </p:cNvPr>
          <p:cNvSpPr txBox="1">
            <a:spLocks/>
          </p:cNvSpPr>
          <p:nvPr/>
        </p:nvSpPr>
        <p:spPr>
          <a:xfrm>
            <a:off x="-2" y="-27801"/>
            <a:ext cx="12192000" cy="1132804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kern="0" spc="220" dirty="0">
                <a:solidFill>
                  <a:schemeClr val="bg1">
                    <a:lumMod val="95000"/>
                  </a:schemeClr>
                </a:solidFill>
                <a:latin typeface="Bembo" panose="02020502050201020203" pitchFamily="18" charset="0"/>
                <a:cs typeface="Iskoola Pota" panose="020B0604020202020204" pitchFamily="34" charset="0"/>
              </a:rPr>
              <a:t>SHERLOCK</a:t>
            </a:r>
            <a:endParaRPr lang="fr-FR" sz="800" spc="220" dirty="0">
              <a:solidFill>
                <a:schemeClr val="bg1">
                  <a:lumMod val="95000"/>
                </a:schemeClr>
              </a:solidFill>
              <a:latin typeface="Bembo" panose="02020502050201020203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1669B9-C446-4578-8880-6DB09F1C08ED}"/>
              </a:ext>
            </a:extLst>
          </p:cNvPr>
          <p:cNvSpPr/>
          <p:nvPr/>
        </p:nvSpPr>
        <p:spPr>
          <a:xfrm>
            <a:off x="-1" y="1400176"/>
            <a:ext cx="12191999" cy="5457825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48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135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B0D1982E-6517-4E80-BDDE-AA4381BA74CE}"/>
              </a:ext>
            </a:extLst>
          </p:cNvPr>
          <p:cNvSpPr/>
          <p:nvPr/>
        </p:nvSpPr>
        <p:spPr>
          <a:xfrm>
            <a:off x="6678005" y="1813508"/>
            <a:ext cx="3441854" cy="20944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65000"/>
                  </a:schemeClr>
                </a:solidFill>
                <a:latin typeface="Gill Sans Nova Light" panose="020B0302020104020203" pitchFamily="34" charset="0"/>
              </a:rPr>
              <a:t>Recherche			   </a:t>
            </a:r>
            <a:r>
              <a:rPr lang="fr-FR" sz="1200" dirty="0">
                <a:solidFill>
                  <a:srgbClr val="C00000"/>
                </a:solidFill>
                <a:latin typeface="Gill Sans Nova Light" panose="020B0302020104020203" pitchFamily="34" charset="0"/>
              </a:rPr>
              <a:t>Filtrer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F09874-825E-4D73-B47F-89EA41C4AB58}"/>
              </a:ext>
            </a:extLst>
          </p:cNvPr>
          <p:cNvSpPr/>
          <p:nvPr/>
        </p:nvSpPr>
        <p:spPr>
          <a:xfrm>
            <a:off x="1784350" y="1657935"/>
            <a:ext cx="4400550" cy="52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Editeur critique de thésaurus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3CC8BFE-59E3-47B4-B8F7-1F663F16431C}"/>
              </a:ext>
            </a:extLst>
          </p:cNvPr>
          <p:cNvSpPr/>
          <p:nvPr/>
        </p:nvSpPr>
        <p:spPr>
          <a:xfrm>
            <a:off x="876300" y="2552700"/>
            <a:ext cx="1981200" cy="4848225"/>
          </a:xfrm>
          <a:prstGeom prst="round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400" b="1" spc="70" dirty="0">
              <a:solidFill>
                <a:schemeClr val="bg1"/>
              </a:solidFill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6973AC9-62DE-443A-803A-401548AE53F7}"/>
              </a:ext>
            </a:extLst>
          </p:cNvPr>
          <p:cNvSpPr/>
          <p:nvPr/>
        </p:nvSpPr>
        <p:spPr>
          <a:xfrm>
            <a:off x="3086100" y="2552700"/>
            <a:ext cx="8305800" cy="4927225"/>
          </a:xfrm>
          <a:prstGeom prst="roundRect">
            <a:avLst>
              <a:gd name="adj" fmla="val 6808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65D34E-90F7-4A4F-87E8-3C828EA19A9D}"/>
              </a:ext>
            </a:extLst>
          </p:cNvPr>
          <p:cNvSpPr/>
          <p:nvPr/>
        </p:nvSpPr>
        <p:spPr>
          <a:xfrm>
            <a:off x="876300" y="3000375"/>
            <a:ext cx="19812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Ancien Régime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E26F6C-E9F6-4B74-AD50-8E3EF1F959BE}"/>
              </a:ext>
            </a:extLst>
          </p:cNvPr>
          <p:cNvSpPr/>
          <p:nvPr/>
        </p:nvSpPr>
        <p:spPr>
          <a:xfrm>
            <a:off x="876298" y="4469021"/>
            <a:ext cx="1981200" cy="660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Instruments de </a:t>
            </a:r>
          </a:p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musique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825FFE-0958-4B33-8D95-E97CE76CE8DA}"/>
              </a:ext>
            </a:extLst>
          </p:cNvPr>
          <p:cNvSpPr/>
          <p:nvPr/>
        </p:nvSpPr>
        <p:spPr>
          <a:xfrm>
            <a:off x="876298" y="5555862"/>
            <a:ext cx="1981200" cy="400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Liturgie</a:t>
            </a:r>
          </a:p>
        </p:txBody>
      </p:sp>
      <p:sp>
        <p:nvSpPr>
          <p:cNvPr id="10" name="Triangle isocèle 9">
            <a:extLst>
              <a:ext uri="{FF2B5EF4-FFF2-40B4-BE49-F238E27FC236}">
                <a16:creationId xmlns:a16="http://schemas.microsoft.com/office/drawing/2014/main" id="{D2831E6D-A642-47D1-B979-3C1B7B358446}"/>
              </a:ext>
            </a:extLst>
          </p:cNvPr>
          <p:cNvSpPr/>
          <p:nvPr/>
        </p:nvSpPr>
        <p:spPr>
          <a:xfrm flipV="1">
            <a:off x="1066800" y="3175933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2121067D-36B6-4847-8D90-47B1578C27E3}"/>
              </a:ext>
            </a:extLst>
          </p:cNvPr>
          <p:cNvSpPr/>
          <p:nvPr/>
        </p:nvSpPr>
        <p:spPr>
          <a:xfrm rot="16200000" flipV="1">
            <a:off x="979961" y="4755479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B9E00F-348C-40DE-8593-AFE30568F876}"/>
              </a:ext>
            </a:extLst>
          </p:cNvPr>
          <p:cNvSpPr/>
          <p:nvPr/>
        </p:nvSpPr>
        <p:spPr>
          <a:xfrm>
            <a:off x="1136650" y="3400425"/>
            <a:ext cx="1720847" cy="950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Noms de personnes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Institutions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Corporations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Manufactures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Lieux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F78FC5-0958-4D68-929D-5358A54D1B04}"/>
              </a:ext>
            </a:extLst>
          </p:cNvPr>
          <p:cNvSpPr/>
          <p:nvPr/>
        </p:nvSpPr>
        <p:spPr>
          <a:xfrm>
            <a:off x="3552825" y="2821068"/>
            <a:ext cx="3924301" cy="449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Ancien Régime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Noms de personnes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Doe John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63E488-C59D-46A4-B19D-3EB67C8C3559}"/>
              </a:ext>
            </a:extLst>
          </p:cNvPr>
          <p:cNvSpPr/>
          <p:nvPr/>
        </p:nvSpPr>
        <p:spPr>
          <a:xfrm>
            <a:off x="876298" y="6409159"/>
            <a:ext cx="1981200" cy="400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pc="70" dirty="0">
                <a:solidFill>
                  <a:schemeClr val="bg2">
                    <a:lumMod val="25000"/>
                  </a:schemeClr>
                </a:solidFill>
              </a:rPr>
              <a:t>Types d’annotations</a:t>
            </a:r>
          </a:p>
        </p:txBody>
      </p:sp>
      <p:sp>
        <p:nvSpPr>
          <p:cNvPr id="64" name="Triangle isocèle 63">
            <a:extLst>
              <a:ext uri="{FF2B5EF4-FFF2-40B4-BE49-F238E27FC236}">
                <a16:creationId xmlns:a16="http://schemas.microsoft.com/office/drawing/2014/main" id="{54449C35-CEF1-4011-BB5C-B81065C2AC5E}"/>
              </a:ext>
            </a:extLst>
          </p:cNvPr>
          <p:cNvSpPr/>
          <p:nvPr/>
        </p:nvSpPr>
        <p:spPr>
          <a:xfrm rot="16200000" flipV="1">
            <a:off x="979962" y="6586773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Triangle isocèle 65">
            <a:extLst>
              <a:ext uri="{FF2B5EF4-FFF2-40B4-BE49-F238E27FC236}">
                <a16:creationId xmlns:a16="http://schemas.microsoft.com/office/drawing/2014/main" id="{781E9208-9B6D-4DAC-A1AA-C33AAF38BCD3}"/>
              </a:ext>
            </a:extLst>
          </p:cNvPr>
          <p:cNvSpPr/>
          <p:nvPr/>
        </p:nvSpPr>
        <p:spPr>
          <a:xfrm rot="16200000" flipV="1">
            <a:off x="979961" y="5764375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2F56EBC-DDB7-4723-9A0D-51ED0524AD7D}"/>
              </a:ext>
            </a:extLst>
          </p:cNvPr>
          <p:cNvSpPr/>
          <p:nvPr/>
        </p:nvSpPr>
        <p:spPr>
          <a:xfrm>
            <a:off x="5329005" y="1385871"/>
            <a:ext cx="1533990" cy="3700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accent4">
                    <a:lumMod val="75000"/>
                  </a:schemeClr>
                </a:solidFill>
                <a:cs typeface="Iskoola Pota" panose="020B0502040204020203" pitchFamily="34" charset="0"/>
              </a:rPr>
              <a:t>Les thésaurus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C40AB9F-4B8B-4133-A4EE-636928FFA8A4}"/>
              </a:ext>
            </a:extLst>
          </p:cNvPr>
          <p:cNvSpPr/>
          <p:nvPr/>
        </p:nvSpPr>
        <p:spPr>
          <a:xfrm>
            <a:off x="876298" y="2568435"/>
            <a:ext cx="1981200" cy="40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spc="70" dirty="0">
                <a:solidFill>
                  <a:schemeClr val="bg2">
                    <a:lumMod val="25000"/>
                  </a:schemeClr>
                </a:solidFill>
              </a:rPr>
              <a:t>Les thésaurus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16853EB-5408-4854-B56A-5F5F0E999DBF}"/>
              </a:ext>
            </a:extLst>
          </p:cNvPr>
          <p:cNvSpPr/>
          <p:nvPr/>
        </p:nvSpPr>
        <p:spPr>
          <a:xfrm>
            <a:off x="5329005" y="1749673"/>
            <a:ext cx="153399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Créer un  nouveau terme</a:t>
            </a:r>
          </a:p>
        </p:txBody>
      </p: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6BAA2E34-85B0-41AD-BA1C-BFFCD79C597C}"/>
              </a:ext>
            </a:extLst>
          </p:cNvPr>
          <p:cNvSpPr/>
          <p:nvPr/>
        </p:nvSpPr>
        <p:spPr>
          <a:xfrm>
            <a:off x="10107082" y="3465483"/>
            <a:ext cx="666750" cy="23051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u="sng" dirty="0">
                <a:solidFill>
                  <a:srgbClr val="C00000"/>
                </a:solidFill>
              </a:rPr>
              <a:t>Editer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2713AD-587A-429F-AE99-480F0A507160}"/>
              </a:ext>
            </a:extLst>
          </p:cNvPr>
          <p:cNvSpPr/>
          <p:nvPr/>
        </p:nvSpPr>
        <p:spPr>
          <a:xfrm>
            <a:off x="4965649" y="5829468"/>
            <a:ext cx="6025660" cy="1374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9" name="Tableau 50">
            <a:extLst>
              <a:ext uri="{FF2B5EF4-FFF2-40B4-BE49-F238E27FC236}">
                <a16:creationId xmlns:a16="http://schemas.microsoft.com/office/drawing/2014/main" id="{38633EDB-B75E-4DEF-B75E-84C5C1EC4810}"/>
              </a:ext>
            </a:extLst>
          </p:cNvPr>
          <p:cNvGraphicFramePr>
            <a:graphicFrameLocks noGrp="1"/>
          </p:cNvGraphicFramePr>
          <p:nvPr/>
        </p:nvGraphicFramePr>
        <p:xfrm>
          <a:off x="3552825" y="3221466"/>
          <a:ext cx="7372350" cy="350786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15508">
                  <a:extLst>
                    <a:ext uri="{9D8B030D-6E8A-4147-A177-3AD203B41FA5}">
                      <a16:colId xmlns:a16="http://schemas.microsoft.com/office/drawing/2014/main" val="1438099883"/>
                    </a:ext>
                  </a:extLst>
                </a:gridCol>
                <a:gridCol w="6056842">
                  <a:extLst>
                    <a:ext uri="{9D8B030D-6E8A-4147-A177-3AD203B41FA5}">
                      <a16:colId xmlns:a16="http://schemas.microsoft.com/office/drawing/2014/main" val="3982244452"/>
                    </a:ext>
                  </a:extLst>
                </a:gridCol>
              </a:tblGrid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Nom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0" dirty="0"/>
                        <a:t>John Doe, </a:t>
                      </a:r>
                      <a:r>
                        <a:rPr lang="fr-FR" sz="1200" b="0" dirty="0"/>
                        <a:t>Jon Doe, John Do</a:t>
                      </a:r>
                      <a:endParaRPr lang="fr-FR" sz="14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3204309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Activité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Boulanger (1665-1710), marchand (1710-1718)</a:t>
                      </a:r>
                    </a:p>
                    <a:p>
                      <a:endParaRPr lang="fr-FR" sz="1200" dirty="0"/>
                    </a:p>
                    <a:p>
                      <a:r>
                        <a:rPr lang="fr-FR" sz="1200" dirty="0"/>
                        <a:t>     Membre de </a:t>
                      </a:r>
                      <a:r>
                        <a:rPr lang="fr-FR" sz="1200" b="1" u="sng" dirty="0"/>
                        <a:t>Marchands du Pont Neuf</a:t>
                      </a:r>
                      <a:r>
                        <a:rPr lang="fr-FR" sz="1200" b="0" u="none" dirty="0"/>
                        <a:t> (1715-1718).</a:t>
                      </a:r>
                      <a:endParaRPr lang="fr-FR" sz="1200" u="none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935024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Définition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0873165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Sources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Auteur A. (1765) – </a:t>
                      </a:r>
                      <a:r>
                        <a:rPr lang="fr-FR" sz="1050" i="1" dirty="0"/>
                        <a:t>Source</a:t>
                      </a:r>
                      <a:r>
                        <a:rPr lang="fr-FR" sz="1050" dirty="0"/>
                        <a:t>, édition, date. 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036176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Ressources liées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u="none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Ressources </a:t>
                      </a:r>
                      <a:r>
                        <a:rPr lang="fr-FR" sz="1200" b="1" u="none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IReMus</a:t>
                      </a:r>
                      <a:endParaRPr lang="fr-FR" sz="1200" b="1" u="none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5274791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endParaRPr lang="fr-FR" sz="1200" b="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9814184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endParaRPr lang="fr-FR" sz="1200" b="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248102"/>
                  </a:ext>
                </a:extLst>
              </a:tr>
            </a:tbl>
          </a:graphicData>
        </a:graphic>
      </p:graphicFrame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261B5748-F93D-4590-B278-EAE8FE0A5620}"/>
              </a:ext>
            </a:extLst>
          </p:cNvPr>
          <p:cNvSpPr/>
          <p:nvPr/>
        </p:nvSpPr>
        <p:spPr>
          <a:xfrm>
            <a:off x="10043860" y="5947325"/>
            <a:ext cx="969435" cy="2499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u="sng" dirty="0">
                <a:solidFill>
                  <a:srgbClr val="C00000"/>
                </a:solidFill>
              </a:rPr>
              <a:t>Ajouter une ressource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6FB354CB-5DA8-4383-8F64-47BA921621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104" t="37218" r="81185" b="40481"/>
          <a:stretch/>
        </p:blipFill>
        <p:spPr>
          <a:xfrm>
            <a:off x="5069000" y="5829469"/>
            <a:ext cx="416860" cy="1109994"/>
          </a:xfrm>
          <a:prstGeom prst="rect">
            <a:avLst/>
          </a:prstGeom>
          <a:ln>
            <a:noFill/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56D504E-B5DB-44C6-9D94-67A252BEE188}"/>
              </a:ext>
            </a:extLst>
          </p:cNvPr>
          <p:cNvSpPr/>
          <p:nvPr/>
        </p:nvSpPr>
        <p:spPr>
          <a:xfrm>
            <a:off x="5527096" y="5835908"/>
            <a:ext cx="4604884" cy="1044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fr-FR" sz="1100" b="1" i="1" dirty="0">
                <a:solidFill>
                  <a:schemeClr val="bg2">
                    <a:lumMod val="25000"/>
                  </a:schemeClr>
                </a:solidFill>
              </a:rPr>
              <a:t>Communauté de marchands et de bourgeois.</a:t>
            </a:r>
          </a:p>
          <a:p>
            <a:pPr algn="just"/>
            <a:endParaRPr lang="fr-FR" sz="1100" b="1" i="1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endParaRPr lang="fr-FR" sz="1100" b="1" i="1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r>
              <a:rPr lang="fr-FR" sz="1100" b="1" i="1" dirty="0">
                <a:solidFill>
                  <a:schemeClr val="bg2">
                    <a:lumMod val="25000"/>
                  </a:schemeClr>
                </a:solidFill>
              </a:rPr>
              <a:t>Le Mercure galant, tome III [juillet-août 1672]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, Claude Barbin et Theodore Girard, 1673.</a:t>
            </a:r>
          </a:p>
        </p:txBody>
      </p:sp>
      <p:sp>
        <p:nvSpPr>
          <p:cNvPr id="16" name="Étoile : 5 branches 15">
            <a:extLst>
              <a:ext uri="{FF2B5EF4-FFF2-40B4-BE49-F238E27FC236}">
                <a16:creationId xmlns:a16="http://schemas.microsoft.com/office/drawing/2014/main" id="{1371FBE2-77B8-4A56-B581-EC258EE79CDF}"/>
              </a:ext>
            </a:extLst>
          </p:cNvPr>
          <p:cNvSpPr/>
          <p:nvPr/>
        </p:nvSpPr>
        <p:spPr>
          <a:xfrm>
            <a:off x="4986641" y="4257166"/>
            <a:ext cx="142807" cy="147770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  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2C9676B-9608-4824-ADCA-A65CE2546CB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708" y="3958838"/>
            <a:ext cx="264280" cy="264280"/>
          </a:xfrm>
          <a:prstGeom prst="rect">
            <a:avLst/>
          </a:prstGeom>
        </p:spPr>
      </p:pic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4A7D19B9-B076-4749-8F5E-5231CC131E62}"/>
              </a:ext>
            </a:extLst>
          </p:cNvPr>
          <p:cNvSpPr/>
          <p:nvPr/>
        </p:nvSpPr>
        <p:spPr>
          <a:xfrm>
            <a:off x="5644848" y="4123320"/>
            <a:ext cx="1864953" cy="183757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Information renseignée par </a:t>
            </a:r>
            <a:r>
              <a:rPr lang="fr-FR" sz="1100" b="1" dirty="0" err="1">
                <a:solidFill>
                  <a:schemeClr val="bg2">
                    <a:lumMod val="25000"/>
                  </a:schemeClr>
                </a:solidFill>
              </a:rPr>
              <a:t>nbertonblivet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, le 10-11-2020.</a:t>
            </a:r>
          </a:p>
          <a:p>
            <a:pPr algn="just"/>
            <a:endParaRPr lang="fr-FR" sz="1100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Commentaire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de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fr-FR" sz="1100" b="1" dirty="0" err="1">
                <a:solidFill>
                  <a:schemeClr val="bg2">
                    <a:lumMod val="25000"/>
                  </a:schemeClr>
                </a:solidFill>
              </a:rPr>
              <a:t>aprejus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 le 11-11-2020 :</a:t>
            </a:r>
          </a:p>
          <a:p>
            <a:pPr algn="just"/>
            <a:endParaRPr lang="fr-FR" sz="1100" b="1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r>
              <a:rPr lang="fr-FR" sz="1100" i="1" dirty="0">
                <a:solidFill>
                  <a:schemeClr val="bg2">
                    <a:lumMod val="25000"/>
                  </a:schemeClr>
                </a:solidFill>
              </a:rPr>
              <a:t>John Doe n’est qu’assistant boulanger de 1665 à 1670.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796D4C-CDD6-42FF-8DBB-1310CF78F493}"/>
              </a:ext>
            </a:extLst>
          </p:cNvPr>
          <p:cNvSpPr/>
          <p:nvPr/>
        </p:nvSpPr>
        <p:spPr>
          <a:xfrm>
            <a:off x="10792668" y="143154"/>
            <a:ext cx="1038225" cy="231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pc="70" dirty="0" err="1">
                <a:solidFill>
                  <a:schemeClr val="accent4">
                    <a:lumMod val="75000"/>
                  </a:schemeClr>
                </a:solidFill>
              </a:rPr>
              <a:t>Connecté-e</a:t>
            </a:r>
            <a:endParaRPr lang="fr-FR" sz="1100" spc="7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6CB85BF7-1365-47C7-8C90-0E5B6E0B05DC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897" y="151756"/>
            <a:ext cx="213992" cy="21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514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>
            <a:extLst>
              <a:ext uri="{FF2B5EF4-FFF2-40B4-BE49-F238E27FC236}">
                <a16:creationId xmlns:a16="http://schemas.microsoft.com/office/drawing/2014/main" id="{3736EEFF-71AB-4B81-BF71-ACED14F93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92" t="7013" r="4436" b="77596"/>
          <a:stretch/>
        </p:blipFill>
        <p:spPr>
          <a:xfrm>
            <a:off x="0" y="-18900"/>
            <a:ext cx="12192000" cy="153723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effectLst>
            <a:innerShdw blurRad="1270000" dist="2540000">
              <a:prstClr val="black">
                <a:alpha val="58000"/>
              </a:prstClr>
            </a:innerShdw>
          </a:effectLst>
        </p:spPr>
      </p:pic>
      <p:sp>
        <p:nvSpPr>
          <p:cNvPr id="29" name="Sous-titre 2">
            <a:extLst>
              <a:ext uri="{FF2B5EF4-FFF2-40B4-BE49-F238E27FC236}">
                <a16:creationId xmlns:a16="http://schemas.microsoft.com/office/drawing/2014/main" id="{34DD89C6-6C25-4BEB-8CD4-BFB103026C35}"/>
              </a:ext>
            </a:extLst>
          </p:cNvPr>
          <p:cNvSpPr txBox="1">
            <a:spLocks/>
          </p:cNvSpPr>
          <p:nvPr/>
        </p:nvSpPr>
        <p:spPr>
          <a:xfrm>
            <a:off x="0" y="1101664"/>
            <a:ext cx="12192000" cy="29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1" dirty="0">
                <a:solidFill>
                  <a:schemeClr val="bg2">
                    <a:lumMod val="25000"/>
                  </a:schemeClr>
                </a:solidFill>
              </a:rPr>
              <a:t>Corpus </a:t>
            </a:r>
            <a:r>
              <a:rPr lang="fr-FR" sz="1200" b="1" spc="70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			Editeur de thésaurus			 Explorer</a:t>
            </a:r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5D8B8CAD-FD89-4390-847C-8C87FA481B0B}"/>
              </a:ext>
            </a:extLst>
          </p:cNvPr>
          <p:cNvSpPr txBox="1">
            <a:spLocks/>
          </p:cNvSpPr>
          <p:nvPr/>
        </p:nvSpPr>
        <p:spPr>
          <a:xfrm>
            <a:off x="-2" y="-27801"/>
            <a:ext cx="12192000" cy="1132804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kern="0" spc="220" dirty="0">
                <a:solidFill>
                  <a:schemeClr val="bg1">
                    <a:lumMod val="95000"/>
                  </a:schemeClr>
                </a:solidFill>
                <a:latin typeface="Bembo" panose="02020502050201020203" pitchFamily="18" charset="0"/>
                <a:cs typeface="Iskoola Pota" panose="020B0604020202020204" pitchFamily="34" charset="0"/>
              </a:rPr>
              <a:t>SHERLOCK</a:t>
            </a:r>
            <a:endParaRPr lang="fr-FR" sz="800" spc="220" dirty="0">
              <a:solidFill>
                <a:schemeClr val="bg1">
                  <a:lumMod val="95000"/>
                </a:schemeClr>
              </a:solidFill>
              <a:latin typeface="Bembo" panose="02020502050201020203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1669B9-C446-4578-8880-6DB09F1C08ED}"/>
              </a:ext>
            </a:extLst>
          </p:cNvPr>
          <p:cNvSpPr/>
          <p:nvPr/>
        </p:nvSpPr>
        <p:spPr>
          <a:xfrm>
            <a:off x="-1" y="1400176"/>
            <a:ext cx="12191999" cy="5457825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48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135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B0D1982E-6517-4E80-BDDE-AA4381BA74CE}"/>
              </a:ext>
            </a:extLst>
          </p:cNvPr>
          <p:cNvSpPr/>
          <p:nvPr/>
        </p:nvSpPr>
        <p:spPr>
          <a:xfrm>
            <a:off x="6678005" y="1813508"/>
            <a:ext cx="3441854" cy="20944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65000"/>
                  </a:schemeClr>
                </a:solidFill>
                <a:latin typeface="Gill Sans Nova Light" panose="020B0302020104020203" pitchFamily="34" charset="0"/>
              </a:rPr>
              <a:t>Recherche			   </a:t>
            </a:r>
            <a:r>
              <a:rPr lang="fr-FR" sz="1200" dirty="0">
                <a:solidFill>
                  <a:srgbClr val="C00000"/>
                </a:solidFill>
                <a:latin typeface="Gill Sans Nova Light" panose="020B0302020104020203" pitchFamily="34" charset="0"/>
              </a:rPr>
              <a:t>Filtrer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F09874-825E-4D73-B47F-89EA41C4AB58}"/>
              </a:ext>
            </a:extLst>
          </p:cNvPr>
          <p:cNvSpPr/>
          <p:nvPr/>
        </p:nvSpPr>
        <p:spPr>
          <a:xfrm>
            <a:off x="1784350" y="1657935"/>
            <a:ext cx="4400550" cy="52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Editeur critique de thésaurus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3CC8BFE-59E3-47B4-B8F7-1F663F16431C}"/>
              </a:ext>
            </a:extLst>
          </p:cNvPr>
          <p:cNvSpPr/>
          <p:nvPr/>
        </p:nvSpPr>
        <p:spPr>
          <a:xfrm>
            <a:off x="876300" y="2552700"/>
            <a:ext cx="1981200" cy="4848225"/>
          </a:xfrm>
          <a:prstGeom prst="round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400" b="1" spc="70" dirty="0">
              <a:solidFill>
                <a:schemeClr val="bg1"/>
              </a:solidFill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6973AC9-62DE-443A-803A-401548AE53F7}"/>
              </a:ext>
            </a:extLst>
          </p:cNvPr>
          <p:cNvSpPr/>
          <p:nvPr/>
        </p:nvSpPr>
        <p:spPr>
          <a:xfrm>
            <a:off x="3086100" y="2552700"/>
            <a:ext cx="8305800" cy="4927225"/>
          </a:xfrm>
          <a:prstGeom prst="roundRect">
            <a:avLst>
              <a:gd name="adj" fmla="val 6808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65D34E-90F7-4A4F-87E8-3C828EA19A9D}"/>
              </a:ext>
            </a:extLst>
          </p:cNvPr>
          <p:cNvSpPr/>
          <p:nvPr/>
        </p:nvSpPr>
        <p:spPr>
          <a:xfrm>
            <a:off x="876300" y="3000375"/>
            <a:ext cx="19812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Ancien Régime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E26F6C-E9F6-4B74-AD50-8E3EF1F959BE}"/>
              </a:ext>
            </a:extLst>
          </p:cNvPr>
          <p:cNvSpPr/>
          <p:nvPr/>
        </p:nvSpPr>
        <p:spPr>
          <a:xfrm>
            <a:off x="876298" y="4469021"/>
            <a:ext cx="1981200" cy="660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Instruments de </a:t>
            </a:r>
          </a:p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musique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825FFE-0958-4B33-8D95-E97CE76CE8DA}"/>
              </a:ext>
            </a:extLst>
          </p:cNvPr>
          <p:cNvSpPr/>
          <p:nvPr/>
        </p:nvSpPr>
        <p:spPr>
          <a:xfrm>
            <a:off x="876298" y="5555862"/>
            <a:ext cx="1981200" cy="400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Liturgie</a:t>
            </a:r>
          </a:p>
        </p:txBody>
      </p:sp>
      <p:sp>
        <p:nvSpPr>
          <p:cNvPr id="10" name="Triangle isocèle 9">
            <a:extLst>
              <a:ext uri="{FF2B5EF4-FFF2-40B4-BE49-F238E27FC236}">
                <a16:creationId xmlns:a16="http://schemas.microsoft.com/office/drawing/2014/main" id="{D2831E6D-A642-47D1-B979-3C1B7B358446}"/>
              </a:ext>
            </a:extLst>
          </p:cNvPr>
          <p:cNvSpPr/>
          <p:nvPr/>
        </p:nvSpPr>
        <p:spPr>
          <a:xfrm flipV="1">
            <a:off x="1066800" y="3175933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2121067D-36B6-4847-8D90-47B1578C27E3}"/>
              </a:ext>
            </a:extLst>
          </p:cNvPr>
          <p:cNvSpPr/>
          <p:nvPr/>
        </p:nvSpPr>
        <p:spPr>
          <a:xfrm rot="16200000" flipV="1">
            <a:off x="979961" y="4755479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B9E00F-348C-40DE-8593-AFE30568F876}"/>
              </a:ext>
            </a:extLst>
          </p:cNvPr>
          <p:cNvSpPr/>
          <p:nvPr/>
        </p:nvSpPr>
        <p:spPr>
          <a:xfrm>
            <a:off x="1136650" y="3400425"/>
            <a:ext cx="1720847" cy="950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Noms de personnes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Institutions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Corporations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Manufactures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Lieux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F78FC5-0958-4D68-929D-5358A54D1B04}"/>
              </a:ext>
            </a:extLst>
          </p:cNvPr>
          <p:cNvSpPr/>
          <p:nvPr/>
        </p:nvSpPr>
        <p:spPr>
          <a:xfrm>
            <a:off x="3552825" y="2821068"/>
            <a:ext cx="3924301" cy="449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Ancien Régime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Noms de personnes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Doe John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63E488-C59D-46A4-B19D-3EB67C8C3559}"/>
              </a:ext>
            </a:extLst>
          </p:cNvPr>
          <p:cNvSpPr/>
          <p:nvPr/>
        </p:nvSpPr>
        <p:spPr>
          <a:xfrm>
            <a:off x="876298" y="6409159"/>
            <a:ext cx="1981200" cy="400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pc="70" dirty="0">
                <a:solidFill>
                  <a:schemeClr val="bg2">
                    <a:lumMod val="25000"/>
                  </a:schemeClr>
                </a:solidFill>
              </a:rPr>
              <a:t>Types d’annotations</a:t>
            </a:r>
          </a:p>
        </p:txBody>
      </p:sp>
      <p:sp>
        <p:nvSpPr>
          <p:cNvPr id="64" name="Triangle isocèle 63">
            <a:extLst>
              <a:ext uri="{FF2B5EF4-FFF2-40B4-BE49-F238E27FC236}">
                <a16:creationId xmlns:a16="http://schemas.microsoft.com/office/drawing/2014/main" id="{54449C35-CEF1-4011-BB5C-B81065C2AC5E}"/>
              </a:ext>
            </a:extLst>
          </p:cNvPr>
          <p:cNvSpPr/>
          <p:nvPr/>
        </p:nvSpPr>
        <p:spPr>
          <a:xfrm rot="16200000" flipV="1">
            <a:off x="979962" y="6586773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Triangle isocèle 65">
            <a:extLst>
              <a:ext uri="{FF2B5EF4-FFF2-40B4-BE49-F238E27FC236}">
                <a16:creationId xmlns:a16="http://schemas.microsoft.com/office/drawing/2014/main" id="{781E9208-9B6D-4DAC-A1AA-C33AAF38BCD3}"/>
              </a:ext>
            </a:extLst>
          </p:cNvPr>
          <p:cNvSpPr/>
          <p:nvPr/>
        </p:nvSpPr>
        <p:spPr>
          <a:xfrm rot="16200000" flipV="1">
            <a:off x="979961" y="5764375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2F56EBC-DDB7-4723-9A0D-51ED0524AD7D}"/>
              </a:ext>
            </a:extLst>
          </p:cNvPr>
          <p:cNvSpPr/>
          <p:nvPr/>
        </p:nvSpPr>
        <p:spPr>
          <a:xfrm>
            <a:off x="5329005" y="1385871"/>
            <a:ext cx="1533990" cy="3700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accent4">
                    <a:lumMod val="75000"/>
                  </a:schemeClr>
                </a:solidFill>
                <a:cs typeface="Iskoola Pota" panose="020B0502040204020203" pitchFamily="34" charset="0"/>
              </a:rPr>
              <a:t>Les thésaurus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C40AB9F-4B8B-4133-A4EE-636928FFA8A4}"/>
              </a:ext>
            </a:extLst>
          </p:cNvPr>
          <p:cNvSpPr/>
          <p:nvPr/>
        </p:nvSpPr>
        <p:spPr>
          <a:xfrm>
            <a:off x="876298" y="2568435"/>
            <a:ext cx="1981200" cy="40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spc="70" dirty="0">
                <a:solidFill>
                  <a:schemeClr val="bg2">
                    <a:lumMod val="25000"/>
                  </a:schemeClr>
                </a:solidFill>
              </a:rPr>
              <a:t>Les thésaurus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16853EB-5408-4854-B56A-5F5F0E999DBF}"/>
              </a:ext>
            </a:extLst>
          </p:cNvPr>
          <p:cNvSpPr/>
          <p:nvPr/>
        </p:nvSpPr>
        <p:spPr>
          <a:xfrm>
            <a:off x="5329005" y="1749673"/>
            <a:ext cx="153399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Créer un  nouveau terme</a:t>
            </a:r>
          </a:p>
        </p:txBody>
      </p: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6BAA2E34-85B0-41AD-BA1C-BFFCD79C597C}"/>
              </a:ext>
            </a:extLst>
          </p:cNvPr>
          <p:cNvSpPr/>
          <p:nvPr/>
        </p:nvSpPr>
        <p:spPr>
          <a:xfrm>
            <a:off x="10107082" y="3465483"/>
            <a:ext cx="666750" cy="23051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u="sng" dirty="0">
                <a:solidFill>
                  <a:srgbClr val="C00000"/>
                </a:solidFill>
              </a:rPr>
              <a:t>Editer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2713AD-587A-429F-AE99-480F0A507160}"/>
              </a:ext>
            </a:extLst>
          </p:cNvPr>
          <p:cNvSpPr/>
          <p:nvPr/>
        </p:nvSpPr>
        <p:spPr>
          <a:xfrm>
            <a:off x="4965649" y="5829468"/>
            <a:ext cx="6025660" cy="1374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9" name="Tableau 50">
            <a:extLst>
              <a:ext uri="{FF2B5EF4-FFF2-40B4-BE49-F238E27FC236}">
                <a16:creationId xmlns:a16="http://schemas.microsoft.com/office/drawing/2014/main" id="{38633EDB-B75E-4DEF-B75E-84C5C1EC4810}"/>
              </a:ext>
            </a:extLst>
          </p:cNvPr>
          <p:cNvGraphicFramePr>
            <a:graphicFrameLocks noGrp="1"/>
          </p:cNvGraphicFramePr>
          <p:nvPr/>
        </p:nvGraphicFramePr>
        <p:xfrm>
          <a:off x="3552825" y="3221466"/>
          <a:ext cx="7372350" cy="350786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15508">
                  <a:extLst>
                    <a:ext uri="{9D8B030D-6E8A-4147-A177-3AD203B41FA5}">
                      <a16:colId xmlns:a16="http://schemas.microsoft.com/office/drawing/2014/main" val="1438099883"/>
                    </a:ext>
                  </a:extLst>
                </a:gridCol>
                <a:gridCol w="6056842">
                  <a:extLst>
                    <a:ext uri="{9D8B030D-6E8A-4147-A177-3AD203B41FA5}">
                      <a16:colId xmlns:a16="http://schemas.microsoft.com/office/drawing/2014/main" val="3982244452"/>
                    </a:ext>
                  </a:extLst>
                </a:gridCol>
              </a:tblGrid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Nom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0" dirty="0"/>
                        <a:t>John Doe, </a:t>
                      </a:r>
                      <a:r>
                        <a:rPr lang="fr-FR" sz="1200" b="0" dirty="0"/>
                        <a:t>Jon Doe, John Do</a:t>
                      </a:r>
                      <a:endParaRPr lang="fr-FR" sz="14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3204309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Activité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Boulanger (1665-1710), marchand (1710-1718)</a:t>
                      </a:r>
                    </a:p>
                    <a:p>
                      <a:endParaRPr lang="fr-FR" sz="1200" dirty="0"/>
                    </a:p>
                    <a:p>
                      <a:r>
                        <a:rPr lang="fr-FR" sz="1200" dirty="0"/>
                        <a:t>     Membre de </a:t>
                      </a:r>
                      <a:r>
                        <a:rPr lang="fr-FR" sz="1200" b="1" u="sng" dirty="0"/>
                        <a:t>Marchands du Pont Neuf</a:t>
                      </a:r>
                      <a:r>
                        <a:rPr lang="fr-FR" sz="1200" b="0" u="none" dirty="0"/>
                        <a:t> (1715-1718).</a:t>
                      </a:r>
                      <a:endParaRPr lang="fr-FR" sz="1200" u="none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935024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Définition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0873165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Sources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Auteur A. (1765) – </a:t>
                      </a:r>
                      <a:r>
                        <a:rPr lang="fr-FR" sz="1050" i="1" dirty="0"/>
                        <a:t>Source</a:t>
                      </a:r>
                      <a:r>
                        <a:rPr lang="fr-FR" sz="1050" dirty="0"/>
                        <a:t>, édition, date. 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036176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Ressources liées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u="none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Ressources </a:t>
                      </a:r>
                      <a:r>
                        <a:rPr lang="fr-FR" sz="1200" b="1" u="none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IReMus</a:t>
                      </a:r>
                      <a:endParaRPr lang="fr-FR" sz="1200" b="1" u="none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5274791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endParaRPr lang="fr-FR" sz="1200" b="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9814184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endParaRPr lang="fr-FR" sz="1200" b="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248102"/>
                  </a:ext>
                </a:extLst>
              </a:tr>
            </a:tbl>
          </a:graphicData>
        </a:graphic>
      </p:graphicFrame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261B5748-F93D-4590-B278-EAE8FE0A5620}"/>
              </a:ext>
            </a:extLst>
          </p:cNvPr>
          <p:cNvSpPr/>
          <p:nvPr/>
        </p:nvSpPr>
        <p:spPr>
          <a:xfrm>
            <a:off x="10043860" y="5947325"/>
            <a:ext cx="969435" cy="2499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u="sng" dirty="0">
                <a:solidFill>
                  <a:srgbClr val="C00000"/>
                </a:solidFill>
              </a:rPr>
              <a:t>Ajouter une ressource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6FB354CB-5DA8-4383-8F64-47BA921621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104" t="37218" r="81185" b="40481"/>
          <a:stretch/>
        </p:blipFill>
        <p:spPr>
          <a:xfrm>
            <a:off x="5069000" y="5829469"/>
            <a:ext cx="416860" cy="1109994"/>
          </a:xfrm>
          <a:prstGeom prst="rect">
            <a:avLst/>
          </a:prstGeom>
          <a:ln>
            <a:noFill/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56D504E-B5DB-44C6-9D94-67A252BEE188}"/>
              </a:ext>
            </a:extLst>
          </p:cNvPr>
          <p:cNvSpPr/>
          <p:nvPr/>
        </p:nvSpPr>
        <p:spPr>
          <a:xfrm>
            <a:off x="5527096" y="5835908"/>
            <a:ext cx="4604884" cy="1044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fr-FR" sz="1100" b="1" i="1" dirty="0">
                <a:solidFill>
                  <a:schemeClr val="bg2">
                    <a:lumMod val="25000"/>
                  </a:schemeClr>
                </a:solidFill>
              </a:rPr>
              <a:t>Communauté de marchands et de bourgeois.</a:t>
            </a:r>
          </a:p>
          <a:p>
            <a:pPr algn="just"/>
            <a:endParaRPr lang="fr-FR" sz="1100" b="1" i="1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endParaRPr lang="fr-FR" sz="1100" b="1" i="1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r>
              <a:rPr lang="fr-FR" sz="1100" b="1" i="1" dirty="0">
                <a:solidFill>
                  <a:schemeClr val="bg2">
                    <a:lumMod val="25000"/>
                  </a:schemeClr>
                </a:solidFill>
              </a:rPr>
              <a:t>Le Mercure galant, tome III [juillet-août 1672]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, Claude Barbin et Theodore Girard, 1673.</a:t>
            </a:r>
          </a:p>
        </p:txBody>
      </p:sp>
      <p:sp>
        <p:nvSpPr>
          <p:cNvPr id="16" name="Étoile : 5 branches 15">
            <a:extLst>
              <a:ext uri="{FF2B5EF4-FFF2-40B4-BE49-F238E27FC236}">
                <a16:creationId xmlns:a16="http://schemas.microsoft.com/office/drawing/2014/main" id="{1371FBE2-77B8-4A56-B581-EC258EE79CDF}"/>
              </a:ext>
            </a:extLst>
          </p:cNvPr>
          <p:cNvSpPr/>
          <p:nvPr/>
        </p:nvSpPr>
        <p:spPr>
          <a:xfrm>
            <a:off x="4986641" y="4257166"/>
            <a:ext cx="142807" cy="147770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  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45EB63D-E1DE-4979-8873-653A88F40BA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415" y="4326054"/>
            <a:ext cx="264280" cy="264280"/>
          </a:xfrm>
          <a:prstGeom prst="rect">
            <a:avLst/>
          </a:prstGeom>
        </p:spPr>
      </p:pic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8CD3B06F-E806-441C-B8D2-C3BDA9319022}"/>
              </a:ext>
            </a:extLst>
          </p:cNvPr>
          <p:cNvSpPr/>
          <p:nvPr/>
        </p:nvSpPr>
        <p:spPr>
          <a:xfrm>
            <a:off x="5141555" y="4536009"/>
            <a:ext cx="3780733" cy="132811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FR" sz="1100" b="1" u="sng" dirty="0">
                <a:solidFill>
                  <a:schemeClr val="accent4">
                    <a:lumMod val="75000"/>
                  </a:schemeClr>
                </a:solidFill>
              </a:rPr>
              <a:t>Désaccord :</a:t>
            </a:r>
          </a:p>
          <a:p>
            <a:pPr algn="just"/>
            <a:endParaRPr lang="fr-FR" sz="1100" b="1" u="sng" dirty="0">
              <a:solidFill>
                <a:schemeClr val="accent4">
                  <a:lumMod val="75000"/>
                </a:schemeClr>
              </a:solidFill>
            </a:endParaRPr>
          </a:p>
          <a:p>
            <a:pPr algn="just"/>
            <a:r>
              <a:rPr lang="fr-FR" sz="1100" i="1" dirty="0">
                <a:solidFill>
                  <a:schemeClr val="bg2">
                    <a:lumMod val="25000"/>
                  </a:schemeClr>
                </a:solidFill>
              </a:rPr>
              <a:t>Membre de Marchands du Pont Neuf (1716-1718).</a:t>
            </a:r>
          </a:p>
          <a:p>
            <a:pPr algn="just"/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Information renseignée par </a:t>
            </a:r>
            <a:r>
              <a:rPr lang="fr-FR" sz="1100" b="1" dirty="0" err="1">
                <a:solidFill>
                  <a:schemeClr val="bg2">
                    <a:lumMod val="25000"/>
                  </a:schemeClr>
                </a:solidFill>
              </a:rPr>
              <a:t>aprejus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, le 08-11-2020.</a:t>
            </a:r>
            <a:endParaRPr lang="fr-FR" sz="1100" b="1" u="sng" dirty="0">
              <a:solidFill>
                <a:schemeClr val="accent4">
                  <a:lumMod val="75000"/>
                </a:schemeClr>
              </a:solidFill>
            </a:endParaRPr>
          </a:p>
          <a:p>
            <a:pPr algn="just"/>
            <a:endParaRPr lang="fr-FR" sz="1100" b="1" u="sng" dirty="0">
              <a:solidFill>
                <a:schemeClr val="accent4">
                  <a:lumMod val="75000"/>
                </a:schemeClr>
              </a:solidFill>
            </a:endParaRPr>
          </a:p>
          <a:p>
            <a:pPr algn="just"/>
            <a:r>
              <a:rPr lang="fr-FR" sz="1100" i="1" dirty="0">
                <a:solidFill>
                  <a:schemeClr val="bg2">
                    <a:lumMod val="25000"/>
                  </a:schemeClr>
                </a:solidFill>
              </a:rPr>
              <a:t>Membre de Marchands du Pont Neuf (1715-1718).</a:t>
            </a:r>
          </a:p>
          <a:p>
            <a:pPr algn="just"/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Information renseignée par </a:t>
            </a:r>
            <a:r>
              <a:rPr lang="fr-FR" sz="1100" b="1" dirty="0" err="1">
                <a:solidFill>
                  <a:schemeClr val="bg2">
                    <a:lumMod val="25000"/>
                  </a:schemeClr>
                </a:solidFill>
              </a:rPr>
              <a:t>nbertonblivet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, le 10-11-2020.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3F4D4B-5D60-4D2E-891B-9BA6DF80BA41}"/>
              </a:ext>
            </a:extLst>
          </p:cNvPr>
          <p:cNvSpPr/>
          <p:nvPr/>
        </p:nvSpPr>
        <p:spPr>
          <a:xfrm>
            <a:off x="10792668" y="143154"/>
            <a:ext cx="1038225" cy="231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pc="70" dirty="0" err="1">
                <a:solidFill>
                  <a:schemeClr val="accent4">
                    <a:lumMod val="75000"/>
                  </a:schemeClr>
                </a:solidFill>
              </a:rPr>
              <a:t>Connecté-e</a:t>
            </a:r>
            <a:endParaRPr lang="fr-FR" sz="1100" spc="7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6AA72E05-383D-43B1-AD07-7B048BB365F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897" y="151756"/>
            <a:ext cx="213992" cy="21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573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>
            <a:extLst>
              <a:ext uri="{FF2B5EF4-FFF2-40B4-BE49-F238E27FC236}">
                <a16:creationId xmlns:a16="http://schemas.microsoft.com/office/drawing/2014/main" id="{3736EEFF-71AB-4B81-BF71-ACED14F93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92" t="7013" r="4436" b="77596"/>
          <a:stretch/>
        </p:blipFill>
        <p:spPr>
          <a:xfrm>
            <a:off x="0" y="-18900"/>
            <a:ext cx="12192000" cy="153723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effectLst>
            <a:innerShdw blurRad="1270000" dist="2540000">
              <a:prstClr val="black">
                <a:alpha val="58000"/>
              </a:prstClr>
            </a:innerShdw>
          </a:effectLst>
        </p:spPr>
      </p:pic>
      <p:sp>
        <p:nvSpPr>
          <p:cNvPr id="29" name="Sous-titre 2">
            <a:extLst>
              <a:ext uri="{FF2B5EF4-FFF2-40B4-BE49-F238E27FC236}">
                <a16:creationId xmlns:a16="http://schemas.microsoft.com/office/drawing/2014/main" id="{34DD89C6-6C25-4BEB-8CD4-BFB103026C35}"/>
              </a:ext>
            </a:extLst>
          </p:cNvPr>
          <p:cNvSpPr txBox="1">
            <a:spLocks/>
          </p:cNvSpPr>
          <p:nvPr/>
        </p:nvSpPr>
        <p:spPr>
          <a:xfrm>
            <a:off x="0" y="1101664"/>
            <a:ext cx="12192000" cy="29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1" dirty="0">
                <a:solidFill>
                  <a:schemeClr val="bg2">
                    <a:lumMod val="25000"/>
                  </a:schemeClr>
                </a:solidFill>
              </a:rPr>
              <a:t>Corpus </a:t>
            </a:r>
            <a:r>
              <a:rPr lang="fr-FR" sz="1200" b="1" spc="70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			Editeur de thésaurus			 Explorer</a:t>
            </a:r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5D8B8CAD-FD89-4390-847C-8C87FA481B0B}"/>
              </a:ext>
            </a:extLst>
          </p:cNvPr>
          <p:cNvSpPr txBox="1">
            <a:spLocks/>
          </p:cNvSpPr>
          <p:nvPr/>
        </p:nvSpPr>
        <p:spPr>
          <a:xfrm>
            <a:off x="-2" y="-27801"/>
            <a:ext cx="12192000" cy="1132804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kern="0" spc="220" dirty="0">
                <a:solidFill>
                  <a:schemeClr val="bg1">
                    <a:lumMod val="95000"/>
                  </a:schemeClr>
                </a:solidFill>
                <a:latin typeface="Bembo" panose="02020502050201020203" pitchFamily="18" charset="0"/>
                <a:cs typeface="Iskoola Pota" panose="020B0604020202020204" pitchFamily="34" charset="0"/>
              </a:rPr>
              <a:t>SHERLOCK</a:t>
            </a:r>
            <a:endParaRPr lang="fr-FR" sz="800" spc="220" dirty="0">
              <a:solidFill>
                <a:schemeClr val="bg1">
                  <a:lumMod val="95000"/>
                </a:schemeClr>
              </a:solidFill>
              <a:latin typeface="Bembo" panose="02020502050201020203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1669B9-C446-4578-8880-6DB09F1C08ED}"/>
              </a:ext>
            </a:extLst>
          </p:cNvPr>
          <p:cNvSpPr/>
          <p:nvPr/>
        </p:nvSpPr>
        <p:spPr>
          <a:xfrm>
            <a:off x="-1" y="1400176"/>
            <a:ext cx="12191999" cy="5457825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48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135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B0D1982E-6517-4E80-BDDE-AA4381BA74CE}"/>
              </a:ext>
            </a:extLst>
          </p:cNvPr>
          <p:cNvSpPr/>
          <p:nvPr/>
        </p:nvSpPr>
        <p:spPr>
          <a:xfrm>
            <a:off x="6678005" y="1813508"/>
            <a:ext cx="3441854" cy="20944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65000"/>
                  </a:schemeClr>
                </a:solidFill>
                <a:latin typeface="Gill Sans Nova Light" panose="020B0302020104020203" pitchFamily="34" charset="0"/>
              </a:rPr>
              <a:t>Recherche			   </a:t>
            </a:r>
            <a:r>
              <a:rPr lang="fr-FR" sz="1200" dirty="0">
                <a:solidFill>
                  <a:srgbClr val="C00000"/>
                </a:solidFill>
                <a:latin typeface="Gill Sans Nova Light" panose="020B0302020104020203" pitchFamily="34" charset="0"/>
              </a:rPr>
              <a:t>Filtrer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F09874-825E-4D73-B47F-89EA41C4AB58}"/>
              </a:ext>
            </a:extLst>
          </p:cNvPr>
          <p:cNvSpPr/>
          <p:nvPr/>
        </p:nvSpPr>
        <p:spPr>
          <a:xfrm>
            <a:off x="1784350" y="1657935"/>
            <a:ext cx="4400550" cy="52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Editeur critique de thésaurus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3CC8BFE-59E3-47B4-B8F7-1F663F16431C}"/>
              </a:ext>
            </a:extLst>
          </p:cNvPr>
          <p:cNvSpPr/>
          <p:nvPr/>
        </p:nvSpPr>
        <p:spPr>
          <a:xfrm>
            <a:off x="876300" y="2552700"/>
            <a:ext cx="1981200" cy="4848225"/>
          </a:xfrm>
          <a:prstGeom prst="round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400" b="1" spc="70" dirty="0">
              <a:solidFill>
                <a:schemeClr val="bg1"/>
              </a:solidFill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6973AC9-62DE-443A-803A-401548AE53F7}"/>
              </a:ext>
            </a:extLst>
          </p:cNvPr>
          <p:cNvSpPr/>
          <p:nvPr/>
        </p:nvSpPr>
        <p:spPr>
          <a:xfrm>
            <a:off x="3086100" y="2552700"/>
            <a:ext cx="8305800" cy="4927225"/>
          </a:xfrm>
          <a:prstGeom prst="roundRect">
            <a:avLst>
              <a:gd name="adj" fmla="val 6808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65D34E-90F7-4A4F-87E8-3C828EA19A9D}"/>
              </a:ext>
            </a:extLst>
          </p:cNvPr>
          <p:cNvSpPr/>
          <p:nvPr/>
        </p:nvSpPr>
        <p:spPr>
          <a:xfrm>
            <a:off x="876300" y="3000375"/>
            <a:ext cx="19812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Ancien Régime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E26F6C-E9F6-4B74-AD50-8E3EF1F959BE}"/>
              </a:ext>
            </a:extLst>
          </p:cNvPr>
          <p:cNvSpPr/>
          <p:nvPr/>
        </p:nvSpPr>
        <p:spPr>
          <a:xfrm>
            <a:off x="876298" y="4469021"/>
            <a:ext cx="1981200" cy="660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Instruments de </a:t>
            </a:r>
          </a:p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musique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825FFE-0958-4B33-8D95-E97CE76CE8DA}"/>
              </a:ext>
            </a:extLst>
          </p:cNvPr>
          <p:cNvSpPr/>
          <p:nvPr/>
        </p:nvSpPr>
        <p:spPr>
          <a:xfrm>
            <a:off x="876298" y="5555862"/>
            <a:ext cx="1981200" cy="400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Liturgie</a:t>
            </a:r>
          </a:p>
        </p:txBody>
      </p:sp>
      <p:sp>
        <p:nvSpPr>
          <p:cNvPr id="10" name="Triangle isocèle 9">
            <a:extLst>
              <a:ext uri="{FF2B5EF4-FFF2-40B4-BE49-F238E27FC236}">
                <a16:creationId xmlns:a16="http://schemas.microsoft.com/office/drawing/2014/main" id="{D2831E6D-A642-47D1-B979-3C1B7B358446}"/>
              </a:ext>
            </a:extLst>
          </p:cNvPr>
          <p:cNvSpPr/>
          <p:nvPr/>
        </p:nvSpPr>
        <p:spPr>
          <a:xfrm flipV="1">
            <a:off x="1066800" y="3175933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2121067D-36B6-4847-8D90-47B1578C27E3}"/>
              </a:ext>
            </a:extLst>
          </p:cNvPr>
          <p:cNvSpPr/>
          <p:nvPr/>
        </p:nvSpPr>
        <p:spPr>
          <a:xfrm rot="16200000" flipV="1">
            <a:off x="979961" y="4755479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B9E00F-348C-40DE-8593-AFE30568F876}"/>
              </a:ext>
            </a:extLst>
          </p:cNvPr>
          <p:cNvSpPr/>
          <p:nvPr/>
        </p:nvSpPr>
        <p:spPr>
          <a:xfrm>
            <a:off x="1136650" y="3400425"/>
            <a:ext cx="1720847" cy="950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Noms de personnes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Institutions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Corporations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Manufactures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Lieux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F78FC5-0958-4D68-929D-5358A54D1B04}"/>
              </a:ext>
            </a:extLst>
          </p:cNvPr>
          <p:cNvSpPr/>
          <p:nvPr/>
        </p:nvSpPr>
        <p:spPr>
          <a:xfrm>
            <a:off x="3552825" y="2821068"/>
            <a:ext cx="3924301" cy="449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Ancien Régime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Noms de personnes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Doe John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63E488-C59D-46A4-B19D-3EB67C8C3559}"/>
              </a:ext>
            </a:extLst>
          </p:cNvPr>
          <p:cNvSpPr/>
          <p:nvPr/>
        </p:nvSpPr>
        <p:spPr>
          <a:xfrm>
            <a:off x="876298" y="6409159"/>
            <a:ext cx="1981200" cy="400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pc="70" dirty="0">
                <a:solidFill>
                  <a:schemeClr val="bg2">
                    <a:lumMod val="25000"/>
                  </a:schemeClr>
                </a:solidFill>
              </a:rPr>
              <a:t>Types d’annotations</a:t>
            </a:r>
          </a:p>
        </p:txBody>
      </p:sp>
      <p:sp>
        <p:nvSpPr>
          <p:cNvPr id="64" name="Triangle isocèle 63">
            <a:extLst>
              <a:ext uri="{FF2B5EF4-FFF2-40B4-BE49-F238E27FC236}">
                <a16:creationId xmlns:a16="http://schemas.microsoft.com/office/drawing/2014/main" id="{54449C35-CEF1-4011-BB5C-B81065C2AC5E}"/>
              </a:ext>
            </a:extLst>
          </p:cNvPr>
          <p:cNvSpPr/>
          <p:nvPr/>
        </p:nvSpPr>
        <p:spPr>
          <a:xfrm rot="16200000" flipV="1">
            <a:off x="979962" y="6586773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Triangle isocèle 65">
            <a:extLst>
              <a:ext uri="{FF2B5EF4-FFF2-40B4-BE49-F238E27FC236}">
                <a16:creationId xmlns:a16="http://schemas.microsoft.com/office/drawing/2014/main" id="{781E9208-9B6D-4DAC-A1AA-C33AAF38BCD3}"/>
              </a:ext>
            </a:extLst>
          </p:cNvPr>
          <p:cNvSpPr/>
          <p:nvPr/>
        </p:nvSpPr>
        <p:spPr>
          <a:xfrm rot="16200000" flipV="1">
            <a:off x="979961" y="5764375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2F56EBC-DDB7-4723-9A0D-51ED0524AD7D}"/>
              </a:ext>
            </a:extLst>
          </p:cNvPr>
          <p:cNvSpPr/>
          <p:nvPr/>
        </p:nvSpPr>
        <p:spPr>
          <a:xfrm>
            <a:off x="5329005" y="1385871"/>
            <a:ext cx="1533990" cy="3700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accent4">
                    <a:lumMod val="75000"/>
                  </a:schemeClr>
                </a:solidFill>
                <a:cs typeface="Iskoola Pota" panose="020B0502040204020203" pitchFamily="34" charset="0"/>
              </a:rPr>
              <a:t>Les thésaurus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C40AB9F-4B8B-4133-A4EE-636928FFA8A4}"/>
              </a:ext>
            </a:extLst>
          </p:cNvPr>
          <p:cNvSpPr/>
          <p:nvPr/>
        </p:nvSpPr>
        <p:spPr>
          <a:xfrm>
            <a:off x="876298" y="2568435"/>
            <a:ext cx="1981200" cy="40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spc="70" dirty="0">
                <a:solidFill>
                  <a:schemeClr val="bg2">
                    <a:lumMod val="25000"/>
                  </a:schemeClr>
                </a:solidFill>
              </a:rPr>
              <a:t>Les thésaurus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16853EB-5408-4854-B56A-5F5F0E999DBF}"/>
              </a:ext>
            </a:extLst>
          </p:cNvPr>
          <p:cNvSpPr/>
          <p:nvPr/>
        </p:nvSpPr>
        <p:spPr>
          <a:xfrm>
            <a:off x="5329005" y="1749673"/>
            <a:ext cx="153399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Créer un  nouveau terme</a:t>
            </a:r>
          </a:p>
        </p:txBody>
      </p: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6BAA2E34-85B0-41AD-BA1C-BFFCD79C597C}"/>
              </a:ext>
            </a:extLst>
          </p:cNvPr>
          <p:cNvSpPr/>
          <p:nvPr/>
        </p:nvSpPr>
        <p:spPr>
          <a:xfrm>
            <a:off x="10107082" y="3465483"/>
            <a:ext cx="666750" cy="23051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u="sng" dirty="0">
                <a:solidFill>
                  <a:srgbClr val="C00000"/>
                </a:solidFill>
              </a:rPr>
              <a:t>Editer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2713AD-587A-429F-AE99-480F0A507160}"/>
              </a:ext>
            </a:extLst>
          </p:cNvPr>
          <p:cNvSpPr/>
          <p:nvPr/>
        </p:nvSpPr>
        <p:spPr>
          <a:xfrm>
            <a:off x="4965649" y="5829468"/>
            <a:ext cx="6025660" cy="1374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9" name="Tableau 50">
            <a:extLst>
              <a:ext uri="{FF2B5EF4-FFF2-40B4-BE49-F238E27FC236}">
                <a16:creationId xmlns:a16="http://schemas.microsoft.com/office/drawing/2014/main" id="{38633EDB-B75E-4DEF-B75E-84C5C1EC4810}"/>
              </a:ext>
            </a:extLst>
          </p:cNvPr>
          <p:cNvGraphicFramePr>
            <a:graphicFrameLocks noGrp="1"/>
          </p:cNvGraphicFramePr>
          <p:nvPr/>
        </p:nvGraphicFramePr>
        <p:xfrm>
          <a:off x="3552825" y="3221466"/>
          <a:ext cx="7372350" cy="350786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15508">
                  <a:extLst>
                    <a:ext uri="{9D8B030D-6E8A-4147-A177-3AD203B41FA5}">
                      <a16:colId xmlns:a16="http://schemas.microsoft.com/office/drawing/2014/main" val="1438099883"/>
                    </a:ext>
                  </a:extLst>
                </a:gridCol>
                <a:gridCol w="6056842">
                  <a:extLst>
                    <a:ext uri="{9D8B030D-6E8A-4147-A177-3AD203B41FA5}">
                      <a16:colId xmlns:a16="http://schemas.microsoft.com/office/drawing/2014/main" val="3982244452"/>
                    </a:ext>
                  </a:extLst>
                </a:gridCol>
              </a:tblGrid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Nom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0" dirty="0"/>
                        <a:t>John Doe, </a:t>
                      </a:r>
                      <a:r>
                        <a:rPr lang="fr-FR" sz="1200" b="0" dirty="0"/>
                        <a:t>Jon Doe, John Do</a:t>
                      </a:r>
                      <a:endParaRPr lang="fr-FR" sz="14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3204309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Activité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Boulanger (1665-1710), marchand (1710-1718)</a:t>
                      </a:r>
                    </a:p>
                    <a:p>
                      <a:endParaRPr lang="fr-FR" sz="1200" dirty="0"/>
                    </a:p>
                    <a:p>
                      <a:r>
                        <a:rPr lang="fr-FR" sz="1200" dirty="0"/>
                        <a:t>     Membre de </a:t>
                      </a:r>
                      <a:r>
                        <a:rPr lang="fr-FR" sz="1200" b="1" u="sng" dirty="0"/>
                        <a:t>Marchands du Pont Neuf</a:t>
                      </a:r>
                      <a:r>
                        <a:rPr lang="fr-FR" sz="1200" b="0" u="none" dirty="0"/>
                        <a:t> (1715-1718).</a:t>
                      </a:r>
                      <a:endParaRPr lang="fr-FR" sz="1200" u="none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935024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Définition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0873165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Sources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Auteur A. (1765) – </a:t>
                      </a:r>
                      <a:r>
                        <a:rPr lang="fr-FR" sz="1050" i="1" dirty="0"/>
                        <a:t>Source</a:t>
                      </a:r>
                      <a:r>
                        <a:rPr lang="fr-FR" sz="1050" dirty="0"/>
                        <a:t>, édition, date. 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036176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Ressources liées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u="none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Ressources </a:t>
                      </a:r>
                      <a:r>
                        <a:rPr lang="fr-FR" sz="1200" b="1" u="none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IReMus</a:t>
                      </a:r>
                      <a:endParaRPr lang="fr-FR" sz="1200" b="1" u="none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5274791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endParaRPr lang="fr-FR" sz="1200" b="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9814184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endParaRPr lang="fr-FR" sz="1200" b="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248102"/>
                  </a:ext>
                </a:extLst>
              </a:tr>
            </a:tbl>
          </a:graphicData>
        </a:graphic>
      </p:graphicFrame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261B5748-F93D-4590-B278-EAE8FE0A5620}"/>
              </a:ext>
            </a:extLst>
          </p:cNvPr>
          <p:cNvSpPr/>
          <p:nvPr/>
        </p:nvSpPr>
        <p:spPr>
          <a:xfrm>
            <a:off x="10043860" y="5947325"/>
            <a:ext cx="969435" cy="2499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u="sng" dirty="0">
                <a:solidFill>
                  <a:srgbClr val="C00000"/>
                </a:solidFill>
              </a:rPr>
              <a:t>Ajouter une ressource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6FB354CB-5DA8-4383-8F64-47BA921621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104" t="37218" r="81185" b="40481"/>
          <a:stretch/>
        </p:blipFill>
        <p:spPr>
          <a:xfrm>
            <a:off x="5069000" y="5829469"/>
            <a:ext cx="416860" cy="1109994"/>
          </a:xfrm>
          <a:prstGeom prst="rect">
            <a:avLst/>
          </a:prstGeom>
          <a:ln>
            <a:noFill/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56D504E-B5DB-44C6-9D94-67A252BEE188}"/>
              </a:ext>
            </a:extLst>
          </p:cNvPr>
          <p:cNvSpPr/>
          <p:nvPr/>
        </p:nvSpPr>
        <p:spPr>
          <a:xfrm>
            <a:off x="5527096" y="5835908"/>
            <a:ext cx="4604884" cy="1044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fr-FR" sz="1100" b="1" i="1" dirty="0">
                <a:solidFill>
                  <a:schemeClr val="bg2">
                    <a:lumMod val="25000"/>
                  </a:schemeClr>
                </a:solidFill>
              </a:rPr>
              <a:t>Communauté de marchands et de bourgeois.</a:t>
            </a:r>
          </a:p>
          <a:p>
            <a:pPr algn="just"/>
            <a:endParaRPr lang="fr-FR" sz="1100" b="1" i="1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endParaRPr lang="fr-FR" sz="1100" b="1" i="1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r>
              <a:rPr lang="fr-FR" sz="1100" b="1" i="1" dirty="0">
                <a:solidFill>
                  <a:schemeClr val="bg2">
                    <a:lumMod val="25000"/>
                  </a:schemeClr>
                </a:solidFill>
              </a:rPr>
              <a:t>Le Mercure galant, tome III [juillet-août 1672]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, Claude Barbin et Theodore Girard, 1673.</a:t>
            </a:r>
          </a:p>
        </p:txBody>
      </p:sp>
      <p:sp>
        <p:nvSpPr>
          <p:cNvPr id="16" name="Étoile : 5 branches 15">
            <a:extLst>
              <a:ext uri="{FF2B5EF4-FFF2-40B4-BE49-F238E27FC236}">
                <a16:creationId xmlns:a16="http://schemas.microsoft.com/office/drawing/2014/main" id="{1371FBE2-77B8-4A56-B581-EC258EE79CDF}"/>
              </a:ext>
            </a:extLst>
          </p:cNvPr>
          <p:cNvSpPr/>
          <p:nvPr/>
        </p:nvSpPr>
        <p:spPr>
          <a:xfrm>
            <a:off x="4986641" y="4257166"/>
            <a:ext cx="142807" cy="147770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   </a:t>
            </a:r>
          </a:p>
        </p:txBody>
      </p:sp>
      <p:sp>
        <p:nvSpPr>
          <p:cNvPr id="8" name="Légende : flèche vers le bas 7">
            <a:extLst>
              <a:ext uri="{FF2B5EF4-FFF2-40B4-BE49-F238E27FC236}">
                <a16:creationId xmlns:a16="http://schemas.microsoft.com/office/drawing/2014/main" id="{0A826054-3397-474B-BC53-628F3C4538CA}"/>
              </a:ext>
            </a:extLst>
          </p:cNvPr>
          <p:cNvSpPr/>
          <p:nvPr/>
        </p:nvSpPr>
        <p:spPr>
          <a:xfrm>
            <a:off x="519112" y="1847852"/>
            <a:ext cx="2338385" cy="1239968"/>
          </a:xfrm>
          <a:prstGeom prst="downArrowCallout">
            <a:avLst>
              <a:gd name="adj1" fmla="val 48358"/>
              <a:gd name="adj2" fmla="val 25000"/>
              <a:gd name="adj3" fmla="val 25000"/>
              <a:gd name="adj4" fmla="val 75000"/>
            </a:avLst>
          </a:prstGeom>
          <a:solidFill>
            <a:srgbClr val="FFFFFF">
              <a:alpha val="89804"/>
            </a:srgb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>
                <a:solidFill>
                  <a:schemeClr val="bg2">
                    <a:lumMod val="10000"/>
                  </a:schemeClr>
                </a:solidFill>
              </a:rPr>
              <a:t>select ?name where {</a:t>
            </a:r>
          </a:p>
          <a:p>
            <a:r>
              <a:rPr lang="en-US" sz="1000" dirty="0">
                <a:solidFill>
                  <a:schemeClr val="bg2">
                    <a:lumMod val="10000"/>
                  </a:schemeClr>
                </a:solidFill>
              </a:rPr>
              <a:t>?s a </a:t>
            </a:r>
            <a:r>
              <a:rPr lang="en-US" sz="1000" dirty="0" err="1">
                <a:solidFill>
                  <a:schemeClr val="bg2">
                    <a:lumMod val="10000"/>
                  </a:schemeClr>
                </a:solidFill>
              </a:rPr>
              <a:t>skos:ConceptScheme</a:t>
            </a:r>
            <a:r>
              <a:rPr lang="en-US" sz="1000" dirty="0">
                <a:solidFill>
                  <a:schemeClr val="bg2">
                    <a:lumMod val="10000"/>
                  </a:schemeClr>
                </a:solidFill>
              </a:rPr>
              <a:t> .</a:t>
            </a:r>
          </a:p>
          <a:p>
            <a:r>
              <a:rPr lang="en-US" sz="1000" dirty="0">
                <a:solidFill>
                  <a:schemeClr val="bg2">
                    <a:lumMod val="10000"/>
                  </a:schemeClr>
                </a:solidFill>
              </a:rPr>
              <a:t>?s </a:t>
            </a:r>
            <a:r>
              <a:rPr lang="en-US" sz="1000" dirty="0" err="1">
                <a:solidFill>
                  <a:schemeClr val="bg2">
                    <a:lumMod val="10000"/>
                  </a:schemeClr>
                </a:solidFill>
              </a:rPr>
              <a:t>dcterms:title</a:t>
            </a:r>
            <a:r>
              <a:rPr lang="en-US" sz="1000" dirty="0">
                <a:solidFill>
                  <a:schemeClr val="bg2">
                    <a:lumMod val="10000"/>
                  </a:schemeClr>
                </a:solidFill>
              </a:rPr>
              <a:t> ?name .</a:t>
            </a:r>
          </a:p>
          <a:p>
            <a:r>
              <a:rPr lang="en-US" sz="1000" dirty="0">
                <a:solidFill>
                  <a:schemeClr val="bg2">
                    <a:lumMod val="10000"/>
                  </a:schemeClr>
                </a:solidFill>
              </a:rPr>
              <a:t>}  </a:t>
            </a:r>
          </a:p>
          <a:p>
            <a:r>
              <a:rPr lang="en-US" sz="1600" b="1" dirty="0">
                <a:solidFill>
                  <a:schemeClr val="bg2">
                    <a:lumMod val="10000"/>
                  </a:schemeClr>
                </a:solidFill>
              </a:rPr>
              <a:t>REQUETE A ACTUALISER</a:t>
            </a:r>
            <a:endParaRPr lang="fr-FR" sz="1600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fr-FR" sz="1000" dirty="0"/>
          </a:p>
        </p:txBody>
      </p:sp>
      <p:sp>
        <p:nvSpPr>
          <p:cNvPr id="9" name="Légende : flèche vers le haut 8">
            <a:extLst>
              <a:ext uri="{FF2B5EF4-FFF2-40B4-BE49-F238E27FC236}">
                <a16:creationId xmlns:a16="http://schemas.microsoft.com/office/drawing/2014/main" id="{2CCAF5FE-50BC-41BC-B163-1D07DAABFEDE}"/>
              </a:ext>
            </a:extLst>
          </p:cNvPr>
          <p:cNvSpPr/>
          <p:nvPr/>
        </p:nvSpPr>
        <p:spPr>
          <a:xfrm>
            <a:off x="424129" y="3901532"/>
            <a:ext cx="3723746" cy="1802883"/>
          </a:xfrm>
          <a:prstGeom prst="upArrowCallout">
            <a:avLst>
              <a:gd name="adj1" fmla="val 50000"/>
              <a:gd name="adj2" fmla="val 25000"/>
              <a:gd name="adj3" fmla="val 26088"/>
              <a:gd name="adj4" fmla="val 81249"/>
            </a:avLst>
          </a:prstGeom>
          <a:solidFill>
            <a:srgbClr val="FFFFFF">
              <a:alpha val="89804"/>
            </a:srgb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>
                <a:solidFill>
                  <a:schemeClr val="bg2">
                    <a:lumMod val="25000"/>
                  </a:schemeClr>
                </a:solidFill>
              </a:rPr>
              <a:t>select ?</a:t>
            </a:r>
            <a:r>
              <a:rPr lang="fr-FR" sz="1000" dirty="0" err="1">
                <a:solidFill>
                  <a:schemeClr val="bg2">
                    <a:lumMod val="25000"/>
                  </a:schemeClr>
                </a:solidFill>
              </a:rPr>
              <a:t>name</a:t>
            </a:r>
            <a:r>
              <a:rPr lang="fr-FR" sz="1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fr-FR" sz="1000" dirty="0" err="1">
                <a:solidFill>
                  <a:schemeClr val="bg2">
                    <a:lumMod val="25000"/>
                  </a:schemeClr>
                </a:solidFill>
              </a:rPr>
              <a:t>where</a:t>
            </a:r>
            <a:r>
              <a:rPr lang="fr-FR" sz="1000" dirty="0">
                <a:solidFill>
                  <a:schemeClr val="bg2">
                    <a:lumMod val="25000"/>
                  </a:schemeClr>
                </a:solidFill>
              </a:rPr>
              <a:t> { </a:t>
            </a:r>
          </a:p>
          <a:p>
            <a:r>
              <a:rPr lang="fr-FR" sz="1000" dirty="0">
                <a:solidFill>
                  <a:schemeClr val="bg2">
                    <a:lumMod val="25000"/>
                  </a:schemeClr>
                </a:solidFill>
              </a:rPr>
              <a:t>?s a </a:t>
            </a:r>
            <a:r>
              <a:rPr lang="fr-FR" sz="1000" dirty="0" err="1">
                <a:solidFill>
                  <a:schemeClr val="bg2">
                    <a:lumMod val="25000"/>
                  </a:schemeClr>
                </a:solidFill>
              </a:rPr>
              <a:t>skos:Concept</a:t>
            </a:r>
            <a:r>
              <a:rPr lang="fr-FR" sz="1000" dirty="0">
                <a:solidFill>
                  <a:schemeClr val="bg2">
                    <a:lumMod val="25000"/>
                  </a:schemeClr>
                </a:solidFill>
              </a:rPr>
              <a:t> .</a:t>
            </a:r>
          </a:p>
          <a:p>
            <a:r>
              <a:rPr lang="fr-FR" sz="1000" dirty="0">
                <a:solidFill>
                  <a:schemeClr val="bg2">
                    <a:lumMod val="25000"/>
                  </a:schemeClr>
                </a:solidFill>
              </a:rPr>
              <a:t>?s </a:t>
            </a:r>
            <a:r>
              <a:rPr lang="fr-FR" sz="1000" dirty="0" err="1">
                <a:solidFill>
                  <a:schemeClr val="bg2">
                    <a:lumMod val="25000"/>
                  </a:schemeClr>
                </a:solidFill>
              </a:rPr>
              <a:t>skosxl:prefLabel</a:t>
            </a:r>
            <a:r>
              <a:rPr lang="fr-FR" sz="1000" dirty="0">
                <a:solidFill>
                  <a:schemeClr val="bg2">
                    <a:lumMod val="25000"/>
                  </a:schemeClr>
                </a:solidFill>
              </a:rPr>
              <a:t> ?</a:t>
            </a:r>
            <a:r>
              <a:rPr lang="fr-FR" sz="1000" dirty="0" err="1">
                <a:solidFill>
                  <a:schemeClr val="bg2">
                    <a:lumMod val="25000"/>
                  </a:schemeClr>
                </a:solidFill>
              </a:rPr>
              <a:t>name</a:t>
            </a:r>
            <a:r>
              <a:rPr lang="fr-FR" sz="1000" dirty="0">
                <a:solidFill>
                  <a:schemeClr val="bg2">
                    <a:lumMod val="25000"/>
                  </a:schemeClr>
                </a:solidFill>
              </a:rPr>
              <a:t> .</a:t>
            </a:r>
          </a:p>
          <a:p>
            <a:r>
              <a:rPr lang="fr-FR" sz="1000" dirty="0">
                <a:solidFill>
                  <a:schemeClr val="bg2">
                    <a:lumMod val="25000"/>
                  </a:schemeClr>
                </a:solidFill>
              </a:rPr>
              <a:t>?s </a:t>
            </a:r>
            <a:r>
              <a:rPr lang="fr-FR" sz="1000" dirty="0" err="1">
                <a:solidFill>
                  <a:schemeClr val="bg2">
                    <a:lumMod val="25000"/>
                  </a:schemeClr>
                </a:solidFill>
              </a:rPr>
              <a:t>skos:inScheme</a:t>
            </a:r>
            <a:r>
              <a:rPr lang="fr-FR" sz="1000" dirty="0">
                <a:solidFill>
                  <a:schemeClr val="bg2">
                    <a:lumMod val="25000"/>
                  </a:schemeClr>
                </a:solidFill>
              </a:rPr>
              <a:t> iremus:d2b74f02-feb6-43df-9876-b02941e391e1 .</a:t>
            </a:r>
          </a:p>
          <a:p>
            <a:r>
              <a:rPr lang="fr-FR" sz="1000" dirty="0">
                <a:solidFill>
                  <a:schemeClr val="bg2">
                    <a:lumMod val="25000"/>
                  </a:schemeClr>
                </a:solidFill>
              </a:rPr>
              <a:t>} </a:t>
            </a:r>
          </a:p>
          <a:p>
            <a:endParaRPr lang="fr-FR" sz="10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600" b="1" dirty="0">
                <a:solidFill>
                  <a:schemeClr val="bg2">
                    <a:lumMod val="10000"/>
                  </a:schemeClr>
                </a:solidFill>
              </a:rPr>
              <a:t>REQUETE A ACTUALISER</a:t>
            </a:r>
            <a:endParaRPr lang="fr-FR" sz="16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93643A-DAEA-4295-B8FE-7B22A3DA57A7}"/>
              </a:ext>
            </a:extLst>
          </p:cNvPr>
          <p:cNvSpPr/>
          <p:nvPr/>
        </p:nvSpPr>
        <p:spPr>
          <a:xfrm>
            <a:off x="10792668" y="143154"/>
            <a:ext cx="1038225" cy="231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pc="70" dirty="0" err="1">
                <a:solidFill>
                  <a:schemeClr val="accent4">
                    <a:lumMod val="75000"/>
                  </a:schemeClr>
                </a:solidFill>
              </a:rPr>
              <a:t>Connecté-e</a:t>
            </a:r>
            <a:endParaRPr lang="fr-FR" sz="1100" spc="7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CC2FF454-38D1-42B9-A48A-EB0CD3327B4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897" y="151756"/>
            <a:ext cx="213992" cy="21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602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>
            <a:extLst>
              <a:ext uri="{FF2B5EF4-FFF2-40B4-BE49-F238E27FC236}">
                <a16:creationId xmlns:a16="http://schemas.microsoft.com/office/drawing/2014/main" id="{3736EEFF-71AB-4B81-BF71-ACED14F93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92" t="7013" r="4436" b="77596"/>
          <a:stretch/>
        </p:blipFill>
        <p:spPr>
          <a:xfrm>
            <a:off x="0" y="-18900"/>
            <a:ext cx="12192000" cy="153723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effectLst>
            <a:innerShdw blurRad="1270000" dist="2540000">
              <a:prstClr val="black">
                <a:alpha val="58000"/>
              </a:prstClr>
            </a:innerShdw>
          </a:effectLst>
        </p:spPr>
      </p:pic>
      <p:sp>
        <p:nvSpPr>
          <p:cNvPr id="29" name="Sous-titre 2">
            <a:extLst>
              <a:ext uri="{FF2B5EF4-FFF2-40B4-BE49-F238E27FC236}">
                <a16:creationId xmlns:a16="http://schemas.microsoft.com/office/drawing/2014/main" id="{34DD89C6-6C25-4BEB-8CD4-BFB103026C35}"/>
              </a:ext>
            </a:extLst>
          </p:cNvPr>
          <p:cNvSpPr txBox="1">
            <a:spLocks/>
          </p:cNvSpPr>
          <p:nvPr/>
        </p:nvSpPr>
        <p:spPr>
          <a:xfrm>
            <a:off x="0" y="1101664"/>
            <a:ext cx="12192000" cy="29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1" dirty="0">
                <a:solidFill>
                  <a:schemeClr val="bg2">
                    <a:lumMod val="25000"/>
                  </a:schemeClr>
                </a:solidFill>
              </a:rPr>
              <a:t>Corpus </a:t>
            </a:r>
            <a:r>
              <a:rPr lang="fr-FR" sz="1200" b="1" spc="70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			Editeur de thésaurus			 Explorer</a:t>
            </a:r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5D8B8CAD-FD89-4390-847C-8C87FA481B0B}"/>
              </a:ext>
            </a:extLst>
          </p:cNvPr>
          <p:cNvSpPr txBox="1">
            <a:spLocks/>
          </p:cNvSpPr>
          <p:nvPr/>
        </p:nvSpPr>
        <p:spPr>
          <a:xfrm>
            <a:off x="-2" y="-27801"/>
            <a:ext cx="12192000" cy="1132804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kern="0" spc="220" dirty="0">
                <a:solidFill>
                  <a:schemeClr val="bg1">
                    <a:lumMod val="95000"/>
                  </a:schemeClr>
                </a:solidFill>
                <a:latin typeface="Bembo" panose="02020502050201020203" pitchFamily="18" charset="0"/>
                <a:cs typeface="Iskoola Pota" panose="020B0604020202020204" pitchFamily="34" charset="0"/>
              </a:rPr>
              <a:t>SHERLOCK</a:t>
            </a:r>
            <a:endParaRPr lang="fr-FR" sz="800" spc="220" dirty="0">
              <a:solidFill>
                <a:schemeClr val="bg1">
                  <a:lumMod val="95000"/>
                </a:schemeClr>
              </a:solidFill>
              <a:latin typeface="Bembo" panose="02020502050201020203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1669B9-C446-4578-8880-6DB09F1C08ED}"/>
              </a:ext>
            </a:extLst>
          </p:cNvPr>
          <p:cNvSpPr/>
          <p:nvPr/>
        </p:nvSpPr>
        <p:spPr>
          <a:xfrm>
            <a:off x="-1" y="1400176"/>
            <a:ext cx="12191999" cy="5457825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48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135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B0D1982E-6517-4E80-BDDE-AA4381BA74CE}"/>
              </a:ext>
            </a:extLst>
          </p:cNvPr>
          <p:cNvSpPr/>
          <p:nvPr/>
        </p:nvSpPr>
        <p:spPr>
          <a:xfrm>
            <a:off x="6678005" y="1813508"/>
            <a:ext cx="3441854" cy="20944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65000"/>
                  </a:schemeClr>
                </a:solidFill>
                <a:latin typeface="Gill Sans Nova Light" panose="020B0302020104020203" pitchFamily="34" charset="0"/>
              </a:rPr>
              <a:t>Recherche			   </a:t>
            </a:r>
            <a:r>
              <a:rPr lang="fr-FR" sz="1200" dirty="0">
                <a:solidFill>
                  <a:srgbClr val="C00000"/>
                </a:solidFill>
                <a:latin typeface="Gill Sans Nova Light" panose="020B0302020104020203" pitchFamily="34" charset="0"/>
              </a:rPr>
              <a:t>Filtrer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F09874-825E-4D73-B47F-89EA41C4AB58}"/>
              </a:ext>
            </a:extLst>
          </p:cNvPr>
          <p:cNvSpPr/>
          <p:nvPr/>
        </p:nvSpPr>
        <p:spPr>
          <a:xfrm>
            <a:off x="1784350" y="1657935"/>
            <a:ext cx="4400550" cy="52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Editeur critique de thésaurus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3CC8BFE-59E3-47B4-B8F7-1F663F16431C}"/>
              </a:ext>
            </a:extLst>
          </p:cNvPr>
          <p:cNvSpPr/>
          <p:nvPr/>
        </p:nvSpPr>
        <p:spPr>
          <a:xfrm>
            <a:off x="876300" y="2552700"/>
            <a:ext cx="1981200" cy="4848225"/>
          </a:xfrm>
          <a:prstGeom prst="round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400" b="1" spc="70" dirty="0">
              <a:solidFill>
                <a:schemeClr val="bg1"/>
              </a:solidFill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6973AC9-62DE-443A-803A-401548AE53F7}"/>
              </a:ext>
            </a:extLst>
          </p:cNvPr>
          <p:cNvSpPr/>
          <p:nvPr/>
        </p:nvSpPr>
        <p:spPr>
          <a:xfrm>
            <a:off x="3086100" y="2552700"/>
            <a:ext cx="8305800" cy="4927225"/>
          </a:xfrm>
          <a:prstGeom prst="roundRect">
            <a:avLst>
              <a:gd name="adj" fmla="val 6808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65D34E-90F7-4A4F-87E8-3C828EA19A9D}"/>
              </a:ext>
            </a:extLst>
          </p:cNvPr>
          <p:cNvSpPr/>
          <p:nvPr/>
        </p:nvSpPr>
        <p:spPr>
          <a:xfrm>
            <a:off x="876300" y="3000375"/>
            <a:ext cx="19812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Ancien Régime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E26F6C-E9F6-4B74-AD50-8E3EF1F959BE}"/>
              </a:ext>
            </a:extLst>
          </p:cNvPr>
          <p:cNvSpPr/>
          <p:nvPr/>
        </p:nvSpPr>
        <p:spPr>
          <a:xfrm>
            <a:off x="876298" y="4469021"/>
            <a:ext cx="1981200" cy="660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Instruments de </a:t>
            </a:r>
          </a:p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musique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825FFE-0958-4B33-8D95-E97CE76CE8DA}"/>
              </a:ext>
            </a:extLst>
          </p:cNvPr>
          <p:cNvSpPr/>
          <p:nvPr/>
        </p:nvSpPr>
        <p:spPr>
          <a:xfrm>
            <a:off x="876298" y="5555862"/>
            <a:ext cx="1981200" cy="400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Liturgie</a:t>
            </a:r>
          </a:p>
        </p:txBody>
      </p:sp>
      <p:sp>
        <p:nvSpPr>
          <p:cNvPr id="10" name="Triangle isocèle 9">
            <a:extLst>
              <a:ext uri="{FF2B5EF4-FFF2-40B4-BE49-F238E27FC236}">
                <a16:creationId xmlns:a16="http://schemas.microsoft.com/office/drawing/2014/main" id="{D2831E6D-A642-47D1-B979-3C1B7B358446}"/>
              </a:ext>
            </a:extLst>
          </p:cNvPr>
          <p:cNvSpPr/>
          <p:nvPr/>
        </p:nvSpPr>
        <p:spPr>
          <a:xfrm flipV="1">
            <a:off x="1066800" y="3175933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B9E00F-348C-40DE-8593-AFE30568F876}"/>
              </a:ext>
            </a:extLst>
          </p:cNvPr>
          <p:cNvSpPr/>
          <p:nvPr/>
        </p:nvSpPr>
        <p:spPr>
          <a:xfrm>
            <a:off x="1136650" y="3400425"/>
            <a:ext cx="1720847" cy="950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Noms de personnes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Institutions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Corporations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Manufactures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Lieux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F78FC5-0958-4D68-929D-5358A54D1B04}"/>
              </a:ext>
            </a:extLst>
          </p:cNvPr>
          <p:cNvSpPr/>
          <p:nvPr/>
        </p:nvSpPr>
        <p:spPr>
          <a:xfrm>
            <a:off x="3552824" y="2821068"/>
            <a:ext cx="6554257" cy="449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Ancien Régime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Lieux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 Royaume de France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Gouvernement d’</a:t>
            </a:r>
            <a:r>
              <a:rPr lang="fr-FR" sz="1100" b="1" dirty="0" err="1">
                <a:solidFill>
                  <a:schemeClr val="bg2">
                    <a:lumMod val="25000"/>
                  </a:schemeClr>
                </a:solidFill>
              </a:rPr>
              <a:t>Isle-de-France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&gt; Gouvernement de Paris</a:t>
            </a:r>
          </a:p>
        </p:txBody>
      </p:sp>
      <p:graphicFrame>
        <p:nvGraphicFramePr>
          <p:cNvPr id="34" name="Tableau 50">
            <a:extLst>
              <a:ext uri="{FF2B5EF4-FFF2-40B4-BE49-F238E27FC236}">
                <a16:creationId xmlns:a16="http://schemas.microsoft.com/office/drawing/2014/main" id="{86C5BDD7-76CE-4920-A6E8-6BBC3ADC71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887410"/>
              </p:ext>
            </p:extLst>
          </p:nvPr>
        </p:nvGraphicFramePr>
        <p:xfrm>
          <a:off x="3552825" y="3221466"/>
          <a:ext cx="7372350" cy="337539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15508">
                  <a:extLst>
                    <a:ext uri="{9D8B030D-6E8A-4147-A177-3AD203B41FA5}">
                      <a16:colId xmlns:a16="http://schemas.microsoft.com/office/drawing/2014/main" val="1438099883"/>
                    </a:ext>
                  </a:extLst>
                </a:gridCol>
                <a:gridCol w="6056842">
                  <a:extLst>
                    <a:ext uri="{9D8B030D-6E8A-4147-A177-3AD203B41FA5}">
                      <a16:colId xmlns:a16="http://schemas.microsoft.com/office/drawing/2014/main" val="3982244452"/>
                    </a:ext>
                  </a:extLst>
                </a:gridCol>
              </a:tblGrid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Nom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0" dirty="0"/>
                        <a:t>Gouvernement de Paris</a:t>
                      </a:r>
                      <a:endParaRPr lang="fr-FR" sz="14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3204309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Synonymes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0419143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Inclus dans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u="sng" dirty="0"/>
                        <a:t>Gouvernement d’</a:t>
                      </a:r>
                      <a:r>
                        <a:rPr lang="fr-FR" sz="1200" b="1" u="sng" dirty="0" err="1"/>
                        <a:t>Isle-de-France</a:t>
                      </a:r>
                      <a:r>
                        <a:rPr lang="fr-FR" sz="1200" dirty="0"/>
                        <a:t>, </a:t>
                      </a:r>
                      <a:r>
                        <a:rPr lang="fr-FR" sz="1200" b="1" u="sng" dirty="0"/>
                        <a:t>Royaume de France</a:t>
                      </a:r>
                      <a:r>
                        <a:rPr lang="fr-FR" sz="1200" dirty="0"/>
                        <a:t>. 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935024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Sources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036176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Ressources liées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u="none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Ressources </a:t>
                      </a:r>
                      <a:r>
                        <a:rPr lang="fr-FR" sz="1200" b="1" u="none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IReMus</a:t>
                      </a:r>
                      <a:endParaRPr lang="fr-FR" sz="1200" b="1" u="non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5274791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endParaRPr lang="fr-FR" sz="1200" b="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9814184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endParaRPr lang="fr-FR" sz="1200" b="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600" b="1" dirty="0"/>
                    </a:p>
                    <a:p>
                      <a:r>
                        <a:rPr lang="fr-FR" sz="1200" b="1" dirty="0"/>
                        <a:t>Ressources externes</a:t>
                      </a:r>
                      <a:endParaRPr lang="fr-FR" sz="12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248102"/>
                  </a:ext>
                </a:extLst>
              </a:tr>
            </a:tbl>
          </a:graphicData>
        </a:graphic>
      </p:graphicFrame>
      <p:sp>
        <p:nvSpPr>
          <p:cNvPr id="62" name="Rectangle 61">
            <a:extLst>
              <a:ext uri="{FF2B5EF4-FFF2-40B4-BE49-F238E27FC236}">
                <a16:creationId xmlns:a16="http://schemas.microsoft.com/office/drawing/2014/main" id="{2063E488-C59D-46A4-B19D-3EB67C8C3559}"/>
              </a:ext>
            </a:extLst>
          </p:cNvPr>
          <p:cNvSpPr/>
          <p:nvPr/>
        </p:nvSpPr>
        <p:spPr>
          <a:xfrm>
            <a:off x="876298" y="6409159"/>
            <a:ext cx="1981200" cy="400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pc="70" dirty="0">
                <a:solidFill>
                  <a:schemeClr val="bg2">
                    <a:lumMod val="25000"/>
                  </a:schemeClr>
                </a:solidFill>
              </a:rPr>
              <a:t>Types d’annotations</a:t>
            </a:r>
          </a:p>
        </p:txBody>
      </p:sp>
      <p:sp>
        <p:nvSpPr>
          <p:cNvPr id="64" name="Triangle isocèle 63">
            <a:extLst>
              <a:ext uri="{FF2B5EF4-FFF2-40B4-BE49-F238E27FC236}">
                <a16:creationId xmlns:a16="http://schemas.microsoft.com/office/drawing/2014/main" id="{54449C35-CEF1-4011-BB5C-B81065C2AC5E}"/>
              </a:ext>
            </a:extLst>
          </p:cNvPr>
          <p:cNvSpPr/>
          <p:nvPr/>
        </p:nvSpPr>
        <p:spPr>
          <a:xfrm rot="16200000" flipV="1">
            <a:off x="979962" y="6586773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Triangle isocèle 65">
            <a:extLst>
              <a:ext uri="{FF2B5EF4-FFF2-40B4-BE49-F238E27FC236}">
                <a16:creationId xmlns:a16="http://schemas.microsoft.com/office/drawing/2014/main" id="{781E9208-9B6D-4DAC-A1AA-C33AAF38BCD3}"/>
              </a:ext>
            </a:extLst>
          </p:cNvPr>
          <p:cNvSpPr/>
          <p:nvPr/>
        </p:nvSpPr>
        <p:spPr>
          <a:xfrm rot="16200000" flipV="1">
            <a:off x="979961" y="5764375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2F56EBC-DDB7-4723-9A0D-51ED0524AD7D}"/>
              </a:ext>
            </a:extLst>
          </p:cNvPr>
          <p:cNvSpPr/>
          <p:nvPr/>
        </p:nvSpPr>
        <p:spPr>
          <a:xfrm>
            <a:off x="5329003" y="1385143"/>
            <a:ext cx="1533990" cy="3700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accent4">
                    <a:lumMod val="75000"/>
                  </a:schemeClr>
                </a:solidFill>
                <a:cs typeface="Iskoola Pota" panose="020B0502040204020203" pitchFamily="34" charset="0"/>
              </a:rPr>
              <a:t>Les thésaurus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C40AB9F-4B8B-4133-A4EE-636928FFA8A4}"/>
              </a:ext>
            </a:extLst>
          </p:cNvPr>
          <p:cNvSpPr/>
          <p:nvPr/>
        </p:nvSpPr>
        <p:spPr>
          <a:xfrm>
            <a:off x="876298" y="2568435"/>
            <a:ext cx="1981200" cy="40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spc="70" dirty="0">
                <a:solidFill>
                  <a:schemeClr val="bg2">
                    <a:lumMod val="25000"/>
                  </a:schemeClr>
                </a:solidFill>
              </a:rPr>
              <a:t>Les thésaurus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16853EB-5408-4854-B56A-5F5F0E999DBF}"/>
              </a:ext>
            </a:extLst>
          </p:cNvPr>
          <p:cNvSpPr/>
          <p:nvPr/>
        </p:nvSpPr>
        <p:spPr>
          <a:xfrm>
            <a:off x="5329003" y="1748945"/>
            <a:ext cx="153399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Créer un  nouveau terme</a:t>
            </a:r>
          </a:p>
        </p:txBody>
      </p: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6BAA2E34-85B0-41AD-BA1C-BFFCD79C597C}"/>
              </a:ext>
            </a:extLst>
          </p:cNvPr>
          <p:cNvSpPr/>
          <p:nvPr/>
        </p:nvSpPr>
        <p:spPr>
          <a:xfrm>
            <a:off x="10107082" y="3465483"/>
            <a:ext cx="666750" cy="23051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u="sng" dirty="0">
                <a:solidFill>
                  <a:srgbClr val="C00000"/>
                </a:solidFill>
              </a:rPr>
              <a:t>Editer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9CDB3C-AC6A-4EAA-968F-6984C77F3B39}"/>
              </a:ext>
            </a:extLst>
          </p:cNvPr>
          <p:cNvSpPr/>
          <p:nvPr/>
        </p:nvSpPr>
        <p:spPr>
          <a:xfrm>
            <a:off x="4899516" y="5583919"/>
            <a:ext cx="6025660" cy="6177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C377BD8A-8DF8-43CC-ACE0-4C691936F8D6}"/>
              </a:ext>
            </a:extLst>
          </p:cNvPr>
          <p:cNvSpPr/>
          <p:nvPr/>
        </p:nvSpPr>
        <p:spPr>
          <a:xfrm>
            <a:off x="9955740" y="5765782"/>
            <a:ext cx="969435" cy="2499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u="sng" dirty="0">
                <a:solidFill>
                  <a:srgbClr val="C00000"/>
                </a:solidFill>
              </a:rPr>
              <a:t>Ajouter une ressource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04DF454C-97E5-4985-8883-2124E4FE5C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104" t="48368" r="80719" b="39826"/>
          <a:stretch/>
        </p:blipFill>
        <p:spPr>
          <a:xfrm>
            <a:off x="5002866" y="5614029"/>
            <a:ext cx="458094" cy="587615"/>
          </a:xfrm>
          <a:prstGeom prst="rect">
            <a:avLst/>
          </a:prstGeom>
          <a:ln>
            <a:noFill/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4006FC4-8927-4614-A48C-F97A7CC895FD}"/>
              </a:ext>
            </a:extLst>
          </p:cNvPr>
          <p:cNvSpPr/>
          <p:nvPr/>
        </p:nvSpPr>
        <p:spPr>
          <a:xfrm>
            <a:off x="5460960" y="5656789"/>
            <a:ext cx="4604884" cy="8920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fr-FR" sz="1100" b="1" i="1" dirty="0">
                <a:solidFill>
                  <a:schemeClr val="bg2">
                    <a:lumMod val="25000"/>
                  </a:schemeClr>
                </a:solidFill>
              </a:rPr>
              <a:t>Le Mercure galant, tome III [juillet-août 1672]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, Claude Barbin et Theodore Girard, 1673.</a:t>
            </a:r>
          </a:p>
        </p:txBody>
      </p:sp>
      <p:sp>
        <p:nvSpPr>
          <p:cNvPr id="18" name="Triangle isocèle 17">
            <a:extLst>
              <a:ext uri="{FF2B5EF4-FFF2-40B4-BE49-F238E27FC236}">
                <a16:creationId xmlns:a16="http://schemas.microsoft.com/office/drawing/2014/main" id="{BF1C7DDF-FFC0-4309-B185-4991FDA5F6F3}"/>
              </a:ext>
            </a:extLst>
          </p:cNvPr>
          <p:cNvSpPr/>
          <p:nvPr/>
        </p:nvSpPr>
        <p:spPr>
          <a:xfrm rot="16200000" flipV="1">
            <a:off x="979961" y="4755479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36A781-FFF6-483D-B7BC-6E7B4ADD446A}"/>
              </a:ext>
            </a:extLst>
          </p:cNvPr>
          <p:cNvSpPr/>
          <p:nvPr/>
        </p:nvSpPr>
        <p:spPr>
          <a:xfrm>
            <a:off x="10792668" y="143154"/>
            <a:ext cx="1038225" cy="231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pc="70" dirty="0" err="1">
                <a:solidFill>
                  <a:schemeClr val="accent4">
                    <a:lumMod val="75000"/>
                  </a:schemeClr>
                </a:solidFill>
              </a:rPr>
              <a:t>Connecté-e</a:t>
            </a:r>
            <a:endParaRPr lang="fr-FR" sz="1100" spc="7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CF34568-34E7-443F-8151-B09DA3BF225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897" y="151756"/>
            <a:ext cx="213992" cy="21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19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7F79DFB7-3BFA-4F92-AF4F-72C5C73A3E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92" t="7013" r="4436" b="77596"/>
          <a:stretch/>
        </p:blipFill>
        <p:spPr>
          <a:xfrm>
            <a:off x="0" y="-5340"/>
            <a:ext cx="12192000" cy="153723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effectLst>
            <a:innerShdw blurRad="1270000" dist="2540000">
              <a:prstClr val="black">
                <a:alpha val="58000"/>
              </a:prstClr>
            </a:innerShdw>
          </a:effectLst>
        </p:spPr>
      </p:pic>
      <p:sp>
        <p:nvSpPr>
          <p:cNvPr id="20" name="Titre 1">
            <a:extLst>
              <a:ext uri="{FF2B5EF4-FFF2-40B4-BE49-F238E27FC236}">
                <a16:creationId xmlns:a16="http://schemas.microsoft.com/office/drawing/2014/main" id="{2637B5DA-6E73-43FA-948F-355F341E144A}"/>
              </a:ext>
            </a:extLst>
          </p:cNvPr>
          <p:cNvSpPr txBox="1">
            <a:spLocks/>
          </p:cNvSpPr>
          <p:nvPr/>
        </p:nvSpPr>
        <p:spPr>
          <a:xfrm>
            <a:off x="0" y="-2592"/>
            <a:ext cx="12192000" cy="1132804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kern="0" spc="220" dirty="0">
                <a:solidFill>
                  <a:schemeClr val="bg1">
                    <a:lumMod val="95000"/>
                  </a:schemeClr>
                </a:solidFill>
                <a:latin typeface="Bembo" panose="02020502050201020203" pitchFamily="18" charset="0"/>
                <a:cs typeface="Iskoola Pota" panose="020B0604020202020204" pitchFamily="34" charset="0"/>
              </a:rPr>
              <a:t>SHERLOCK</a:t>
            </a:r>
            <a:endParaRPr lang="fr-FR" sz="800" spc="220" dirty="0">
              <a:solidFill>
                <a:schemeClr val="bg1">
                  <a:lumMod val="95000"/>
                </a:schemeClr>
              </a:solidFill>
              <a:latin typeface="Bembo" panose="02020502050201020203" pitchFamily="18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8B1B787-AF66-457B-8F68-5AC975BDECA5}"/>
              </a:ext>
            </a:extLst>
          </p:cNvPr>
          <p:cNvSpPr/>
          <p:nvPr/>
        </p:nvSpPr>
        <p:spPr>
          <a:xfrm>
            <a:off x="-2" y="1400175"/>
            <a:ext cx="12191999" cy="5457825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48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135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EBAE8A92-D90E-4D43-9C43-5CB9B56B62CC}"/>
              </a:ext>
            </a:extLst>
          </p:cNvPr>
          <p:cNvSpPr/>
          <p:nvPr/>
        </p:nvSpPr>
        <p:spPr>
          <a:xfrm>
            <a:off x="5329003" y="1385143"/>
            <a:ext cx="1533990" cy="3700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accent4">
                    <a:lumMod val="75000"/>
                  </a:schemeClr>
                </a:solidFill>
                <a:cs typeface="Iskoola Pota" panose="020B0502040204020203" pitchFamily="34" charset="0"/>
              </a:rPr>
              <a:t>Les thésaurus</a:t>
            </a:r>
          </a:p>
        </p:txBody>
      </p:sp>
      <p:sp>
        <p:nvSpPr>
          <p:cNvPr id="138" name="Sous-titre 2">
            <a:extLst>
              <a:ext uri="{FF2B5EF4-FFF2-40B4-BE49-F238E27FC236}">
                <a16:creationId xmlns:a16="http://schemas.microsoft.com/office/drawing/2014/main" id="{51D58BC4-0D5A-410D-AF8E-D5D749145D66}"/>
              </a:ext>
            </a:extLst>
          </p:cNvPr>
          <p:cNvSpPr txBox="1">
            <a:spLocks/>
          </p:cNvSpPr>
          <p:nvPr/>
        </p:nvSpPr>
        <p:spPr>
          <a:xfrm>
            <a:off x="0" y="1101664"/>
            <a:ext cx="12192000" cy="29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1" dirty="0">
                <a:solidFill>
                  <a:schemeClr val="bg2">
                    <a:lumMod val="25000"/>
                  </a:schemeClr>
                </a:solidFill>
              </a:rPr>
              <a:t>Corpus </a:t>
            </a:r>
            <a:r>
              <a:rPr lang="fr-FR" sz="1200" b="1" spc="70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			Editeur de thésaurus			 Explorer</a:t>
            </a:r>
          </a:p>
        </p:txBody>
      </p:sp>
      <p:sp>
        <p:nvSpPr>
          <p:cNvPr id="140" name="Rectangle : coins arrondis 139">
            <a:extLst>
              <a:ext uri="{FF2B5EF4-FFF2-40B4-BE49-F238E27FC236}">
                <a16:creationId xmlns:a16="http://schemas.microsoft.com/office/drawing/2014/main" id="{F3E59317-B746-4EB6-ACE0-54640456677E}"/>
              </a:ext>
            </a:extLst>
          </p:cNvPr>
          <p:cNvSpPr/>
          <p:nvPr/>
        </p:nvSpPr>
        <p:spPr>
          <a:xfrm>
            <a:off x="6678005" y="1813508"/>
            <a:ext cx="3441854" cy="20944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65000"/>
                  </a:schemeClr>
                </a:solidFill>
                <a:latin typeface="Gill Sans Nova Light" panose="020B0302020104020203" pitchFamily="34" charset="0"/>
              </a:rPr>
              <a:t>Recherche			   </a:t>
            </a:r>
            <a:r>
              <a:rPr lang="fr-FR" sz="1200" dirty="0">
                <a:solidFill>
                  <a:srgbClr val="C00000"/>
                </a:solidFill>
                <a:latin typeface="Gill Sans Nova Light" panose="020B0302020104020203" pitchFamily="34" charset="0"/>
              </a:rPr>
              <a:t>Filtrer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34F42340-9933-4687-A0B9-A5E9926445ED}"/>
              </a:ext>
            </a:extLst>
          </p:cNvPr>
          <p:cNvSpPr/>
          <p:nvPr/>
        </p:nvSpPr>
        <p:spPr>
          <a:xfrm>
            <a:off x="1784350" y="1657935"/>
            <a:ext cx="4400550" cy="52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Editeur critique de thésaurus</a:t>
            </a:r>
          </a:p>
        </p:txBody>
      </p:sp>
      <p:sp>
        <p:nvSpPr>
          <p:cNvPr id="144" name="Rectangle : coins arrondis 143">
            <a:extLst>
              <a:ext uri="{FF2B5EF4-FFF2-40B4-BE49-F238E27FC236}">
                <a16:creationId xmlns:a16="http://schemas.microsoft.com/office/drawing/2014/main" id="{677A73BC-407B-42E3-B69C-5F0F0759434E}"/>
              </a:ext>
            </a:extLst>
          </p:cNvPr>
          <p:cNvSpPr/>
          <p:nvPr/>
        </p:nvSpPr>
        <p:spPr>
          <a:xfrm>
            <a:off x="876300" y="2552700"/>
            <a:ext cx="1981200" cy="4848225"/>
          </a:xfrm>
          <a:prstGeom prst="round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400" b="1" spc="70" dirty="0">
              <a:solidFill>
                <a:schemeClr val="bg1"/>
              </a:solidFill>
            </a:endParaRPr>
          </a:p>
        </p:txBody>
      </p:sp>
      <p:sp>
        <p:nvSpPr>
          <p:cNvPr id="146" name="Rectangle : coins arrondis 145">
            <a:extLst>
              <a:ext uri="{FF2B5EF4-FFF2-40B4-BE49-F238E27FC236}">
                <a16:creationId xmlns:a16="http://schemas.microsoft.com/office/drawing/2014/main" id="{9B31FD8B-3DAC-4459-A07E-02D7617936AA}"/>
              </a:ext>
            </a:extLst>
          </p:cNvPr>
          <p:cNvSpPr/>
          <p:nvPr/>
        </p:nvSpPr>
        <p:spPr>
          <a:xfrm>
            <a:off x="3086100" y="2552700"/>
            <a:ext cx="8305800" cy="4927225"/>
          </a:xfrm>
          <a:prstGeom prst="roundRect">
            <a:avLst>
              <a:gd name="adj" fmla="val 6808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46F1D68-1D21-429D-B209-FAD5FB32D49E}"/>
              </a:ext>
            </a:extLst>
          </p:cNvPr>
          <p:cNvSpPr/>
          <p:nvPr/>
        </p:nvSpPr>
        <p:spPr>
          <a:xfrm>
            <a:off x="876300" y="3000375"/>
            <a:ext cx="19812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Ancien Régime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24FB660A-815A-4A94-AC3D-E7E5CE0AEF0F}"/>
              </a:ext>
            </a:extLst>
          </p:cNvPr>
          <p:cNvSpPr/>
          <p:nvPr/>
        </p:nvSpPr>
        <p:spPr>
          <a:xfrm>
            <a:off x="876298" y="4469021"/>
            <a:ext cx="1981200" cy="660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Instruments de </a:t>
            </a:r>
          </a:p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musique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5AFF541B-ECB1-4DE5-AF42-707800EE3BAB}"/>
              </a:ext>
            </a:extLst>
          </p:cNvPr>
          <p:cNvSpPr/>
          <p:nvPr/>
        </p:nvSpPr>
        <p:spPr>
          <a:xfrm>
            <a:off x="876298" y="5555862"/>
            <a:ext cx="1981200" cy="400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Liturgie</a:t>
            </a:r>
          </a:p>
        </p:txBody>
      </p:sp>
      <p:sp>
        <p:nvSpPr>
          <p:cNvPr id="154" name="Triangle isocèle 153">
            <a:extLst>
              <a:ext uri="{FF2B5EF4-FFF2-40B4-BE49-F238E27FC236}">
                <a16:creationId xmlns:a16="http://schemas.microsoft.com/office/drawing/2014/main" id="{AD865004-2CBB-4036-A39C-3DA9CD2F19C8}"/>
              </a:ext>
            </a:extLst>
          </p:cNvPr>
          <p:cNvSpPr/>
          <p:nvPr/>
        </p:nvSpPr>
        <p:spPr>
          <a:xfrm flipV="1">
            <a:off x="1066800" y="3175933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CD8AFAD3-087B-45E1-BB3B-380B8A99B687}"/>
              </a:ext>
            </a:extLst>
          </p:cNvPr>
          <p:cNvSpPr/>
          <p:nvPr/>
        </p:nvSpPr>
        <p:spPr>
          <a:xfrm>
            <a:off x="1136650" y="3400425"/>
            <a:ext cx="1720847" cy="950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Noms de personnes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Institutions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Corporations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Manufactures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Lieux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99DF158-A8D9-48B3-B63E-866CF8BB4E68}"/>
              </a:ext>
            </a:extLst>
          </p:cNvPr>
          <p:cNvSpPr/>
          <p:nvPr/>
        </p:nvSpPr>
        <p:spPr>
          <a:xfrm>
            <a:off x="3552824" y="2821068"/>
            <a:ext cx="6554257" cy="449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Ancien Régime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Corporations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Communauté de marchands et de bourgeois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 &gt; Marchands du Pont-Neuf</a:t>
            </a:r>
            <a:endParaRPr lang="fr-FR" sz="1100" b="1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160" name="Tableau 50">
            <a:extLst>
              <a:ext uri="{FF2B5EF4-FFF2-40B4-BE49-F238E27FC236}">
                <a16:creationId xmlns:a16="http://schemas.microsoft.com/office/drawing/2014/main" id="{DD4BF3F8-8BA9-46E1-A51C-7E8D28D669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301703"/>
              </p:ext>
            </p:extLst>
          </p:nvPr>
        </p:nvGraphicFramePr>
        <p:xfrm>
          <a:off x="3552825" y="3221466"/>
          <a:ext cx="7372350" cy="382468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15508">
                  <a:extLst>
                    <a:ext uri="{9D8B030D-6E8A-4147-A177-3AD203B41FA5}">
                      <a16:colId xmlns:a16="http://schemas.microsoft.com/office/drawing/2014/main" val="1438099883"/>
                    </a:ext>
                  </a:extLst>
                </a:gridCol>
                <a:gridCol w="6056842">
                  <a:extLst>
                    <a:ext uri="{9D8B030D-6E8A-4147-A177-3AD203B41FA5}">
                      <a16:colId xmlns:a16="http://schemas.microsoft.com/office/drawing/2014/main" val="3982244452"/>
                    </a:ext>
                  </a:extLst>
                </a:gridCol>
              </a:tblGrid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Nom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0" dirty="0"/>
                        <a:t>Marchands du Pont-Neuf</a:t>
                      </a:r>
                      <a:endParaRPr lang="fr-FR" sz="14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3204309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Synonymes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0419143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Localisation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u="sng" dirty="0"/>
                        <a:t>Paris</a:t>
                      </a:r>
                      <a:r>
                        <a:rPr lang="fr-FR" sz="1200" b="0" u="none" dirty="0"/>
                        <a:t>, </a:t>
                      </a:r>
                      <a:r>
                        <a:rPr lang="fr-FR" sz="1200" b="1" u="sng" dirty="0"/>
                        <a:t>Gouvernement de Paris</a:t>
                      </a:r>
                      <a:r>
                        <a:rPr lang="fr-FR" sz="1200" b="0" u="none" dirty="0"/>
                        <a:t>, </a:t>
                      </a:r>
                      <a:r>
                        <a:rPr lang="fr-FR" sz="1200" b="1" u="sng" dirty="0"/>
                        <a:t>Gouvernement d’</a:t>
                      </a:r>
                      <a:r>
                        <a:rPr lang="fr-FR" sz="1200" b="1" u="sng" dirty="0" err="1"/>
                        <a:t>Isle-de-France</a:t>
                      </a:r>
                      <a:r>
                        <a:rPr lang="fr-FR" sz="1200" dirty="0"/>
                        <a:t>, </a:t>
                      </a:r>
                      <a:r>
                        <a:rPr lang="fr-FR" sz="1200" b="1" u="sng" dirty="0"/>
                        <a:t>Royaume de France</a:t>
                      </a:r>
                      <a:r>
                        <a:rPr lang="fr-FR" sz="1200" dirty="0"/>
                        <a:t>. 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935024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Activités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u="none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Marchand</a:t>
                      </a:r>
                      <a:endParaRPr lang="fr-FR" sz="1200" b="0" u="none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0857783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Sources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036176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Ressources liées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u="none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Ressources </a:t>
                      </a:r>
                      <a:r>
                        <a:rPr lang="fr-FR" sz="1200" b="1" u="none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IReMus</a:t>
                      </a:r>
                      <a:endParaRPr lang="fr-FR" sz="1200" b="1" u="non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5274791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endParaRPr lang="fr-FR" sz="1200" b="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i="1" dirty="0"/>
                        <a:t>          </a:t>
                      </a:r>
                      <a:r>
                        <a:rPr lang="fr-FR" sz="1100" b="1" i="0" u="sng" dirty="0"/>
                        <a:t>John Doe</a:t>
                      </a:r>
                      <a:endParaRPr lang="fr-FR" sz="1400" b="1" i="0" u="sng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9814184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endParaRPr lang="fr-FR" sz="1200" b="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600" b="1" dirty="0"/>
                    </a:p>
                    <a:p>
                      <a:r>
                        <a:rPr lang="fr-FR" sz="1200" b="1" dirty="0"/>
                        <a:t>Ressources externes</a:t>
                      </a:r>
                      <a:endParaRPr lang="fr-FR" sz="12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248102"/>
                  </a:ext>
                </a:extLst>
              </a:tr>
            </a:tbl>
          </a:graphicData>
        </a:graphic>
      </p:graphicFrame>
      <p:sp>
        <p:nvSpPr>
          <p:cNvPr id="162" name="Rectangle 161">
            <a:extLst>
              <a:ext uri="{FF2B5EF4-FFF2-40B4-BE49-F238E27FC236}">
                <a16:creationId xmlns:a16="http://schemas.microsoft.com/office/drawing/2014/main" id="{33FE1ABC-43D9-4BDF-A17F-6F14B4E50E8E}"/>
              </a:ext>
            </a:extLst>
          </p:cNvPr>
          <p:cNvSpPr/>
          <p:nvPr/>
        </p:nvSpPr>
        <p:spPr>
          <a:xfrm>
            <a:off x="876298" y="6409159"/>
            <a:ext cx="1981200" cy="400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pc="70" dirty="0">
                <a:solidFill>
                  <a:schemeClr val="bg2">
                    <a:lumMod val="25000"/>
                  </a:schemeClr>
                </a:solidFill>
              </a:rPr>
              <a:t>Types d’annotations</a:t>
            </a:r>
          </a:p>
        </p:txBody>
      </p:sp>
      <p:sp>
        <p:nvSpPr>
          <p:cNvPr id="164" name="Triangle isocèle 163">
            <a:extLst>
              <a:ext uri="{FF2B5EF4-FFF2-40B4-BE49-F238E27FC236}">
                <a16:creationId xmlns:a16="http://schemas.microsoft.com/office/drawing/2014/main" id="{111BDF83-8577-403C-AB5E-CB78D11F655F}"/>
              </a:ext>
            </a:extLst>
          </p:cNvPr>
          <p:cNvSpPr/>
          <p:nvPr/>
        </p:nvSpPr>
        <p:spPr>
          <a:xfrm rot="16200000" flipV="1">
            <a:off x="979962" y="6586773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6" name="Triangle isocèle 165">
            <a:extLst>
              <a:ext uri="{FF2B5EF4-FFF2-40B4-BE49-F238E27FC236}">
                <a16:creationId xmlns:a16="http://schemas.microsoft.com/office/drawing/2014/main" id="{283FC725-2D62-4A3B-ADA1-469410F86404}"/>
              </a:ext>
            </a:extLst>
          </p:cNvPr>
          <p:cNvSpPr/>
          <p:nvPr/>
        </p:nvSpPr>
        <p:spPr>
          <a:xfrm rot="16200000" flipV="1">
            <a:off x="979961" y="5764375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100254ED-AAE2-482A-B5C9-0D4EEB4D244D}"/>
              </a:ext>
            </a:extLst>
          </p:cNvPr>
          <p:cNvSpPr/>
          <p:nvPr/>
        </p:nvSpPr>
        <p:spPr>
          <a:xfrm>
            <a:off x="876298" y="2568435"/>
            <a:ext cx="1981200" cy="40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spc="70" dirty="0">
                <a:solidFill>
                  <a:schemeClr val="bg2">
                    <a:lumMod val="25000"/>
                  </a:schemeClr>
                </a:solidFill>
              </a:rPr>
              <a:t>Les thésaurus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502A7DDF-3CA9-4907-BD3F-554EE9E5D10E}"/>
              </a:ext>
            </a:extLst>
          </p:cNvPr>
          <p:cNvSpPr/>
          <p:nvPr/>
        </p:nvSpPr>
        <p:spPr>
          <a:xfrm>
            <a:off x="5329003" y="1748945"/>
            <a:ext cx="153399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Créer un  nouveau terme</a:t>
            </a:r>
          </a:p>
        </p:txBody>
      </p:sp>
      <p:sp>
        <p:nvSpPr>
          <p:cNvPr id="172" name="Rectangle : coins arrondis 171">
            <a:extLst>
              <a:ext uri="{FF2B5EF4-FFF2-40B4-BE49-F238E27FC236}">
                <a16:creationId xmlns:a16="http://schemas.microsoft.com/office/drawing/2014/main" id="{9FFD9236-B1B5-474C-BFB0-8B81AAF04FDA}"/>
              </a:ext>
            </a:extLst>
          </p:cNvPr>
          <p:cNvSpPr/>
          <p:nvPr/>
        </p:nvSpPr>
        <p:spPr>
          <a:xfrm>
            <a:off x="10107082" y="3465483"/>
            <a:ext cx="666750" cy="23051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u="sng" dirty="0">
                <a:solidFill>
                  <a:srgbClr val="C00000"/>
                </a:solidFill>
              </a:rPr>
              <a:t>Editer</a:t>
            </a:r>
          </a:p>
        </p:txBody>
      </p:sp>
      <p:sp>
        <p:nvSpPr>
          <p:cNvPr id="174" name="Rectangle : coins arrondis 173">
            <a:extLst>
              <a:ext uri="{FF2B5EF4-FFF2-40B4-BE49-F238E27FC236}">
                <a16:creationId xmlns:a16="http://schemas.microsoft.com/office/drawing/2014/main" id="{9414DABC-19F6-44DB-B243-1A9EE8D99D2E}"/>
              </a:ext>
            </a:extLst>
          </p:cNvPr>
          <p:cNvSpPr/>
          <p:nvPr/>
        </p:nvSpPr>
        <p:spPr>
          <a:xfrm>
            <a:off x="9955740" y="5765782"/>
            <a:ext cx="969435" cy="2499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u="sng" dirty="0">
                <a:solidFill>
                  <a:srgbClr val="C00000"/>
                </a:solidFill>
              </a:rPr>
              <a:t>Ajouter une ressource</a:t>
            </a:r>
          </a:p>
        </p:txBody>
      </p:sp>
      <p:sp>
        <p:nvSpPr>
          <p:cNvPr id="176" name="Triangle isocèle 175">
            <a:extLst>
              <a:ext uri="{FF2B5EF4-FFF2-40B4-BE49-F238E27FC236}">
                <a16:creationId xmlns:a16="http://schemas.microsoft.com/office/drawing/2014/main" id="{4B269D03-8247-4AB3-832B-7C8BE8EC0CF0}"/>
              </a:ext>
            </a:extLst>
          </p:cNvPr>
          <p:cNvSpPr/>
          <p:nvPr/>
        </p:nvSpPr>
        <p:spPr>
          <a:xfrm rot="16200000" flipV="1">
            <a:off x="979961" y="4755479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8" name="Image 177">
            <a:extLst>
              <a:ext uri="{FF2B5EF4-FFF2-40B4-BE49-F238E27FC236}">
                <a16:creationId xmlns:a16="http://schemas.microsoft.com/office/drawing/2014/main" id="{1960938B-913A-48E1-8C9F-9BDE49D2E6CD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827" y="6107505"/>
            <a:ext cx="301654" cy="30165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2E48137-0C9B-4F9D-99E7-C7585A0DFFC9}"/>
              </a:ext>
            </a:extLst>
          </p:cNvPr>
          <p:cNvSpPr/>
          <p:nvPr/>
        </p:nvSpPr>
        <p:spPr>
          <a:xfrm>
            <a:off x="10792668" y="143154"/>
            <a:ext cx="1038225" cy="231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pc="70" dirty="0" err="1">
                <a:solidFill>
                  <a:schemeClr val="accent4">
                    <a:lumMod val="75000"/>
                  </a:schemeClr>
                </a:solidFill>
              </a:rPr>
              <a:t>Connecté-e</a:t>
            </a:r>
            <a:endParaRPr lang="fr-FR" sz="1100" spc="7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994D47F-5A49-40C6-8350-DB928F37E2E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897" y="151756"/>
            <a:ext cx="213992" cy="21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1149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16125</TotalTime>
  <Words>995</Words>
  <Application>Microsoft Office PowerPoint</Application>
  <PresentationFormat>Grand écran</PresentationFormat>
  <Paragraphs>278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Bembo</vt:lpstr>
      <vt:lpstr>Calibri</vt:lpstr>
      <vt:lpstr>Calibri Light</vt:lpstr>
      <vt:lpstr>Gill Sans Nova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SHERLOCK</dc:title>
  <dc:creator>rebecca</dc:creator>
  <cp:lastModifiedBy>rebecca</cp:lastModifiedBy>
  <cp:revision>363</cp:revision>
  <dcterms:created xsi:type="dcterms:W3CDTF">2020-10-29T09:19:53Z</dcterms:created>
  <dcterms:modified xsi:type="dcterms:W3CDTF">2020-11-13T13:06:07Z</dcterms:modified>
</cp:coreProperties>
</file>