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1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DAA89-EC2B-4A17-B943-0A2972DB293F}"/>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BAF92C4-0650-4DDC-A835-0BA23D854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6357FFB9-4313-4052-A8FC-E9F331A1F01A}"/>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5" name="Marcador de Posição do Rodapé 4">
            <a:extLst>
              <a:ext uri="{FF2B5EF4-FFF2-40B4-BE49-F238E27FC236}">
                <a16:creationId xmlns:a16="http://schemas.microsoft.com/office/drawing/2014/main" id="{D7C36641-173A-4A20-B46C-9FDFD5312D5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163105F-1914-4D2B-B0B7-EA889D4FC491}"/>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281016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D5544-D19B-4E44-B004-146E9417B397}"/>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D60E28B-70C8-4681-8E55-86A7A7785739}"/>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E0D7D3D-309D-4B7B-A2BB-FEAAC1A41DEE}"/>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5" name="Marcador de Posição do Rodapé 4">
            <a:extLst>
              <a:ext uri="{FF2B5EF4-FFF2-40B4-BE49-F238E27FC236}">
                <a16:creationId xmlns:a16="http://schemas.microsoft.com/office/drawing/2014/main" id="{F2405183-F672-41AC-8F29-EA4D5717438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B9BD676-E222-42FA-A7D2-E004BA8DE23F}"/>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357769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0AB9564-CEFE-4BF3-9E69-153F21CBA803}"/>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B028A2D-7934-47D2-898A-33D45B20D80C}"/>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6682942-A92A-4EE7-A962-F75ADB471F09}"/>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5" name="Marcador de Posição do Rodapé 4">
            <a:extLst>
              <a:ext uri="{FF2B5EF4-FFF2-40B4-BE49-F238E27FC236}">
                <a16:creationId xmlns:a16="http://schemas.microsoft.com/office/drawing/2014/main" id="{DAE669C3-4050-4AD6-8A3A-30D410DACBD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517C80B-7DF0-49D6-BADE-8392698BF480}"/>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104468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FC9F5-C193-4CAC-B30E-F9FAE7E61DB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C29C3A9-059C-46C9-890C-9050E06099B1}"/>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97D57FD-8734-431E-B8D6-483449BE40B8}"/>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5" name="Marcador de Posição do Rodapé 4">
            <a:extLst>
              <a:ext uri="{FF2B5EF4-FFF2-40B4-BE49-F238E27FC236}">
                <a16:creationId xmlns:a16="http://schemas.microsoft.com/office/drawing/2014/main" id="{AA7E4E3D-B9C3-40EB-A6BA-D7231927C6C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A645D7B-CDE4-4145-A627-9D0CC9008389}"/>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269528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A989A-9B29-4D32-927B-85B5103730D0}"/>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DE9F042-08E2-4E34-86DB-5A977B0909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D21F6B78-E144-4302-B361-2869C739D63F}"/>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5" name="Marcador de Posição do Rodapé 4">
            <a:extLst>
              <a:ext uri="{FF2B5EF4-FFF2-40B4-BE49-F238E27FC236}">
                <a16:creationId xmlns:a16="http://schemas.microsoft.com/office/drawing/2014/main" id="{70626E58-43EC-4472-9133-A81D471DAB7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7418C6C-53DB-44DD-ACA6-D6B84D39095A}"/>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251648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18597-4852-4022-89DA-23E86DBF86F4}"/>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369BAF4-5655-4384-88AF-07E69D105039}"/>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63B9ECA-97D3-48DD-BC68-1DBD5663E25E}"/>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0BDE6CDA-82B2-408F-8F88-818E1100364D}"/>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6" name="Marcador de Posição do Rodapé 5">
            <a:extLst>
              <a:ext uri="{FF2B5EF4-FFF2-40B4-BE49-F238E27FC236}">
                <a16:creationId xmlns:a16="http://schemas.microsoft.com/office/drawing/2014/main" id="{63DCF1DE-1FF7-41BE-9997-D134249B034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1722A9C-98C9-4F39-958E-FD75BEC5DB0D}"/>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269233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D6D11-955D-4F2D-A5D1-0F67AD52B68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FC8054-BFE4-42AD-8819-AB1E3B250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83EFAE58-5C54-4931-B4C1-9E2DCA2D12C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953CCF90-CF71-4D5A-9A30-29D60118E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A471DEA8-80A2-4CE3-A2D4-2301EBA436BF}"/>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157D4C51-CC48-4AF2-AA89-108BADEB19E2}"/>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8" name="Marcador de Posição do Rodapé 7">
            <a:extLst>
              <a:ext uri="{FF2B5EF4-FFF2-40B4-BE49-F238E27FC236}">
                <a16:creationId xmlns:a16="http://schemas.microsoft.com/office/drawing/2014/main" id="{01A4659C-9535-40D3-9643-7A451831F3AD}"/>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78F4CE7-E8D8-492E-897C-8DF3743F086F}"/>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387852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7E827-6A2B-4D6E-8B12-D8E9E28B596C}"/>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CF3915B0-8AA6-4F6F-B338-D693D3E97169}"/>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4" name="Marcador de Posição do Rodapé 3">
            <a:extLst>
              <a:ext uri="{FF2B5EF4-FFF2-40B4-BE49-F238E27FC236}">
                <a16:creationId xmlns:a16="http://schemas.microsoft.com/office/drawing/2014/main" id="{26E9CA41-F384-4CA4-B04A-9A469F377648}"/>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E8E0D6EF-0ABF-4B50-91DA-5BCEB37FB617}"/>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237745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F8B3CA55-0EC7-47A1-B773-9D50A55D862F}"/>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3" name="Marcador de Posição do Rodapé 2">
            <a:extLst>
              <a:ext uri="{FF2B5EF4-FFF2-40B4-BE49-F238E27FC236}">
                <a16:creationId xmlns:a16="http://schemas.microsoft.com/office/drawing/2014/main" id="{7C598B24-A089-4373-BF65-ECAAE2AA6C0B}"/>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C77CB31-4AA5-4B62-A854-A2AA09597F80}"/>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355066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F8E35-873C-4689-B359-F9A74E5602F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956A7431-507C-404C-9FBB-E0ED8770C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47D18C9-A3F9-4A62-97A5-CD52E3F3C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033E81DF-3615-49B3-BE2A-6902A3CC877E}"/>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6" name="Marcador de Posição do Rodapé 5">
            <a:extLst>
              <a:ext uri="{FF2B5EF4-FFF2-40B4-BE49-F238E27FC236}">
                <a16:creationId xmlns:a16="http://schemas.microsoft.com/office/drawing/2014/main" id="{9322F316-E0E2-44FB-8725-AB2E049C4A28}"/>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C6930CF-5D97-4DE1-AF25-9AE3501A6F1E}"/>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179107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5DCE0-775F-42B9-883A-31BD1EBD25B6}"/>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F0FDB4C7-D11C-4363-A08B-334B8F405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AD2D7479-FAAC-4837-B577-66F1359E5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5EB734D8-256F-4040-A753-E55AF4552E21}"/>
              </a:ext>
            </a:extLst>
          </p:cNvPr>
          <p:cNvSpPr>
            <a:spLocks noGrp="1"/>
          </p:cNvSpPr>
          <p:nvPr>
            <p:ph type="dt" sz="half" idx="10"/>
          </p:nvPr>
        </p:nvSpPr>
        <p:spPr/>
        <p:txBody>
          <a:bodyPr/>
          <a:lstStyle/>
          <a:p>
            <a:fld id="{D3FE84D9-2C6A-4380-8AF4-1C2A091A5DC7}" type="datetimeFigureOut">
              <a:rPr lang="pt-PT" smtClean="0"/>
              <a:t>08/03/2021</a:t>
            </a:fld>
            <a:endParaRPr lang="pt-PT"/>
          </a:p>
        </p:txBody>
      </p:sp>
      <p:sp>
        <p:nvSpPr>
          <p:cNvPr id="6" name="Marcador de Posição do Rodapé 5">
            <a:extLst>
              <a:ext uri="{FF2B5EF4-FFF2-40B4-BE49-F238E27FC236}">
                <a16:creationId xmlns:a16="http://schemas.microsoft.com/office/drawing/2014/main" id="{34434A3C-68C4-4938-A96F-983F57E4570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B2D3361-D791-487B-B800-E6582F2B4B93}"/>
              </a:ext>
            </a:extLst>
          </p:cNvPr>
          <p:cNvSpPr>
            <a:spLocks noGrp="1"/>
          </p:cNvSpPr>
          <p:nvPr>
            <p:ph type="sldNum" sz="quarter" idx="12"/>
          </p:nvPr>
        </p:nvSpPr>
        <p:spPr/>
        <p:txBody>
          <a:bodyPr/>
          <a:lstStyle/>
          <a:p>
            <a:fld id="{D8F04522-16C8-455A-9E01-64E4A35207D4}" type="slidenum">
              <a:rPr lang="pt-PT" smtClean="0"/>
              <a:t>‹nº›</a:t>
            </a:fld>
            <a:endParaRPr lang="pt-PT"/>
          </a:p>
        </p:txBody>
      </p:sp>
    </p:spTree>
    <p:extLst>
      <p:ext uri="{BB962C8B-B14F-4D97-AF65-F5344CB8AC3E}">
        <p14:creationId xmlns:p14="http://schemas.microsoft.com/office/powerpoint/2010/main" val="384654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3614C2E-A433-4E9B-8DEE-42CE8E4AB8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F342627-5E06-4377-94DF-87BC372FB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2AB945E-76F3-44D7-B40F-932440D3D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84D9-2C6A-4380-8AF4-1C2A091A5DC7}" type="datetimeFigureOut">
              <a:rPr lang="pt-PT" smtClean="0"/>
              <a:t>08/03/2021</a:t>
            </a:fld>
            <a:endParaRPr lang="pt-PT"/>
          </a:p>
        </p:txBody>
      </p:sp>
      <p:sp>
        <p:nvSpPr>
          <p:cNvPr id="5" name="Marcador de Posição do Rodapé 4">
            <a:extLst>
              <a:ext uri="{FF2B5EF4-FFF2-40B4-BE49-F238E27FC236}">
                <a16:creationId xmlns:a16="http://schemas.microsoft.com/office/drawing/2014/main" id="{262E89FB-82C4-4779-92F3-80F9A5464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8239521-D798-4C99-BFCB-4E3A79333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04522-16C8-455A-9E01-64E4A35207D4}" type="slidenum">
              <a:rPr lang="pt-PT" smtClean="0"/>
              <a:t>‹nº›</a:t>
            </a:fld>
            <a:endParaRPr lang="pt-PT"/>
          </a:p>
        </p:txBody>
      </p:sp>
    </p:spTree>
    <p:extLst>
      <p:ext uri="{BB962C8B-B14F-4D97-AF65-F5344CB8AC3E}">
        <p14:creationId xmlns:p14="http://schemas.microsoft.com/office/powerpoint/2010/main" val="75025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E4D139A-09C6-44CA-A468-D72DCD892190}"/>
              </a:ext>
            </a:extLst>
          </p:cNvPr>
          <p:cNvPicPr>
            <a:picLocks noChangeAspect="1"/>
          </p:cNvPicPr>
          <p:nvPr/>
        </p:nvPicPr>
        <p:blipFill>
          <a:blip r:embed="rId2"/>
          <a:stretch>
            <a:fillRect/>
          </a:stretch>
        </p:blipFill>
        <p:spPr>
          <a:xfrm>
            <a:off x="2966250" y="1114250"/>
            <a:ext cx="5286375" cy="2381250"/>
          </a:xfrm>
          <a:prstGeom prst="rect">
            <a:avLst/>
          </a:prstGeom>
        </p:spPr>
      </p:pic>
      <p:sp>
        <p:nvSpPr>
          <p:cNvPr id="6" name="CaixaDeTexto 5">
            <a:extLst>
              <a:ext uri="{FF2B5EF4-FFF2-40B4-BE49-F238E27FC236}">
                <a16:creationId xmlns:a16="http://schemas.microsoft.com/office/drawing/2014/main" id="{461A014F-06A8-4BDB-B4D2-746556B072C1}"/>
              </a:ext>
            </a:extLst>
          </p:cNvPr>
          <p:cNvSpPr txBox="1"/>
          <p:nvPr/>
        </p:nvSpPr>
        <p:spPr>
          <a:xfrm>
            <a:off x="4253218" y="3733101"/>
            <a:ext cx="4152551" cy="646331"/>
          </a:xfrm>
          <a:prstGeom prst="rect">
            <a:avLst/>
          </a:prstGeom>
          <a:noFill/>
        </p:spPr>
        <p:txBody>
          <a:bodyPr wrap="square" rtlCol="0">
            <a:spAutoFit/>
          </a:bodyPr>
          <a:lstStyle/>
          <a:p>
            <a:r>
              <a:rPr lang="pt-PT" dirty="0"/>
              <a:t>Web </a:t>
            </a:r>
            <a:r>
              <a:rPr lang="pt-PT" dirty="0" err="1"/>
              <a:t>Development</a:t>
            </a:r>
            <a:r>
              <a:rPr lang="pt-PT" dirty="0"/>
              <a:t> em vez de Web </a:t>
            </a:r>
            <a:r>
              <a:rPr lang="pt-PT" dirty="0" err="1"/>
              <a:t>developement</a:t>
            </a:r>
            <a:endParaRPr lang="pt-PT" dirty="0"/>
          </a:p>
        </p:txBody>
      </p:sp>
    </p:spTree>
    <p:extLst>
      <p:ext uri="{BB962C8B-B14F-4D97-AF65-F5344CB8AC3E}">
        <p14:creationId xmlns:p14="http://schemas.microsoft.com/office/powerpoint/2010/main" val="143618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2236853" y="869606"/>
            <a:ext cx="10553351" cy="1477328"/>
          </a:xfrm>
          <a:prstGeom prst="rect">
            <a:avLst/>
          </a:prstGeom>
          <a:noFill/>
        </p:spPr>
        <p:txBody>
          <a:bodyPr wrap="square" rtlCol="0">
            <a:spAutoFit/>
          </a:bodyPr>
          <a:lstStyle/>
          <a:p>
            <a:br>
              <a:rPr lang="pt-PT" b="1" dirty="0"/>
            </a:br>
            <a:br>
              <a:rPr lang="pt-PT" b="1" dirty="0"/>
            </a:br>
            <a:r>
              <a:rPr lang="pt-PT" b="1" dirty="0"/>
              <a:t>Alterar pergunta para “Escolheu Logotipo como um serviço. Dê-nos alguns detalhes:”</a:t>
            </a:r>
            <a:br>
              <a:rPr lang="pt-PT" b="1" dirty="0"/>
            </a:br>
            <a:r>
              <a:rPr lang="pt-PT" b="1" dirty="0"/>
              <a:t>Alterar esta pergunta para todos os serviços em Português, pois estão todos abrasileirados</a:t>
            </a:r>
            <a:br>
              <a:rPr lang="pt-PT" b="1" dirty="0"/>
            </a:br>
            <a:endParaRPr lang="pt-PT" b="1" dirty="0"/>
          </a:p>
        </p:txBody>
      </p:sp>
      <p:pic>
        <p:nvPicPr>
          <p:cNvPr id="3" name="Imagem 2">
            <a:extLst>
              <a:ext uri="{FF2B5EF4-FFF2-40B4-BE49-F238E27FC236}">
                <a16:creationId xmlns:a16="http://schemas.microsoft.com/office/drawing/2014/main" id="{4616EAE8-54E7-47D8-BAFE-72D2D08462F9}"/>
              </a:ext>
            </a:extLst>
          </p:cNvPr>
          <p:cNvPicPr>
            <a:picLocks noChangeAspect="1"/>
          </p:cNvPicPr>
          <p:nvPr/>
        </p:nvPicPr>
        <p:blipFill>
          <a:blip r:embed="rId2"/>
          <a:stretch>
            <a:fillRect/>
          </a:stretch>
        </p:blipFill>
        <p:spPr>
          <a:xfrm>
            <a:off x="2690812" y="2795587"/>
            <a:ext cx="6810375" cy="1266825"/>
          </a:xfrm>
          <a:prstGeom prst="rect">
            <a:avLst/>
          </a:prstGeom>
        </p:spPr>
      </p:pic>
    </p:spTree>
    <p:extLst>
      <p:ext uri="{BB962C8B-B14F-4D97-AF65-F5344CB8AC3E}">
        <p14:creationId xmlns:p14="http://schemas.microsoft.com/office/powerpoint/2010/main" val="71838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968770" y="860980"/>
            <a:ext cx="10553351" cy="2031325"/>
          </a:xfrm>
          <a:prstGeom prst="rect">
            <a:avLst/>
          </a:prstGeom>
          <a:noFill/>
        </p:spPr>
        <p:txBody>
          <a:bodyPr wrap="square" rtlCol="0">
            <a:spAutoFit/>
          </a:bodyPr>
          <a:lstStyle/>
          <a:p>
            <a:br>
              <a:rPr lang="pt-PT" b="1" dirty="0"/>
            </a:br>
            <a:br>
              <a:rPr lang="pt-PT" b="1" dirty="0"/>
            </a:br>
            <a:r>
              <a:rPr lang="pt-PT" b="1" dirty="0"/>
              <a:t>Alterar texto para “</a:t>
            </a:r>
            <a:r>
              <a:rPr lang="pt-PT" b="1" i="0" dirty="0">
                <a:solidFill>
                  <a:srgbClr val="000000"/>
                </a:solidFill>
                <a:effectLst/>
                <a:latin typeface="Raleway"/>
              </a:rPr>
              <a:t>Está a um passo mais perto de saber os valores médios do serviço escolhido. Preencha os seus dados para continuar: “</a:t>
            </a:r>
            <a:br>
              <a:rPr lang="pt-PT" b="1" i="0" dirty="0">
                <a:solidFill>
                  <a:srgbClr val="000000"/>
                </a:solidFill>
                <a:effectLst/>
                <a:latin typeface="Raleway"/>
              </a:rPr>
            </a:br>
            <a:r>
              <a:rPr lang="pt-PT" b="1" dirty="0"/>
              <a:t>Alterar esta pergunta para todos os serviços em Português, pois estão todos abrasileirados</a:t>
            </a:r>
            <a:endParaRPr lang="pt-PT" b="1" i="0" dirty="0">
              <a:solidFill>
                <a:srgbClr val="000000"/>
              </a:solidFill>
              <a:effectLst/>
              <a:latin typeface="Raleway"/>
            </a:endParaRPr>
          </a:p>
          <a:p>
            <a:br>
              <a:rPr lang="pt-PT" b="1" dirty="0"/>
            </a:br>
            <a:endParaRPr lang="pt-PT" b="1" dirty="0"/>
          </a:p>
        </p:txBody>
      </p:sp>
      <p:pic>
        <p:nvPicPr>
          <p:cNvPr id="4" name="Imagem 3">
            <a:extLst>
              <a:ext uri="{FF2B5EF4-FFF2-40B4-BE49-F238E27FC236}">
                <a16:creationId xmlns:a16="http://schemas.microsoft.com/office/drawing/2014/main" id="{AA220EE8-913A-4F58-BADA-A5CC0768A809}"/>
              </a:ext>
            </a:extLst>
          </p:cNvPr>
          <p:cNvPicPr>
            <a:picLocks noChangeAspect="1"/>
          </p:cNvPicPr>
          <p:nvPr/>
        </p:nvPicPr>
        <p:blipFill>
          <a:blip r:embed="rId2"/>
          <a:stretch>
            <a:fillRect/>
          </a:stretch>
        </p:blipFill>
        <p:spPr>
          <a:xfrm>
            <a:off x="1662921" y="2295525"/>
            <a:ext cx="8210550" cy="4095750"/>
          </a:xfrm>
          <a:prstGeom prst="rect">
            <a:avLst/>
          </a:prstGeom>
        </p:spPr>
      </p:pic>
    </p:spTree>
    <p:extLst>
      <p:ext uri="{BB962C8B-B14F-4D97-AF65-F5344CB8AC3E}">
        <p14:creationId xmlns:p14="http://schemas.microsoft.com/office/powerpoint/2010/main" val="335437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968770" y="860980"/>
            <a:ext cx="10553351" cy="2031325"/>
          </a:xfrm>
          <a:prstGeom prst="rect">
            <a:avLst/>
          </a:prstGeom>
          <a:noFill/>
        </p:spPr>
        <p:txBody>
          <a:bodyPr wrap="square" rtlCol="0">
            <a:spAutoFit/>
          </a:bodyPr>
          <a:lstStyle/>
          <a:p>
            <a:br>
              <a:rPr lang="pt-PT" b="1" dirty="0"/>
            </a:br>
            <a:br>
              <a:rPr lang="pt-PT" b="1" dirty="0"/>
            </a:br>
            <a:r>
              <a:rPr lang="pt-PT" b="1" dirty="0"/>
              <a:t>Alterar texto para “</a:t>
            </a:r>
            <a:r>
              <a:rPr lang="pt-PT" b="1" i="0" dirty="0">
                <a:solidFill>
                  <a:srgbClr val="000000"/>
                </a:solidFill>
                <a:effectLst/>
                <a:latin typeface="Raleway"/>
              </a:rPr>
              <a:t>Alguma informação extra que deseje fornecer sobre o seu projeto?</a:t>
            </a:r>
          </a:p>
          <a:p>
            <a:r>
              <a:rPr lang="pt-PT" b="1" i="0" dirty="0">
                <a:solidFill>
                  <a:srgbClr val="000000"/>
                </a:solidFill>
                <a:effectLst/>
                <a:latin typeface="Raleway"/>
              </a:rPr>
              <a:t>“</a:t>
            </a:r>
            <a:br>
              <a:rPr lang="pt-PT" b="1" i="0" dirty="0">
                <a:solidFill>
                  <a:srgbClr val="000000"/>
                </a:solidFill>
                <a:effectLst/>
                <a:latin typeface="Raleway"/>
              </a:rPr>
            </a:br>
            <a:r>
              <a:rPr lang="pt-PT" b="1" dirty="0"/>
              <a:t>Alterar esta pergunta para todos os serviços em Português, pois estão todos abrasileirados</a:t>
            </a:r>
            <a:endParaRPr lang="pt-PT" b="1" i="0" dirty="0">
              <a:solidFill>
                <a:srgbClr val="000000"/>
              </a:solidFill>
              <a:effectLst/>
              <a:latin typeface="Raleway"/>
            </a:endParaRPr>
          </a:p>
          <a:p>
            <a:br>
              <a:rPr lang="pt-PT" b="1" dirty="0"/>
            </a:br>
            <a:endParaRPr lang="pt-PT" b="1" dirty="0"/>
          </a:p>
        </p:txBody>
      </p:sp>
      <p:pic>
        <p:nvPicPr>
          <p:cNvPr id="3" name="Imagem 2">
            <a:extLst>
              <a:ext uri="{FF2B5EF4-FFF2-40B4-BE49-F238E27FC236}">
                <a16:creationId xmlns:a16="http://schemas.microsoft.com/office/drawing/2014/main" id="{C333B8ED-AF9E-4FA9-B06D-1839BBD861AB}"/>
              </a:ext>
            </a:extLst>
          </p:cNvPr>
          <p:cNvPicPr>
            <a:picLocks noChangeAspect="1"/>
          </p:cNvPicPr>
          <p:nvPr/>
        </p:nvPicPr>
        <p:blipFill>
          <a:blip r:embed="rId2"/>
          <a:stretch>
            <a:fillRect/>
          </a:stretch>
        </p:blipFill>
        <p:spPr>
          <a:xfrm>
            <a:off x="1199538" y="2410699"/>
            <a:ext cx="7410450" cy="4133850"/>
          </a:xfrm>
          <a:prstGeom prst="rect">
            <a:avLst/>
          </a:prstGeom>
        </p:spPr>
      </p:pic>
    </p:spTree>
    <p:extLst>
      <p:ext uri="{BB962C8B-B14F-4D97-AF65-F5344CB8AC3E}">
        <p14:creationId xmlns:p14="http://schemas.microsoft.com/office/powerpoint/2010/main" val="87077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968770" y="860980"/>
            <a:ext cx="10553351" cy="3139321"/>
          </a:xfrm>
          <a:prstGeom prst="rect">
            <a:avLst/>
          </a:prstGeom>
          <a:noFill/>
        </p:spPr>
        <p:txBody>
          <a:bodyPr wrap="square" rtlCol="0">
            <a:spAutoFit/>
          </a:bodyPr>
          <a:lstStyle/>
          <a:p>
            <a:br>
              <a:rPr lang="pt-PT" b="1" dirty="0"/>
            </a:br>
            <a:br>
              <a:rPr lang="pt-PT" b="1" dirty="0"/>
            </a:br>
            <a:r>
              <a:rPr lang="pt-PT" b="1" dirty="0"/>
              <a:t>Alterar texto para “</a:t>
            </a:r>
            <a:r>
              <a:rPr lang="pt-PT" b="1" i="0" dirty="0">
                <a:solidFill>
                  <a:srgbClr val="000000"/>
                </a:solidFill>
                <a:effectLst/>
                <a:latin typeface="Raleway"/>
              </a:rPr>
              <a:t>Veja abaixo o resultado da simulação do seu serviço. A partir daí pode optar por receber, gratuitamente, propostas de agências e / ou freelancers:</a:t>
            </a:r>
          </a:p>
          <a:p>
            <a:endParaRPr lang="pt-PT" b="1" i="0" dirty="0">
              <a:solidFill>
                <a:srgbClr val="000000"/>
              </a:solidFill>
              <a:effectLst/>
              <a:latin typeface="Raleway"/>
            </a:endParaRPr>
          </a:p>
          <a:p>
            <a:r>
              <a:rPr lang="pt-PT" b="1" i="0" dirty="0">
                <a:solidFill>
                  <a:srgbClr val="000000"/>
                </a:solidFill>
                <a:effectLst/>
                <a:latin typeface="Raleway"/>
              </a:rPr>
              <a:t>“</a:t>
            </a:r>
            <a:br>
              <a:rPr lang="pt-PT" b="1" i="0" dirty="0">
                <a:solidFill>
                  <a:srgbClr val="000000"/>
                </a:solidFill>
                <a:effectLst/>
                <a:latin typeface="Raleway"/>
              </a:rPr>
            </a:br>
            <a:r>
              <a:rPr lang="pt-PT" b="1" dirty="0"/>
              <a:t>Alterar esta pergunta para todos os serviços em Português, pois estão todos abrasileirados</a:t>
            </a:r>
            <a:br>
              <a:rPr lang="pt-PT" b="1" dirty="0"/>
            </a:br>
            <a:br>
              <a:rPr lang="pt-PT" b="1" dirty="0"/>
            </a:br>
            <a:r>
              <a:rPr lang="pt-PT" b="1" dirty="0"/>
              <a:t>Adicionar um ponto de exclamação ao Parabéns, para ficar Parabéns!</a:t>
            </a:r>
            <a:endParaRPr lang="pt-PT" b="1" i="0" dirty="0">
              <a:solidFill>
                <a:srgbClr val="000000"/>
              </a:solidFill>
              <a:effectLst/>
              <a:latin typeface="Raleway"/>
            </a:endParaRPr>
          </a:p>
          <a:p>
            <a:br>
              <a:rPr lang="pt-PT" b="1" dirty="0"/>
            </a:br>
            <a:endParaRPr lang="pt-PT" b="1" dirty="0"/>
          </a:p>
        </p:txBody>
      </p:sp>
      <p:pic>
        <p:nvPicPr>
          <p:cNvPr id="4" name="Imagem 3">
            <a:extLst>
              <a:ext uri="{FF2B5EF4-FFF2-40B4-BE49-F238E27FC236}">
                <a16:creationId xmlns:a16="http://schemas.microsoft.com/office/drawing/2014/main" id="{4BE0F070-3DFA-4893-9D0F-26B7EE36A32E}"/>
              </a:ext>
            </a:extLst>
          </p:cNvPr>
          <p:cNvPicPr>
            <a:picLocks noChangeAspect="1"/>
          </p:cNvPicPr>
          <p:nvPr/>
        </p:nvPicPr>
        <p:blipFill>
          <a:blip r:embed="rId2"/>
          <a:stretch>
            <a:fillRect/>
          </a:stretch>
        </p:blipFill>
        <p:spPr>
          <a:xfrm>
            <a:off x="1346024" y="3429000"/>
            <a:ext cx="9499951" cy="1534705"/>
          </a:xfrm>
          <a:prstGeom prst="rect">
            <a:avLst/>
          </a:prstGeom>
        </p:spPr>
      </p:pic>
    </p:spTree>
    <p:extLst>
      <p:ext uri="{BB962C8B-B14F-4D97-AF65-F5344CB8AC3E}">
        <p14:creationId xmlns:p14="http://schemas.microsoft.com/office/powerpoint/2010/main" val="274926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968770" y="860980"/>
            <a:ext cx="10553351" cy="2585323"/>
          </a:xfrm>
          <a:prstGeom prst="rect">
            <a:avLst/>
          </a:prstGeom>
          <a:noFill/>
        </p:spPr>
        <p:txBody>
          <a:bodyPr wrap="square" rtlCol="0">
            <a:spAutoFit/>
          </a:bodyPr>
          <a:lstStyle/>
          <a:p>
            <a:br>
              <a:rPr lang="pt-PT" b="1" dirty="0"/>
            </a:br>
            <a:br>
              <a:rPr lang="pt-PT" b="1" dirty="0"/>
            </a:br>
            <a:r>
              <a:rPr lang="pt-PT" b="1" dirty="0"/>
              <a:t>Alterar texto para “</a:t>
            </a:r>
            <a:r>
              <a:rPr lang="pt-PT" b="1" i="0" dirty="0">
                <a:solidFill>
                  <a:srgbClr val="000000"/>
                </a:solidFill>
                <a:effectLst/>
                <a:latin typeface="Raleway"/>
              </a:rPr>
              <a:t>OBRIGADO PELA SUA SIMULAÇÃO COM A DIGIQUOT!</a:t>
            </a:r>
          </a:p>
          <a:p>
            <a:r>
              <a:rPr lang="pt-PT" b="1" i="0" dirty="0">
                <a:solidFill>
                  <a:srgbClr val="000000"/>
                </a:solidFill>
                <a:effectLst/>
                <a:latin typeface="Raleway"/>
              </a:rPr>
              <a:t>Em breve receberá as suas propostas dos nossos parceiros. Boa sorte com o seu projeto!</a:t>
            </a:r>
          </a:p>
          <a:p>
            <a:r>
              <a:rPr lang="pt-PT" b="1" i="0" dirty="0">
                <a:solidFill>
                  <a:srgbClr val="000000"/>
                </a:solidFill>
                <a:effectLst/>
                <a:latin typeface="Raleway"/>
              </a:rPr>
              <a:t>“</a:t>
            </a:r>
            <a:br>
              <a:rPr lang="pt-PT" b="1" i="0" dirty="0">
                <a:solidFill>
                  <a:srgbClr val="000000"/>
                </a:solidFill>
                <a:effectLst/>
                <a:latin typeface="Raleway"/>
              </a:rPr>
            </a:br>
            <a:r>
              <a:rPr lang="pt-PT" b="1" dirty="0"/>
              <a:t>Alterar esta pergunta para todos os serviços em Português, pois estão todos abrasileirados</a:t>
            </a:r>
            <a:br>
              <a:rPr lang="pt-PT" b="1" dirty="0"/>
            </a:br>
            <a:br>
              <a:rPr lang="pt-PT" b="1" dirty="0"/>
            </a:br>
            <a:br>
              <a:rPr lang="pt-PT" b="1" dirty="0"/>
            </a:br>
            <a:endParaRPr lang="pt-PT" b="1" dirty="0"/>
          </a:p>
        </p:txBody>
      </p:sp>
      <p:pic>
        <p:nvPicPr>
          <p:cNvPr id="3" name="Imagem 2">
            <a:extLst>
              <a:ext uri="{FF2B5EF4-FFF2-40B4-BE49-F238E27FC236}">
                <a16:creationId xmlns:a16="http://schemas.microsoft.com/office/drawing/2014/main" id="{3F5BAB14-C417-4A04-9A0D-85ED1EF900CE}"/>
              </a:ext>
            </a:extLst>
          </p:cNvPr>
          <p:cNvPicPr>
            <a:picLocks noChangeAspect="1"/>
          </p:cNvPicPr>
          <p:nvPr/>
        </p:nvPicPr>
        <p:blipFill>
          <a:blip r:embed="rId2"/>
          <a:stretch>
            <a:fillRect/>
          </a:stretch>
        </p:blipFill>
        <p:spPr>
          <a:xfrm>
            <a:off x="218419" y="3904594"/>
            <a:ext cx="11553825" cy="2505075"/>
          </a:xfrm>
          <a:prstGeom prst="rect">
            <a:avLst/>
          </a:prstGeom>
        </p:spPr>
      </p:pic>
    </p:spTree>
    <p:extLst>
      <p:ext uri="{BB962C8B-B14F-4D97-AF65-F5344CB8AC3E}">
        <p14:creationId xmlns:p14="http://schemas.microsoft.com/office/powerpoint/2010/main" val="63396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968770" y="860980"/>
            <a:ext cx="10553351" cy="1754326"/>
          </a:xfrm>
          <a:prstGeom prst="rect">
            <a:avLst/>
          </a:prstGeom>
          <a:noFill/>
        </p:spPr>
        <p:txBody>
          <a:bodyPr wrap="square" rtlCol="0">
            <a:spAutoFit/>
          </a:bodyPr>
          <a:lstStyle/>
          <a:p>
            <a:br>
              <a:rPr lang="pt-PT" b="1" dirty="0"/>
            </a:br>
            <a:br>
              <a:rPr lang="pt-PT" b="1" dirty="0"/>
            </a:br>
            <a:r>
              <a:rPr lang="pt-PT" b="1" dirty="0"/>
              <a:t>Continua com ? A mais nos serviços (Rever em Website, Loja Online , Google SEO e </a:t>
            </a:r>
            <a:r>
              <a:rPr lang="pt-PT" b="1" dirty="0" err="1"/>
              <a:t>Cyber</a:t>
            </a:r>
            <a:r>
              <a:rPr lang="pt-PT" b="1" dirty="0"/>
              <a:t> </a:t>
            </a:r>
            <a:r>
              <a:rPr lang="pt-PT" b="1" dirty="0" err="1"/>
              <a:t>Security</a:t>
            </a:r>
            <a:br>
              <a:rPr lang="pt-PT" b="1" dirty="0"/>
            </a:br>
            <a:br>
              <a:rPr lang="pt-PT" b="1" dirty="0"/>
            </a:br>
            <a:br>
              <a:rPr lang="pt-PT" b="1" dirty="0"/>
            </a:br>
            <a:endParaRPr lang="pt-PT" b="1" dirty="0"/>
          </a:p>
        </p:txBody>
      </p:sp>
      <p:pic>
        <p:nvPicPr>
          <p:cNvPr id="4" name="Imagem 3">
            <a:extLst>
              <a:ext uri="{FF2B5EF4-FFF2-40B4-BE49-F238E27FC236}">
                <a16:creationId xmlns:a16="http://schemas.microsoft.com/office/drawing/2014/main" id="{01AC835A-536F-405A-9970-E7C70FB8EFD1}"/>
              </a:ext>
            </a:extLst>
          </p:cNvPr>
          <p:cNvPicPr>
            <a:picLocks noChangeAspect="1"/>
          </p:cNvPicPr>
          <p:nvPr/>
        </p:nvPicPr>
        <p:blipFill>
          <a:blip r:embed="rId2"/>
          <a:stretch>
            <a:fillRect/>
          </a:stretch>
        </p:blipFill>
        <p:spPr>
          <a:xfrm>
            <a:off x="1657500" y="3171038"/>
            <a:ext cx="8412086" cy="3374442"/>
          </a:xfrm>
          <a:prstGeom prst="rect">
            <a:avLst/>
          </a:prstGeom>
        </p:spPr>
      </p:pic>
    </p:spTree>
    <p:extLst>
      <p:ext uri="{BB962C8B-B14F-4D97-AF65-F5344CB8AC3E}">
        <p14:creationId xmlns:p14="http://schemas.microsoft.com/office/powerpoint/2010/main" val="19619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729842" y="411061"/>
            <a:ext cx="10553351" cy="369332"/>
          </a:xfrm>
          <a:prstGeom prst="rect">
            <a:avLst/>
          </a:prstGeom>
          <a:noFill/>
        </p:spPr>
        <p:txBody>
          <a:bodyPr wrap="square" rtlCol="0">
            <a:spAutoFit/>
          </a:bodyPr>
          <a:lstStyle/>
          <a:p>
            <a:r>
              <a:rPr lang="pt-PT" b="1" dirty="0"/>
              <a:t>Alterar os seguintes textos que estão abrasileirados</a:t>
            </a:r>
          </a:p>
        </p:txBody>
      </p:sp>
      <p:sp>
        <p:nvSpPr>
          <p:cNvPr id="4" name="CaixaDeTexto 3">
            <a:extLst>
              <a:ext uri="{FF2B5EF4-FFF2-40B4-BE49-F238E27FC236}">
                <a16:creationId xmlns:a16="http://schemas.microsoft.com/office/drawing/2014/main" id="{A1EF38A7-D46C-4213-9782-53B651E8CF6C}"/>
              </a:ext>
            </a:extLst>
          </p:cNvPr>
          <p:cNvSpPr txBox="1"/>
          <p:nvPr/>
        </p:nvSpPr>
        <p:spPr>
          <a:xfrm>
            <a:off x="729841" y="1301692"/>
            <a:ext cx="10553351" cy="2585323"/>
          </a:xfrm>
          <a:prstGeom prst="rect">
            <a:avLst/>
          </a:prstGeom>
          <a:noFill/>
        </p:spPr>
        <p:txBody>
          <a:bodyPr wrap="square" rtlCol="0">
            <a:spAutoFit/>
          </a:bodyPr>
          <a:lstStyle/>
          <a:p>
            <a:r>
              <a:rPr lang="pt-PT" b="1" i="0" dirty="0" err="1">
                <a:solidFill>
                  <a:srgbClr val="333333"/>
                </a:solidFill>
                <a:effectLst/>
                <a:latin typeface="Raleway"/>
              </a:rPr>
              <a:t>Digiquot</a:t>
            </a:r>
            <a:r>
              <a:rPr lang="pt-PT" b="1" i="0" dirty="0">
                <a:solidFill>
                  <a:srgbClr val="333333"/>
                </a:solidFill>
                <a:effectLst/>
                <a:latin typeface="Raleway"/>
              </a:rPr>
              <a:t> existe para economizar seu tempo!</a:t>
            </a:r>
            <a:r>
              <a:rPr lang="pt-PT" b="0" i="0" dirty="0">
                <a:solidFill>
                  <a:srgbClr val="333333"/>
                </a:solidFill>
                <a:effectLst/>
                <a:latin typeface="Raleway"/>
              </a:rPr>
              <a:t> Se você tem um projeto que precisa de um serviço digital, agora você pode </a:t>
            </a:r>
            <a:r>
              <a:rPr lang="pt-PT" b="1" i="0" dirty="0">
                <a:solidFill>
                  <a:srgbClr val="333333"/>
                </a:solidFill>
                <a:effectLst/>
                <a:latin typeface="Raleway"/>
              </a:rPr>
              <a:t>simule quanto vai custar.</a:t>
            </a:r>
            <a:r>
              <a:rPr lang="pt-PT" b="0" i="0" dirty="0">
                <a:solidFill>
                  <a:srgbClr val="333333"/>
                </a:solidFill>
                <a:effectLst/>
                <a:latin typeface="Raleway"/>
              </a:rPr>
              <a:t> Você não precisa esperar dias para ter uma ideia do preço do seu projeto. </a:t>
            </a:r>
            <a:r>
              <a:rPr lang="pt-PT" b="1" i="0" dirty="0">
                <a:solidFill>
                  <a:srgbClr val="333333"/>
                </a:solidFill>
                <a:effectLst/>
                <a:latin typeface="Raleway"/>
              </a:rPr>
              <a:t>Apenas alguns segundos!</a:t>
            </a:r>
            <a:br>
              <a:rPr lang="pt-PT" b="1" i="0" dirty="0">
                <a:solidFill>
                  <a:srgbClr val="333333"/>
                </a:solidFill>
                <a:effectLst/>
                <a:latin typeface="Raleway"/>
              </a:rPr>
            </a:br>
            <a:br>
              <a:rPr lang="pt-PT" b="1" i="0" dirty="0">
                <a:solidFill>
                  <a:srgbClr val="333333"/>
                </a:solidFill>
                <a:effectLst/>
                <a:latin typeface="Raleway"/>
              </a:rPr>
            </a:br>
            <a:r>
              <a:rPr lang="pt-PT" b="1" i="0" dirty="0">
                <a:solidFill>
                  <a:srgbClr val="333333"/>
                </a:solidFill>
                <a:effectLst/>
                <a:latin typeface="Raleway"/>
              </a:rPr>
              <a:t>Para</a:t>
            </a:r>
          </a:p>
          <a:p>
            <a:endParaRPr lang="pt-PT" b="1" dirty="0">
              <a:solidFill>
                <a:srgbClr val="333333"/>
              </a:solidFill>
              <a:latin typeface="Raleway"/>
            </a:endParaRPr>
          </a:p>
          <a:p>
            <a:r>
              <a:rPr lang="pt-PT" b="1" i="0" dirty="0">
                <a:solidFill>
                  <a:srgbClr val="333333"/>
                </a:solidFill>
                <a:effectLst/>
                <a:latin typeface="Raleway"/>
              </a:rPr>
              <a:t>A </a:t>
            </a:r>
            <a:r>
              <a:rPr lang="pt-PT" b="1" i="0" dirty="0" err="1">
                <a:solidFill>
                  <a:srgbClr val="333333"/>
                </a:solidFill>
                <a:effectLst/>
                <a:latin typeface="Raleway"/>
              </a:rPr>
              <a:t>Digiquot</a:t>
            </a:r>
            <a:r>
              <a:rPr lang="pt-PT" b="1" i="0" dirty="0">
                <a:solidFill>
                  <a:srgbClr val="333333"/>
                </a:solidFill>
                <a:effectLst/>
                <a:latin typeface="Raleway"/>
              </a:rPr>
              <a:t> existe para economizar o seu tempo!</a:t>
            </a:r>
            <a:r>
              <a:rPr lang="pt-PT" b="0" i="0" dirty="0">
                <a:solidFill>
                  <a:srgbClr val="333333"/>
                </a:solidFill>
                <a:effectLst/>
                <a:latin typeface="Raleway"/>
              </a:rPr>
              <a:t> Se tem um projeto que precisa de um serviço digital, agora já pode </a:t>
            </a:r>
            <a:r>
              <a:rPr lang="pt-PT" b="1" i="0" dirty="0">
                <a:solidFill>
                  <a:srgbClr val="333333"/>
                </a:solidFill>
                <a:effectLst/>
                <a:latin typeface="Raleway"/>
              </a:rPr>
              <a:t>simular quanto vai custar.</a:t>
            </a:r>
            <a:r>
              <a:rPr lang="pt-PT" b="0" i="0" dirty="0">
                <a:solidFill>
                  <a:srgbClr val="333333"/>
                </a:solidFill>
                <a:effectLst/>
                <a:latin typeface="Raleway"/>
              </a:rPr>
              <a:t> </a:t>
            </a:r>
            <a:r>
              <a:rPr lang="pt-PT" dirty="0">
                <a:solidFill>
                  <a:srgbClr val="333333"/>
                </a:solidFill>
                <a:latin typeface="Raleway"/>
              </a:rPr>
              <a:t>N</a:t>
            </a:r>
            <a:r>
              <a:rPr lang="pt-PT" b="0" i="0" dirty="0">
                <a:solidFill>
                  <a:srgbClr val="333333"/>
                </a:solidFill>
                <a:effectLst/>
                <a:latin typeface="Raleway"/>
              </a:rPr>
              <a:t>ão precisa de esperar dias para ter uma ideia do preço do seu projeto. </a:t>
            </a:r>
            <a:r>
              <a:rPr lang="pt-PT" b="1" i="0" dirty="0">
                <a:solidFill>
                  <a:srgbClr val="333333"/>
                </a:solidFill>
                <a:effectLst/>
                <a:latin typeface="Raleway"/>
              </a:rPr>
              <a:t>Apenas alguns segundos!</a:t>
            </a:r>
            <a:endParaRPr lang="pt-PT" b="1" dirty="0"/>
          </a:p>
        </p:txBody>
      </p:sp>
    </p:spTree>
    <p:extLst>
      <p:ext uri="{BB962C8B-B14F-4D97-AF65-F5344CB8AC3E}">
        <p14:creationId xmlns:p14="http://schemas.microsoft.com/office/powerpoint/2010/main" val="115505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729842" y="411061"/>
            <a:ext cx="10553351" cy="369332"/>
          </a:xfrm>
          <a:prstGeom prst="rect">
            <a:avLst/>
          </a:prstGeom>
          <a:noFill/>
        </p:spPr>
        <p:txBody>
          <a:bodyPr wrap="square" rtlCol="0">
            <a:spAutoFit/>
          </a:bodyPr>
          <a:lstStyle/>
          <a:p>
            <a:r>
              <a:rPr lang="pt-PT" b="1" dirty="0"/>
              <a:t>Alterar os seguintes textos que estão abrasileirados</a:t>
            </a:r>
          </a:p>
        </p:txBody>
      </p:sp>
      <p:sp>
        <p:nvSpPr>
          <p:cNvPr id="4" name="CaixaDeTexto 3">
            <a:extLst>
              <a:ext uri="{FF2B5EF4-FFF2-40B4-BE49-F238E27FC236}">
                <a16:creationId xmlns:a16="http://schemas.microsoft.com/office/drawing/2014/main" id="{A1EF38A7-D46C-4213-9782-53B651E8CF6C}"/>
              </a:ext>
            </a:extLst>
          </p:cNvPr>
          <p:cNvSpPr txBox="1"/>
          <p:nvPr/>
        </p:nvSpPr>
        <p:spPr>
          <a:xfrm>
            <a:off x="729841" y="1301692"/>
            <a:ext cx="10553351" cy="2585323"/>
          </a:xfrm>
          <a:prstGeom prst="rect">
            <a:avLst/>
          </a:prstGeom>
          <a:noFill/>
        </p:spPr>
        <p:txBody>
          <a:bodyPr wrap="square" rtlCol="0">
            <a:spAutoFit/>
          </a:bodyPr>
          <a:lstStyle/>
          <a:p>
            <a:r>
              <a:rPr lang="pt-PT" b="0" i="0" dirty="0">
                <a:solidFill>
                  <a:srgbClr val="333333"/>
                </a:solidFill>
                <a:effectLst/>
                <a:latin typeface="Raleway"/>
              </a:rPr>
              <a:t>Algoritmo </a:t>
            </a:r>
            <a:r>
              <a:rPr lang="pt-PT" b="0" i="0" dirty="0" err="1">
                <a:solidFill>
                  <a:srgbClr val="333333"/>
                </a:solidFill>
                <a:effectLst/>
                <a:latin typeface="Raleway"/>
              </a:rPr>
              <a:t>Digiquot</a:t>
            </a:r>
            <a:r>
              <a:rPr lang="pt-PT" b="0" i="0" dirty="0">
                <a:solidFill>
                  <a:srgbClr val="333333"/>
                </a:solidFill>
                <a:effectLst/>
                <a:latin typeface="Raleway"/>
              </a:rPr>
              <a:t> desenvolvido por nossa incrível equipe de TI </a:t>
            </a:r>
            <a:r>
              <a:rPr lang="pt-PT" b="1" i="0" dirty="0">
                <a:solidFill>
                  <a:srgbClr val="333333"/>
                </a:solidFill>
                <a:effectLst/>
                <a:latin typeface="Raleway"/>
              </a:rPr>
              <a:t>pode ​​fornecer a você a cotação média, dependendo de qual serviço você precisa</a:t>
            </a:r>
            <a:r>
              <a:rPr lang="pt-PT" b="0" i="0" dirty="0">
                <a:solidFill>
                  <a:srgbClr val="333333"/>
                </a:solidFill>
                <a:effectLst/>
                <a:latin typeface="Raleway"/>
              </a:rPr>
              <a:t> e onde vai ser implementado o serviço. Quer saber quanto custa um site em Portugal? </a:t>
            </a:r>
            <a:r>
              <a:rPr lang="pt-PT" b="1" i="0" dirty="0" err="1">
                <a:solidFill>
                  <a:srgbClr val="333333"/>
                </a:solidFill>
                <a:effectLst/>
                <a:latin typeface="Raleway"/>
              </a:rPr>
              <a:t>Digiquot</a:t>
            </a:r>
            <a:r>
              <a:rPr lang="pt-PT" b="1" i="0" dirty="0">
                <a:solidFill>
                  <a:srgbClr val="333333"/>
                </a:solidFill>
                <a:effectLst/>
                <a:latin typeface="Raleway"/>
              </a:rPr>
              <a:t> </a:t>
            </a:r>
            <a:r>
              <a:rPr lang="pt-PT" b="1" i="0" dirty="0" err="1">
                <a:solidFill>
                  <a:srgbClr val="333333"/>
                </a:solidFill>
                <a:effectLst/>
                <a:latin typeface="Raleway"/>
              </a:rPr>
              <a:t>us</a:t>
            </a:r>
            <a:r>
              <a:rPr lang="pt-PT" b="1" i="0" dirty="0">
                <a:solidFill>
                  <a:srgbClr val="333333"/>
                </a:solidFill>
                <a:effectLst/>
                <a:latin typeface="Raleway"/>
              </a:rPr>
              <a:t>!</a:t>
            </a:r>
            <a:br>
              <a:rPr lang="pt-PT" b="1" i="0" dirty="0">
                <a:solidFill>
                  <a:srgbClr val="333333"/>
                </a:solidFill>
                <a:effectLst/>
                <a:latin typeface="Raleway"/>
              </a:rPr>
            </a:br>
            <a:br>
              <a:rPr lang="pt-PT" b="1" i="0" dirty="0">
                <a:solidFill>
                  <a:srgbClr val="333333"/>
                </a:solidFill>
                <a:effectLst/>
                <a:latin typeface="Raleway"/>
              </a:rPr>
            </a:br>
            <a:r>
              <a:rPr lang="pt-PT" b="1" i="0" dirty="0">
                <a:solidFill>
                  <a:srgbClr val="333333"/>
                </a:solidFill>
                <a:effectLst/>
                <a:latin typeface="Raleway"/>
              </a:rPr>
              <a:t>Para</a:t>
            </a:r>
          </a:p>
          <a:p>
            <a:endParaRPr lang="pt-PT" b="1" dirty="0">
              <a:solidFill>
                <a:srgbClr val="333333"/>
              </a:solidFill>
              <a:latin typeface="Raleway"/>
            </a:endParaRPr>
          </a:p>
          <a:p>
            <a:r>
              <a:rPr lang="pt-PT" b="0" i="0" dirty="0">
                <a:solidFill>
                  <a:srgbClr val="333333"/>
                </a:solidFill>
                <a:effectLst/>
                <a:latin typeface="Raleway"/>
              </a:rPr>
              <a:t>O Algoritmo </a:t>
            </a:r>
            <a:r>
              <a:rPr lang="pt-PT" b="0" i="0" dirty="0" err="1">
                <a:solidFill>
                  <a:srgbClr val="333333"/>
                </a:solidFill>
                <a:effectLst/>
                <a:latin typeface="Raleway"/>
              </a:rPr>
              <a:t>Digiquot</a:t>
            </a:r>
            <a:r>
              <a:rPr lang="pt-PT" b="0" i="0" dirty="0">
                <a:solidFill>
                  <a:srgbClr val="333333"/>
                </a:solidFill>
                <a:effectLst/>
                <a:latin typeface="Raleway"/>
              </a:rPr>
              <a:t> desenvolvido pela nossa incrível equipa de IT </a:t>
            </a:r>
            <a:r>
              <a:rPr lang="pt-PT" b="1" i="0" dirty="0">
                <a:solidFill>
                  <a:srgbClr val="333333"/>
                </a:solidFill>
                <a:effectLst/>
                <a:latin typeface="Raleway"/>
              </a:rPr>
              <a:t>pode ​​fornecer o valor médio, dependendo do serviço que precisa</a:t>
            </a:r>
            <a:r>
              <a:rPr lang="pt-PT" b="0" i="0" dirty="0">
                <a:solidFill>
                  <a:srgbClr val="333333"/>
                </a:solidFill>
                <a:effectLst/>
                <a:latin typeface="Raleway"/>
              </a:rPr>
              <a:t> e onde o mesmo vai ser implementado. Quer saber quanto custa um website em Portugal? </a:t>
            </a:r>
            <a:r>
              <a:rPr lang="pt-PT" b="1" i="0" dirty="0" err="1">
                <a:solidFill>
                  <a:srgbClr val="333333"/>
                </a:solidFill>
                <a:effectLst/>
                <a:latin typeface="Raleway"/>
              </a:rPr>
              <a:t>Digiquot</a:t>
            </a:r>
            <a:r>
              <a:rPr lang="pt-PT" b="1" i="0" dirty="0">
                <a:solidFill>
                  <a:srgbClr val="333333"/>
                </a:solidFill>
                <a:effectLst/>
                <a:latin typeface="Raleway"/>
              </a:rPr>
              <a:t> </a:t>
            </a:r>
            <a:r>
              <a:rPr lang="pt-PT" b="1" i="0" dirty="0" err="1">
                <a:solidFill>
                  <a:srgbClr val="333333"/>
                </a:solidFill>
                <a:effectLst/>
                <a:latin typeface="Raleway"/>
              </a:rPr>
              <a:t>us</a:t>
            </a:r>
            <a:r>
              <a:rPr lang="pt-PT" b="1" i="0" dirty="0">
                <a:solidFill>
                  <a:srgbClr val="333333"/>
                </a:solidFill>
                <a:effectLst/>
                <a:latin typeface="Raleway"/>
              </a:rPr>
              <a:t>!</a:t>
            </a:r>
            <a:endParaRPr lang="pt-PT" b="1" dirty="0"/>
          </a:p>
        </p:txBody>
      </p:sp>
    </p:spTree>
    <p:extLst>
      <p:ext uri="{BB962C8B-B14F-4D97-AF65-F5344CB8AC3E}">
        <p14:creationId xmlns:p14="http://schemas.microsoft.com/office/powerpoint/2010/main" val="226748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729842" y="411061"/>
            <a:ext cx="10553351" cy="369332"/>
          </a:xfrm>
          <a:prstGeom prst="rect">
            <a:avLst/>
          </a:prstGeom>
          <a:noFill/>
        </p:spPr>
        <p:txBody>
          <a:bodyPr wrap="square" rtlCol="0">
            <a:spAutoFit/>
          </a:bodyPr>
          <a:lstStyle/>
          <a:p>
            <a:r>
              <a:rPr lang="pt-PT" b="1" dirty="0"/>
              <a:t>Alterar os seguintes textos que estão abrasileirados</a:t>
            </a:r>
          </a:p>
        </p:txBody>
      </p:sp>
      <p:sp>
        <p:nvSpPr>
          <p:cNvPr id="4" name="CaixaDeTexto 3">
            <a:extLst>
              <a:ext uri="{FF2B5EF4-FFF2-40B4-BE49-F238E27FC236}">
                <a16:creationId xmlns:a16="http://schemas.microsoft.com/office/drawing/2014/main" id="{A1EF38A7-D46C-4213-9782-53B651E8CF6C}"/>
              </a:ext>
            </a:extLst>
          </p:cNvPr>
          <p:cNvSpPr txBox="1"/>
          <p:nvPr/>
        </p:nvSpPr>
        <p:spPr>
          <a:xfrm>
            <a:off x="729841" y="1301692"/>
            <a:ext cx="10553351" cy="5355312"/>
          </a:xfrm>
          <a:prstGeom prst="rect">
            <a:avLst/>
          </a:prstGeom>
          <a:noFill/>
        </p:spPr>
        <p:txBody>
          <a:bodyPr wrap="square" rtlCol="0">
            <a:spAutoFit/>
          </a:bodyPr>
          <a:lstStyle/>
          <a:p>
            <a:r>
              <a:rPr lang="pt-PT" b="1" i="0" dirty="0">
                <a:solidFill>
                  <a:srgbClr val="333333"/>
                </a:solidFill>
                <a:effectLst/>
                <a:latin typeface="Raleway"/>
              </a:rPr>
              <a:t>1- </a:t>
            </a:r>
            <a:r>
              <a:rPr lang="pt-PT" b="0" i="0" dirty="0">
                <a:solidFill>
                  <a:srgbClr val="333333"/>
                </a:solidFill>
                <a:effectLst/>
                <a:latin typeface="Raleway"/>
              </a:rPr>
              <a:t>Escolha o seu serviço</a:t>
            </a:r>
            <a:br>
              <a:rPr lang="pt-PT" dirty="0"/>
            </a:br>
            <a:br>
              <a:rPr lang="pt-PT" dirty="0"/>
            </a:br>
            <a:r>
              <a:rPr lang="pt-PT" b="1" i="0" dirty="0">
                <a:solidFill>
                  <a:srgbClr val="333333"/>
                </a:solidFill>
                <a:effectLst/>
                <a:latin typeface="Raleway"/>
              </a:rPr>
              <a:t>2- </a:t>
            </a:r>
            <a:r>
              <a:rPr lang="pt-PT" b="0" i="0" dirty="0">
                <a:solidFill>
                  <a:srgbClr val="333333"/>
                </a:solidFill>
                <a:effectLst/>
                <a:latin typeface="Raleway"/>
              </a:rPr>
              <a:t>Selecione de qual país deseja receber uma cotação</a:t>
            </a:r>
            <a:br>
              <a:rPr lang="pt-PT" dirty="0"/>
            </a:br>
            <a:br>
              <a:rPr lang="pt-PT" dirty="0"/>
            </a:br>
            <a:r>
              <a:rPr lang="pt-PT" b="1" i="0" dirty="0">
                <a:solidFill>
                  <a:srgbClr val="333333"/>
                </a:solidFill>
                <a:effectLst/>
                <a:latin typeface="Raleway"/>
              </a:rPr>
              <a:t>3- </a:t>
            </a:r>
            <a:r>
              <a:rPr lang="pt-PT" b="0" i="0" dirty="0">
                <a:solidFill>
                  <a:srgbClr val="333333"/>
                </a:solidFill>
                <a:effectLst/>
                <a:latin typeface="Raleway"/>
              </a:rPr>
              <a:t>Receba sua simulação</a:t>
            </a:r>
            <a:br>
              <a:rPr lang="pt-PT" dirty="0"/>
            </a:br>
            <a:br>
              <a:rPr lang="pt-PT" dirty="0"/>
            </a:br>
            <a:r>
              <a:rPr lang="pt-PT" b="1" i="0" dirty="0">
                <a:solidFill>
                  <a:srgbClr val="333333"/>
                </a:solidFill>
                <a:effectLst/>
                <a:latin typeface="Raleway"/>
              </a:rPr>
              <a:t>4- </a:t>
            </a:r>
            <a:r>
              <a:rPr lang="pt-PT" b="0" i="0" dirty="0">
                <a:solidFill>
                  <a:srgbClr val="333333"/>
                </a:solidFill>
                <a:effectLst/>
                <a:latin typeface="Raleway"/>
              </a:rPr>
              <a:t>Se gostar da simulação, pode optar por receber propostas finais de Agências ou Freelancers desse país específico</a:t>
            </a:r>
            <a:br>
              <a:rPr lang="pt-PT" b="1" i="0" dirty="0">
                <a:solidFill>
                  <a:srgbClr val="333333"/>
                </a:solidFill>
                <a:effectLst/>
                <a:latin typeface="Raleway"/>
              </a:rPr>
            </a:br>
            <a:br>
              <a:rPr lang="pt-PT" b="1" i="0" dirty="0">
                <a:solidFill>
                  <a:srgbClr val="333333"/>
                </a:solidFill>
                <a:effectLst/>
                <a:latin typeface="Raleway"/>
              </a:rPr>
            </a:br>
            <a:r>
              <a:rPr lang="pt-PT" b="1" i="0" dirty="0">
                <a:solidFill>
                  <a:srgbClr val="333333"/>
                </a:solidFill>
                <a:effectLst/>
                <a:latin typeface="Raleway"/>
              </a:rPr>
              <a:t>Para</a:t>
            </a:r>
          </a:p>
          <a:p>
            <a:endParaRPr lang="pt-PT" b="1" dirty="0">
              <a:solidFill>
                <a:srgbClr val="333333"/>
              </a:solidFill>
              <a:latin typeface="Raleway"/>
            </a:endParaRPr>
          </a:p>
          <a:p>
            <a:r>
              <a:rPr lang="pt-PT" b="1" i="0" dirty="0">
                <a:solidFill>
                  <a:srgbClr val="333333"/>
                </a:solidFill>
                <a:effectLst/>
                <a:latin typeface="Raleway"/>
              </a:rPr>
              <a:t>1- </a:t>
            </a:r>
            <a:r>
              <a:rPr lang="pt-PT" b="0" i="0" dirty="0">
                <a:solidFill>
                  <a:srgbClr val="333333"/>
                </a:solidFill>
                <a:effectLst/>
                <a:latin typeface="Raleway"/>
              </a:rPr>
              <a:t>Escolha o seu serviço</a:t>
            </a:r>
            <a:br>
              <a:rPr lang="pt-PT" dirty="0"/>
            </a:br>
            <a:br>
              <a:rPr lang="pt-PT" dirty="0"/>
            </a:br>
            <a:r>
              <a:rPr lang="pt-PT" b="1" i="0" dirty="0">
                <a:solidFill>
                  <a:srgbClr val="333333"/>
                </a:solidFill>
                <a:effectLst/>
                <a:latin typeface="Raleway"/>
              </a:rPr>
              <a:t>2- </a:t>
            </a:r>
            <a:r>
              <a:rPr lang="pt-PT" b="0" i="0" dirty="0">
                <a:solidFill>
                  <a:srgbClr val="333333"/>
                </a:solidFill>
                <a:effectLst/>
                <a:latin typeface="Raleway"/>
              </a:rPr>
              <a:t>Selecione de que país deseja receber uma cotação</a:t>
            </a:r>
            <a:br>
              <a:rPr lang="pt-PT" dirty="0"/>
            </a:br>
            <a:br>
              <a:rPr lang="pt-PT" dirty="0"/>
            </a:br>
            <a:r>
              <a:rPr lang="pt-PT" b="1" i="0" dirty="0">
                <a:solidFill>
                  <a:srgbClr val="333333"/>
                </a:solidFill>
                <a:effectLst/>
                <a:latin typeface="Raleway"/>
              </a:rPr>
              <a:t>3- </a:t>
            </a:r>
            <a:r>
              <a:rPr lang="pt-PT" b="0" i="0" dirty="0">
                <a:solidFill>
                  <a:srgbClr val="333333"/>
                </a:solidFill>
                <a:effectLst/>
                <a:latin typeface="Raleway"/>
              </a:rPr>
              <a:t>Receba a sua simulação</a:t>
            </a:r>
            <a:br>
              <a:rPr lang="pt-PT" dirty="0"/>
            </a:br>
            <a:br>
              <a:rPr lang="pt-PT" dirty="0"/>
            </a:br>
            <a:r>
              <a:rPr lang="pt-PT" b="1" i="0" dirty="0">
                <a:solidFill>
                  <a:srgbClr val="333333"/>
                </a:solidFill>
                <a:effectLst/>
                <a:latin typeface="Raleway"/>
              </a:rPr>
              <a:t>4- </a:t>
            </a:r>
            <a:r>
              <a:rPr lang="pt-PT" b="0" i="0" dirty="0">
                <a:solidFill>
                  <a:srgbClr val="333333"/>
                </a:solidFill>
                <a:effectLst/>
                <a:latin typeface="Raleway"/>
              </a:rPr>
              <a:t>Se gostar da simulação, pode optar por receber propostas finais de Agências ou Freelancers desse país específico</a:t>
            </a:r>
            <a:endParaRPr lang="pt-PT" b="1" dirty="0"/>
          </a:p>
        </p:txBody>
      </p:sp>
    </p:spTree>
    <p:extLst>
      <p:ext uri="{BB962C8B-B14F-4D97-AF65-F5344CB8AC3E}">
        <p14:creationId xmlns:p14="http://schemas.microsoft.com/office/powerpoint/2010/main" val="66480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729842" y="411061"/>
            <a:ext cx="10553351" cy="369332"/>
          </a:xfrm>
          <a:prstGeom prst="rect">
            <a:avLst/>
          </a:prstGeom>
          <a:noFill/>
        </p:spPr>
        <p:txBody>
          <a:bodyPr wrap="square" rtlCol="0">
            <a:spAutoFit/>
          </a:bodyPr>
          <a:lstStyle/>
          <a:p>
            <a:r>
              <a:rPr lang="pt-PT" b="1" dirty="0"/>
              <a:t>Alterar os seguintes textos que estão abrasileirados</a:t>
            </a:r>
          </a:p>
        </p:txBody>
      </p:sp>
      <p:sp>
        <p:nvSpPr>
          <p:cNvPr id="4" name="CaixaDeTexto 3">
            <a:extLst>
              <a:ext uri="{FF2B5EF4-FFF2-40B4-BE49-F238E27FC236}">
                <a16:creationId xmlns:a16="http://schemas.microsoft.com/office/drawing/2014/main" id="{A1EF38A7-D46C-4213-9782-53B651E8CF6C}"/>
              </a:ext>
            </a:extLst>
          </p:cNvPr>
          <p:cNvSpPr txBox="1"/>
          <p:nvPr/>
        </p:nvSpPr>
        <p:spPr>
          <a:xfrm>
            <a:off x="729841" y="1301692"/>
            <a:ext cx="10553351" cy="1754326"/>
          </a:xfrm>
          <a:prstGeom prst="rect">
            <a:avLst/>
          </a:prstGeom>
          <a:noFill/>
        </p:spPr>
        <p:txBody>
          <a:bodyPr wrap="square" rtlCol="0">
            <a:spAutoFit/>
          </a:bodyPr>
          <a:lstStyle/>
          <a:p>
            <a:r>
              <a:rPr lang="pt-PT" b="1" i="0" dirty="0">
                <a:solidFill>
                  <a:srgbClr val="56AB2F"/>
                </a:solidFill>
                <a:effectLst/>
                <a:latin typeface="Raleway"/>
              </a:rPr>
              <a:t>Qual é a diferença entre Agencies e </a:t>
            </a:r>
            <a:r>
              <a:rPr lang="pt-PT" b="1" i="0" dirty="0" err="1">
                <a:solidFill>
                  <a:srgbClr val="56AB2F"/>
                </a:solidFill>
                <a:effectLst/>
                <a:latin typeface="Raleway"/>
              </a:rPr>
              <a:t>Feelancers</a:t>
            </a:r>
            <a:r>
              <a:rPr lang="pt-PT" b="1" i="0" dirty="0">
                <a:solidFill>
                  <a:srgbClr val="56AB2F"/>
                </a:solidFill>
                <a:effectLst/>
                <a:latin typeface="Raleway"/>
              </a:rPr>
              <a:t>?</a:t>
            </a:r>
          </a:p>
          <a:p>
            <a:br>
              <a:rPr lang="pt-PT" b="1" i="0" dirty="0">
                <a:solidFill>
                  <a:srgbClr val="333333"/>
                </a:solidFill>
                <a:effectLst/>
                <a:latin typeface="Raleway"/>
              </a:rPr>
            </a:br>
            <a:br>
              <a:rPr lang="pt-PT" b="1" i="0" dirty="0">
                <a:solidFill>
                  <a:srgbClr val="333333"/>
                </a:solidFill>
                <a:effectLst/>
                <a:latin typeface="Raleway"/>
              </a:rPr>
            </a:br>
            <a:r>
              <a:rPr lang="pt-PT" b="1" i="0" dirty="0">
                <a:solidFill>
                  <a:srgbClr val="333333"/>
                </a:solidFill>
                <a:effectLst/>
                <a:latin typeface="Raleway"/>
              </a:rPr>
              <a:t>Para</a:t>
            </a:r>
          </a:p>
          <a:p>
            <a:endParaRPr lang="pt-PT" b="1" dirty="0">
              <a:solidFill>
                <a:srgbClr val="333333"/>
              </a:solidFill>
              <a:latin typeface="Raleway"/>
            </a:endParaRPr>
          </a:p>
          <a:p>
            <a:pPr algn="ctr"/>
            <a:r>
              <a:rPr lang="pt-PT" b="1" i="0" dirty="0">
                <a:solidFill>
                  <a:srgbClr val="56AB2F"/>
                </a:solidFill>
                <a:effectLst/>
                <a:latin typeface="Raleway"/>
              </a:rPr>
              <a:t>Qual é a diferença entre Agências e Freelancers?</a:t>
            </a:r>
          </a:p>
        </p:txBody>
      </p:sp>
    </p:spTree>
    <p:extLst>
      <p:ext uri="{BB962C8B-B14F-4D97-AF65-F5344CB8AC3E}">
        <p14:creationId xmlns:p14="http://schemas.microsoft.com/office/powerpoint/2010/main" val="411662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729842" y="411061"/>
            <a:ext cx="10553351" cy="369332"/>
          </a:xfrm>
          <a:prstGeom prst="rect">
            <a:avLst/>
          </a:prstGeom>
          <a:noFill/>
        </p:spPr>
        <p:txBody>
          <a:bodyPr wrap="square" rtlCol="0">
            <a:spAutoFit/>
          </a:bodyPr>
          <a:lstStyle/>
          <a:p>
            <a:r>
              <a:rPr lang="pt-PT" b="1" dirty="0"/>
              <a:t>Alterar os seguintes textos que estão abrasileirados</a:t>
            </a:r>
          </a:p>
        </p:txBody>
      </p:sp>
      <p:sp>
        <p:nvSpPr>
          <p:cNvPr id="4" name="CaixaDeTexto 3">
            <a:extLst>
              <a:ext uri="{FF2B5EF4-FFF2-40B4-BE49-F238E27FC236}">
                <a16:creationId xmlns:a16="http://schemas.microsoft.com/office/drawing/2014/main" id="{A1EF38A7-D46C-4213-9782-53B651E8CF6C}"/>
              </a:ext>
            </a:extLst>
          </p:cNvPr>
          <p:cNvSpPr txBox="1"/>
          <p:nvPr/>
        </p:nvSpPr>
        <p:spPr>
          <a:xfrm>
            <a:off x="729842" y="848686"/>
            <a:ext cx="10553351" cy="5632311"/>
          </a:xfrm>
          <a:prstGeom prst="rect">
            <a:avLst/>
          </a:prstGeom>
          <a:noFill/>
        </p:spPr>
        <p:txBody>
          <a:bodyPr wrap="square" rtlCol="0">
            <a:spAutoFit/>
          </a:bodyPr>
          <a:lstStyle/>
          <a:p>
            <a:r>
              <a:rPr lang="pt-PT" b="0" i="0" dirty="0">
                <a:solidFill>
                  <a:srgbClr val="333333"/>
                </a:solidFill>
                <a:effectLst/>
                <a:latin typeface="Raleway"/>
              </a:rPr>
              <a:t>Ao escolher um </a:t>
            </a:r>
            <a:r>
              <a:rPr lang="pt-PT" b="1" i="0" dirty="0">
                <a:solidFill>
                  <a:srgbClr val="333333"/>
                </a:solidFill>
                <a:effectLst/>
                <a:latin typeface="Raleway"/>
              </a:rPr>
              <a:t>agência profissional,</a:t>
            </a:r>
            <a:r>
              <a:rPr lang="pt-PT" b="0" i="0" dirty="0">
                <a:solidFill>
                  <a:srgbClr val="333333"/>
                </a:solidFill>
                <a:effectLst/>
                <a:latin typeface="Raleway"/>
              </a:rPr>
              <a:t> você estará lidando com um grupo de especialistas qualificados que possuem uma ampla gama de habilidades.</a:t>
            </a:r>
            <a:br>
              <a:rPr lang="pt-PT" dirty="0"/>
            </a:br>
            <a:br>
              <a:rPr lang="pt-PT" dirty="0"/>
            </a:br>
            <a:r>
              <a:rPr lang="pt-PT" b="0" i="0" dirty="0">
                <a:solidFill>
                  <a:srgbClr val="333333"/>
                </a:solidFill>
                <a:effectLst/>
                <a:latin typeface="Raleway"/>
              </a:rPr>
              <a:t>Normalmente, você vai assinar um contrato e trabalhar com uma equipe de profissionais experientes.</a:t>
            </a:r>
            <a:br>
              <a:rPr lang="pt-PT" dirty="0"/>
            </a:br>
            <a:br>
              <a:rPr lang="pt-PT" dirty="0"/>
            </a:br>
            <a:r>
              <a:rPr lang="pt-PT" b="0" i="0" dirty="0">
                <a:solidFill>
                  <a:srgbClr val="333333"/>
                </a:solidFill>
                <a:effectLst/>
                <a:latin typeface="Raleway"/>
              </a:rPr>
              <a:t>A principal diferença entre agência e freelancer é que você terá uma garantia oficial de que seu trabalho será cumprido. A outra diferença quando se compara com um trabalho freelancer é a faixa de preço do serviço final, onde as agências podem seja mais alto.</a:t>
            </a:r>
            <a:br>
              <a:rPr lang="pt-PT" b="1" i="0" dirty="0">
                <a:solidFill>
                  <a:srgbClr val="333333"/>
                </a:solidFill>
                <a:effectLst/>
                <a:latin typeface="Raleway"/>
              </a:rPr>
            </a:br>
            <a:br>
              <a:rPr lang="pt-PT" b="1" i="0" dirty="0">
                <a:solidFill>
                  <a:srgbClr val="333333"/>
                </a:solidFill>
                <a:effectLst/>
                <a:latin typeface="Raleway"/>
              </a:rPr>
            </a:br>
            <a:r>
              <a:rPr lang="pt-PT" b="1" i="0" dirty="0">
                <a:solidFill>
                  <a:srgbClr val="333333"/>
                </a:solidFill>
                <a:effectLst/>
                <a:latin typeface="Raleway"/>
              </a:rPr>
              <a:t>Para</a:t>
            </a:r>
          </a:p>
          <a:p>
            <a:endParaRPr lang="pt-PT" b="1" dirty="0">
              <a:solidFill>
                <a:srgbClr val="333333"/>
              </a:solidFill>
              <a:latin typeface="Raleway"/>
            </a:endParaRPr>
          </a:p>
          <a:p>
            <a:r>
              <a:rPr lang="pt-PT" b="0" i="0" dirty="0">
                <a:solidFill>
                  <a:srgbClr val="333333"/>
                </a:solidFill>
                <a:effectLst/>
                <a:latin typeface="Raleway"/>
              </a:rPr>
              <a:t>Ao escolher um </a:t>
            </a:r>
            <a:r>
              <a:rPr lang="pt-PT" b="1" i="0" dirty="0">
                <a:solidFill>
                  <a:srgbClr val="333333"/>
                </a:solidFill>
                <a:effectLst/>
                <a:latin typeface="Raleway"/>
              </a:rPr>
              <a:t>agência profissional,</a:t>
            </a:r>
            <a:r>
              <a:rPr lang="pt-PT" b="0" i="0" dirty="0">
                <a:solidFill>
                  <a:srgbClr val="333333"/>
                </a:solidFill>
                <a:effectLst/>
                <a:latin typeface="Raleway"/>
              </a:rPr>
              <a:t> automaticamente estará a lidar com um grupo de especialistas qualificados que possuem uma ampla gama de habilidades digitais.</a:t>
            </a:r>
            <a:br>
              <a:rPr lang="pt-PT" dirty="0"/>
            </a:br>
            <a:br>
              <a:rPr lang="pt-PT" dirty="0"/>
            </a:br>
            <a:r>
              <a:rPr lang="pt-PT" b="0" i="0" dirty="0">
                <a:solidFill>
                  <a:srgbClr val="333333"/>
                </a:solidFill>
                <a:effectLst/>
                <a:latin typeface="Raleway"/>
              </a:rPr>
              <a:t>Normalmente, assinará um contrato e trabalhará com uma equipa de profissionais experientes.</a:t>
            </a:r>
            <a:br>
              <a:rPr lang="pt-PT" dirty="0"/>
            </a:br>
            <a:br>
              <a:rPr lang="pt-PT" dirty="0"/>
            </a:br>
            <a:r>
              <a:rPr lang="pt-PT" b="0" i="0" dirty="0">
                <a:solidFill>
                  <a:srgbClr val="333333"/>
                </a:solidFill>
                <a:effectLst/>
                <a:latin typeface="Raleway"/>
              </a:rPr>
              <a:t>A principal diferença entre agência e freelancer é que terá uma garantia oficial de que o seu trabalho será cumprido. A outra diferença quando se compara com um trabalho freelancer é a faixa de preço do serviço final, onde as agências podem ser ter um valor mais elevado.</a:t>
            </a:r>
            <a:endParaRPr lang="pt-PT" b="1" i="0" dirty="0">
              <a:solidFill>
                <a:srgbClr val="56AB2F"/>
              </a:solidFill>
              <a:effectLst/>
              <a:latin typeface="Raleway"/>
            </a:endParaRPr>
          </a:p>
        </p:txBody>
      </p:sp>
    </p:spTree>
    <p:extLst>
      <p:ext uri="{BB962C8B-B14F-4D97-AF65-F5344CB8AC3E}">
        <p14:creationId xmlns:p14="http://schemas.microsoft.com/office/powerpoint/2010/main" val="188175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729842" y="411061"/>
            <a:ext cx="10553351" cy="369332"/>
          </a:xfrm>
          <a:prstGeom prst="rect">
            <a:avLst/>
          </a:prstGeom>
          <a:noFill/>
        </p:spPr>
        <p:txBody>
          <a:bodyPr wrap="square" rtlCol="0">
            <a:spAutoFit/>
          </a:bodyPr>
          <a:lstStyle/>
          <a:p>
            <a:r>
              <a:rPr lang="pt-PT" b="1" dirty="0"/>
              <a:t>Alterar os seguintes textos que estão abrasileirados</a:t>
            </a:r>
          </a:p>
        </p:txBody>
      </p:sp>
      <p:sp>
        <p:nvSpPr>
          <p:cNvPr id="4" name="CaixaDeTexto 3">
            <a:extLst>
              <a:ext uri="{FF2B5EF4-FFF2-40B4-BE49-F238E27FC236}">
                <a16:creationId xmlns:a16="http://schemas.microsoft.com/office/drawing/2014/main" id="{A1EF38A7-D46C-4213-9782-53B651E8CF6C}"/>
              </a:ext>
            </a:extLst>
          </p:cNvPr>
          <p:cNvSpPr txBox="1"/>
          <p:nvPr/>
        </p:nvSpPr>
        <p:spPr>
          <a:xfrm>
            <a:off x="729842" y="848686"/>
            <a:ext cx="10553351" cy="5909310"/>
          </a:xfrm>
          <a:prstGeom prst="rect">
            <a:avLst/>
          </a:prstGeom>
          <a:noFill/>
        </p:spPr>
        <p:txBody>
          <a:bodyPr wrap="square" rtlCol="0">
            <a:spAutoFit/>
          </a:bodyPr>
          <a:lstStyle/>
          <a:p>
            <a:r>
              <a:rPr lang="pt-PT" b="0" i="0" dirty="0">
                <a:solidFill>
                  <a:srgbClr val="333333"/>
                </a:solidFill>
                <a:effectLst/>
                <a:latin typeface="Raleway"/>
              </a:rPr>
              <a:t>Profissionais experientes em seu nicho. Os </a:t>
            </a:r>
            <a:r>
              <a:rPr lang="pt-PT" b="1" i="0" dirty="0">
                <a:solidFill>
                  <a:srgbClr val="333333"/>
                </a:solidFill>
                <a:effectLst/>
                <a:latin typeface="Raleway"/>
              </a:rPr>
              <a:t>freelancers</a:t>
            </a:r>
            <a:r>
              <a:rPr lang="pt-PT" b="0" i="0" dirty="0">
                <a:solidFill>
                  <a:srgbClr val="333333"/>
                </a:solidFill>
                <a:effectLst/>
                <a:latin typeface="Raleway"/>
              </a:rPr>
              <a:t> têm experiência e já trabalharam para várias empresas.</a:t>
            </a:r>
            <a:br>
              <a:rPr lang="pt-PT" dirty="0"/>
            </a:br>
            <a:br>
              <a:rPr lang="pt-PT" dirty="0"/>
            </a:br>
            <a:r>
              <a:rPr lang="pt-PT" b="0" i="0" dirty="0">
                <a:solidFill>
                  <a:srgbClr val="333333"/>
                </a:solidFill>
                <a:effectLst/>
                <a:latin typeface="Raleway"/>
              </a:rPr>
              <a:t>Quando você pede uma proposta para um freelancer, você definitivamente encontrará alguém para suas necessidades específicas, seja veiculação de anúncios no Facebook, construção de sites, serviços de SEO ou desenvolvimento de software.</a:t>
            </a:r>
            <a:br>
              <a:rPr lang="pt-PT" dirty="0"/>
            </a:br>
            <a:br>
              <a:rPr lang="pt-PT" dirty="0"/>
            </a:br>
            <a:r>
              <a:rPr lang="pt-PT" b="0" i="0" dirty="0">
                <a:solidFill>
                  <a:srgbClr val="333333"/>
                </a:solidFill>
                <a:effectLst/>
                <a:latin typeface="Raleway"/>
              </a:rPr>
              <a:t>Normalmente, sua faixa de preço é menor do que a das agências, no entanto, pode ser difícil encontrar um especialista com uma ampla gama de habilidades específicas.</a:t>
            </a:r>
            <a:br>
              <a:rPr lang="pt-PT" b="1" i="0" dirty="0">
                <a:solidFill>
                  <a:srgbClr val="333333"/>
                </a:solidFill>
                <a:effectLst/>
                <a:latin typeface="Raleway"/>
              </a:rPr>
            </a:br>
            <a:br>
              <a:rPr lang="pt-PT" b="1" i="0" dirty="0">
                <a:solidFill>
                  <a:srgbClr val="333333"/>
                </a:solidFill>
                <a:effectLst/>
                <a:latin typeface="Raleway"/>
              </a:rPr>
            </a:br>
            <a:r>
              <a:rPr lang="pt-PT" b="1" i="0" dirty="0">
                <a:solidFill>
                  <a:srgbClr val="333333"/>
                </a:solidFill>
                <a:effectLst/>
                <a:latin typeface="Raleway"/>
              </a:rPr>
              <a:t>Para</a:t>
            </a:r>
          </a:p>
          <a:p>
            <a:endParaRPr lang="pt-PT" b="1" dirty="0">
              <a:solidFill>
                <a:srgbClr val="333333"/>
              </a:solidFill>
              <a:latin typeface="Raleway"/>
            </a:endParaRPr>
          </a:p>
          <a:p>
            <a:r>
              <a:rPr lang="pt-PT" b="0" i="0" dirty="0">
                <a:solidFill>
                  <a:srgbClr val="333333"/>
                </a:solidFill>
                <a:effectLst/>
                <a:latin typeface="Raleway"/>
              </a:rPr>
              <a:t>Profissionais experientes no seu nicho de mercado. Os </a:t>
            </a:r>
            <a:r>
              <a:rPr lang="pt-PT" b="1" i="0" dirty="0">
                <a:solidFill>
                  <a:srgbClr val="333333"/>
                </a:solidFill>
                <a:effectLst/>
                <a:latin typeface="Raleway"/>
              </a:rPr>
              <a:t>freelancers</a:t>
            </a:r>
            <a:r>
              <a:rPr lang="pt-PT" b="0" i="0" dirty="0">
                <a:solidFill>
                  <a:srgbClr val="333333"/>
                </a:solidFill>
                <a:effectLst/>
                <a:latin typeface="Raleway"/>
              </a:rPr>
              <a:t> têm experiência e já trabalharam para várias empresas.</a:t>
            </a:r>
            <a:br>
              <a:rPr lang="pt-PT" dirty="0"/>
            </a:br>
            <a:br>
              <a:rPr lang="pt-PT" dirty="0"/>
            </a:br>
            <a:r>
              <a:rPr lang="pt-PT" b="0" i="0" dirty="0">
                <a:solidFill>
                  <a:srgbClr val="333333"/>
                </a:solidFill>
                <a:effectLst/>
                <a:latin typeface="Raleway"/>
              </a:rPr>
              <a:t>Quando pede uma proposta a um freelancer, definitivamente irá encontrar alguém para suas necessidades específicas, seja implementação de anúncios no Facebook, construção de websites, serviços de SEO ou desenvolvimento de software.</a:t>
            </a:r>
            <a:br>
              <a:rPr lang="pt-PT" dirty="0"/>
            </a:br>
            <a:br>
              <a:rPr lang="pt-PT" dirty="0"/>
            </a:br>
            <a:r>
              <a:rPr lang="pt-PT" b="0" i="0" dirty="0">
                <a:solidFill>
                  <a:srgbClr val="333333"/>
                </a:solidFill>
                <a:effectLst/>
                <a:latin typeface="Raleway"/>
              </a:rPr>
              <a:t>Normalmente, a sua faixa de preço é menor do que a das agências, no entanto, pode ser difícil encontrar um especialista com uma ampla gama de habilidades específicas.</a:t>
            </a:r>
            <a:endParaRPr lang="pt-PT" b="1" i="0" dirty="0">
              <a:solidFill>
                <a:srgbClr val="56AB2F"/>
              </a:solidFill>
              <a:effectLst/>
              <a:latin typeface="Raleway"/>
            </a:endParaRPr>
          </a:p>
        </p:txBody>
      </p:sp>
    </p:spTree>
    <p:extLst>
      <p:ext uri="{BB962C8B-B14F-4D97-AF65-F5344CB8AC3E}">
        <p14:creationId xmlns:p14="http://schemas.microsoft.com/office/powerpoint/2010/main" val="24311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2236853" y="869606"/>
            <a:ext cx="10553351" cy="369332"/>
          </a:xfrm>
          <a:prstGeom prst="rect">
            <a:avLst/>
          </a:prstGeom>
          <a:noFill/>
        </p:spPr>
        <p:txBody>
          <a:bodyPr wrap="square" rtlCol="0">
            <a:spAutoFit/>
          </a:bodyPr>
          <a:lstStyle/>
          <a:p>
            <a:r>
              <a:rPr lang="pt-PT" b="1" dirty="0" err="1"/>
              <a:t>Agency</a:t>
            </a:r>
            <a:r>
              <a:rPr lang="pt-PT" b="1" dirty="0"/>
              <a:t> e Freelancer continuam com tamanhos diferentes, as caixas, e não estão alinhadas</a:t>
            </a:r>
          </a:p>
        </p:txBody>
      </p:sp>
      <p:pic>
        <p:nvPicPr>
          <p:cNvPr id="3" name="Imagem 2">
            <a:extLst>
              <a:ext uri="{FF2B5EF4-FFF2-40B4-BE49-F238E27FC236}">
                <a16:creationId xmlns:a16="http://schemas.microsoft.com/office/drawing/2014/main" id="{4483C536-4C55-4BE7-8248-0D5FF6287C5F}"/>
              </a:ext>
            </a:extLst>
          </p:cNvPr>
          <p:cNvPicPr>
            <a:picLocks noChangeAspect="1"/>
          </p:cNvPicPr>
          <p:nvPr/>
        </p:nvPicPr>
        <p:blipFill>
          <a:blip r:embed="rId2"/>
          <a:stretch>
            <a:fillRect/>
          </a:stretch>
        </p:blipFill>
        <p:spPr>
          <a:xfrm>
            <a:off x="1519237" y="1752600"/>
            <a:ext cx="9153525" cy="3352800"/>
          </a:xfrm>
          <a:prstGeom prst="rect">
            <a:avLst/>
          </a:prstGeom>
        </p:spPr>
      </p:pic>
    </p:spTree>
    <p:extLst>
      <p:ext uri="{BB962C8B-B14F-4D97-AF65-F5344CB8AC3E}">
        <p14:creationId xmlns:p14="http://schemas.microsoft.com/office/powerpoint/2010/main" val="286779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461A014F-06A8-4BDB-B4D2-746556B072C1}"/>
              </a:ext>
            </a:extLst>
          </p:cNvPr>
          <p:cNvSpPr txBox="1"/>
          <p:nvPr/>
        </p:nvSpPr>
        <p:spPr>
          <a:xfrm>
            <a:off x="2236853" y="869606"/>
            <a:ext cx="10553351" cy="2031325"/>
          </a:xfrm>
          <a:prstGeom prst="rect">
            <a:avLst/>
          </a:prstGeom>
          <a:noFill/>
        </p:spPr>
        <p:txBody>
          <a:bodyPr wrap="square" rtlCol="0">
            <a:spAutoFit/>
          </a:bodyPr>
          <a:lstStyle/>
          <a:p>
            <a:r>
              <a:rPr lang="pt-PT" b="1" dirty="0"/>
              <a:t>Continua com : depois do ?</a:t>
            </a:r>
            <a:br>
              <a:rPr lang="pt-PT" b="1" dirty="0"/>
            </a:br>
            <a:br>
              <a:rPr lang="pt-PT" b="1" dirty="0"/>
            </a:br>
            <a:r>
              <a:rPr lang="pt-PT" b="1" dirty="0"/>
              <a:t>Mudar Pais para País</a:t>
            </a:r>
            <a:br>
              <a:rPr lang="pt-PT" b="1" dirty="0"/>
            </a:br>
            <a:br>
              <a:rPr lang="pt-PT" b="1" dirty="0"/>
            </a:br>
            <a:r>
              <a:rPr lang="pt-PT" b="1" dirty="0"/>
              <a:t>Alterar pergunta para “De que país deseja receber orçamentos?”</a:t>
            </a:r>
            <a:br>
              <a:rPr lang="pt-PT" b="1" dirty="0"/>
            </a:br>
            <a:r>
              <a:rPr lang="pt-PT" b="1" dirty="0"/>
              <a:t>Alterar esta pergunta para todos os serviços em Português, pois estão todos abrasileirados</a:t>
            </a:r>
            <a:br>
              <a:rPr lang="pt-PT" b="1" dirty="0"/>
            </a:br>
            <a:endParaRPr lang="pt-PT" b="1" dirty="0"/>
          </a:p>
        </p:txBody>
      </p:sp>
      <p:pic>
        <p:nvPicPr>
          <p:cNvPr id="4" name="Imagem 3">
            <a:extLst>
              <a:ext uri="{FF2B5EF4-FFF2-40B4-BE49-F238E27FC236}">
                <a16:creationId xmlns:a16="http://schemas.microsoft.com/office/drawing/2014/main" id="{8DCA25BA-005C-4759-BFA6-9E3F35778494}"/>
              </a:ext>
            </a:extLst>
          </p:cNvPr>
          <p:cNvPicPr>
            <a:picLocks noChangeAspect="1"/>
          </p:cNvPicPr>
          <p:nvPr/>
        </p:nvPicPr>
        <p:blipFill>
          <a:blip r:embed="rId2"/>
          <a:stretch>
            <a:fillRect/>
          </a:stretch>
        </p:blipFill>
        <p:spPr>
          <a:xfrm>
            <a:off x="2690812" y="2781300"/>
            <a:ext cx="6810375" cy="1295400"/>
          </a:xfrm>
          <a:prstGeom prst="rect">
            <a:avLst/>
          </a:prstGeom>
        </p:spPr>
      </p:pic>
    </p:spTree>
    <p:extLst>
      <p:ext uri="{BB962C8B-B14F-4D97-AF65-F5344CB8AC3E}">
        <p14:creationId xmlns:p14="http://schemas.microsoft.com/office/powerpoint/2010/main" val="261410688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1023</Words>
  <Application>Microsoft Office PowerPoint</Application>
  <PresentationFormat>Ecrã Panorâmico</PresentationFormat>
  <Paragraphs>42</Paragraphs>
  <Slides>15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15</vt:i4>
      </vt:variant>
    </vt:vector>
  </HeadingPairs>
  <TitlesOfParts>
    <vt:vector size="20" baseType="lpstr">
      <vt:lpstr>Arial</vt:lpstr>
      <vt:lpstr>Calibri</vt:lpstr>
      <vt:lpstr>Calibri Light</vt:lpstr>
      <vt:lpstr>Raleway</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Utilizador</dc:creator>
  <cp:lastModifiedBy>Utilizador</cp:lastModifiedBy>
  <cp:revision>4</cp:revision>
  <dcterms:created xsi:type="dcterms:W3CDTF">2021-03-08T17:42:59Z</dcterms:created>
  <dcterms:modified xsi:type="dcterms:W3CDTF">2021-03-08T18:24:54Z</dcterms:modified>
</cp:coreProperties>
</file>