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1"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avathi d" initials="hd" lastIdx="1" clrIdx="0">
    <p:extLst>
      <p:ext uri="{19B8F6BF-5375-455C-9EA6-DF929625EA0E}">
        <p15:presenceInfo xmlns:p15="http://schemas.microsoft.com/office/powerpoint/2012/main" userId="ae24e2fa2d1762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HEMAVATHI%20EXCEL.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[HEMAVATHI EXCEL.xlsx]Sheet6!PivotTable6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3995122484689413"/>
          <c:y val="4.6296296296296294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Sheet6!$B$3:$B$4</c:f>
              <c:strCache>
                <c:ptCount val="1"/>
                <c:pt idx="0">
                  <c:v>HIGH</c:v>
                </c:pt>
              </c:strCache>
            </c:strRef>
          </c:tx>
          <c:spPr>
            <a:solidFill>
              <a:schemeClr val="accent1"/>
            </a:solidFill>
            <a:ln>
              <a:noFill/>
            </a:ln>
            <a:effectLst/>
          </c:spPr>
          <c:invertIfNegative val="0"/>
          <c:cat>
            <c:strRef>
              <c:f>Sheet6!$A$5:$A$15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Sheet6!$B$5:$B$15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E24-4452-A104-F6F4B38B18F8}"/>
            </c:ext>
          </c:extLst>
        </c:ser>
        <c:ser>
          <c:idx val="1"/>
          <c:order val="1"/>
          <c:tx>
            <c:strRef>
              <c:f>Sheet6!$C$3:$C$4</c:f>
              <c:strCache>
                <c:ptCount val="1"/>
                <c:pt idx="0">
                  <c:v>LOW</c:v>
                </c:pt>
              </c:strCache>
            </c:strRef>
          </c:tx>
          <c:spPr>
            <a:solidFill>
              <a:schemeClr val="accent2"/>
            </a:solidFill>
            <a:ln>
              <a:noFill/>
            </a:ln>
            <a:effectLst/>
          </c:spPr>
          <c:invertIfNegative val="0"/>
          <c:cat>
            <c:strRef>
              <c:f>Sheet6!$A$5:$A$15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Sheet6!$C$5:$C$15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9E24-4452-A104-F6F4B38B18F8}"/>
            </c:ext>
          </c:extLst>
        </c:ser>
        <c:ser>
          <c:idx val="2"/>
          <c:order val="2"/>
          <c:tx>
            <c:strRef>
              <c:f>Sheet6!$D$3:$D$4</c:f>
              <c:strCache>
                <c:ptCount val="1"/>
                <c:pt idx="0">
                  <c:v>MED</c:v>
                </c:pt>
              </c:strCache>
            </c:strRef>
          </c:tx>
          <c:spPr>
            <a:solidFill>
              <a:schemeClr val="accent3"/>
            </a:solidFill>
            <a:ln>
              <a:noFill/>
            </a:ln>
            <a:effectLst/>
          </c:spPr>
          <c:invertIfNegative val="0"/>
          <c:cat>
            <c:strRef>
              <c:f>Sheet6!$A$5:$A$15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Sheet6!$D$5:$D$15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9E24-4452-A104-F6F4B38B18F8}"/>
            </c:ext>
          </c:extLst>
        </c:ser>
        <c:ser>
          <c:idx val="3"/>
          <c:order val="3"/>
          <c:tx>
            <c:strRef>
              <c:f>Sheet6!$E$3:$E$4</c:f>
              <c:strCache>
                <c:ptCount val="1"/>
                <c:pt idx="0">
                  <c:v>VERY HIGH</c:v>
                </c:pt>
              </c:strCache>
            </c:strRef>
          </c:tx>
          <c:spPr>
            <a:solidFill>
              <a:schemeClr val="accent4"/>
            </a:solidFill>
            <a:ln>
              <a:noFill/>
            </a:ln>
            <a:effectLst/>
          </c:spPr>
          <c:invertIfNegative val="0"/>
          <c:cat>
            <c:strRef>
              <c:f>Sheet6!$A$5:$A$15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Sheet6!$E$5:$E$15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9E24-4452-A104-F6F4B38B18F8}"/>
            </c:ext>
          </c:extLst>
        </c:ser>
        <c:dLbls>
          <c:showLegendKey val="0"/>
          <c:showVal val="0"/>
          <c:showCatName val="0"/>
          <c:showSerName val="0"/>
          <c:showPercent val="0"/>
          <c:showBubbleSize val="0"/>
        </c:dLbls>
        <c:gapWidth val="219"/>
        <c:overlap val="-27"/>
        <c:axId val="1127982015"/>
        <c:axId val="1127986335"/>
      </c:barChart>
      <c:catAx>
        <c:axId val="112798201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layout>
            <c:manualLayout>
              <c:xMode val="edge"/>
              <c:yMode val="edge"/>
              <c:x val="0.36508902012248468"/>
              <c:y val="0.7871084864391952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7986335"/>
        <c:crosses val="autoZero"/>
        <c:auto val="1"/>
        <c:lblAlgn val="ctr"/>
        <c:lblOffset val="100"/>
        <c:noMultiLvlLbl val="0"/>
      </c:catAx>
      <c:valAx>
        <c:axId val="11279863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79820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8:25.567" idx="1">
    <p:pos x="10" y="10"/>
    <p:text>The organization is experiencing inconsistent employee performance levels, which impacts overall productivity and efficiency. There is a need to identify key performance indicators (KPIs) and analyze employee performance to enhance decision-making processes and optimize workforce management.</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comments" Target="../comments/comment1.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HEMAVATHI.D</a:t>
            </a:r>
            <a:endParaRPr lang="en-US" sz="2400" dirty="0"/>
          </a:p>
          <a:p>
            <a:r>
              <a:rPr lang="en-US" sz="2400" dirty="0"/>
              <a:t>REGISTER NO:</a:t>
            </a:r>
            <a:r>
              <a:rPr lang="en-IN" sz="2400" dirty="0"/>
              <a:t>312219289</a:t>
            </a:r>
            <a:endParaRPr lang="en-US" sz="2400" dirty="0"/>
          </a:p>
          <a:p>
            <a:r>
              <a:rPr lang="en-US" sz="2400" dirty="0"/>
              <a:t>DEPARTMENT:</a:t>
            </a:r>
            <a:r>
              <a:rPr lang="en-IN" sz="2400" dirty="0"/>
              <a:t>COMMERCE </a:t>
            </a:r>
            <a:endParaRPr lang="en-US" sz="2400" dirty="0"/>
          </a:p>
          <a:p>
            <a:r>
              <a:rPr lang="en-US" sz="2400" dirty="0"/>
              <a:t>COLLEGE</a:t>
            </a:r>
            <a:r>
              <a:rPr lang="en-IN" sz="2400" dirty="0"/>
              <a:t>: LAKSHMI BANGARU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24C852B-EEFF-8435-0647-9D0F16833597}"/>
              </a:ext>
            </a:extLst>
          </p:cNvPr>
          <p:cNvSpPr txBox="1"/>
          <p:nvPr/>
        </p:nvSpPr>
        <p:spPr>
          <a:xfrm>
            <a:off x="1482328" y="1500188"/>
            <a:ext cx="7679531" cy="923330"/>
          </a:xfrm>
          <a:prstGeom prst="rect">
            <a:avLst/>
          </a:prstGeom>
          <a:noFill/>
        </p:spPr>
        <p:txBody>
          <a:bodyPr wrap="square">
            <a:spAutoFit/>
          </a:bodyPr>
          <a:lstStyle/>
          <a:p>
            <a:r>
              <a:rPr lang="en-US" dirty="0"/>
              <a:t>Descriptive Analysis: Use pivot tables to calculate average performance scores by department, role, etc.</a:t>
            </a:r>
            <a:endParaRPr lang="en-IN" dirty="0"/>
          </a:p>
          <a:p>
            <a:r>
              <a:rPr lang="en-IN" dirty="0"/>
              <a:t>Data </a:t>
            </a:r>
            <a:r>
              <a:rPr lang="en-IN" dirty="0" err="1"/>
              <a:t>Preprocessing</a:t>
            </a:r>
            <a:r>
              <a:rPr lang="en-IN" dirty="0"/>
              <a:t>: Clean and standardize the dataset.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ctrTitle"/>
          </p:nvPr>
        </p:nvSpPr>
        <p:spPr>
          <a:xfrm>
            <a:off x="533400" y="609600"/>
            <a:ext cx="5800851" cy="51816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Subtitle 1">
            <a:extLst>
              <a:ext uri="{FF2B5EF4-FFF2-40B4-BE49-F238E27FC236}">
                <a16:creationId xmlns:a16="http://schemas.microsoft.com/office/drawing/2014/main" id="{E04D682B-B498-F535-CEA1-0C4FD368E65F}"/>
              </a:ext>
            </a:extLst>
          </p:cNvPr>
          <p:cNvSpPr>
            <a:spLocks noGrp="1"/>
          </p:cNvSpPr>
          <p:nvPr>
            <p:ph type="subTitle" idx="4"/>
          </p:nvPr>
        </p:nvSpPr>
        <p:spPr>
          <a:xfrm>
            <a:off x="1000125" y="1511618"/>
            <a:ext cx="8534400" cy="4127182"/>
          </a:xfrm>
        </p:spPr>
        <p:txBody>
          <a:bodyPr/>
          <a:lstStyle/>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CFAEDBBB-149A-E80B-2FBC-4C936706D83F}"/>
              </a:ext>
            </a:extLst>
          </p:cNvPr>
          <p:cNvGraphicFramePr>
            <a:graphicFrameLocks/>
          </p:cNvGraphicFramePr>
          <p:nvPr>
            <p:extLst>
              <p:ext uri="{D42A27DB-BD31-4B8C-83A1-F6EECF244321}">
                <p14:modId xmlns:p14="http://schemas.microsoft.com/office/powerpoint/2010/main" val="3001018949"/>
              </p:ext>
            </p:extLst>
          </p:nvPr>
        </p:nvGraphicFramePr>
        <p:xfrm>
          <a:off x="1981200" y="1938338"/>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D10B9EA-F93A-F3BA-7ED0-715734C45370}"/>
              </a:ext>
            </a:extLst>
          </p:cNvPr>
          <p:cNvSpPr txBox="1"/>
          <p:nvPr/>
        </p:nvSpPr>
        <p:spPr>
          <a:xfrm>
            <a:off x="3053953" y="2837765"/>
            <a:ext cx="6107906" cy="1200329"/>
          </a:xfrm>
          <a:prstGeom prst="rect">
            <a:avLst/>
          </a:prstGeom>
          <a:noFill/>
        </p:spPr>
        <p:txBody>
          <a:bodyPr wrap="square">
            <a:spAutoFit/>
          </a:bodyPr>
          <a:lstStyle/>
          <a:p>
            <a:r>
              <a:rPr lang="en-US" dirty="0"/>
              <a:t>Summarize the key findings from the analysis and reiterate the recommendations for improving employee performance. Discuss the potential impact of implementing the proposed solutions on overall organizational productivity and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80BB266-FFC1-5F00-AC33-0C97743BE956}"/>
              </a:ext>
            </a:extLst>
          </p:cNvPr>
          <p:cNvSpPr txBox="1"/>
          <p:nvPr/>
        </p:nvSpPr>
        <p:spPr>
          <a:xfrm>
            <a:off x="1438275" y="2019300"/>
            <a:ext cx="7723584" cy="1200329"/>
          </a:xfrm>
          <a:prstGeom prst="rect">
            <a:avLst/>
          </a:prstGeom>
          <a:noFill/>
        </p:spPr>
        <p:txBody>
          <a:bodyPr wrap="square">
            <a:spAutoFit/>
          </a:bodyPr>
          <a:lstStyle/>
          <a:p>
            <a:r>
              <a:rPr lang="en-US" dirty="0"/>
              <a:t>The organization is experiencing inconsistent employee performance levels, which impacts overall productivity and efficiency. There is a need to identify key performance indicators (KPIs) and analyze employee performance to enhance decision-making processes and optimize workforce management.</a:t>
            </a:r>
          </a:p>
        </p:txBody>
      </p:sp>
    </p:spTree>
    <p:extLst>
      <p:ext uri="{BB962C8B-B14F-4D97-AF65-F5344CB8AC3E}">
        <p14:creationId xmlns:p14="http://schemas.microsoft.com/office/powerpoint/2010/main" val="76050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062254"/>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2F9427C-32CF-47BC-EB64-19287FB17DAC}"/>
              </a:ext>
            </a:extLst>
          </p:cNvPr>
          <p:cNvSpPr txBox="1"/>
          <p:nvPr/>
        </p:nvSpPr>
        <p:spPr>
          <a:xfrm>
            <a:off x="990600" y="2062253"/>
            <a:ext cx="7924800" cy="341632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This project aims to develop an analytical framework using Excel to evaluate employee performance within the organization. The goal is to identify trends, outliers, and performance drivers by </a:t>
            </a:r>
            <a:r>
              <a:rPr lang="en-IN" sz="2400" dirty="0" err="1">
                <a:latin typeface="Times New Roman" panose="02020603050405020304" pitchFamily="18" charset="0"/>
                <a:cs typeface="Times New Roman" panose="02020603050405020304" pitchFamily="18" charset="0"/>
              </a:rPr>
              <a:t>analyzing</a:t>
            </a:r>
            <a:r>
              <a:rPr lang="en-IN" sz="2400" dirty="0">
                <a:latin typeface="Times New Roman" panose="02020603050405020304" pitchFamily="18" charset="0"/>
                <a:cs typeface="Times New Roman" panose="02020603050405020304" pitchFamily="18" charset="0"/>
              </a:rPr>
              <a:t> relevant data, ultimately leading to actionable insights for management. The project involves data cleaning, KPI formulation, and the use of Excel-based tools and techniques like pivot tables, charts, and regression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6EABA37-5416-D941-6BAC-675E758E137F}"/>
              </a:ext>
            </a:extLst>
          </p:cNvPr>
          <p:cNvSpPr txBox="1"/>
          <p:nvPr/>
        </p:nvSpPr>
        <p:spPr>
          <a:xfrm>
            <a:off x="3053953" y="2837765"/>
            <a:ext cx="6107906" cy="1200329"/>
          </a:xfrm>
          <a:prstGeom prst="rect">
            <a:avLst/>
          </a:prstGeom>
          <a:noFill/>
        </p:spPr>
        <p:txBody>
          <a:bodyPr wrap="square">
            <a:spAutoFit/>
          </a:bodyPr>
          <a:lstStyle/>
          <a:p>
            <a:r>
              <a:rPr lang="en-US" dirty="0"/>
              <a:t>The primary users of this analysis will be HR managers, team leaders, and senior management. They will use the insights derived from the analysis to make informed decisions regarding promotions, training needs, and workforce optimization.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F9ACB80-B887-1C3E-1949-55BB3C8194FF}"/>
              </a:ext>
            </a:extLst>
          </p:cNvPr>
          <p:cNvSpPr txBox="1"/>
          <p:nvPr/>
        </p:nvSpPr>
        <p:spPr>
          <a:xfrm>
            <a:off x="3042047" y="2281555"/>
            <a:ext cx="6107906" cy="3139321"/>
          </a:xfrm>
          <a:prstGeom prst="rect">
            <a:avLst/>
          </a:prstGeom>
          <a:noFill/>
        </p:spPr>
        <p:txBody>
          <a:bodyPr wrap="square">
            <a:spAutoFit/>
          </a:bodyPr>
          <a:lstStyle/>
          <a:p>
            <a:pPr marL="285750" indent="-285750">
              <a:buFont typeface="Arial" panose="020B0604020202020204" pitchFamily="34" charset="0"/>
              <a:buChar char="•"/>
            </a:pPr>
            <a:r>
              <a:rPr lang="en-US" dirty="0"/>
              <a:t>Data Cleaning: Ensure that the dataset is free from errors, missing values, and inconsistencies.</a:t>
            </a:r>
            <a:endParaRPr lang="en-IN" dirty="0"/>
          </a:p>
          <a:p>
            <a:pPr marL="285750" indent="-285750">
              <a:buFont typeface="Arial" panose="020B0604020202020204" pitchFamily="34" charset="0"/>
              <a:buChar char="•"/>
            </a:pPr>
            <a:r>
              <a:rPr lang="en-US" dirty="0"/>
              <a:t>KPI Development: Identify and define key performance indicators that reflect employee productivity, efficiency, and quality of work. </a:t>
            </a:r>
            <a:endParaRPr lang="en-IN" dirty="0"/>
          </a:p>
          <a:p>
            <a:pPr marL="285750" indent="-285750">
              <a:buFont typeface="Arial" panose="020B0604020202020204" pitchFamily="34" charset="0"/>
              <a:buChar char="•"/>
            </a:pPr>
            <a:r>
              <a:rPr lang="en-US" dirty="0"/>
              <a:t>Excel Modeling: Use Excel tools such as pivot tables, VLOOKUP, and charts to analyze and visualize employee performance data. </a:t>
            </a:r>
            <a:endParaRPr lang="en-IN" dirty="0"/>
          </a:p>
          <a:p>
            <a:pPr marL="285750" indent="-285750">
              <a:buFont typeface="Arial" panose="020B0604020202020204" pitchFamily="34" charset="0"/>
              <a:buChar char="•"/>
            </a:pPr>
            <a:r>
              <a:rPr lang="en-US" dirty="0"/>
              <a:t>Performance Segmentation: Categorize employees into performance tiers (e.g., top performers, average performers, underperformers).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5EB2C4E9-AAC5-48DB-E3F9-2BC3681C9AFA}"/>
              </a:ext>
            </a:extLst>
          </p:cNvPr>
          <p:cNvSpPr txBox="1"/>
          <p:nvPr/>
        </p:nvSpPr>
        <p:spPr>
          <a:xfrm>
            <a:off x="3042046" y="2690336"/>
            <a:ext cx="6107906" cy="1477328"/>
          </a:xfrm>
          <a:prstGeom prst="rect">
            <a:avLst/>
          </a:prstGeom>
          <a:noFill/>
        </p:spPr>
        <p:txBody>
          <a:bodyPr wrap="square">
            <a:spAutoFit/>
          </a:bodyPr>
          <a:lstStyle/>
          <a:p>
            <a:pPr marL="285750" indent="-285750">
              <a:buFont typeface="Arial" panose="020B0604020202020204" pitchFamily="34" charset="0"/>
              <a:buChar char="•"/>
            </a:pPr>
            <a:r>
              <a:rPr lang="en-US" dirty="0"/>
              <a:t>Employee ID: Unique identifier for each employee</a:t>
            </a:r>
            <a:endParaRPr lang="en-IN" dirty="0"/>
          </a:p>
          <a:p>
            <a:pPr marL="285750" indent="-285750">
              <a:buFont typeface="Arial" panose="020B0604020202020204" pitchFamily="34" charset="0"/>
              <a:buChar char="•"/>
            </a:pPr>
            <a:r>
              <a:rPr lang="en-US" dirty="0"/>
              <a:t>Department: The department in which the employee</a:t>
            </a:r>
            <a:r>
              <a:rPr lang="en-IN" dirty="0"/>
              <a:t> work</a:t>
            </a:r>
          </a:p>
          <a:p>
            <a:pPr marL="285750" indent="-285750">
              <a:buFont typeface="Arial" panose="020B0604020202020204" pitchFamily="34" charset="0"/>
              <a:buChar char="•"/>
            </a:pPr>
            <a:r>
              <a:rPr lang="en-US" dirty="0"/>
              <a:t> Job Role: The specific role or position held by the employee.</a:t>
            </a:r>
            <a:endParaRPr lang="en-IN" dirty="0"/>
          </a:p>
          <a:p>
            <a:pPr marL="285750" indent="-285750">
              <a:buFont typeface="Arial" panose="020B0604020202020204" pitchFamily="34" charset="0"/>
              <a:buChar char="•"/>
            </a:pPr>
            <a:r>
              <a:rPr lang="en-US" dirty="0"/>
              <a:t>Monthly Performance Scores: Quantitative scores reflecting the employee's performance each month.</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970318"/>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Employee Performance </a:t>
            </a:r>
            <a:r>
              <a:rPr lang="en-US" sz="2800" b="0" i="0" dirty="0" err="1">
                <a:solidFill>
                  <a:srgbClr val="0D0D0D"/>
                </a:solidFill>
                <a:effectLst/>
                <a:latin typeface="Times New Roman" panose="02020603050405020304" pitchFamily="18" charset="0"/>
                <a:cs typeface="Times New Roman" panose="02020603050405020304" pitchFamily="18" charset="0"/>
              </a:rPr>
              <a:t>Heatmap</a:t>
            </a:r>
            <a:r>
              <a:rPr lang="en-US" sz="2800" b="0" i="0" dirty="0">
                <a:solidFill>
                  <a:srgbClr val="0D0D0D"/>
                </a:solidFill>
                <a:effectLst/>
                <a:latin typeface="Times New Roman" panose="02020603050405020304" pitchFamily="18" charset="0"/>
                <a:cs typeface="Times New Roman" panose="02020603050405020304" pitchFamily="18" charset="0"/>
              </a:rPr>
              <a:t>: Create a dynamic </a:t>
            </a:r>
            <a:r>
              <a:rPr lang="en-US" sz="2800" b="0" i="0" dirty="0" err="1">
                <a:solidFill>
                  <a:srgbClr val="0D0D0D"/>
                </a:solidFill>
                <a:effectLst/>
                <a:latin typeface="Times New Roman" panose="02020603050405020304" pitchFamily="18" charset="0"/>
                <a:cs typeface="Times New Roman" panose="02020603050405020304" pitchFamily="18" charset="0"/>
              </a:rPr>
              <a:t>heatmap</a:t>
            </a:r>
            <a:r>
              <a:rPr lang="en-US" sz="2800" b="0" i="0" dirty="0">
                <a:solidFill>
                  <a:srgbClr val="0D0D0D"/>
                </a:solidFill>
                <a:effectLst/>
                <a:latin typeface="Times New Roman" panose="02020603050405020304" pitchFamily="18" charset="0"/>
                <a:cs typeface="Times New Roman" panose="02020603050405020304" pitchFamily="18" charset="0"/>
              </a:rPr>
              <a:t> that visually highlights employee performance across different departments or periods.</a:t>
            </a:r>
            <a:endParaRPr lang="en-IN"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800" dirty="0">
                <a:solidFill>
                  <a:srgbClr val="0D0D0D"/>
                </a:solidFill>
                <a:latin typeface="Times New Roman" panose="02020603050405020304" pitchFamily="18" charset="0"/>
                <a:cs typeface="Times New Roman" panose="02020603050405020304" pitchFamily="18" charset="0"/>
              </a:rPr>
              <a:t>Predictive Analysis: Use Excel’s Data Analysis </a:t>
            </a:r>
            <a:r>
              <a:rPr lang="en-IN" sz="2800" dirty="0" err="1">
                <a:solidFill>
                  <a:srgbClr val="0D0D0D"/>
                </a:solidFill>
                <a:latin typeface="Times New Roman" panose="02020603050405020304" pitchFamily="18" charset="0"/>
                <a:cs typeface="Times New Roman" panose="02020603050405020304" pitchFamily="18" charset="0"/>
              </a:rPr>
              <a:t>Toolpak</a:t>
            </a:r>
            <a:r>
              <a:rPr lang="en-IN" sz="2800" dirty="0">
                <a:solidFill>
                  <a:srgbClr val="0D0D0D"/>
                </a:solidFill>
                <a:latin typeface="Times New Roman" panose="02020603050405020304" pitchFamily="18" charset="0"/>
                <a:cs typeface="Times New Roman" panose="02020603050405020304" pitchFamily="18" charset="0"/>
              </a:rPr>
              <a:t> to perform regression analysis and forecast future employee performance based on historical data.</a:t>
            </a:r>
          </a:p>
          <a:p>
            <a:pPr algn="l">
              <a:buFont typeface="Arial" panose="020B0604020202020204" pitchFamily="34" charset="0"/>
              <a:buChar char="•"/>
            </a:pPr>
            <a:r>
              <a:rPr lang="en-IN" sz="2800" dirty="0">
                <a:solidFill>
                  <a:srgbClr val="0D0D0D"/>
                </a:solidFill>
                <a:latin typeface="Times New Roman" panose="02020603050405020304" pitchFamily="18" charset="0"/>
                <a:cs typeface="Times New Roman" panose="02020603050405020304" pitchFamily="18" charset="0"/>
              </a:rPr>
              <a:t>Advanced Data Visualization: Implement interactive dashboards using Excel’s Power Query and Power Pivot tools.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97</Words>
  <Application>Microsoft Office PowerPoint</Application>
  <PresentationFormat>Widescreen</PresentationFormat>
  <Paragraphs>44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hemavathi d</cp:lastModifiedBy>
  <cp:revision>16</cp:revision>
  <dcterms:created xsi:type="dcterms:W3CDTF">2024-03-29T15:07:22Z</dcterms:created>
  <dcterms:modified xsi:type="dcterms:W3CDTF">2024-08-29T15:09:22Z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