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70" r:id="rId8"/>
    <p:sldId id="269" r:id="rId9"/>
    <p:sldId id="263" r:id="rId10"/>
    <p:sldId id="278" r:id="rId11"/>
    <p:sldId id="276" r:id="rId12"/>
    <p:sldId id="279" r:id="rId13"/>
    <p:sldId id="268" r:id="rId14"/>
    <p:sldId id="277" r:id="rId15"/>
    <p:sldId id="260" r:id="rId16"/>
    <p:sldId id="262" r:id="rId17"/>
    <p:sldId id="264" r:id="rId18"/>
    <p:sldId id="266" r:id="rId19"/>
    <p:sldId id="267" r:id="rId20"/>
    <p:sldId id="280" r:id="rId21"/>
    <p:sldId id="265" r:id="rId22"/>
    <p:sldId id="281" r:id="rId23"/>
  </p:sldIdLst>
  <p:sldSz cx="12192000" cy="6858000"/>
  <p:notesSz cx="6858000" cy="9144000"/>
  <p:embeddedFontLs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Nexa Slab Bold" panose="02000500000000000000" pitchFamily="2" charset="0"/>
      <p:bold r:id="rId28"/>
    </p:embeddedFont>
    <p:embeddedFont>
      <p:font typeface="Nexa Slab Book" panose="02000500000000000000" pitchFamily="2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bitbucketserver/basic-git-commands-77663976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dySith/HelloMandela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527-68B4-495C-8FEB-C93A0A610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ZA" dirty="0">
                <a:latin typeface="Nexa Slab Bold" panose="02000500000000000000" pitchFamily="2" charset="0"/>
              </a:rPr>
              <a:t>Introduction to </a:t>
            </a:r>
            <a:r>
              <a:rPr lang="en-ZA" dirty="0" err="1">
                <a:latin typeface="Nexa Slab Bold" panose="02000500000000000000" pitchFamily="2" charset="0"/>
              </a:rPr>
              <a:t>github</a:t>
            </a:r>
            <a:endParaRPr lang="en-ZA" dirty="0">
              <a:latin typeface="Nexa Slab Bold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C69AE-C6E4-4665-AEC9-6CC99481E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864272"/>
            <a:ext cx="6801612" cy="1239894"/>
          </a:xfrm>
        </p:spPr>
        <p:txBody>
          <a:bodyPr/>
          <a:lstStyle/>
          <a:p>
            <a:r>
              <a:rPr lang="en-ZA" dirty="0">
                <a:latin typeface="Nexa Slab Book" panose="02000500000000000000" pitchFamily="2" charset="0"/>
              </a:rPr>
              <a:t>YAWIC Lunchtime Session 1</a:t>
            </a:r>
          </a:p>
        </p:txBody>
      </p:sp>
    </p:spTree>
    <p:extLst>
      <p:ext uri="{BB962C8B-B14F-4D97-AF65-F5344CB8AC3E}">
        <p14:creationId xmlns:p14="http://schemas.microsoft.com/office/powerpoint/2010/main" val="318544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8141-F662-4786-A3AF-A7670B95C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does git work?</a:t>
            </a:r>
          </a:p>
        </p:txBody>
      </p:sp>
    </p:spTree>
    <p:extLst>
      <p:ext uri="{BB962C8B-B14F-4D97-AF65-F5344CB8AC3E}">
        <p14:creationId xmlns:p14="http://schemas.microsoft.com/office/powerpoint/2010/main" val="415449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1A36-F3CD-404A-A710-9BA4600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git 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92E57-8C83-4404-9304-5174869B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0" y="2638044"/>
            <a:ext cx="11132598" cy="3101983"/>
          </a:xfrm>
        </p:spPr>
        <p:txBody>
          <a:bodyPr>
            <a:noAutofit/>
          </a:bodyPr>
          <a:lstStyle/>
          <a:p>
            <a:r>
              <a:rPr lang="en-ZA" sz="2800" dirty="0">
                <a:latin typeface="Nexa Slab Book" panose="02000500000000000000" pitchFamily="2" charset="0"/>
              </a:rPr>
              <a:t>A system that keeps track of changes in a project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Allows for collaborative development (distributed version control system)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Lets you know who made changes and when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Allows you to revert any changes and go back to a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321249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1A36-F3CD-404A-A710-9BA4600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git 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B92E57-8C83-4404-9304-5174869B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0" y="2638044"/>
            <a:ext cx="11132598" cy="3101983"/>
          </a:xfrm>
        </p:spPr>
        <p:txBody>
          <a:bodyPr>
            <a:noAutofit/>
          </a:bodyPr>
          <a:lstStyle/>
          <a:p>
            <a:r>
              <a:rPr lang="en-ZA" sz="2800" dirty="0">
                <a:latin typeface="Nexa Slab Book" panose="02000500000000000000" pitchFamily="2" charset="0"/>
              </a:rPr>
              <a:t>You take a snapshot of your work to record what your files look like at any time.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You have the ability to visit any snapshot at any point</a:t>
            </a:r>
          </a:p>
          <a:p>
            <a:endParaRPr lang="en-ZA" sz="2800" dirty="0">
              <a:latin typeface="Nexa Slab Book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FDA0F-3F79-44B5-9FD8-4B8FDC41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34" y="4403324"/>
            <a:ext cx="7818037" cy="23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6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19DC-C43E-4A92-84A8-57A05D99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9B9-0BE4-4620-85AB-42A7D9B3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9" y="2153412"/>
            <a:ext cx="10280341" cy="4380554"/>
          </a:xfrm>
        </p:spPr>
        <p:txBody>
          <a:bodyPr>
            <a:noAutofit/>
          </a:bodyPr>
          <a:lstStyle/>
          <a:p>
            <a:r>
              <a:rPr lang="en-ZA" sz="2800" dirty="0">
                <a:latin typeface="Nexa Slab Book" panose="02000500000000000000" pitchFamily="2" charset="0"/>
              </a:rPr>
              <a:t>Add – creates a new repository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Commit – saves a snapshot of your repository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Push – Adds commits to a remote storage location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Pull – Collects all commits from a remote storage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Branch – Create a copy of your repository and all commits separate from the ‘master’ branch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Merge – Combine commits from different branches</a:t>
            </a:r>
          </a:p>
          <a:p>
            <a:pPr marL="0" indent="0" algn="ctr">
              <a:buNone/>
            </a:pPr>
            <a:r>
              <a:rPr lang="en-ZA" sz="2800" dirty="0">
                <a:latin typeface="Nexa Slab Book" panose="02000500000000000000" pitchFamily="2" charset="0"/>
                <a:hlinkClick r:id="rId2"/>
              </a:rPr>
              <a:t>https://confluence.atlassian.com/bitbucketserver/basic-git-commands-776639767.html</a:t>
            </a:r>
            <a:endParaRPr lang="en-ZA" sz="2800" dirty="0">
              <a:latin typeface="Nexa Slab Book" panose="02000500000000000000" pitchFamily="2" charset="0"/>
            </a:endParaRPr>
          </a:p>
          <a:p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1769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0D4A-B775-4769-BF83-83FF30D68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What is </a:t>
            </a:r>
            <a:r>
              <a:rPr lang="en-ZA" dirty="0" err="1"/>
              <a:t>Github</a:t>
            </a:r>
            <a:r>
              <a:rPr lang="en-Z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5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E158-CFFF-48A7-BDAA-5DE4EAF6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</a:t>
            </a:r>
            <a:r>
              <a:rPr lang="en-ZA" dirty="0" err="1"/>
              <a:t>Github</a:t>
            </a:r>
            <a:r>
              <a:rPr lang="en-Z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9DBD-52D9-49D4-A3E9-ABE6468A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2638044"/>
            <a:ext cx="1113259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3600" dirty="0" err="1">
                <a:latin typeface="Nexa Slab Book" panose="02000500000000000000" pitchFamily="2" charset="0"/>
              </a:rPr>
              <a:t>Github</a:t>
            </a:r>
            <a:r>
              <a:rPr lang="en-ZA" sz="3600" dirty="0">
                <a:latin typeface="Nexa Slab Book" panose="02000500000000000000" pitchFamily="2" charset="0"/>
              </a:rPr>
              <a:t> is a git client and community where people store remote repositories (mostly code) and collaborate.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F0B8C-08A3-42EA-83BA-76710F65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820" y="4920279"/>
            <a:ext cx="4931904" cy="16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5D8A-5297-4E12-82B3-8B876700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Other Git Clients and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9B5E1-6696-4775-8932-0FFD3E74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2359534"/>
            <a:ext cx="4572000" cy="24003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8CB935D-8338-4377-AE4B-7789F025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7" y="2915456"/>
            <a:ext cx="5168919" cy="1288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1B429-D566-47F3-BC19-0B468BFEA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6" y="4448175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19DC-C43E-4A92-84A8-57A05D99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Common </a:t>
            </a:r>
            <a:r>
              <a:rPr lang="en-ZA" dirty="0" err="1"/>
              <a:t>Github</a:t>
            </a:r>
            <a:r>
              <a:rPr lang="en-ZA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9B9-0BE4-4620-85AB-42A7D9B3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5" y="2638044"/>
            <a:ext cx="11221374" cy="3665102"/>
          </a:xfrm>
        </p:spPr>
        <p:txBody>
          <a:bodyPr/>
          <a:lstStyle/>
          <a:p>
            <a:r>
              <a:rPr lang="en-ZA" sz="3600" dirty="0">
                <a:latin typeface="Nexa Slab Book" panose="02000500000000000000" pitchFamily="2" charset="0"/>
              </a:rPr>
              <a:t>Fork (forking a repository) – Making a copy of a repository with your account</a:t>
            </a:r>
          </a:p>
          <a:p>
            <a:r>
              <a:rPr lang="en-ZA" sz="3600" dirty="0">
                <a:latin typeface="Nexa Slab Book" panose="02000500000000000000" pitchFamily="2" charset="0"/>
              </a:rPr>
              <a:t>Pull request – Request that your changes in a branch (or fork) be added to a repository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199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687E-2684-4141-9823-284A8FF3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</a:t>
            </a:r>
            <a:r>
              <a:rPr lang="en-ZA" dirty="0" err="1"/>
              <a:t>github</a:t>
            </a:r>
            <a:r>
              <a:rPr lang="en-ZA" dirty="0"/>
              <a:t> adds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44D4-D332-48F1-98F0-8609A3BA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2638044"/>
            <a:ext cx="10848513" cy="3101983"/>
          </a:xfrm>
        </p:spPr>
        <p:txBody>
          <a:bodyPr>
            <a:normAutofit/>
          </a:bodyPr>
          <a:lstStyle/>
          <a:p>
            <a:r>
              <a:rPr lang="en-ZA" sz="3600" dirty="0">
                <a:latin typeface="Nexa Slab Book" panose="02000500000000000000" pitchFamily="2" charset="0"/>
              </a:rPr>
              <a:t>Allows you to use a GUI instead of command line</a:t>
            </a:r>
          </a:p>
          <a:p>
            <a:r>
              <a:rPr lang="en-ZA" sz="3600" dirty="0">
                <a:latin typeface="Nexa Slab Book" panose="02000500000000000000" pitchFamily="2" charset="0"/>
              </a:rPr>
              <a:t>Adds a social element to coding</a:t>
            </a:r>
          </a:p>
        </p:txBody>
      </p:sp>
    </p:spTree>
    <p:extLst>
      <p:ext uri="{BB962C8B-B14F-4D97-AF65-F5344CB8AC3E}">
        <p14:creationId xmlns:p14="http://schemas.microsoft.com/office/powerpoint/2010/main" val="175465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53D3-1AE2-4BC7-B9EF-053BF8D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you should use </a:t>
            </a:r>
            <a:r>
              <a:rPr lang="en-ZA" dirty="0" err="1"/>
              <a:t>github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32E1-535F-4F06-98D1-1366DE4E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2638044"/>
            <a:ext cx="10875146" cy="3101983"/>
          </a:xfrm>
        </p:spPr>
        <p:txBody>
          <a:bodyPr>
            <a:normAutofit/>
          </a:bodyPr>
          <a:lstStyle/>
          <a:p>
            <a:r>
              <a:rPr lang="en-ZA" sz="2800" dirty="0">
                <a:latin typeface="Nexa Slab Book" panose="02000500000000000000" pitchFamily="2" charset="0"/>
              </a:rPr>
              <a:t>Version control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Backup your code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Can easily be shared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Can collaborate with people from all over the world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Can contribute to other people’s projects (open source)</a:t>
            </a:r>
          </a:p>
        </p:txBody>
      </p:sp>
    </p:spTree>
    <p:extLst>
      <p:ext uri="{BB962C8B-B14F-4D97-AF65-F5344CB8AC3E}">
        <p14:creationId xmlns:p14="http://schemas.microsoft.com/office/powerpoint/2010/main" val="23942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AB7E-D8D8-485F-BF6E-8082CA76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64" y="2422255"/>
            <a:ext cx="10546672" cy="1645920"/>
          </a:xfrm>
        </p:spPr>
        <p:txBody>
          <a:bodyPr/>
          <a:lstStyle/>
          <a:p>
            <a:r>
              <a:rPr lang="en-ZA" b="1" dirty="0">
                <a:latin typeface="Nexa Slab Bold" panose="02000500000000000000" pitchFamily="2" charset="0"/>
              </a:rPr>
              <a:t>tinyurl.com/</a:t>
            </a:r>
            <a:r>
              <a:rPr lang="en-ZA" b="1" dirty="0" err="1">
                <a:latin typeface="Nexa Slab Bold" panose="02000500000000000000" pitchFamily="2" charset="0"/>
              </a:rPr>
              <a:t>yawic</a:t>
            </a:r>
            <a:r>
              <a:rPr lang="en-ZA" b="1" dirty="0">
                <a:latin typeface="Nexa Slab Bold" panose="02000500000000000000" pitchFamily="2" charset="0"/>
              </a:rPr>
              <a:t>-sessions</a:t>
            </a:r>
            <a:endParaRPr lang="en-ZA" dirty="0">
              <a:latin typeface="Nexa Slab Bold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781A-89EF-4721-AF83-CA121663C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8662" y="1405079"/>
            <a:ext cx="6801612" cy="743317"/>
          </a:xfrm>
        </p:spPr>
        <p:txBody>
          <a:bodyPr>
            <a:normAutofit/>
          </a:bodyPr>
          <a:lstStyle/>
          <a:p>
            <a:r>
              <a:rPr lang="en-ZA" sz="3600" dirty="0">
                <a:latin typeface="Nexa Slab Book" panose="02000500000000000000" pitchFamily="2" charset="0"/>
              </a:rPr>
              <a:t>Follow this link</a:t>
            </a:r>
          </a:p>
        </p:txBody>
      </p:sp>
    </p:spTree>
    <p:extLst>
      <p:ext uri="{BB962C8B-B14F-4D97-AF65-F5344CB8AC3E}">
        <p14:creationId xmlns:p14="http://schemas.microsoft.com/office/powerpoint/2010/main" val="57987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71615C-5C79-49B7-A8F3-AC7B0E9C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to use git and </a:t>
            </a:r>
            <a:r>
              <a:rPr lang="en-ZA" dirty="0" err="1"/>
              <a:t>github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583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79E-3C48-4AE1-9C41-57E6B0FB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Your first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AABE-AB04-4E4A-B358-562F9A3D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" y="2450236"/>
            <a:ext cx="11407805" cy="32897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2800" dirty="0">
                <a:latin typeface="Nexa Slab Book" panose="02000500000000000000" pitchFamily="2" charset="0"/>
              </a:rPr>
              <a:t>Go to </a:t>
            </a:r>
            <a:r>
              <a:rPr lang="en-ZA" sz="2800" dirty="0">
                <a:latin typeface="Nexa Slab Book" panose="02000500000000000000" pitchFamily="2" charset="0"/>
                <a:hlinkClick r:id="rId2"/>
              </a:rPr>
              <a:t>https://github.com/LadySith/HelloMandelaCS</a:t>
            </a:r>
            <a:endParaRPr lang="en-ZA" sz="2800" dirty="0">
              <a:latin typeface="Nexa Slab Book" panose="020005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latin typeface="Nexa Slab Book" panose="02000500000000000000" pitchFamily="2" charset="0"/>
              </a:rPr>
              <a:t>Fork repository (creates a new branch in your account)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latin typeface="Nexa Slab Book" panose="02000500000000000000" pitchFamily="2" charset="0"/>
              </a:rPr>
              <a:t>Add your name to README.md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latin typeface="Nexa Slab Book" panose="02000500000000000000" pitchFamily="2" charset="0"/>
              </a:rPr>
              <a:t>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latin typeface="Nexa Slab Book" panose="02000500000000000000" pitchFamily="2" charset="0"/>
              </a:rPr>
              <a:t>If accepted, your pull request will be merged to the main code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latin typeface="Nexa Slab Book" panose="02000500000000000000" pitchFamily="2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18440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519E2-CFB1-4879-97A7-571CFE24A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5703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3381D-161D-4C70-B46C-2620FCE2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2B73EA-58B7-47C1-8929-623C30B51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40692"/>
            <a:ext cx="4654296" cy="325525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Create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Github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 account</a:t>
            </a:r>
          </a:p>
          <a:p>
            <a:pPr marL="2857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What is Git?</a:t>
            </a:r>
          </a:p>
          <a:p>
            <a:pPr marL="2857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How does Git work?</a:t>
            </a:r>
          </a:p>
          <a:p>
            <a:pPr marL="2857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What is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Github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?</a:t>
            </a:r>
          </a:p>
          <a:p>
            <a:pPr marL="2857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How to use Git and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exa Slab Bold" panose="02000500000000000000" pitchFamily="2" charset="0"/>
              </a:rPr>
              <a:t>Github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exa Slab Bold" panose="02000500000000000000" pitchFamily="2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25E99E-C36B-4263-8273-E717A1569A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9016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3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AFF802-7864-476C-8112-27226918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Create </a:t>
            </a:r>
            <a:r>
              <a:rPr lang="en-ZA" dirty="0" err="1"/>
              <a:t>Github</a:t>
            </a:r>
            <a:r>
              <a:rPr lang="en-ZA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9456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3D9F-8091-45CD-AB8B-C0C26AE0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www.github.com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A4DD-2CB6-4685-A658-6DC91B14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38044"/>
            <a:ext cx="11258550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3600" dirty="0">
                <a:latin typeface="Nexa Slab Book" panose="02000500000000000000" pitchFamily="2" charset="0"/>
              </a:rPr>
              <a:t>Free for public repositories (students get free unlimited private repositories as well</a:t>
            </a:r>
          </a:p>
          <a:p>
            <a:pPr marL="0" indent="0">
              <a:buNone/>
            </a:pPr>
            <a:endParaRPr lang="en-ZA" sz="3600" dirty="0">
              <a:latin typeface="Nexa Slab Book" panose="02000500000000000000" pitchFamily="2" charset="0"/>
            </a:endParaRPr>
          </a:p>
          <a:p>
            <a:pPr marL="0" indent="0">
              <a:buNone/>
            </a:pPr>
            <a:r>
              <a:rPr lang="en-ZA" sz="3600" dirty="0">
                <a:latin typeface="Nexa Slab Book" panose="02000500000000000000" pitchFamily="2" charset="0"/>
              </a:rPr>
              <a:t>Sign up at: </a:t>
            </a:r>
            <a:r>
              <a:rPr lang="en-ZA" sz="3600" dirty="0">
                <a:latin typeface="Nexa Slab Book" panose="02000500000000000000" pitchFamily="2" charset="0"/>
                <a:hlinkClick r:id="rId2"/>
              </a:rPr>
              <a:t>https://education.github.com/pack</a:t>
            </a:r>
            <a:endParaRPr lang="en-ZA" sz="3600" dirty="0">
              <a:latin typeface="Nexa Slab Boo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AFF802-7864-476C-8112-27226918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What is git?</a:t>
            </a:r>
          </a:p>
        </p:txBody>
      </p:sp>
    </p:spTree>
    <p:extLst>
      <p:ext uri="{BB962C8B-B14F-4D97-AF65-F5344CB8AC3E}">
        <p14:creationId xmlns:p14="http://schemas.microsoft.com/office/powerpoint/2010/main" val="200422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63AEFE-A438-4862-A412-3D53C74C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0" b="5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1EBD-FC37-4D5D-82C9-F02455A8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0B74-79BD-4473-A25F-F08909D7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0" y="2638044"/>
            <a:ext cx="11132598" cy="3101983"/>
          </a:xfrm>
        </p:spPr>
        <p:txBody>
          <a:bodyPr>
            <a:noAutofit/>
          </a:bodyPr>
          <a:lstStyle/>
          <a:p>
            <a:r>
              <a:rPr lang="en-ZA" sz="2800" dirty="0">
                <a:latin typeface="Nexa Slab Book" panose="02000500000000000000" pitchFamily="2" charset="0"/>
              </a:rPr>
              <a:t>A system that keeps track of changes in a project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Allows for collaborative development (distributed version control system)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Lets you know who made changes and when</a:t>
            </a:r>
          </a:p>
          <a:p>
            <a:r>
              <a:rPr lang="en-ZA" sz="2800" dirty="0">
                <a:latin typeface="Nexa Slab Book" panose="02000500000000000000" pitchFamily="2" charset="0"/>
              </a:rPr>
              <a:t>Allows you to revert any changes and go back to a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143129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3476-0D11-450F-A381-27713086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902E-E449-4D36-A483-F8F842D1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2638044"/>
            <a:ext cx="10813002" cy="3101983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Nexa Slab Book" panose="02000500000000000000" pitchFamily="2" charset="0"/>
              </a:rPr>
              <a:t>Git is an open source distributed version control system</a:t>
            </a:r>
          </a:p>
          <a:p>
            <a:r>
              <a:rPr lang="en-US" sz="3200" dirty="0">
                <a:latin typeface="Nexa Slab Book" panose="02000500000000000000" pitchFamily="2" charset="0"/>
              </a:rPr>
              <a:t>Allows you to keep history of versions and make changes on local machine storage</a:t>
            </a:r>
          </a:p>
          <a:p>
            <a:r>
              <a:rPr lang="en-US" sz="3200" dirty="0">
                <a:latin typeface="Nexa Slab Book" panose="02000500000000000000" pitchFamily="2" charset="0"/>
              </a:rPr>
              <a:t>Push and Pull can only be done when connected to remote storage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8D7E7F1-92F3-4607-8457-978C7B91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50" y="4767443"/>
            <a:ext cx="3002306" cy="225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27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495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Nexa Slab Bold</vt:lpstr>
      <vt:lpstr>Nexa Slab Book</vt:lpstr>
      <vt:lpstr>Parcel</vt:lpstr>
      <vt:lpstr>Introduction to github</vt:lpstr>
      <vt:lpstr>tinyurl.com/yawic-sessions</vt:lpstr>
      <vt:lpstr>CONTENTS</vt:lpstr>
      <vt:lpstr>Create Github Account</vt:lpstr>
      <vt:lpstr>www.github.com</vt:lpstr>
      <vt:lpstr>What is git?</vt:lpstr>
      <vt:lpstr>PowerPoint Presentation</vt:lpstr>
      <vt:lpstr>What is version control</vt:lpstr>
      <vt:lpstr>What is git</vt:lpstr>
      <vt:lpstr>How does git work?</vt:lpstr>
      <vt:lpstr>How git works</vt:lpstr>
      <vt:lpstr>How git works</vt:lpstr>
      <vt:lpstr>Common Git Commands</vt:lpstr>
      <vt:lpstr>What is Github?</vt:lpstr>
      <vt:lpstr>What is Github?</vt:lpstr>
      <vt:lpstr>Other Git Clients and services</vt:lpstr>
      <vt:lpstr>Common Github terms</vt:lpstr>
      <vt:lpstr>What github adds to git</vt:lpstr>
      <vt:lpstr>Why you should use github</vt:lpstr>
      <vt:lpstr>How to use git and github</vt:lpstr>
      <vt:lpstr>Your first commit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Sithe Ncube</dc:creator>
  <cp:lastModifiedBy>Sithe Ncube</cp:lastModifiedBy>
  <cp:revision>7</cp:revision>
  <dcterms:created xsi:type="dcterms:W3CDTF">2019-08-14T10:07:01Z</dcterms:created>
  <dcterms:modified xsi:type="dcterms:W3CDTF">2019-08-14T10:55:59Z</dcterms:modified>
</cp:coreProperties>
</file>