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259" r:id="rId3"/>
    <p:sldId id="304" r:id="rId4"/>
    <p:sldId id="277" r:id="rId5"/>
    <p:sldId id="275" r:id="rId6"/>
    <p:sldId id="263" r:id="rId7"/>
    <p:sldId id="268" r:id="rId8"/>
    <p:sldId id="279" r:id="rId9"/>
    <p:sldId id="278" r:id="rId10"/>
    <p:sldId id="261" r:id="rId11"/>
    <p:sldId id="300" r:id="rId12"/>
    <p:sldId id="301" r:id="rId13"/>
    <p:sldId id="302" r:id="rId14"/>
    <p:sldId id="266" r:id="rId15"/>
    <p:sldId id="297" r:id="rId16"/>
    <p:sldId id="270" r:id="rId17"/>
    <p:sldId id="282" r:id="rId18"/>
    <p:sldId id="283" r:id="rId19"/>
    <p:sldId id="284" r:id="rId20"/>
    <p:sldId id="272" r:id="rId21"/>
    <p:sldId id="290" r:id="rId22"/>
    <p:sldId id="308" r:id="rId23"/>
    <p:sldId id="291" r:id="rId24"/>
    <p:sldId id="293" r:id="rId25"/>
    <p:sldId id="296" r:id="rId26"/>
    <p:sldId id="286" r:id="rId27"/>
    <p:sldId id="287" r:id="rId28"/>
    <p:sldId id="298" r:id="rId29"/>
    <p:sldId id="306" r:id="rId30"/>
    <p:sldId id="31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3252" autoAdjust="0"/>
  </p:normalViewPr>
  <p:slideViewPr>
    <p:cSldViewPr snapToGrid="0">
      <p:cViewPr varScale="1">
        <p:scale>
          <a:sx n="62" d="100"/>
          <a:sy n="62" d="100"/>
        </p:scale>
        <p:origin x="8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1196A-4258-401F-BCF2-C013B6DA931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7141-FB4B-4FE7-98BE-C65750C4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4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712A-CEB1-36FD-47E8-5BAA43D3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AEAC8-421F-3D7A-7A58-1D61BA838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211A5-9111-8366-6BA9-2A7585D6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6BE7-0B1A-48D3-9B43-38CDB6274F4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B7D2C-2987-AE5B-FD93-6A2878E6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073F1-5A63-ED24-6E82-F44B9F3D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2E6E-A747-4922-B833-97E108A2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FC3E-9F41-9AB4-CDAF-76A625CB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2B20-1817-67BB-0DDE-1BE29492F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42359-C217-702B-85FA-075EEBA5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6BE7-0B1A-48D3-9B43-38CDB6274F4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ED76-96F7-62E8-FB3D-80F93080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99EBC-3393-424F-C6FA-B9BD6F89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2E6E-A747-4922-B833-97E108A2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9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689D7-991C-788C-BC7B-3A3B16D8F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73FDE-46F3-DD70-2446-FA30B1166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C6412-EEBE-5BEC-1E3F-9C7D2BB5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6BE7-0B1A-48D3-9B43-38CDB6274F4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33E7-B359-50E8-6C59-394850A9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7EA7-60A4-D7B4-48CC-94FA5AE5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2E6E-A747-4922-B833-97E108A2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5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453E-F693-D33C-B69F-18C0F282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7A9C2-5569-0C24-AAB4-25A4CD6CB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368A6-5777-D430-B080-478952A5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6BE7-0B1A-48D3-9B43-38CDB6274F4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13553-18E4-173C-5C01-AC3D6BDA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7504-3B28-31B3-949D-13EEFFA6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2E6E-A747-4922-B833-97E108A2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989F-2B83-F586-5DA1-922C10ED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01F0A-F003-A76B-FF3B-455B31B2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E220-8E10-8C27-EACF-16BE37B5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6BE7-0B1A-48D3-9B43-38CDB6274F4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6D2CD-D4DD-60CB-5237-BBA0FC1B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A5F7-72FF-0E87-3209-51A73781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2E6E-A747-4922-B833-97E108A2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4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C2CC-D919-3BF5-66AD-5CB61CD5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AA402-D33B-6EA9-4E52-81C8F688F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C7063-D91C-053F-68EB-966E55630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17282-892C-4E1A-D940-1592A1A9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6BE7-0B1A-48D3-9B43-38CDB6274F4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C2B51-F5BF-38F3-C933-01F19FB7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A48D-43E9-35FD-5312-334A2896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2E6E-A747-4922-B833-97E108A2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9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BBCC-8086-5A67-6F2D-44592C3E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438EB-D3CF-6E7E-0D7A-7EE604A2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31D6E-11E1-60A6-A09B-EEB723F26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FCDC7-BC13-0E9B-AE4E-0CC10C5D8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AF9B3-6EDF-2211-E746-B46B249B1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68424-98E6-C01D-F045-0C05C9BD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6BE7-0B1A-48D3-9B43-38CDB6274F4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0129-1D7B-D24C-B420-7508ACCB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7F90-5511-1867-A2DD-35ECD89D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2E6E-A747-4922-B833-97E108A2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5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7828-0BEC-18FB-0A87-714ECE62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43748-358F-0C05-3571-6CC7ABE0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6BE7-0B1A-48D3-9B43-38CDB6274F4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40E6E-6901-DD5B-8AA0-A05FBDB2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9DE2C-D2E3-6A55-B35C-0F2133FD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2E6E-A747-4922-B833-97E108A2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7D484-FE54-0471-BE2F-04A20E09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6BE7-0B1A-48D3-9B43-38CDB6274F4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7BB5C-C279-F711-DA87-ACAC2678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AC0D1-3C51-F242-7935-3922E115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2E6E-A747-4922-B833-97E108A2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BE68-B501-5E41-6314-845440F5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35847-DD1C-C4F7-9870-B76329E05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7B6AE-4FAE-E4A4-7F74-BBFFD5289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CF919-BEB7-FCAC-7166-59003D58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6BE7-0B1A-48D3-9B43-38CDB6274F4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E0F71-BCA9-D31C-EB60-AEF0DFF6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A3FF6-4F02-3696-EE69-6C01C993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2E6E-A747-4922-B833-97E108A2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CEB3-786F-8A10-2D69-3B3F9F9A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5E162-AD13-74BB-7CAC-2EE37CCB0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AF99F-646C-D786-76E3-56D10AD16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C684E-E0F8-4CDB-1FD4-A4C2C6FD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6BE7-0B1A-48D3-9B43-38CDB6274F4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A7A65-F77F-CC23-030D-E3770974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37D31-8A1C-21C3-51C5-204A5615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2E6E-A747-4922-B833-97E108A2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2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E8BA0-BCBE-2843-F783-E39B7E214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07A29-E9AB-4CB1-00FB-D9349B247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5E9BD-6AB6-631F-06E3-15BA1CA9E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C6BE7-0B1A-48D3-9B43-38CDB6274F4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DCEA-94A0-6714-370D-CEC6CF257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1D4F6-F898-5120-FAFF-B8A56D70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92E6E-A747-4922-B833-97E108A2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1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4C9E24-F67B-49D0-8336-BF12B3639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135FB8-81BC-449C-B26D-29BE2D6C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2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1C6AE-0214-2F87-41A8-E23C2DAC4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843" y="1198801"/>
            <a:ext cx="10273850" cy="2677175"/>
          </a:xfrm>
        </p:spPr>
        <p:txBody>
          <a:bodyPr anchor="b">
            <a:normAutofit/>
          </a:bodyPr>
          <a:lstStyle/>
          <a:p>
            <a:pPr algn="l"/>
            <a:r>
              <a:rPr lang="en-US" sz="8000" dirty="0">
                <a:solidFill>
                  <a:schemeClr val="tx2"/>
                </a:solidFill>
              </a:rPr>
              <a:t>Olist Business Insights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B9AEB-EA35-3361-6B75-495A79E1C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4067745"/>
            <a:ext cx="10273851" cy="1949813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Prepared by Ammad Ali, </a:t>
            </a:r>
          </a:p>
          <a:p>
            <a:pPr algn="l"/>
            <a:r>
              <a:rPr lang="en-US" sz="2200" dirty="0">
                <a:solidFill>
                  <a:schemeClr val="tx2"/>
                </a:solidFill>
              </a:rPr>
              <a:t>Muhammad Umar,</a:t>
            </a:r>
          </a:p>
          <a:p>
            <a:pPr algn="l"/>
            <a:r>
              <a:rPr lang="en-US" sz="2200" dirty="0">
                <a:solidFill>
                  <a:schemeClr val="tx2"/>
                </a:solidFill>
              </a:rPr>
              <a:t>and Najaf Mumtaz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AD776D-FBA4-4C44-9778-05D5F0CC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4BE9E8-A53B-4090-9C17-EB62E1FEC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E0722C-3D21-4088-883B-5FD8091BC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110841-BFDD-476D-9A44-3AC7C0E01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5493FDB-F2C3-4517-9FC6-6668C2174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21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2C7D7C94-41C0-4614-8A18-941174D4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BD589-90EE-1993-EF37-9605BE2F4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566804"/>
            <a:ext cx="9611581" cy="2558305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chemeClr val="tx2"/>
                </a:solidFill>
              </a:rPr>
              <a:t>Time Series 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Insights</a:t>
            </a:r>
          </a:p>
        </p:txBody>
      </p: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61F6FBC1-6409-4059-B87B-1BE51324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E6A98E26-C7DC-48E3-8F50-FBF7F3C50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14">
            <a:extLst>
              <a:ext uri="{FF2B5EF4-FFF2-40B4-BE49-F238E27FC236}">
                <a16:creationId xmlns:a16="http://schemas.microsoft.com/office/drawing/2014/main" id="{65B3D45F-509E-43F3-B685-A5E78AD0D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C53B0F8-0414-437D-87C2-23F48DF9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B56551-40C7-4552-A11A-6D86B7EB0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BC0D7B95-36F4-5B11-4462-966066744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3705" y="246028"/>
            <a:ext cx="8180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40C57-92B4-47AC-9637-5E1F122A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9736-9BBE-1D1B-4E39-D8E0444E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362367"/>
            <a:ext cx="10700833" cy="6002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Sales By Year (And Month)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B0FA7-F693-4C94-963D-B57FB65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33672-2AED-4692-9DD9-0416684C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7F266-F191-454E-870C-FF584E078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1F98B5-E8CC-4CB4-AEA4-2A212E99B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0B60D9-D932-4D33-9AF1-5C06659C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F5CB8A6-323A-C0B9-BDFE-9944D1702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04" y="1354370"/>
            <a:ext cx="9439592" cy="509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9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40C57-92B4-47AC-9637-5E1F122A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9736-9BBE-1D1B-4E39-D8E0444E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362367"/>
            <a:ext cx="10700833" cy="6002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Sales </a:t>
            </a:r>
            <a:r>
              <a:rPr lang="en-US" sz="5400" dirty="0">
                <a:solidFill>
                  <a:schemeClr val="tx2"/>
                </a:solidFill>
              </a:rPr>
              <a:t>Volume by Day of the Week (2017)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B0FA7-F693-4C94-963D-B57FB65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33672-2AED-4692-9DD9-0416684C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7F266-F191-454E-870C-FF584E078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1F98B5-E8CC-4CB4-AEA4-2A212E99B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0B60D9-D932-4D33-9AF1-5C06659C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A53F680-48AC-1D6C-C1F1-BEDF4D993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30" y="1665636"/>
            <a:ext cx="8694099" cy="445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5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02F17-F97A-5760-85E9-FAED3AA0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08" y="1968288"/>
            <a:ext cx="10284235" cy="44208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340C57-92B4-47AC-9637-5E1F122A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9736-9BBE-1D1B-4E39-D8E0444E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362367"/>
            <a:ext cx="10700833" cy="6002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Sales </a:t>
            </a:r>
            <a:r>
              <a:rPr lang="en-US" sz="5400" dirty="0">
                <a:solidFill>
                  <a:schemeClr val="tx2"/>
                </a:solidFill>
              </a:rPr>
              <a:t>Volume by Month (2017)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B0FA7-F693-4C94-963D-B57FB65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33672-2AED-4692-9DD9-0416684C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7F266-F191-454E-870C-FF584E078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1F98B5-E8CC-4CB4-AEA4-2A212E99B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0B60D9-D932-4D33-9AF1-5C06659C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F5F96C8-C9E5-BE39-C7DA-A62CFAD6A21C}"/>
              </a:ext>
            </a:extLst>
          </p:cNvPr>
          <p:cNvSpPr/>
          <p:nvPr/>
        </p:nvSpPr>
        <p:spPr>
          <a:xfrm>
            <a:off x="8356187" y="1395503"/>
            <a:ext cx="3564779" cy="1238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In terms of Sales Volume(2017), </a:t>
            </a:r>
            <a:r>
              <a:rPr lang="en-US" b="1" dirty="0">
                <a:solidFill>
                  <a:schemeClr val="tx2"/>
                </a:solidFill>
              </a:rPr>
              <a:t>November </a:t>
            </a:r>
            <a:r>
              <a:rPr lang="en-US" dirty="0">
                <a:solidFill>
                  <a:schemeClr val="bg1"/>
                </a:solidFill>
              </a:rPr>
              <a:t>was the most popular month, followed by behind by </a:t>
            </a:r>
            <a:r>
              <a:rPr lang="en-US" b="1" dirty="0">
                <a:solidFill>
                  <a:schemeClr val="tx2"/>
                </a:solidFill>
              </a:rPr>
              <a:t>December and October. </a:t>
            </a:r>
          </a:p>
        </p:txBody>
      </p:sp>
    </p:spTree>
    <p:extLst>
      <p:ext uri="{BB962C8B-B14F-4D97-AF65-F5344CB8AC3E}">
        <p14:creationId xmlns:p14="http://schemas.microsoft.com/office/powerpoint/2010/main" val="359820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581245-5712-E0FC-7879-D2420101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7" y="4515305"/>
            <a:ext cx="7690330" cy="2000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1CBB6-372C-5FB8-2FCD-02ABCE7C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70" y="341704"/>
            <a:ext cx="6770670" cy="40330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CB8539-F3DA-E870-C834-FBCA0000914F}"/>
              </a:ext>
            </a:extLst>
          </p:cNvPr>
          <p:cNvSpPr/>
          <p:nvPr/>
        </p:nvSpPr>
        <p:spPr>
          <a:xfrm>
            <a:off x="7774815" y="483716"/>
            <a:ext cx="3993221" cy="1140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Olist has a robust delivery rate – of the total orders placed, less than </a:t>
            </a:r>
            <a:r>
              <a:rPr lang="en-US" b="1" dirty="0">
                <a:solidFill>
                  <a:srgbClr val="002060"/>
                </a:solidFill>
              </a:rPr>
              <a:t>0.3% </a:t>
            </a:r>
            <a:r>
              <a:rPr lang="en-US" dirty="0">
                <a:solidFill>
                  <a:schemeClr val="bg1"/>
                </a:solidFill>
              </a:rPr>
              <a:t>were cancelled and a whopping </a:t>
            </a:r>
            <a:r>
              <a:rPr lang="en-US" b="1" dirty="0">
                <a:solidFill>
                  <a:srgbClr val="002060"/>
                </a:solidFill>
              </a:rPr>
              <a:t>97% </a:t>
            </a:r>
            <a:r>
              <a:rPr lang="en-US" dirty="0">
                <a:solidFill>
                  <a:schemeClr val="bg1"/>
                </a:solidFill>
              </a:rPr>
              <a:t>were delivered.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3EE01A-BB91-0194-31E0-7CF31355959C}"/>
              </a:ext>
            </a:extLst>
          </p:cNvPr>
          <p:cNvSpPr/>
          <p:nvPr/>
        </p:nvSpPr>
        <p:spPr>
          <a:xfrm>
            <a:off x="7774815" y="1860553"/>
            <a:ext cx="3993222" cy="11402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Collectively, canceled, unavailable, invoiced, processing, created, and approved orders accounted for less than </a:t>
            </a:r>
            <a:r>
              <a:rPr lang="en-US" b="1" dirty="0">
                <a:solidFill>
                  <a:srgbClr val="002060"/>
                </a:solidFill>
              </a:rPr>
              <a:t>2% </a:t>
            </a:r>
            <a:r>
              <a:rPr lang="en-US" dirty="0">
                <a:solidFill>
                  <a:schemeClr val="bg1"/>
                </a:solidFill>
              </a:rPr>
              <a:t>of all orders.</a:t>
            </a:r>
          </a:p>
        </p:txBody>
      </p:sp>
    </p:spTree>
    <p:extLst>
      <p:ext uri="{BB962C8B-B14F-4D97-AF65-F5344CB8AC3E}">
        <p14:creationId xmlns:p14="http://schemas.microsoft.com/office/powerpoint/2010/main" val="1458236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40C57-92B4-47AC-9637-5E1F122A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9736-9BBE-1D1B-4E39-D8E0444E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362367"/>
            <a:ext cx="10700833" cy="6002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Customer Count By Year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B0FA7-F693-4C94-963D-B57FB65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33672-2AED-4692-9DD9-0416684C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7F266-F191-454E-870C-FF584E078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1F98B5-E8CC-4CB4-AEA4-2A212E99B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0B60D9-D932-4D33-9AF1-5C06659C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E2532E5-8FAF-9153-79B5-9224ED08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936" y="1299010"/>
            <a:ext cx="7042196" cy="51627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05D527-2702-0A61-D9B8-2A48B91168DC}"/>
              </a:ext>
            </a:extLst>
          </p:cNvPr>
          <p:cNvSpPr txBox="1"/>
          <p:nvPr/>
        </p:nvSpPr>
        <p:spPr>
          <a:xfrm>
            <a:off x="4745900" y="5054196"/>
            <a:ext cx="110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13309%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10110B-DF9F-163A-3667-657381095BAC}"/>
              </a:ext>
            </a:extLst>
          </p:cNvPr>
          <p:cNvSpPr txBox="1"/>
          <p:nvPr/>
        </p:nvSpPr>
        <p:spPr>
          <a:xfrm>
            <a:off x="7284386" y="5040752"/>
            <a:ext cx="110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21%</a:t>
            </a:r>
          </a:p>
        </p:txBody>
      </p:sp>
      <p:sp>
        <p:nvSpPr>
          <p:cNvPr id="20" name="Graphic 14">
            <a:extLst>
              <a:ext uri="{FF2B5EF4-FFF2-40B4-BE49-F238E27FC236}">
                <a16:creationId xmlns:a16="http://schemas.microsoft.com/office/drawing/2014/main" id="{3AD3AD5F-DDAF-BDB3-6C5A-FE022471F97C}"/>
              </a:ext>
            </a:extLst>
          </p:cNvPr>
          <p:cNvSpPr/>
          <p:nvPr/>
        </p:nvSpPr>
        <p:spPr>
          <a:xfrm>
            <a:off x="7370744" y="4890238"/>
            <a:ext cx="217540" cy="188380"/>
          </a:xfrm>
          <a:custGeom>
            <a:avLst/>
            <a:gdLst>
              <a:gd name="connsiteX0" fmla="*/ 108770 w 217540"/>
              <a:gd name="connsiteY0" fmla="*/ 0 h 188380"/>
              <a:gd name="connsiteX1" fmla="*/ 0 w 217540"/>
              <a:gd name="connsiteY1" fmla="*/ 188381 h 188380"/>
              <a:gd name="connsiteX2" fmla="*/ 217540 w 217540"/>
              <a:gd name="connsiteY2" fmla="*/ 188381 h 18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540" h="188380">
                <a:moveTo>
                  <a:pt x="108770" y="0"/>
                </a:moveTo>
                <a:lnTo>
                  <a:pt x="0" y="188381"/>
                </a:lnTo>
                <a:lnTo>
                  <a:pt x="217540" y="188381"/>
                </a:lnTo>
                <a:close/>
              </a:path>
            </a:pathLst>
          </a:custGeom>
          <a:solidFill>
            <a:srgbClr val="118DFF"/>
          </a:solidFill>
          <a:ln w="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8">
            <a:extLst>
              <a:ext uri="{FF2B5EF4-FFF2-40B4-BE49-F238E27FC236}">
                <a16:creationId xmlns:a16="http://schemas.microsoft.com/office/drawing/2014/main" id="{7EC1B95C-9AAA-AB9F-D09A-8EF9796F246F}"/>
              </a:ext>
            </a:extLst>
          </p:cNvPr>
          <p:cNvSpPr/>
          <p:nvPr/>
        </p:nvSpPr>
        <p:spPr>
          <a:xfrm>
            <a:off x="4928830" y="4890238"/>
            <a:ext cx="217539" cy="188380"/>
          </a:xfrm>
          <a:custGeom>
            <a:avLst/>
            <a:gdLst>
              <a:gd name="connsiteX0" fmla="*/ 108770 w 217539"/>
              <a:gd name="connsiteY0" fmla="*/ 0 h 188380"/>
              <a:gd name="connsiteX1" fmla="*/ 0 w 217539"/>
              <a:gd name="connsiteY1" fmla="*/ 188380 h 188380"/>
              <a:gd name="connsiteX2" fmla="*/ 217540 w 217539"/>
              <a:gd name="connsiteY2" fmla="*/ 188380 h 18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539" h="188380">
                <a:moveTo>
                  <a:pt x="108770" y="0"/>
                </a:moveTo>
                <a:lnTo>
                  <a:pt x="0" y="188380"/>
                </a:lnTo>
                <a:lnTo>
                  <a:pt x="217540" y="188380"/>
                </a:lnTo>
                <a:close/>
              </a:path>
            </a:pathLst>
          </a:custGeom>
          <a:solidFill>
            <a:srgbClr val="118DFF"/>
          </a:solidFill>
          <a:ln w="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87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381AC9-41D0-4F64-874D-F7C128E77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B6C20-DABF-DABF-D741-EA9E3309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68" y="1275388"/>
            <a:ext cx="5200758" cy="474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Customer Behavior Insights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ACF57B-159D-40AE-9C57-EACD051BF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9AE11E-3B1F-4D93-938C-76CBDCDA9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6FABAA-8D3A-4BCB-BBCE-A466E774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FC2EAA-6F28-4A86-B46F-7807EE370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7">
              <a:extLst>
                <a:ext uri="{FF2B5EF4-FFF2-40B4-BE49-F238E27FC236}">
                  <a16:creationId xmlns:a16="http://schemas.microsoft.com/office/drawing/2014/main" id="{8011AC17-0BC9-42B5-BDF7-2ECE8C6FE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34A3D49-81F9-06C8-B408-674F3ADE1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9546" y="671918"/>
            <a:ext cx="6833946" cy="572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55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40C57-92B4-47AC-9637-5E1F122A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9736-9BBE-1D1B-4E39-D8E0444E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335243"/>
            <a:ext cx="7880515" cy="6002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Preferred Payment Method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B0FA7-F693-4C94-963D-B57FB65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33672-2AED-4692-9DD9-0416684C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7F266-F191-454E-870C-FF584E078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1F98B5-E8CC-4CB4-AEA4-2A212E99B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0B60D9-D932-4D33-9AF1-5C06659C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EE32C50-8A31-E00C-90D0-3B8B823D5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1303109"/>
            <a:ext cx="6103877" cy="52053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8DF196-1876-26F1-3BDD-64DF828B4898}"/>
              </a:ext>
            </a:extLst>
          </p:cNvPr>
          <p:cNvSpPr/>
          <p:nvPr/>
        </p:nvSpPr>
        <p:spPr>
          <a:xfrm>
            <a:off x="7445978" y="1573274"/>
            <a:ext cx="4111650" cy="1346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Credit Card Dominance:</a:t>
            </a:r>
          </a:p>
          <a:p>
            <a:r>
              <a:rPr lang="en-US" dirty="0">
                <a:solidFill>
                  <a:schemeClr val="bg1"/>
                </a:solidFill>
              </a:rPr>
              <a:t>Credit cards make up the majority of the payment transactions, accounting for a whopping </a:t>
            </a:r>
            <a:r>
              <a:rPr lang="en-US" b="1" dirty="0">
                <a:solidFill>
                  <a:schemeClr val="tx2"/>
                </a:solidFill>
              </a:rPr>
              <a:t>73.92% </a:t>
            </a:r>
            <a:r>
              <a:rPr lang="en-US" dirty="0">
                <a:solidFill>
                  <a:schemeClr val="bg1"/>
                </a:solidFill>
              </a:rPr>
              <a:t>of all payments.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50E13-4895-A3B9-68D5-F9A7D8D17E7B}"/>
              </a:ext>
            </a:extLst>
          </p:cNvPr>
          <p:cNvSpPr/>
          <p:nvPr/>
        </p:nvSpPr>
        <p:spPr>
          <a:xfrm>
            <a:off x="7445978" y="4811976"/>
            <a:ext cx="4111650" cy="1346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Minimal Debit Card Usage:</a:t>
            </a:r>
          </a:p>
          <a:p>
            <a:r>
              <a:rPr lang="en-US" dirty="0">
                <a:solidFill>
                  <a:schemeClr val="bg1"/>
                </a:solidFill>
              </a:rPr>
              <a:t>Payments made via debit card accounted for around </a:t>
            </a:r>
            <a:r>
              <a:rPr lang="en-US" b="1" dirty="0">
                <a:solidFill>
                  <a:schemeClr val="tx2"/>
                </a:solidFill>
              </a:rPr>
              <a:t>0.003% </a:t>
            </a:r>
            <a:r>
              <a:rPr lang="en-US" dirty="0">
                <a:solidFill>
                  <a:schemeClr val="bg1"/>
                </a:solidFill>
              </a:rPr>
              <a:t>of all payments.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A0E77F-40A6-D81B-4A5C-59B171A414CE}"/>
              </a:ext>
            </a:extLst>
          </p:cNvPr>
          <p:cNvSpPr/>
          <p:nvPr/>
        </p:nvSpPr>
        <p:spPr>
          <a:xfrm>
            <a:off x="7445978" y="3192625"/>
            <a:ext cx="4111650" cy="1346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Boleto and Vouchers Remain Popular:</a:t>
            </a:r>
          </a:p>
          <a:p>
            <a:r>
              <a:rPr lang="en-US" dirty="0">
                <a:solidFill>
                  <a:schemeClr val="bg1"/>
                </a:solidFill>
              </a:rPr>
              <a:t>Collectively </a:t>
            </a:r>
            <a:r>
              <a:rPr lang="en-US" dirty="0" err="1">
                <a:solidFill>
                  <a:schemeClr val="bg1"/>
                </a:solidFill>
              </a:rPr>
              <a:t>boleto</a:t>
            </a:r>
            <a:r>
              <a:rPr lang="en-US" dirty="0">
                <a:solidFill>
                  <a:schemeClr val="bg1"/>
                </a:solidFill>
              </a:rPr>
              <a:t> and voucher payments made up a sizeable chunk, representing nearly </a:t>
            </a:r>
            <a:r>
              <a:rPr lang="en-US" b="1" dirty="0">
                <a:solidFill>
                  <a:schemeClr val="tx2"/>
                </a:solidFill>
              </a:rPr>
              <a:t>24.6% </a:t>
            </a:r>
            <a:r>
              <a:rPr lang="en-US" dirty="0">
                <a:solidFill>
                  <a:schemeClr val="bg1"/>
                </a:solidFill>
              </a:rPr>
              <a:t>of all payments.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76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40C57-92B4-47AC-9637-5E1F122A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9736-9BBE-1D1B-4E39-D8E0444E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362367"/>
            <a:ext cx="10700833" cy="6002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 10 Most Popular Product Categories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B0FA7-F693-4C94-963D-B57FB65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33672-2AED-4692-9DD9-0416684C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7F266-F191-454E-870C-FF584E078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1F98B5-E8CC-4CB4-AEA4-2A212E99B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0B60D9-D932-4D33-9AF1-5C06659C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70A7C78-124F-4D96-C135-7D47E7B3A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85" y="1416641"/>
            <a:ext cx="7572830" cy="49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18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40C57-92B4-47AC-9637-5E1F122A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9736-9BBE-1D1B-4E39-D8E0444E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335243"/>
            <a:ext cx="10700833" cy="6002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 10 Product Categories By Value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B0FA7-F693-4C94-963D-B57FB65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33672-2AED-4692-9DD9-0416684C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7F266-F191-454E-870C-FF584E078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1F98B5-E8CC-4CB4-AEA4-2A212E99B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0B60D9-D932-4D33-9AF1-5C06659C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6ECADA2-7AD1-A37C-C098-169307B0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10" y="1398636"/>
            <a:ext cx="7382678" cy="512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3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40C57-92B4-47AC-9637-5E1F122A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9736-9BBE-1D1B-4E39-D8E0444E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335243"/>
            <a:ext cx="5769131" cy="6002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B0FA7-F693-4C94-963D-B57FB65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33672-2AED-4692-9DD9-0416684C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7F266-F191-454E-870C-FF584E078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1F98B5-E8CC-4CB4-AEA4-2A212E99B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0B60D9-D932-4D33-9AF1-5C06659C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DDC29BE-0629-DC10-0CFA-F9019174DE64}"/>
              </a:ext>
            </a:extLst>
          </p:cNvPr>
          <p:cNvSpPr/>
          <p:nvPr/>
        </p:nvSpPr>
        <p:spPr>
          <a:xfrm>
            <a:off x="3961487" y="2471427"/>
            <a:ext cx="4269026" cy="4400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Business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F3D91-D403-D741-53F0-66A6AFD22C99}"/>
              </a:ext>
            </a:extLst>
          </p:cNvPr>
          <p:cNvSpPr/>
          <p:nvPr/>
        </p:nvSpPr>
        <p:spPr>
          <a:xfrm>
            <a:off x="3991396" y="1849588"/>
            <a:ext cx="4269026" cy="4400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Analysis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DC103-4208-2FC9-3FA6-E2BE93EE02B5}"/>
              </a:ext>
            </a:extLst>
          </p:cNvPr>
          <p:cNvSpPr/>
          <p:nvPr/>
        </p:nvSpPr>
        <p:spPr>
          <a:xfrm>
            <a:off x="3991396" y="3715105"/>
            <a:ext cx="4269026" cy="4400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Behaviour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00AB51-F556-8BD0-7682-17F9AACF250E}"/>
              </a:ext>
            </a:extLst>
          </p:cNvPr>
          <p:cNvSpPr/>
          <p:nvPr/>
        </p:nvSpPr>
        <p:spPr>
          <a:xfrm>
            <a:off x="3991396" y="4336944"/>
            <a:ext cx="4269026" cy="4400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Performance Insights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66CAC7-927B-4B70-F5E5-E62D57DDAF88}"/>
              </a:ext>
            </a:extLst>
          </p:cNvPr>
          <p:cNvSpPr/>
          <p:nvPr/>
        </p:nvSpPr>
        <p:spPr>
          <a:xfrm>
            <a:off x="3991396" y="4958783"/>
            <a:ext cx="4269026" cy="4400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Geographical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213E0-BD77-B4DA-7B18-40CFDCB066DE}"/>
              </a:ext>
            </a:extLst>
          </p:cNvPr>
          <p:cNvSpPr/>
          <p:nvPr/>
        </p:nvSpPr>
        <p:spPr>
          <a:xfrm>
            <a:off x="3991396" y="3093266"/>
            <a:ext cx="4269026" cy="4400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C85E96-17F7-2689-0E05-C07D4063ADBB}"/>
              </a:ext>
            </a:extLst>
          </p:cNvPr>
          <p:cNvSpPr/>
          <p:nvPr/>
        </p:nvSpPr>
        <p:spPr>
          <a:xfrm>
            <a:off x="3991396" y="5580622"/>
            <a:ext cx="4269026" cy="4400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080147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381AC9-41D0-4F64-874D-F7C128E77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B6C20-DABF-DABF-D741-EA9E3309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68" y="1275388"/>
            <a:ext cx="9171720" cy="474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Geographical Insights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ACF57B-159D-40AE-9C57-EACD051BF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9AE11E-3B1F-4D93-938C-76CBDCDA9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6FABAA-8D3A-4BCB-BBCE-A466E774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FC2EAA-6F28-4A86-B46F-7807EE370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7">
              <a:extLst>
                <a:ext uri="{FF2B5EF4-FFF2-40B4-BE49-F238E27FC236}">
                  <a16:creationId xmlns:a16="http://schemas.microsoft.com/office/drawing/2014/main" id="{8011AC17-0BC9-42B5-BDF7-2ECE8C6FE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6FF99EFF-2C90-45ED-0ACB-96F18ED66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9054" y="-217025"/>
            <a:ext cx="8180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50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40C57-92B4-47AC-9637-5E1F122A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9736-9BBE-1D1B-4E39-D8E0444E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335243"/>
            <a:ext cx="10700833" cy="6002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 10 Citie</a:t>
            </a:r>
            <a:r>
              <a:rPr lang="en-US" sz="5400" dirty="0">
                <a:solidFill>
                  <a:schemeClr val="tx2"/>
                </a:solidFill>
              </a:rPr>
              <a:t>s by Sales Volume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B0FA7-F693-4C94-963D-B57FB65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33672-2AED-4692-9DD9-0416684C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7F266-F191-454E-870C-FF584E078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1F98B5-E8CC-4CB4-AEA4-2A212E99B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0B60D9-D932-4D33-9AF1-5C06659C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9E34117-98A4-ED8C-5537-D8D6C8361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15" y="1462120"/>
            <a:ext cx="9130569" cy="48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05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40C57-92B4-47AC-9637-5E1F122A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9736-9BBE-1D1B-4E39-D8E0444E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335243"/>
            <a:ext cx="10700833" cy="6002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 10 Citie</a:t>
            </a:r>
            <a:r>
              <a:rPr lang="en-US" sz="5400" dirty="0">
                <a:solidFill>
                  <a:schemeClr val="tx2"/>
                </a:solidFill>
              </a:rPr>
              <a:t>s by Sales Value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B0FA7-F693-4C94-963D-B57FB65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33672-2AED-4692-9DD9-0416684C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7F266-F191-454E-870C-FF584E078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1F98B5-E8CC-4CB4-AEA4-2A212E99B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0B60D9-D932-4D33-9AF1-5C06659C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F34F8B0-D98F-4F5A-3508-46E0BD0D1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63" y="1487528"/>
            <a:ext cx="9793003" cy="492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09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40C57-92B4-47AC-9637-5E1F122A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9736-9BBE-1D1B-4E39-D8E0444E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335243"/>
            <a:ext cx="10700833" cy="6002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 10 Citie</a:t>
            </a:r>
            <a:r>
              <a:rPr lang="en-US" sz="5400" dirty="0">
                <a:solidFill>
                  <a:schemeClr val="tx2"/>
                </a:solidFill>
              </a:rPr>
              <a:t>s by Customer Concentration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B0FA7-F693-4C94-963D-B57FB65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33672-2AED-4692-9DD9-0416684C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7F266-F191-454E-870C-FF584E078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1F98B5-E8CC-4CB4-AEA4-2A212E99B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0B60D9-D932-4D33-9AF1-5C06659C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33F9A5E-E25E-A544-4C80-D06D14A7B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11" y="1649415"/>
            <a:ext cx="9401978" cy="446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97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40C57-92B4-47AC-9637-5E1F122A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9736-9BBE-1D1B-4E39-D8E0444E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335243"/>
            <a:ext cx="10700833" cy="6002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 10 Citie</a:t>
            </a:r>
            <a:r>
              <a:rPr lang="en-US" sz="5400" dirty="0">
                <a:solidFill>
                  <a:schemeClr val="tx2"/>
                </a:solidFill>
              </a:rPr>
              <a:t>s by Customer Concentration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B0FA7-F693-4C94-963D-B57FB65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33672-2AED-4692-9DD9-0416684C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7F266-F191-454E-870C-FF584E078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1F98B5-E8CC-4CB4-AEA4-2A212E99B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0B60D9-D932-4D33-9AF1-5C06659C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33F9A5E-E25E-A544-4C80-D06D14A7B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11" y="1649415"/>
            <a:ext cx="9401978" cy="446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70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40C57-92B4-47AC-9637-5E1F122A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9736-9BBE-1D1B-4E39-D8E0444E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335243"/>
            <a:ext cx="10700833" cy="6002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 10 </a:t>
            </a:r>
            <a:r>
              <a:rPr lang="en-US" sz="5400" dirty="0">
                <a:solidFill>
                  <a:schemeClr val="tx2"/>
                </a:solidFill>
              </a:rPr>
              <a:t>Cities by Seller Concentration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B0FA7-F693-4C94-963D-B57FB65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33672-2AED-4692-9DD9-0416684C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7F266-F191-454E-870C-FF584E078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1F98B5-E8CC-4CB4-AEA4-2A212E99B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0B60D9-D932-4D33-9AF1-5C06659C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80F65FB-56F7-2774-ECF0-3F6B4073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573274"/>
            <a:ext cx="95440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78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381AC9-41D0-4F64-874D-F7C128E77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B6C20-DABF-DABF-D741-EA9E3309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68" y="1275388"/>
            <a:ext cx="9171720" cy="474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Product Performance</a:t>
            </a:r>
            <a:b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Insights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ACF57B-159D-40AE-9C57-EACD051BF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9AE11E-3B1F-4D93-938C-76CBDCDA9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6FABAA-8D3A-4BCB-BBCE-A466E774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FC2EAA-6F28-4A86-B46F-7807EE370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7">
              <a:extLst>
                <a:ext uri="{FF2B5EF4-FFF2-40B4-BE49-F238E27FC236}">
                  <a16:creationId xmlns:a16="http://schemas.microsoft.com/office/drawing/2014/main" id="{8011AC17-0BC9-42B5-BDF7-2ECE8C6FE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BF2BE6EE-EE16-39B2-60A5-251709A3B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510" y="-318499"/>
            <a:ext cx="8015407" cy="67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40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40C57-92B4-47AC-9637-5E1F122A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9736-9BBE-1D1B-4E39-D8E0444E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318868"/>
            <a:ext cx="10700833" cy="60029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 10 Product Categories By Avg Order Value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B0FA7-F693-4C94-963D-B57FB65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33672-2AED-4692-9DD9-0416684C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7F266-F191-454E-870C-FF584E078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1F98B5-E8CC-4CB4-AEA4-2A212E99B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0B60D9-D932-4D33-9AF1-5C06659C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131F7B6-963E-AD46-935E-EFD9A638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88" y="1312611"/>
            <a:ext cx="6158430" cy="50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69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381AC9-41D0-4F64-874D-F7C128E77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B6C20-DABF-DABF-D741-EA9E3309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68" y="1275388"/>
            <a:ext cx="9171720" cy="474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ACF57B-159D-40AE-9C57-EACD051BF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9AE11E-3B1F-4D93-938C-76CBDCDA9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6FABAA-8D3A-4BCB-BBCE-A466E774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FC2EAA-6F28-4A86-B46F-7807EE370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7">
              <a:extLst>
                <a:ext uri="{FF2B5EF4-FFF2-40B4-BE49-F238E27FC236}">
                  <a16:creationId xmlns:a16="http://schemas.microsoft.com/office/drawing/2014/main" id="{8011AC17-0BC9-42B5-BDF7-2ECE8C6FE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C0FCF8BA-6665-8865-4E50-9EA78498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542" y="-378016"/>
            <a:ext cx="12864029" cy="723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26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40C57-92B4-47AC-9637-5E1F122A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9736-9BBE-1D1B-4E39-D8E0444E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318868"/>
            <a:ext cx="10700833" cy="60029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B0FA7-F693-4C94-963D-B57FB65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33672-2AED-4692-9DD9-0416684C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7F266-F191-454E-870C-FF584E078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1F98B5-E8CC-4CB4-AEA4-2A212E99B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0B60D9-D932-4D33-9AF1-5C06659C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07E233ED-E877-6F0C-ED2E-087054CED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9163" y="192907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8A517E-9453-5CF6-D1D2-D1A8F2B22894}"/>
              </a:ext>
            </a:extLst>
          </p:cNvPr>
          <p:cNvSpPr txBox="1"/>
          <p:nvPr/>
        </p:nvSpPr>
        <p:spPr>
          <a:xfrm>
            <a:off x="494395" y="4458983"/>
            <a:ext cx="2619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Capitalize 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Peak Sales Month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 Introducing Campaigns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C4544-0465-AE85-6B59-E8E55D27B32C}"/>
              </a:ext>
            </a:extLst>
          </p:cNvPr>
          <p:cNvSpPr txBox="1"/>
          <p:nvPr/>
        </p:nvSpPr>
        <p:spPr>
          <a:xfrm>
            <a:off x="3544341" y="4458983"/>
            <a:ext cx="2121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Promote Boleto and 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Voucher Utilization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Increase 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D7D69F-EE49-FB90-21FC-F2BEEBA45F14}"/>
              </a:ext>
            </a:extLst>
          </p:cNvPr>
          <p:cNvSpPr txBox="1"/>
          <p:nvPr/>
        </p:nvSpPr>
        <p:spPr>
          <a:xfrm>
            <a:off x="6095735" y="4458983"/>
            <a:ext cx="2958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Offer better credit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terms to encourage the 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 of credit cards – the most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popular payment choice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C923D-ACD6-9A91-5E33-6EC93F406708}"/>
              </a:ext>
            </a:extLst>
          </p:cNvPr>
          <p:cNvSpPr txBox="1"/>
          <p:nvPr/>
        </p:nvSpPr>
        <p:spPr>
          <a:xfrm>
            <a:off x="9189146" y="4458983"/>
            <a:ext cx="2698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Focus on increasing 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Sales volume for product categories with higher average order values</a:t>
            </a:r>
          </a:p>
        </p:txBody>
      </p:sp>
    </p:spTree>
    <p:extLst>
      <p:ext uri="{BB962C8B-B14F-4D97-AF65-F5344CB8AC3E}">
        <p14:creationId xmlns:p14="http://schemas.microsoft.com/office/powerpoint/2010/main" val="425167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40C57-92B4-47AC-9637-5E1F122A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9736-9BBE-1D1B-4E39-D8E0444E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359916"/>
            <a:ext cx="5769131" cy="6002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 Analysis Process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B0FA7-F693-4C94-963D-B57FB65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33672-2AED-4692-9DD9-0416684C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7F266-F191-454E-870C-FF584E078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1F98B5-E8CC-4CB4-AEA4-2A212E99B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0B60D9-D932-4D33-9AF1-5C06659C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4C5FD74-6918-1566-6AE3-2838CE23482A}"/>
              </a:ext>
            </a:extLst>
          </p:cNvPr>
          <p:cNvSpPr txBox="1"/>
          <p:nvPr/>
        </p:nvSpPr>
        <p:spPr>
          <a:xfrm>
            <a:off x="860315" y="4489806"/>
            <a:ext cx="186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Understanding the business problem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F39A811C-00D4-088A-6596-A956EE3E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53447" y="1820461"/>
            <a:ext cx="6596008" cy="3710255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92408F9B-B002-8737-AD17-550C5E08D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5547" y="1730146"/>
            <a:ext cx="6847893" cy="385194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5971A08-AA2F-F97F-8418-767AB77530CF}"/>
              </a:ext>
            </a:extLst>
          </p:cNvPr>
          <p:cNvSpPr txBox="1"/>
          <p:nvPr/>
        </p:nvSpPr>
        <p:spPr>
          <a:xfrm>
            <a:off x="3590527" y="4489806"/>
            <a:ext cx="2260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Identifying Data 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Cleaning Opportunities 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CD468063-38E2-8A0E-15C9-0D16D82CA4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3659" y="1597947"/>
            <a:ext cx="7261074" cy="408435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C85C188-84EF-C963-C01F-98AB95BB0566}"/>
              </a:ext>
            </a:extLst>
          </p:cNvPr>
          <p:cNvSpPr txBox="1"/>
          <p:nvPr/>
        </p:nvSpPr>
        <p:spPr>
          <a:xfrm>
            <a:off x="6388512" y="4486284"/>
            <a:ext cx="2046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Analyzing the Data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for 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Trends and Patterns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BF79DA00-0CB6-6E29-883C-915908C0BA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57194" y="1537904"/>
            <a:ext cx="7474560" cy="420444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78EC185-213A-FDA9-9FE7-657774905511}"/>
              </a:ext>
            </a:extLst>
          </p:cNvPr>
          <p:cNvSpPr txBox="1"/>
          <p:nvPr/>
        </p:nvSpPr>
        <p:spPr>
          <a:xfrm>
            <a:off x="8993337" y="4483875"/>
            <a:ext cx="272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Making Recommendations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Based on the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Insights Gathered</a:t>
            </a:r>
          </a:p>
        </p:txBody>
      </p:sp>
    </p:spTree>
    <p:extLst>
      <p:ext uri="{BB962C8B-B14F-4D97-AF65-F5344CB8AC3E}">
        <p14:creationId xmlns:p14="http://schemas.microsoft.com/office/powerpoint/2010/main" val="667540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13DF880-6A12-63D3-D310-0C677E2FC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340C57-92B4-47AC-9637-5E1F122A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9736-9BBE-1D1B-4E39-D8E0444E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318868"/>
            <a:ext cx="10700833" cy="60029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B0FA7-F693-4C94-963D-B57FB65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33672-2AED-4692-9DD9-0416684C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7F266-F191-454E-870C-FF584E078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1F98B5-E8CC-4CB4-AEA4-2A212E99B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0B60D9-D932-4D33-9AF1-5C06659C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88A517E-9453-5CF6-D1D2-D1A8F2B22894}"/>
              </a:ext>
            </a:extLst>
          </p:cNvPr>
          <p:cNvSpPr txBox="1"/>
          <p:nvPr/>
        </p:nvSpPr>
        <p:spPr>
          <a:xfrm>
            <a:off x="224328" y="4259719"/>
            <a:ext cx="2662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Focus on targeted marketing campaigns that cater specifically to the top cities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C4544-0465-AE85-6B59-E8E55D27B32C}"/>
              </a:ext>
            </a:extLst>
          </p:cNvPr>
          <p:cNvSpPr txBox="1"/>
          <p:nvPr/>
        </p:nvSpPr>
        <p:spPr>
          <a:xfrm>
            <a:off x="3141744" y="4269993"/>
            <a:ext cx="2698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Incentivize customers to post reviews both on and outside the platform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D7D69F-EE49-FB90-21FC-F2BEEBA45F14}"/>
              </a:ext>
            </a:extLst>
          </p:cNvPr>
          <p:cNvSpPr txBox="1"/>
          <p:nvPr/>
        </p:nvSpPr>
        <p:spPr>
          <a:xfrm>
            <a:off x="6269348" y="4269993"/>
            <a:ext cx="2744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Focus marketing efforts 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retaining customers and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building loyalty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C923D-ACD6-9A91-5E33-6EC93F406708}"/>
              </a:ext>
            </a:extLst>
          </p:cNvPr>
          <p:cNvSpPr txBox="1"/>
          <p:nvPr/>
        </p:nvSpPr>
        <p:spPr>
          <a:xfrm>
            <a:off x="9238132" y="4290541"/>
            <a:ext cx="2698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Share valuable customer demand analytics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with sellers</a:t>
            </a:r>
          </a:p>
        </p:txBody>
      </p:sp>
    </p:spTree>
    <p:extLst>
      <p:ext uri="{BB962C8B-B14F-4D97-AF65-F5344CB8AC3E}">
        <p14:creationId xmlns:p14="http://schemas.microsoft.com/office/powerpoint/2010/main" val="176670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DA381AC9-41D0-4F64-874D-F7C128E77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E8C2B-BA33-4970-8945-D353CF75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16" y="1057914"/>
            <a:ext cx="8092933" cy="474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Business Problem</a:t>
            </a:r>
          </a:p>
        </p:txBody>
      </p: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01ACF57B-159D-40AE-9C57-EACD051BF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3C9AE11E-3B1F-4D93-938C-76CBDCDA9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5">
            <a:extLst>
              <a:ext uri="{FF2B5EF4-FFF2-40B4-BE49-F238E27FC236}">
                <a16:creationId xmlns:a16="http://schemas.microsoft.com/office/drawing/2014/main" id="{3E6FABAA-8D3A-4BCB-BBCE-A466E774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FC2EAA-6F28-4A86-B46F-7807EE370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011AC17-0BC9-42B5-BDF7-2ECE8C6FE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BAED7A5F-1FA5-43E9-3173-83A205ACF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5524" y="122323"/>
            <a:ext cx="7489116" cy="62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2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40C57-92B4-47AC-9637-5E1F122A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9736-9BBE-1D1B-4E39-D8E0444E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335243"/>
            <a:ext cx="5769131" cy="6002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Business Problem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B0FA7-F693-4C94-963D-B57FB65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33672-2AED-4692-9DD9-0416684C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7F266-F191-454E-870C-FF584E078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1F98B5-E8CC-4CB4-AEA4-2A212E99B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0B60D9-D932-4D33-9AF1-5C06659C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366CAC7-927B-4B70-F5E5-E62D57DDAF88}"/>
              </a:ext>
            </a:extLst>
          </p:cNvPr>
          <p:cNvSpPr/>
          <p:nvPr/>
        </p:nvSpPr>
        <p:spPr>
          <a:xfrm>
            <a:off x="2396283" y="2381678"/>
            <a:ext cx="7399433" cy="2094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Exploring the Olist dataset to gain a better understanding of customer behavior, order trends, and product performance. </a:t>
            </a:r>
          </a:p>
          <a:p>
            <a:endParaRPr lang="en-US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U</a:t>
            </a: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ncovering key insights related to popular product categories, peak order periods, and the distribution of customers and sellers across different geographic locations.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3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DA381AC9-41D0-4F64-874D-F7C128E77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E8C2B-BA33-4970-8945-D353CF75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68" y="1275388"/>
            <a:ext cx="5200758" cy="474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Olist – Business Model Explained</a:t>
            </a:r>
          </a:p>
        </p:txBody>
      </p: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01ACF57B-159D-40AE-9C57-EACD051BF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3C9AE11E-3B1F-4D93-938C-76CBDCDA9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5">
            <a:extLst>
              <a:ext uri="{FF2B5EF4-FFF2-40B4-BE49-F238E27FC236}">
                <a16:creationId xmlns:a16="http://schemas.microsoft.com/office/drawing/2014/main" id="{3E6FABAA-8D3A-4BCB-BBCE-A466E774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FC2EAA-6F28-4A86-B46F-7807EE370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011AC17-0BC9-42B5-BDF7-2ECE8C6FE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715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CB8F9F7-9191-AB8D-BA89-BF7F42B90F67}"/>
              </a:ext>
            </a:extLst>
          </p:cNvPr>
          <p:cNvGrpSpPr/>
          <p:nvPr/>
        </p:nvGrpSpPr>
        <p:grpSpPr>
          <a:xfrm>
            <a:off x="154754" y="2091217"/>
            <a:ext cx="2696320" cy="2965135"/>
            <a:chOff x="1407027" y="2093908"/>
            <a:chExt cx="2696320" cy="296513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9FA104-8E3B-6DE7-DC90-EFA2EBB05F50}"/>
                </a:ext>
              </a:extLst>
            </p:cNvPr>
            <p:cNvSpPr/>
            <p:nvPr/>
          </p:nvSpPr>
          <p:spPr>
            <a:xfrm>
              <a:off x="1835650" y="2293706"/>
              <a:ext cx="1839075" cy="1839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A2E819B-DD74-B547-7CD1-DF75E7601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7027" y="2093908"/>
              <a:ext cx="2696320" cy="22603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DCF8C1-1463-6AC5-2575-276E2AF23027}"/>
                </a:ext>
              </a:extLst>
            </p:cNvPr>
            <p:cNvSpPr txBox="1"/>
            <p:nvPr/>
          </p:nvSpPr>
          <p:spPr>
            <a:xfrm>
              <a:off x="2174537" y="4135713"/>
              <a:ext cx="1657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Small and Micro Businesses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D6830E-901B-6BFF-A9C7-1800BD11FABF}"/>
              </a:ext>
            </a:extLst>
          </p:cNvPr>
          <p:cNvGrpSpPr/>
          <p:nvPr/>
        </p:nvGrpSpPr>
        <p:grpSpPr>
          <a:xfrm>
            <a:off x="2384552" y="1528774"/>
            <a:ext cx="4169200" cy="3495032"/>
            <a:chOff x="4016531" y="1473860"/>
            <a:chExt cx="4169200" cy="349503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ED83350-144B-C8CF-5773-DA9B241C5A7C}"/>
                </a:ext>
              </a:extLst>
            </p:cNvPr>
            <p:cNvGrpSpPr/>
            <p:nvPr/>
          </p:nvGrpSpPr>
          <p:grpSpPr>
            <a:xfrm>
              <a:off x="5176463" y="2293706"/>
              <a:ext cx="2244113" cy="2278578"/>
              <a:chOff x="5176463" y="2293706"/>
              <a:chExt cx="2244113" cy="227857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D1F901E-96DD-2B4B-5F4F-C6144C081DC3}"/>
                  </a:ext>
                </a:extLst>
              </p:cNvPr>
              <p:cNvSpPr/>
              <p:nvPr/>
            </p:nvSpPr>
            <p:spPr>
              <a:xfrm>
                <a:off x="5176463" y="2293706"/>
                <a:ext cx="1839075" cy="183907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36E193-C01C-1013-4803-C3071204FFC7}"/>
                  </a:ext>
                </a:extLst>
              </p:cNvPr>
              <p:cNvSpPr txBox="1"/>
              <p:nvPr/>
            </p:nvSpPr>
            <p:spPr>
              <a:xfrm>
                <a:off x="5763012" y="4202952"/>
                <a:ext cx="1657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Olist</a:t>
                </a:r>
              </a:p>
            </p:txBody>
          </p:sp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84D3C91B-CFFB-B25F-0A23-2F96AF31F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6531" y="1473860"/>
              <a:ext cx="4169200" cy="3495032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74811B-C265-CC2C-BC13-3CC07D36B48E}"/>
              </a:ext>
            </a:extLst>
          </p:cNvPr>
          <p:cNvGrpSpPr/>
          <p:nvPr/>
        </p:nvGrpSpPr>
        <p:grpSpPr>
          <a:xfrm>
            <a:off x="5952179" y="2014743"/>
            <a:ext cx="2905316" cy="3101724"/>
            <a:chOff x="7973881" y="1951696"/>
            <a:chExt cx="2905316" cy="310172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1E37C8E-A76A-7627-7DEF-05BA99CAEA23}"/>
                </a:ext>
              </a:extLst>
            </p:cNvPr>
            <p:cNvSpPr/>
            <p:nvPr/>
          </p:nvSpPr>
          <p:spPr>
            <a:xfrm>
              <a:off x="8517276" y="2293706"/>
              <a:ext cx="1839075" cy="1839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BAFB15-3BEA-5E29-6ACC-DBC647FE6974}"/>
                </a:ext>
              </a:extLst>
            </p:cNvPr>
            <p:cNvGrpSpPr/>
            <p:nvPr/>
          </p:nvGrpSpPr>
          <p:grpSpPr>
            <a:xfrm>
              <a:off x="7973881" y="1951696"/>
              <a:ext cx="2905316" cy="3101724"/>
              <a:chOff x="7973881" y="1951696"/>
              <a:chExt cx="2905316" cy="310172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85DD97-B228-0C4C-3199-5545D6BD8C29}"/>
                  </a:ext>
                </a:extLst>
              </p:cNvPr>
              <p:cNvSpPr txBox="1"/>
              <p:nvPr/>
            </p:nvSpPr>
            <p:spPr>
              <a:xfrm>
                <a:off x="8775877" y="4130090"/>
                <a:ext cx="16575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Larger Online Marketplaces and Retailers</a:t>
                </a:r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F4A3C86F-D05E-E51B-BA3A-1631493BC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973881" y="1951696"/>
                <a:ext cx="2905316" cy="2435520"/>
              </a:xfrm>
              <a:prstGeom prst="rect">
                <a:avLst/>
              </a:prstGeom>
            </p:spPr>
          </p:pic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C39D07-4828-8A7E-CA0E-16C65A149AA4}"/>
              </a:ext>
            </a:extLst>
          </p:cNvPr>
          <p:cNvGrpSpPr/>
          <p:nvPr/>
        </p:nvGrpSpPr>
        <p:grpSpPr>
          <a:xfrm>
            <a:off x="8889702" y="1870119"/>
            <a:ext cx="3197986" cy="2798784"/>
            <a:chOff x="8889702" y="1870119"/>
            <a:chExt cx="3197986" cy="279878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09BAD9D-A581-A08B-F4BC-C1456D858BAD}"/>
                </a:ext>
              </a:extLst>
            </p:cNvPr>
            <p:cNvSpPr/>
            <p:nvPr/>
          </p:nvSpPr>
          <p:spPr>
            <a:xfrm>
              <a:off x="9495696" y="2418791"/>
              <a:ext cx="1839075" cy="1839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F0DF2D4F-7507-1AD9-7B63-7B1821F84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89702" y="1870119"/>
              <a:ext cx="3197986" cy="268086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1BAE96-6299-24BB-02FC-18620FF6FE52}"/>
                </a:ext>
              </a:extLst>
            </p:cNvPr>
            <p:cNvSpPr txBox="1"/>
            <p:nvPr/>
          </p:nvSpPr>
          <p:spPr>
            <a:xfrm>
              <a:off x="9748179" y="4299571"/>
              <a:ext cx="1657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 Consumer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157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DA381AC9-41D0-4F64-874D-F7C128E77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E8C2B-BA33-4970-8945-D353CF75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68" y="1275388"/>
            <a:ext cx="5200758" cy="474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The Olist Dataset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01ACF57B-159D-40AE-9C57-EACD051BF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3C9AE11E-3B1F-4D93-938C-76CBDCDA9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5">
            <a:extLst>
              <a:ext uri="{FF2B5EF4-FFF2-40B4-BE49-F238E27FC236}">
                <a16:creationId xmlns:a16="http://schemas.microsoft.com/office/drawing/2014/main" id="{3E6FABAA-8D3A-4BCB-BBCE-A466E774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FC2EAA-6F28-4A86-B46F-7807EE370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011AC17-0BC9-42B5-BDF7-2ECE8C6FE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03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E213F420-481D-A094-0512-46E288D29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70" y="494631"/>
            <a:ext cx="9752460" cy="5868738"/>
          </a:xfrm>
        </p:spPr>
      </p:pic>
    </p:spTree>
    <p:extLst>
      <p:ext uri="{BB962C8B-B14F-4D97-AF65-F5344CB8AC3E}">
        <p14:creationId xmlns:p14="http://schemas.microsoft.com/office/powerpoint/2010/main" val="246164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465</Words>
  <Application>Microsoft Office PowerPoint</Application>
  <PresentationFormat>Widescreen</PresentationFormat>
  <Paragraphs>86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Söhne</vt:lpstr>
      <vt:lpstr>Office Theme</vt:lpstr>
      <vt:lpstr>Olist Business Insights </vt:lpstr>
      <vt:lpstr>Agenda</vt:lpstr>
      <vt:lpstr>Our Analysis Process</vt:lpstr>
      <vt:lpstr>The Business Problem</vt:lpstr>
      <vt:lpstr>The Business Problem</vt:lpstr>
      <vt:lpstr>Olist – Business Model Explained</vt:lpstr>
      <vt:lpstr>PowerPoint Presentation</vt:lpstr>
      <vt:lpstr>The Olist Dataset</vt:lpstr>
      <vt:lpstr>PowerPoint Presentation</vt:lpstr>
      <vt:lpstr>Time Series  Insights</vt:lpstr>
      <vt:lpstr>Sales By Year (And Month)</vt:lpstr>
      <vt:lpstr>Sales Volume by Day of the Week (2017)</vt:lpstr>
      <vt:lpstr>Sales Volume by Month (2017)</vt:lpstr>
      <vt:lpstr>PowerPoint Presentation</vt:lpstr>
      <vt:lpstr>Customer Count By Year</vt:lpstr>
      <vt:lpstr>Customer Behavior Insights</vt:lpstr>
      <vt:lpstr>Preferred Payment Method</vt:lpstr>
      <vt:lpstr>Top 10 Most Popular Product Categories</vt:lpstr>
      <vt:lpstr>Top 10 Product Categories By Value</vt:lpstr>
      <vt:lpstr>Geographical Insights</vt:lpstr>
      <vt:lpstr>Top 10 Cities by Sales Volume</vt:lpstr>
      <vt:lpstr>Top 10 Cities by Sales Value</vt:lpstr>
      <vt:lpstr>Top 10 Cities by Customer Concentration</vt:lpstr>
      <vt:lpstr>Top 10 Cities by Customer Concentration</vt:lpstr>
      <vt:lpstr>Top 10 Cities by Seller Concentration</vt:lpstr>
      <vt:lpstr>Product Performance Insights</vt:lpstr>
      <vt:lpstr>Top 10 Product Categories By Avg Order Value</vt:lpstr>
      <vt:lpstr>Recommendations</vt:lpstr>
      <vt:lpstr>Recommendations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Ammad Ali</dc:creator>
  <cp:lastModifiedBy>Ammad Ali</cp:lastModifiedBy>
  <cp:revision>130</cp:revision>
  <dcterms:created xsi:type="dcterms:W3CDTF">2023-08-18T19:43:34Z</dcterms:created>
  <dcterms:modified xsi:type="dcterms:W3CDTF">2023-08-27T12:02:42Z</dcterms:modified>
</cp:coreProperties>
</file>