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>
        <p:scale>
          <a:sx n="66" d="100"/>
          <a:sy n="66" d="100"/>
        </p:scale>
        <p:origin x="1494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DA22B-EFC0-16D2-475B-B2B867D46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727F59-7DE6-5BC7-DD12-1449A00CF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FD2A7-5207-BC21-3AE1-F45DB6758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07D32-886A-42A2-92D7-50CAD8594716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BF1A0-55C7-2C1A-4876-1BA45FC21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AEF3F-C4D0-D3FE-C614-CA00B3AB8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26E84-76A2-4237-B238-5A3065A27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32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E79FD-54AA-BDCE-DAA3-786F1FE6C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C8D090-0B35-72C2-BB6B-C06DA79348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36477-003E-F61A-026A-72BC93672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07D32-886A-42A2-92D7-50CAD8594716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1A31D-4C7E-94E5-F5AB-12EF961CB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FBBE3-F57C-FA4C-C0BD-9C34F6979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26E84-76A2-4237-B238-5A3065A27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53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48C1B4-A17B-FD6A-DC09-ACC79D0A26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02A4EA-F157-AC61-2793-47B566E997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63DE9-D873-75BB-AFC1-051A58777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07D32-886A-42A2-92D7-50CAD8594716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17CB7-653C-AAC3-91BA-C0130B5CD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5D4AC-5CFE-6DEB-0A47-584B38EEE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26E84-76A2-4237-B238-5A3065A27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063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154C1-9375-D31B-7753-6FAB49B0E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CEE2C-1F96-E5DE-7168-89ACBC964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16B11-D249-5167-CBF0-AAD43C5DC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07D32-886A-42A2-92D7-50CAD8594716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2AEAB-60D9-7225-F519-D793612C9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2727A-2D4D-7EE0-A78B-1E74C6253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26E84-76A2-4237-B238-5A3065A27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33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CE173-9308-C06D-A5DC-D4348253C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93B03F-D047-A3DE-1E01-BB8CB03EB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DC1AF-2559-057B-CB64-FE8C2CB8D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07D32-886A-42A2-92D7-50CAD8594716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A7AE7-BC07-1333-A054-C9896FE26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D3E1A-A329-FBF7-2F5E-85EEEAEA4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26E84-76A2-4237-B238-5A3065A27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02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EA45B-39B8-902B-6119-FDBA99D83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A3FBA-0D5C-D968-6CA2-1A48AC427B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A03CD5-C83F-9DC7-A392-AD62590750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30D45C-83A8-0125-2AA3-8C2D73CE5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07D32-886A-42A2-92D7-50CAD8594716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B396EE-D7C1-43A6-10C4-667577EEB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D07BEC-A04A-5B0C-51B6-EF8017270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26E84-76A2-4237-B238-5A3065A27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018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DE6C7-638C-06E2-9D2B-EE3995C6B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7BD70-79E8-331F-F033-48D0941D4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C7DC2-ABDD-6A54-C013-137F5A033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5BD9F-5F68-553F-F237-CF1712EFBA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7201AB-EFCA-35DC-815E-FF16F54BCE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AD9A20-BCE0-6BAA-E33D-604813430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07D32-886A-42A2-92D7-50CAD8594716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C47E56-4937-BB32-8E09-135120151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12AF8E-9699-1D0E-72CA-367850C75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26E84-76A2-4237-B238-5A3065A27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812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F8A7C-D703-EAEB-75AD-23E58BD2C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B01186-28FD-2D4C-52F8-34BBA181B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07D32-886A-42A2-92D7-50CAD8594716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058D82-6F0A-BE30-C1CE-EC31172D3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CA5BEC-A004-EF96-028C-CE07FE291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26E84-76A2-4237-B238-5A3065A27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665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BFD0A9-8C3F-1360-B45C-143DF5B32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07D32-886A-42A2-92D7-50CAD8594716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7EB3B4-A2B3-5E68-8B93-D67AF9E45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959F28-5F32-69E5-1E63-F921C8B30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26E84-76A2-4237-B238-5A3065A27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032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B0CDF-29CB-01CC-3975-8DC3B7C45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093BF-12DC-37B9-92E6-352883AC2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BEC642-B349-98E0-C341-2FBE88E0E2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BEA814-A786-5C69-96A9-FE52F94DC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07D32-886A-42A2-92D7-50CAD8594716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4D4B8B-44A2-6B1F-11BE-495A88A91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55380D-D634-598B-6CAE-A0C769BD9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26E84-76A2-4237-B238-5A3065A27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48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C5C0D-EDCB-D682-7218-29ECA9F66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9501E6-FC3C-A806-015C-7E355C14AC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9F445A-BDA8-E176-9E84-4B7A96E18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6F139-B10A-0CCB-511E-8C796F815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07D32-886A-42A2-92D7-50CAD8594716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ACA22E-01AD-A83B-B93D-6D9CE684C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6E8C14-C9E7-2C21-61DA-92C278ABB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26E84-76A2-4237-B238-5A3065A27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74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AE18B5-E19B-C45D-A43C-BEB0A02E0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EF493-CF0A-035F-6CE2-F1E077F8D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0FED4-EF7B-E923-2495-ABC9C65D5B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07D32-886A-42A2-92D7-50CAD8594716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64280-3F71-2323-4BC3-5A20DBD862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DCF84-930A-2134-0DD2-8A6C5D79EF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26E84-76A2-4237-B238-5A3065A27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856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limate change: The bigger picture | by Oscar Alateras | Medium">
            <a:extLst>
              <a:ext uri="{FF2B5EF4-FFF2-40B4-BE49-F238E27FC236}">
                <a16:creationId xmlns:a16="http://schemas.microsoft.com/office/drawing/2014/main" id="{A11D5F45-3B1F-BEE7-FA78-63A43A121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029" y="500775"/>
            <a:ext cx="6241143" cy="5856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15DEEA-B6D4-E02B-6B52-95C39EE7DBDB}"/>
              </a:ext>
            </a:extLst>
          </p:cNvPr>
          <p:cNvSpPr txBox="1"/>
          <p:nvPr/>
        </p:nvSpPr>
        <p:spPr>
          <a:xfrm>
            <a:off x="333828" y="1533228"/>
            <a:ext cx="5762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ahnschrift" panose="020B0502040204020203" pitchFamily="34" charset="0"/>
              </a:rPr>
              <a:t>TOPIC : TELL US A CLIMATE STORY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BF4EDD-900B-D623-A9FC-01729C0BF7C6}"/>
              </a:ext>
            </a:extLst>
          </p:cNvPr>
          <p:cNvSpPr txBox="1"/>
          <p:nvPr/>
        </p:nvSpPr>
        <p:spPr>
          <a:xfrm>
            <a:off x="333828" y="2632212"/>
            <a:ext cx="3149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Bahnschrift" panose="020B0502040204020203" pitchFamily="34" charset="0"/>
              </a:rPr>
              <a:t>GROUP MEMBERS</a:t>
            </a:r>
          </a:p>
          <a:p>
            <a:endParaRPr lang="en-US" sz="2800" dirty="0">
              <a:latin typeface="Bahnschrift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DE7CA6-0343-7150-C3A7-6E02C1AC9350}"/>
              </a:ext>
            </a:extLst>
          </p:cNvPr>
          <p:cNvSpPr txBox="1"/>
          <p:nvPr/>
        </p:nvSpPr>
        <p:spPr>
          <a:xfrm>
            <a:off x="537030" y="3360450"/>
            <a:ext cx="60960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Bahnschrift" panose="020B0502040204020203" pitchFamily="34" charset="0"/>
              </a:rPr>
              <a:t>ALYAN NASEEM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Bahnschrift" panose="020B0502040204020203" pitchFamily="34" charset="0"/>
              </a:rPr>
              <a:t>AMMAD ALI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Bahnschrift" panose="020B0502040204020203" pitchFamily="34" charset="0"/>
              </a:rPr>
              <a:t>RAMEEZ MALLICK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Bahnschrift" panose="020B0502040204020203" pitchFamily="34" charset="0"/>
              </a:rPr>
              <a:t>KASHIF HASSAN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Bahnschrift" panose="020B0502040204020203" pitchFamily="34" charset="0"/>
              </a:rPr>
              <a:t>ASAD ALI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5EC1F9-3413-61D4-A0FD-2CCCE8B238AB}"/>
              </a:ext>
            </a:extLst>
          </p:cNvPr>
          <p:cNvSpPr txBox="1"/>
          <p:nvPr/>
        </p:nvSpPr>
        <p:spPr>
          <a:xfrm>
            <a:off x="333828" y="61475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Bahnschrift" panose="020B0502040204020203" pitchFamily="34" charset="0"/>
              </a:rPr>
              <a:t>NASA APP SPACE CHALLENGE 2024</a:t>
            </a:r>
          </a:p>
        </p:txBody>
      </p:sp>
    </p:spTree>
    <p:extLst>
      <p:ext uri="{BB962C8B-B14F-4D97-AF65-F5344CB8AC3E}">
        <p14:creationId xmlns:p14="http://schemas.microsoft.com/office/powerpoint/2010/main" val="2877582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F51E21-4085-F712-4A3D-91A83BBC7C19}"/>
              </a:ext>
            </a:extLst>
          </p:cNvPr>
          <p:cNvSpPr txBox="1"/>
          <p:nvPr/>
        </p:nvSpPr>
        <p:spPr>
          <a:xfrm>
            <a:off x="2844800" y="606362"/>
            <a:ext cx="65024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Ø"/>
            </a:pPr>
            <a:r>
              <a:rPr lang="en-US" sz="2800" b="1" dirty="0">
                <a:latin typeface="Bahnschrift" panose="020B0502040204020203" pitchFamily="34" charset="0"/>
              </a:rPr>
              <a:t>TOGETHER FOR A BETTER TOMORROW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B1174D-4159-8769-28FC-65955B4CF684}"/>
              </a:ext>
            </a:extLst>
          </p:cNvPr>
          <p:cNvSpPr txBox="1"/>
          <p:nvPr/>
        </p:nvSpPr>
        <p:spPr>
          <a:xfrm>
            <a:off x="638627" y="2017486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effectLst/>
                <a:latin typeface="Bahnschrift" panose="020B0502040204020203" pitchFamily="34" charset="0"/>
              </a:rPr>
              <a:t>Point 1: Change Now</a:t>
            </a:r>
            <a:endParaRPr lang="en-US" sz="2400" dirty="0">
              <a:effectLst/>
              <a:latin typeface="Bahnschrift" panose="020B0502040204020203" pitchFamily="34" charset="0"/>
            </a:endParaRPr>
          </a:p>
          <a:p>
            <a:r>
              <a:rPr lang="en-US" sz="2400" b="0" i="0" dirty="0">
                <a:effectLst/>
                <a:latin typeface="Bahnschrift" panose="020B0502040204020203" pitchFamily="34" charset="0"/>
              </a:rPr>
              <a:t>Avoid climate crisis.</a:t>
            </a:r>
          </a:p>
          <a:p>
            <a:endParaRPr lang="en-US" sz="2400" dirty="0">
              <a:effectLst/>
              <a:latin typeface="Bahnschrift" panose="020B0502040204020203" pitchFamily="34" charset="0"/>
            </a:endParaRPr>
          </a:p>
          <a:p>
            <a:r>
              <a:rPr lang="en-US" sz="2400" b="0" i="0" dirty="0">
                <a:effectLst/>
                <a:latin typeface="Bahnschrift" panose="020B0502040204020203" pitchFamily="34" charset="0"/>
              </a:rPr>
              <a:t>Point 2: Plant-Based Diet</a:t>
            </a:r>
            <a:endParaRPr lang="en-US" sz="2400" dirty="0">
              <a:effectLst/>
              <a:latin typeface="Bahnschrift" panose="020B0502040204020203" pitchFamily="34" charset="0"/>
            </a:endParaRPr>
          </a:p>
          <a:p>
            <a:r>
              <a:rPr lang="en-US" sz="2400" b="0" i="0" dirty="0">
                <a:effectLst/>
                <a:latin typeface="Bahnschrift" panose="020B0502040204020203" pitchFamily="34" charset="0"/>
              </a:rPr>
              <a:t>Reduce methane emissions.</a:t>
            </a:r>
          </a:p>
          <a:p>
            <a:endParaRPr lang="en-US" sz="2400" dirty="0">
              <a:effectLst/>
              <a:latin typeface="Bahnschrift" panose="020B0502040204020203" pitchFamily="34" charset="0"/>
            </a:endParaRPr>
          </a:p>
          <a:p>
            <a:r>
              <a:rPr lang="en-US" sz="2400" b="0" i="0" dirty="0">
                <a:effectLst/>
                <a:latin typeface="Bahnschrift" panose="020B0502040204020203" pitchFamily="34" charset="0"/>
              </a:rPr>
              <a:t>Point 3: Sustainable Living</a:t>
            </a:r>
            <a:endParaRPr lang="en-US" sz="2400" dirty="0">
              <a:effectLst/>
              <a:latin typeface="Bahnschrift" panose="020B0502040204020203" pitchFamily="34" charset="0"/>
            </a:endParaRPr>
          </a:p>
          <a:p>
            <a:r>
              <a:rPr lang="en-US" sz="2400" b="0" i="0" dirty="0">
                <a:effectLst/>
                <a:latin typeface="Bahnschrift" panose="020B0502040204020203" pitchFamily="34" charset="0"/>
              </a:rPr>
              <a:t>Limit, relearn habits.</a:t>
            </a:r>
            <a:endParaRPr lang="en-US" sz="2400" dirty="0">
              <a:effectLst/>
              <a:latin typeface="Bahnschrift" panose="020B0502040204020203" pitchFamily="34" charset="0"/>
            </a:endParaRPr>
          </a:p>
          <a:p>
            <a:endParaRPr lang="en-US" sz="2400" dirty="0">
              <a:effectLst/>
              <a:latin typeface="Bahnschrift" panose="020B0502040204020203" pitchFamily="34" charset="0"/>
            </a:endParaRPr>
          </a:p>
        </p:txBody>
      </p:sp>
      <p:pic>
        <p:nvPicPr>
          <p:cNvPr id="10242" name="Picture 2" descr="Better Tomorrow Royalty-Free Images ...">
            <a:extLst>
              <a:ext uri="{FF2B5EF4-FFF2-40B4-BE49-F238E27FC236}">
                <a16:creationId xmlns:a16="http://schemas.microsoft.com/office/drawing/2014/main" id="{1B65C632-436C-CC52-BDBE-8203BC5C8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952" y="2013650"/>
            <a:ext cx="6376533" cy="4234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4042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9BC990A8-BBDE-0994-9B5F-51AAA35A9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748B0C2-7B00-40A3-CDFC-053E44E599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C5ACE5-45C3-56C8-CB40-4E758097C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2302" name="Picture 14" descr="A Little Bit about Me. To be honest, I find the question “Why… | by Eseniya  Suvorova | Medium">
            <a:extLst>
              <a:ext uri="{FF2B5EF4-FFF2-40B4-BE49-F238E27FC236}">
                <a16:creationId xmlns:a16="http://schemas.microsoft.com/office/drawing/2014/main" id="{08B434B4-4450-7287-2FE7-7BD4A5915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696"/>
            <a:ext cx="12192000" cy="6772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1320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1E5EC1F9-3413-61D4-A0FD-2CCCE8B238AB}"/>
              </a:ext>
            </a:extLst>
          </p:cNvPr>
          <p:cNvSpPr txBox="1"/>
          <p:nvPr/>
        </p:nvSpPr>
        <p:spPr>
          <a:xfrm>
            <a:off x="3048000" y="68790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Ø"/>
            </a:pPr>
            <a:r>
              <a:rPr lang="en-US" sz="3200" b="1" dirty="0">
                <a:latin typeface="Bahnschrift" panose="020B0502040204020203" pitchFamily="34" charset="0"/>
              </a:rPr>
              <a:t>THE CLIMATE CHANGE </a:t>
            </a:r>
          </a:p>
        </p:txBody>
      </p:sp>
      <p:pic>
        <p:nvPicPr>
          <p:cNvPr id="2050" name="Picture 2" descr="New Study: Climate Change To Push ...">
            <a:extLst>
              <a:ext uri="{FF2B5EF4-FFF2-40B4-BE49-F238E27FC236}">
                <a16:creationId xmlns:a16="http://schemas.microsoft.com/office/drawing/2014/main" id="{3C886B68-E868-6499-F848-9D96791B7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78000"/>
            <a:ext cx="5837626" cy="4639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41B2B89-6BB0-725A-D1A6-5CF7A78D3AB9}"/>
              </a:ext>
            </a:extLst>
          </p:cNvPr>
          <p:cNvSpPr txBox="1"/>
          <p:nvPr/>
        </p:nvSpPr>
        <p:spPr>
          <a:xfrm>
            <a:off x="258374" y="2291598"/>
            <a:ext cx="5837627" cy="3168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effectLst/>
                <a:latin typeface="Bahnschrift" panose="020B0502040204020203" pitchFamily="34" charset="0"/>
              </a:rPr>
              <a:t>Climate Change Cause: Air Pollution</a:t>
            </a:r>
          </a:p>
          <a:p>
            <a:endParaRPr lang="en-US" sz="2800" dirty="0">
              <a:effectLst/>
              <a:latin typeface="Bahnschrift" panose="020B0502040204020203" pitchFamily="34" charset="0"/>
            </a:endParaRPr>
          </a:p>
          <a:p>
            <a:r>
              <a:rPr lang="en-US" sz="2800" b="0" i="0" dirty="0">
                <a:effectLst/>
                <a:latin typeface="Bahnschrift" panose="020B0502040204020203" pitchFamily="34" charset="0"/>
              </a:rPr>
              <a:t>Rising Temperatures, Melting Ice.</a:t>
            </a:r>
          </a:p>
          <a:p>
            <a:endParaRPr lang="en-US" sz="2800" dirty="0">
              <a:effectLst/>
              <a:latin typeface="Bahnschrift" panose="020B0502040204020203" pitchFamily="34" charset="0"/>
            </a:endParaRPr>
          </a:p>
          <a:p>
            <a:r>
              <a:rPr lang="en-US" sz="2800" b="0" i="0" dirty="0">
                <a:effectLst/>
                <a:latin typeface="Bahnschrift" panose="020B0502040204020203" pitchFamily="34" charset="0"/>
              </a:rPr>
              <a:t>Harms Humans, Animals, Plants.</a:t>
            </a:r>
          </a:p>
          <a:p>
            <a:endParaRPr lang="en-US" sz="2800" dirty="0">
              <a:effectLst/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277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1E5EC1F9-3413-61D4-A0FD-2CCCE8B238AB}"/>
              </a:ext>
            </a:extLst>
          </p:cNvPr>
          <p:cNvSpPr txBox="1"/>
          <p:nvPr/>
        </p:nvSpPr>
        <p:spPr>
          <a:xfrm>
            <a:off x="2271485" y="643785"/>
            <a:ext cx="7184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Ø"/>
            </a:pPr>
            <a:r>
              <a:rPr lang="en-US" sz="3200" b="1" dirty="0">
                <a:latin typeface="Bahnschrift" panose="020B0502040204020203" pitchFamily="34" charset="0"/>
              </a:rPr>
              <a:t>WHAT ARE THE MAIN CAUSES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1B2B89-6BB0-725A-D1A6-5CF7A78D3AB9}"/>
              </a:ext>
            </a:extLst>
          </p:cNvPr>
          <p:cNvSpPr txBox="1"/>
          <p:nvPr/>
        </p:nvSpPr>
        <p:spPr>
          <a:xfrm>
            <a:off x="577688" y="2057669"/>
            <a:ext cx="583762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Point 1: Human Activities</a:t>
            </a:r>
            <a:endParaRPr lang="en-US" sz="2400" dirty="0">
              <a:solidFill>
                <a:srgbClr val="000000"/>
              </a:solidFill>
              <a:effectLst/>
              <a:latin typeface="Bahnschrift" panose="020B0502040204020203" pitchFamily="34" charset="0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Fossil Fuel Burning.</a:t>
            </a:r>
          </a:p>
          <a:p>
            <a:endParaRPr lang="en-US" sz="2400" dirty="0">
              <a:solidFill>
                <a:srgbClr val="000000"/>
              </a:solidFill>
              <a:effectLst/>
              <a:latin typeface="Bahnschrift" panose="020B0502040204020203" pitchFamily="34" charset="0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Point 2: Contributing Factors</a:t>
            </a:r>
            <a:endParaRPr lang="en-US" sz="2400" dirty="0">
              <a:solidFill>
                <a:srgbClr val="000000"/>
              </a:solidFill>
              <a:effectLst/>
              <a:latin typeface="Bahnschrift" panose="020B0502040204020203" pitchFamily="34" charset="0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Deforestation, Industrial Emissions.</a:t>
            </a:r>
          </a:p>
          <a:p>
            <a:endParaRPr lang="en-US" sz="2400" dirty="0">
              <a:solidFill>
                <a:srgbClr val="000000"/>
              </a:solidFill>
              <a:effectLst/>
              <a:latin typeface="Bahnschrift" panose="020B0502040204020203" pitchFamily="34" charset="0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Point 3: Natural Factors</a:t>
            </a:r>
            <a:endParaRPr lang="en-US" sz="2400" dirty="0">
              <a:solidFill>
                <a:srgbClr val="000000"/>
              </a:solidFill>
              <a:effectLst/>
              <a:latin typeface="Bahnschrift" panose="020B0502040204020203" pitchFamily="34" charset="0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Volcanic Eruptions.</a:t>
            </a:r>
            <a:endParaRPr lang="en-US" sz="2400" dirty="0">
              <a:solidFill>
                <a:srgbClr val="000000"/>
              </a:solidFill>
              <a:effectLst/>
              <a:latin typeface="Bahnschrift" panose="020B0502040204020203" pitchFamily="34" charset="0"/>
            </a:endParaRPr>
          </a:p>
          <a:p>
            <a:endParaRPr lang="en-US" sz="2400" dirty="0">
              <a:effectLst/>
              <a:latin typeface="Bahnschrift" panose="020B0502040204020203" pitchFamily="34" charset="0"/>
            </a:endParaRPr>
          </a:p>
        </p:txBody>
      </p:sp>
      <p:pic>
        <p:nvPicPr>
          <p:cNvPr id="3080" name="Picture 8" descr="In Pictures: Climate change | Gallery ...">
            <a:extLst>
              <a:ext uri="{FF2B5EF4-FFF2-40B4-BE49-F238E27FC236}">
                <a16:creationId xmlns:a16="http://schemas.microsoft.com/office/drawing/2014/main" id="{523F9915-00D4-9280-DA8D-F657D5260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771" y="1941555"/>
            <a:ext cx="5908059" cy="4127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6088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1E5EC1F9-3413-61D4-A0FD-2CCCE8B238AB}"/>
              </a:ext>
            </a:extLst>
          </p:cNvPr>
          <p:cNvSpPr txBox="1"/>
          <p:nvPr/>
        </p:nvSpPr>
        <p:spPr>
          <a:xfrm>
            <a:off x="2503714" y="810346"/>
            <a:ext cx="71845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Ø"/>
            </a:pPr>
            <a:r>
              <a:rPr lang="en-US" sz="2800" b="1" dirty="0">
                <a:latin typeface="Bahnschrift" panose="020B0502040204020203" pitchFamily="34" charset="0"/>
              </a:rPr>
              <a:t>HOW IT AFFECT THE WEATHER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513A9A-2BA4-B699-75CD-0EF5828ADEDE}"/>
              </a:ext>
            </a:extLst>
          </p:cNvPr>
          <p:cNvSpPr txBox="1"/>
          <p:nvPr/>
        </p:nvSpPr>
        <p:spPr>
          <a:xfrm>
            <a:off x="449943" y="2209923"/>
            <a:ext cx="635725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effectLst/>
                <a:latin typeface="Bahnschrift" panose="020B0502040204020203" pitchFamily="34" charset="0"/>
              </a:rPr>
              <a:t>Point 1: Extreme Weather</a:t>
            </a:r>
            <a:endParaRPr lang="en-US" sz="2400" dirty="0">
              <a:effectLst/>
              <a:latin typeface="Bahnschrift" panose="020B0502040204020203" pitchFamily="34" charset="0"/>
            </a:endParaRPr>
          </a:p>
          <a:p>
            <a:r>
              <a:rPr lang="en-US" sz="2400" b="0" i="0" dirty="0">
                <a:effectLst/>
                <a:latin typeface="Bahnschrift" panose="020B0502040204020203" pitchFamily="34" charset="0"/>
              </a:rPr>
              <a:t>Heatwaves, Droughts, Floods.</a:t>
            </a:r>
          </a:p>
          <a:p>
            <a:endParaRPr lang="en-US" sz="2400" dirty="0">
              <a:effectLst/>
              <a:latin typeface="Bahnschrift" panose="020B0502040204020203" pitchFamily="34" charset="0"/>
            </a:endParaRPr>
          </a:p>
          <a:p>
            <a:r>
              <a:rPr lang="en-US" sz="2400" b="0" i="0" dirty="0">
                <a:effectLst/>
                <a:latin typeface="Bahnschrift" panose="020B0502040204020203" pitchFamily="34" charset="0"/>
              </a:rPr>
              <a:t>Point 2: Unpredictable Patterns</a:t>
            </a:r>
            <a:endParaRPr lang="en-US" sz="2400" dirty="0">
              <a:effectLst/>
              <a:latin typeface="Bahnschrift" panose="020B0502040204020203" pitchFamily="34" charset="0"/>
            </a:endParaRPr>
          </a:p>
          <a:p>
            <a:r>
              <a:rPr lang="en-US" sz="2400" b="0" i="0" dirty="0">
                <a:effectLst/>
                <a:latin typeface="Bahnschrift" panose="020B0502040204020203" pitchFamily="34" charset="0"/>
              </a:rPr>
              <a:t>Heavy Rainfall, Strong Storms.</a:t>
            </a:r>
          </a:p>
          <a:p>
            <a:endParaRPr lang="en-US" sz="2400" dirty="0">
              <a:effectLst/>
              <a:latin typeface="Bahnschrift" panose="020B0502040204020203" pitchFamily="34" charset="0"/>
            </a:endParaRPr>
          </a:p>
          <a:p>
            <a:r>
              <a:rPr lang="en-US" sz="2400" b="0" i="0" dirty="0">
                <a:effectLst/>
                <a:latin typeface="Bahnschrift" panose="020B0502040204020203" pitchFamily="34" charset="0"/>
              </a:rPr>
              <a:t>Point 3: Severe Consequences</a:t>
            </a:r>
            <a:endParaRPr lang="en-US" sz="2400" dirty="0">
              <a:effectLst/>
              <a:latin typeface="Bahnschrift" panose="020B0502040204020203" pitchFamily="34" charset="0"/>
            </a:endParaRPr>
          </a:p>
          <a:p>
            <a:r>
              <a:rPr lang="en-US" sz="2400" b="0" i="0" dirty="0">
                <a:effectLst/>
                <a:latin typeface="Bahnschrift" panose="020B0502040204020203" pitchFamily="34" charset="0"/>
              </a:rPr>
              <a:t>Harsher Winters, Hurricanes.</a:t>
            </a:r>
            <a:endParaRPr lang="en-US" sz="2400" dirty="0">
              <a:effectLst/>
              <a:latin typeface="Bahnschrift" panose="020B0502040204020203" pitchFamily="34" charset="0"/>
            </a:endParaRPr>
          </a:p>
        </p:txBody>
      </p:sp>
      <p:pic>
        <p:nvPicPr>
          <p:cNvPr id="4098" name="Picture 2" descr="the weather affect our decision-making ...">
            <a:extLst>
              <a:ext uri="{FF2B5EF4-FFF2-40B4-BE49-F238E27FC236}">
                <a16:creationId xmlns:a16="http://schemas.microsoft.com/office/drawing/2014/main" id="{4953E322-A1C1-BB5B-FCC2-57C8CDE7B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79294"/>
            <a:ext cx="5431063" cy="3923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964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54E8F3B-8DDB-F0C8-8D45-C6FFF62FE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167"/>
            <a:ext cx="12192000" cy="680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235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F51E21-4085-F712-4A3D-91A83BBC7C19}"/>
              </a:ext>
            </a:extLst>
          </p:cNvPr>
          <p:cNvSpPr txBox="1"/>
          <p:nvPr/>
        </p:nvSpPr>
        <p:spPr>
          <a:xfrm>
            <a:off x="2844800" y="606362"/>
            <a:ext cx="6502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hnschrift" panose="020B0502040204020203" pitchFamily="34" charset="0"/>
              </a:rPr>
              <a:t>CLIMATE CHANGE IMPACT ON PAKISTAN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B1174D-4159-8769-28FC-65955B4CF684}"/>
              </a:ext>
            </a:extLst>
          </p:cNvPr>
          <p:cNvSpPr txBox="1"/>
          <p:nvPr/>
        </p:nvSpPr>
        <p:spPr>
          <a:xfrm>
            <a:off x="624114" y="1843950"/>
            <a:ext cx="60960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effectLst/>
                <a:latin typeface="Bahnschrift" panose="020B0502040204020203" pitchFamily="34" charset="0"/>
              </a:rPr>
              <a:t>Point 1: Vulnerability</a:t>
            </a:r>
            <a:endParaRPr lang="en-US" sz="2000" dirty="0">
              <a:effectLst/>
              <a:latin typeface="Bahnschrift" panose="020B0502040204020203" pitchFamily="34" charset="0"/>
            </a:endParaRPr>
          </a:p>
          <a:p>
            <a:r>
              <a:rPr lang="en-US" sz="2000" b="0" i="0" dirty="0">
                <a:effectLst/>
                <a:latin typeface="Bahnschrift" panose="020B0502040204020203" pitchFamily="34" charset="0"/>
              </a:rPr>
              <a:t>Pakistan among top 20 climate-vulnerable countries.</a:t>
            </a:r>
          </a:p>
          <a:p>
            <a:endParaRPr lang="en-US" sz="2000" dirty="0">
              <a:effectLst/>
              <a:latin typeface="Bahnschrift" panose="020B0502040204020203" pitchFamily="34" charset="0"/>
            </a:endParaRPr>
          </a:p>
          <a:p>
            <a:r>
              <a:rPr lang="en-US" sz="2000" b="0" i="0" dirty="0">
                <a:effectLst/>
                <a:latin typeface="Bahnschrift" panose="020B0502040204020203" pitchFamily="34" charset="0"/>
              </a:rPr>
              <a:t>Point 2: Industry Impact</a:t>
            </a:r>
            <a:endParaRPr lang="en-US" sz="2000" dirty="0">
              <a:effectLst/>
              <a:latin typeface="Bahnschrift" panose="020B0502040204020203" pitchFamily="34" charset="0"/>
            </a:endParaRPr>
          </a:p>
          <a:p>
            <a:r>
              <a:rPr lang="en-US" sz="2000" b="0" i="0" dirty="0">
                <a:effectLst/>
                <a:latin typeface="Bahnschrift" panose="020B0502040204020203" pitchFamily="34" charset="0"/>
              </a:rPr>
              <a:t>Agriculture &amp; textiles affected by climate change.</a:t>
            </a:r>
          </a:p>
          <a:p>
            <a:endParaRPr lang="en-US" sz="2000" dirty="0">
              <a:effectLst/>
              <a:latin typeface="Bahnschrift" panose="020B0502040204020203" pitchFamily="34" charset="0"/>
            </a:endParaRPr>
          </a:p>
          <a:p>
            <a:r>
              <a:rPr lang="en-US" sz="2000" b="0" i="0" dirty="0">
                <a:effectLst/>
                <a:latin typeface="Bahnschrift" panose="020B0502040204020203" pitchFamily="34" charset="0"/>
              </a:rPr>
              <a:t>Point 3: Water Scarcity</a:t>
            </a:r>
            <a:endParaRPr lang="en-US" sz="2000" dirty="0">
              <a:effectLst/>
              <a:latin typeface="Bahnschrift" panose="020B0502040204020203" pitchFamily="34" charset="0"/>
            </a:endParaRPr>
          </a:p>
          <a:p>
            <a:r>
              <a:rPr lang="en-US" sz="2000" b="0" i="0" dirty="0">
                <a:effectLst/>
                <a:latin typeface="Bahnschrift" panose="020B0502040204020203" pitchFamily="34" charset="0"/>
              </a:rPr>
              <a:t>Water-intensive industries face severe consequences.</a:t>
            </a:r>
            <a:endParaRPr lang="en-US" sz="2000" dirty="0">
              <a:effectLst/>
              <a:latin typeface="Bahnschrift" panose="020B0502040204020203" pitchFamily="34" charset="0"/>
            </a:endParaRPr>
          </a:p>
        </p:txBody>
      </p:sp>
      <p:pic>
        <p:nvPicPr>
          <p:cNvPr id="6146" name="Picture 2" descr="Leading victims of global warming ...">
            <a:extLst>
              <a:ext uri="{FF2B5EF4-FFF2-40B4-BE49-F238E27FC236}">
                <a16:creationId xmlns:a16="http://schemas.microsoft.com/office/drawing/2014/main" id="{1CBFEFEB-76A9-DD54-73B1-2A90DC278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686" y="1640115"/>
            <a:ext cx="5587999" cy="4611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6404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F51E21-4085-F712-4A3D-91A83BBC7C19}"/>
              </a:ext>
            </a:extLst>
          </p:cNvPr>
          <p:cNvSpPr txBox="1"/>
          <p:nvPr/>
        </p:nvSpPr>
        <p:spPr>
          <a:xfrm>
            <a:off x="2844800" y="606362"/>
            <a:ext cx="6502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Ø"/>
            </a:pPr>
            <a:r>
              <a:rPr lang="en-US" sz="2800" b="1" dirty="0">
                <a:latin typeface="Bahnschrift" panose="020B0502040204020203" pitchFamily="34" charset="0"/>
              </a:rPr>
              <a:t>MIGRATION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B1174D-4159-8769-28FC-65955B4CF684}"/>
              </a:ext>
            </a:extLst>
          </p:cNvPr>
          <p:cNvSpPr txBox="1"/>
          <p:nvPr/>
        </p:nvSpPr>
        <p:spPr>
          <a:xfrm>
            <a:off x="711199" y="2170897"/>
            <a:ext cx="6096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Point 1: Migration Crisis</a:t>
            </a:r>
            <a:endParaRPr lang="en-US" sz="2400" dirty="0">
              <a:solidFill>
                <a:srgbClr val="000000"/>
              </a:solidFill>
              <a:effectLst/>
              <a:latin typeface="Bahnschrift" panose="020B0502040204020203" pitchFamily="34" charset="0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Human, animal migration.</a:t>
            </a:r>
          </a:p>
          <a:p>
            <a:endParaRPr lang="en-US" sz="2400" dirty="0">
              <a:solidFill>
                <a:srgbClr val="000000"/>
              </a:solidFill>
              <a:effectLst/>
              <a:latin typeface="Bahnschrift" panose="020B0502040204020203" pitchFamily="34" charset="0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Point 2: Ecosystem Disruption</a:t>
            </a:r>
            <a:endParaRPr lang="en-US" sz="2400" dirty="0">
              <a:solidFill>
                <a:srgbClr val="000000"/>
              </a:solidFill>
              <a:effectLst/>
              <a:latin typeface="Bahnschrift" panose="020B0502040204020203" pitchFamily="34" charset="0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Food chains collapse.</a:t>
            </a:r>
          </a:p>
          <a:p>
            <a:endParaRPr lang="en-US" sz="2400" dirty="0">
              <a:solidFill>
                <a:srgbClr val="000000"/>
              </a:solidFill>
              <a:effectLst/>
              <a:latin typeface="Bahnschrift" panose="020B0502040204020203" pitchFamily="34" charset="0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Point 3: Global Instability</a:t>
            </a:r>
            <a:endParaRPr lang="en-US" sz="2400" dirty="0">
              <a:solidFill>
                <a:srgbClr val="000000"/>
              </a:solidFill>
              <a:effectLst/>
              <a:latin typeface="Bahnschrift" panose="020B0502040204020203" pitchFamily="34" charset="0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Food insecurity, wars.</a:t>
            </a:r>
            <a:endParaRPr lang="en-US" sz="2400" dirty="0">
              <a:solidFill>
                <a:srgbClr val="000000"/>
              </a:solidFill>
              <a:effectLst/>
              <a:latin typeface="Bahnschrift" panose="020B0502040204020203" pitchFamily="34" charset="0"/>
            </a:endParaRPr>
          </a:p>
        </p:txBody>
      </p:sp>
      <p:pic>
        <p:nvPicPr>
          <p:cNvPr id="7170" name="Picture 2" descr="Climate change, vulnerability, and its ...">
            <a:extLst>
              <a:ext uri="{FF2B5EF4-FFF2-40B4-BE49-F238E27FC236}">
                <a16:creationId xmlns:a16="http://schemas.microsoft.com/office/drawing/2014/main" id="{87FCB8FD-4320-9D21-A491-62213DF0F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828800"/>
            <a:ext cx="6255657" cy="391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3547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F51E21-4085-F712-4A3D-91A83BBC7C19}"/>
              </a:ext>
            </a:extLst>
          </p:cNvPr>
          <p:cNvSpPr txBox="1"/>
          <p:nvPr/>
        </p:nvSpPr>
        <p:spPr>
          <a:xfrm>
            <a:off x="2844800" y="606362"/>
            <a:ext cx="6502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Ø"/>
            </a:pPr>
            <a:r>
              <a:rPr lang="en-US" sz="2800" b="1" dirty="0">
                <a:latin typeface="Bahnschrift" panose="020B0502040204020203" pitchFamily="34" charset="0"/>
              </a:rPr>
              <a:t>THE PARIS ACCORD 2016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B1174D-4159-8769-28FC-65955B4CF684}"/>
              </a:ext>
            </a:extLst>
          </p:cNvPr>
          <p:cNvSpPr txBox="1"/>
          <p:nvPr/>
        </p:nvSpPr>
        <p:spPr>
          <a:xfrm>
            <a:off x="711199" y="2170897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effectLst/>
                <a:latin typeface="Bahnschrift" panose="020B0502040204020203" pitchFamily="34" charset="0"/>
              </a:rPr>
              <a:t>Point 1: CO2 Reduction</a:t>
            </a:r>
            <a:endParaRPr lang="en-US" sz="2400" dirty="0">
              <a:effectLst/>
              <a:latin typeface="Bahnschrift" panose="020B0502040204020203" pitchFamily="34" charset="0"/>
            </a:endParaRPr>
          </a:p>
          <a:p>
            <a:r>
              <a:rPr lang="en-US" sz="2400" b="0" i="0" dirty="0">
                <a:effectLst/>
                <a:latin typeface="Bahnschrift" panose="020B0502040204020203" pitchFamily="34" charset="0"/>
              </a:rPr>
              <a:t>Pledge 30% Less.</a:t>
            </a:r>
          </a:p>
          <a:p>
            <a:endParaRPr lang="en-US" sz="2400" dirty="0">
              <a:effectLst/>
              <a:latin typeface="Bahnschrift" panose="020B0502040204020203" pitchFamily="34" charset="0"/>
            </a:endParaRPr>
          </a:p>
          <a:p>
            <a:r>
              <a:rPr lang="en-US" sz="2400" b="0" i="0" dirty="0">
                <a:effectLst/>
                <a:latin typeface="Bahnschrift" panose="020B0502040204020203" pitchFamily="34" charset="0"/>
              </a:rPr>
              <a:t>Point 2: Tree Plantation</a:t>
            </a:r>
            <a:endParaRPr lang="en-US" sz="2400" dirty="0">
              <a:effectLst/>
              <a:latin typeface="Bahnschrift" panose="020B0502040204020203" pitchFamily="34" charset="0"/>
            </a:endParaRPr>
          </a:p>
          <a:p>
            <a:r>
              <a:rPr lang="en-US" sz="2400" b="0" i="0" dirty="0">
                <a:effectLst/>
                <a:latin typeface="Bahnschrift" panose="020B0502040204020203" pitchFamily="34" charset="0"/>
              </a:rPr>
              <a:t>Billion Tree Goal.</a:t>
            </a:r>
          </a:p>
          <a:p>
            <a:endParaRPr lang="en-US" sz="2400" dirty="0">
              <a:effectLst/>
              <a:latin typeface="Bahnschrift" panose="020B0502040204020203" pitchFamily="34" charset="0"/>
            </a:endParaRPr>
          </a:p>
          <a:p>
            <a:r>
              <a:rPr lang="en-US" sz="2400" b="0" i="0" dirty="0">
                <a:effectLst/>
                <a:latin typeface="Bahnschrift" panose="020B0502040204020203" pitchFamily="34" charset="0"/>
              </a:rPr>
              <a:t>Point 3: Water Mismanagement</a:t>
            </a:r>
            <a:endParaRPr lang="en-US" sz="2400" dirty="0">
              <a:effectLst/>
              <a:latin typeface="Bahnschrift" panose="020B0502040204020203" pitchFamily="34" charset="0"/>
            </a:endParaRPr>
          </a:p>
          <a:p>
            <a:r>
              <a:rPr lang="en-US" sz="2400" b="0" i="0" dirty="0">
                <a:effectLst/>
                <a:latin typeface="Bahnschrift" panose="020B0502040204020203" pitchFamily="34" charset="0"/>
              </a:rPr>
              <a:t>Lack of Storage</a:t>
            </a:r>
            <a:endParaRPr lang="en-US" sz="2400" dirty="0">
              <a:effectLst/>
              <a:latin typeface="Bahnschrift" panose="020B0502040204020203" pitchFamily="34" charset="0"/>
            </a:endParaRPr>
          </a:p>
          <a:p>
            <a:endParaRPr lang="en-US" sz="2400" dirty="0">
              <a:effectLst/>
              <a:latin typeface="Bahnschrift" panose="020B0502040204020203" pitchFamily="34" charset="0"/>
            </a:endParaRPr>
          </a:p>
        </p:txBody>
      </p:sp>
      <p:pic>
        <p:nvPicPr>
          <p:cNvPr id="8194" name="Picture 2" descr="Paris Climate Agreement ...">
            <a:extLst>
              <a:ext uri="{FF2B5EF4-FFF2-40B4-BE49-F238E27FC236}">
                <a16:creationId xmlns:a16="http://schemas.microsoft.com/office/drawing/2014/main" id="{287D8496-1D98-461E-E060-78CCCF249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943" y="2017486"/>
            <a:ext cx="6168572" cy="393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627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F51E21-4085-F712-4A3D-91A83BBC7C19}"/>
              </a:ext>
            </a:extLst>
          </p:cNvPr>
          <p:cNvSpPr txBox="1"/>
          <p:nvPr/>
        </p:nvSpPr>
        <p:spPr>
          <a:xfrm>
            <a:off x="2844800" y="606362"/>
            <a:ext cx="6502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Ø"/>
            </a:pPr>
            <a:r>
              <a:rPr lang="en-US" sz="2800" b="1" dirty="0">
                <a:latin typeface="Bahnschrift" panose="020B0502040204020203" pitchFamily="34" charset="0"/>
              </a:rPr>
              <a:t>PARIS ACCORD AND PAKSITAN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B1174D-4159-8769-28FC-65955B4CF684}"/>
              </a:ext>
            </a:extLst>
          </p:cNvPr>
          <p:cNvSpPr txBox="1"/>
          <p:nvPr/>
        </p:nvSpPr>
        <p:spPr>
          <a:xfrm>
            <a:off x="638627" y="2017486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Point 1: CO2 Reduction</a:t>
            </a:r>
            <a:endParaRPr lang="en-US" sz="2400" dirty="0">
              <a:solidFill>
                <a:srgbClr val="000000"/>
              </a:solidFill>
              <a:effectLst/>
              <a:latin typeface="Bahnschrift" panose="020B0502040204020203" pitchFamily="34" charset="0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Reduce 300% Emissions.</a:t>
            </a:r>
          </a:p>
          <a:p>
            <a:endParaRPr lang="en-US" sz="2400" dirty="0">
              <a:solidFill>
                <a:srgbClr val="000000"/>
              </a:solidFill>
              <a:effectLst/>
              <a:latin typeface="Bahnschrift" panose="020B0502040204020203" pitchFamily="34" charset="0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Point 2: Billion Tree</a:t>
            </a:r>
            <a:endParaRPr lang="en-US" sz="2400" dirty="0">
              <a:solidFill>
                <a:srgbClr val="000000"/>
              </a:solidFill>
              <a:effectLst/>
              <a:latin typeface="Bahnschrift" panose="020B0502040204020203" pitchFamily="34" charset="0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Plantation Initiative.</a:t>
            </a:r>
          </a:p>
          <a:p>
            <a:endParaRPr lang="en-US" sz="2400" dirty="0">
              <a:solidFill>
                <a:srgbClr val="000000"/>
              </a:solidFill>
              <a:effectLst/>
              <a:latin typeface="Bahnschrift" panose="020B0502040204020203" pitchFamily="34" charset="0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Point 3: Water Crisis</a:t>
            </a:r>
            <a:endParaRPr lang="en-US" sz="2400" dirty="0">
              <a:solidFill>
                <a:srgbClr val="000000"/>
              </a:solidFill>
              <a:effectLst/>
              <a:latin typeface="Bahnschrift" panose="020B0502040204020203" pitchFamily="34" charset="0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Mismanagement, Waste.</a:t>
            </a:r>
            <a:endParaRPr lang="en-US" sz="2400" dirty="0">
              <a:solidFill>
                <a:srgbClr val="000000"/>
              </a:solidFill>
              <a:effectLst/>
              <a:latin typeface="Bahnschrift" panose="020B0502040204020203" pitchFamily="34" charset="0"/>
            </a:endParaRPr>
          </a:p>
          <a:p>
            <a:endParaRPr lang="en-US" sz="2400" dirty="0">
              <a:effectLst/>
              <a:latin typeface="Bahnschrift" panose="020B0502040204020203" pitchFamily="34" charset="0"/>
            </a:endParaRPr>
          </a:p>
        </p:txBody>
      </p:sp>
      <p:pic>
        <p:nvPicPr>
          <p:cNvPr id="9218" name="Picture 2" descr="Hilal Publications">
            <a:extLst>
              <a:ext uri="{FF2B5EF4-FFF2-40B4-BE49-F238E27FC236}">
                <a16:creationId xmlns:a16="http://schemas.microsoft.com/office/drawing/2014/main" id="{C0AFDD96-724D-894C-7196-D427E5583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174" y="1756229"/>
            <a:ext cx="6096000" cy="4495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055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280</Words>
  <Application>Microsoft Office PowerPoint</Application>
  <PresentationFormat>Widescreen</PresentationFormat>
  <Paragraphs>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Bahnschrift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Yousuf Traders</dc:creator>
  <cp:lastModifiedBy>Yousuf Traders</cp:lastModifiedBy>
  <cp:revision>3</cp:revision>
  <dcterms:created xsi:type="dcterms:W3CDTF">2024-10-06T04:45:14Z</dcterms:created>
  <dcterms:modified xsi:type="dcterms:W3CDTF">2024-10-06T05:40:14Z</dcterms:modified>
</cp:coreProperties>
</file>