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embeddedFontLst>
    <p:embeddedFont>
      <p:font typeface="Arial Black" panose="020B0A04020102020204" pitchFamily="34" charset="0"/>
      <p:regular r:id="rId9"/>
      <p:bold r:id="rId10"/>
    </p:embeddedFont>
    <p:embeddedFont>
      <p:font typeface="Roboto" panose="020000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jk5bijAb7Vk/Ad3H73Tiofbxsx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23" Type="http://customschemas.google.com/relationships/presentationmetadata" Target="metadata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caefa224fd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g2caefa224f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caefa224fd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2caefa224f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caefa224fd_0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2caefa224f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3393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caefa224fd_0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2caefa224f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163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logo TNF">
  <p:cSld name="Title without logo TNF"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1"/>
          <p:cNvSpPr txBox="1">
            <a:spLocks noGrp="1"/>
          </p:cNvSpPr>
          <p:nvPr>
            <p:ph type="subTitle" idx="1"/>
          </p:nvPr>
        </p:nvSpPr>
        <p:spPr>
          <a:xfrm>
            <a:off x="486000" y="5410800"/>
            <a:ext cx="11115450" cy="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title"/>
          </p:nvPr>
        </p:nvSpPr>
        <p:spPr>
          <a:xfrm>
            <a:off x="475200" y="1306800"/>
            <a:ext cx="11128476" cy="20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0" name="Google Shape;20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1"/>
          <p:cNvSpPr txBox="1">
            <a:spLocks noGrp="1"/>
          </p:cNvSpPr>
          <p:nvPr>
            <p:ph type="dt" idx="10"/>
          </p:nvPr>
        </p:nvSpPr>
        <p:spPr>
          <a:xfrm>
            <a:off x="9424800" y="6357600"/>
            <a:ext cx="81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ftr" idx="11"/>
          </p:nvPr>
        </p:nvSpPr>
        <p:spPr>
          <a:xfrm>
            <a:off x="5889600" y="6350400"/>
            <a:ext cx="242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sldNum" idx="12"/>
          </p:nvPr>
        </p:nvSpPr>
        <p:spPr>
          <a:xfrm>
            <a:off x="11019600" y="635760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>
  <p:cSld name="Video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>
            <a:spLocks noGrp="1"/>
          </p:cNvSpPr>
          <p:nvPr>
            <p:ph type="title"/>
          </p:nvPr>
        </p:nvSpPr>
        <p:spPr>
          <a:xfrm>
            <a:off x="486000" y="575999"/>
            <a:ext cx="11124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1"/>
          <p:cNvSpPr>
            <a:spLocks noGrp="1"/>
          </p:cNvSpPr>
          <p:nvPr>
            <p:ph type="media" idx="2"/>
          </p:nvPr>
        </p:nvSpPr>
        <p:spPr>
          <a:xfrm>
            <a:off x="576000" y="1724302"/>
            <a:ext cx="11034000" cy="44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◦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◆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body" idx="1"/>
          </p:nvPr>
        </p:nvSpPr>
        <p:spPr>
          <a:xfrm>
            <a:off x="576000" y="5864400"/>
            <a:ext cx="11034000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dt" idx="10"/>
          </p:nvPr>
        </p:nvSpPr>
        <p:spPr>
          <a:xfrm>
            <a:off x="9424800" y="6357600"/>
            <a:ext cx="81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ftr" idx="11"/>
          </p:nvPr>
        </p:nvSpPr>
        <p:spPr>
          <a:xfrm>
            <a:off x="5889600" y="6350400"/>
            <a:ext cx="242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sldNum" idx="12"/>
          </p:nvPr>
        </p:nvSpPr>
        <p:spPr>
          <a:xfrm>
            <a:off x="11019600" y="635760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smaller images and text">
  <p:cSld name="3 smaller images and 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>
            <a:spLocks noGrp="1"/>
          </p:cNvSpPr>
          <p:nvPr>
            <p:ph type="title"/>
          </p:nvPr>
        </p:nvSpPr>
        <p:spPr>
          <a:xfrm>
            <a:off x="486000" y="575999"/>
            <a:ext cx="11124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2"/>
          <p:cNvSpPr txBox="1">
            <a:spLocks noGrp="1"/>
          </p:cNvSpPr>
          <p:nvPr>
            <p:ph type="body" idx="1"/>
          </p:nvPr>
        </p:nvSpPr>
        <p:spPr>
          <a:xfrm>
            <a:off x="4388099" y="1638000"/>
            <a:ext cx="7225200" cy="45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marL="914400" lvl="1" indent="-37147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2"/>
          <p:cNvSpPr/>
          <p:nvPr/>
        </p:nvSpPr>
        <p:spPr>
          <a:xfrm>
            <a:off x="4911547" y="1444171"/>
            <a:ext cx="626533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2"/>
          <p:cNvSpPr>
            <a:spLocks noGrp="1"/>
          </p:cNvSpPr>
          <p:nvPr>
            <p:ph type="pic" idx="2"/>
          </p:nvPr>
        </p:nvSpPr>
        <p:spPr>
          <a:xfrm>
            <a:off x="577711" y="1725845"/>
            <a:ext cx="3393156" cy="136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22"/>
          <p:cNvSpPr>
            <a:spLocks noGrp="1"/>
          </p:cNvSpPr>
          <p:nvPr>
            <p:ph type="pic" idx="3"/>
          </p:nvPr>
        </p:nvSpPr>
        <p:spPr>
          <a:xfrm>
            <a:off x="577703" y="3254918"/>
            <a:ext cx="3393063" cy="136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22"/>
          <p:cNvSpPr>
            <a:spLocks noGrp="1"/>
          </p:cNvSpPr>
          <p:nvPr>
            <p:ph type="pic" idx="4"/>
          </p:nvPr>
        </p:nvSpPr>
        <p:spPr>
          <a:xfrm>
            <a:off x="577703" y="4775571"/>
            <a:ext cx="3393063" cy="136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Google Shape;102;p22"/>
          <p:cNvSpPr txBox="1">
            <a:spLocks noGrp="1"/>
          </p:cNvSpPr>
          <p:nvPr>
            <p:ph type="dt" idx="10"/>
          </p:nvPr>
        </p:nvSpPr>
        <p:spPr>
          <a:xfrm>
            <a:off x="9424800" y="6357600"/>
            <a:ext cx="81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ftr" idx="11"/>
          </p:nvPr>
        </p:nvSpPr>
        <p:spPr>
          <a:xfrm>
            <a:off x="5889600" y="6350400"/>
            <a:ext cx="242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sldNum" idx="12"/>
          </p:nvPr>
        </p:nvSpPr>
        <p:spPr>
          <a:xfrm>
            <a:off x="11019600" y="635760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>
  <p:cSld name="Le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>
            <a:spLocks noGrp="1"/>
          </p:cNvSpPr>
          <p:nvPr>
            <p:ph type="title"/>
          </p:nvPr>
        </p:nvSpPr>
        <p:spPr>
          <a:xfrm>
            <a:off x="486000" y="575999"/>
            <a:ext cx="11124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3"/>
          <p:cNvSpPr txBox="1">
            <a:spLocks noGrp="1"/>
          </p:cNvSpPr>
          <p:nvPr>
            <p:ph type="dt" idx="10"/>
          </p:nvPr>
        </p:nvSpPr>
        <p:spPr>
          <a:xfrm>
            <a:off x="9424800" y="6357600"/>
            <a:ext cx="81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3"/>
          <p:cNvSpPr txBox="1">
            <a:spLocks noGrp="1"/>
          </p:cNvSpPr>
          <p:nvPr>
            <p:ph type="ftr" idx="11"/>
          </p:nvPr>
        </p:nvSpPr>
        <p:spPr>
          <a:xfrm>
            <a:off x="5889600" y="6350400"/>
            <a:ext cx="242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3"/>
          <p:cNvSpPr txBox="1">
            <a:spLocks noGrp="1"/>
          </p:cNvSpPr>
          <p:nvPr>
            <p:ph type="sldNum" idx="12"/>
          </p:nvPr>
        </p:nvSpPr>
        <p:spPr>
          <a:xfrm>
            <a:off x="11019600" y="635760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All purpose">
  <p:cSld name="JKU Logo All purpose">
    <p:bg>
      <p:bgPr>
        <a:solidFill>
          <a:schemeClr val="accen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9600" y="1573200"/>
            <a:ext cx="7118139" cy="50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All purpose">
  <p:cSld name="Title/End with logo All purpose">
    <p:bg>
      <p:bgPr>
        <a:solidFill>
          <a:schemeClr val="accent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>
            <a:spLocks noGrp="1"/>
          </p:cNvSpPr>
          <p:nvPr>
            <p:ph type="subTitle" idx="1"/>
          </p:nvPr>
        </p:nvSpPr>
        <p:spPr>
          <a:xfrm>
            <a:off x="486000" y="5410800"/>
            <a:ext cx="9216000" cy="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4" name="Google Shape;114;p25"/>
          <p:cNvSpPr txBox="1">
            <a:spLocks noGrp="1"/>
          </p:cNvSpPr>
          <p:nvPr>
            <p:ph type="title"/>
          </p:nvPr>
        </p:nvSpPr>
        <p:spPr>
          <a:xfrm>
            <a:off x="475200" y="1306800"/>
            <a:ext cx="9226800" cy="20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5"/>
          <p:cNvSpPr txBox="1"/>
          <p:nvPr/>
        </p:nvSpPr>
        <p:spPr>
          <a:xfrm>
            <a:off x="10065600" y="5500800"/>
            <a:ext cx="1396800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 Black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5"/>
          <p:cNvSpPr>
            <a:spLocks noGrp="1"/>
          </p:cNvSpPr>
          <p:nvPr>
            <p:ph type="pic" idx="2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25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118" name="Google Shape;118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2000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logo All purpose">
  <p:cSld name="Title without logo All purpo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6"/>
          <p:cNvSpPr txBox="1">
            <a:spLocks noGrp="1"/>
          </p:cNvSpPr>
          <p:nvPr>
            <p:ph type="subTitle" idx="1"/>
          </p:nvPr>
        </p:nvSpPr>
        <p:spPr>
          <a:xfrm>
            <a:off x="486000" y="5410800"/>
            <a:ext cx="11115450" cy="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3" name="Google Shape;123;p26"/>
          <p:cNvSpPr txBox="1">
            <a:spLocks noGrp="1"/>
          </p:cNvSpPr>
          <p:nvPr>
            <p:ph type="title"/>
          </p:nvPr>
        </p:nvSpPr>
        <p:spPr>
          <a:xfrm>
            <a:off x="475200" y="1306800"/>
            <a:ext cx="11128476" cy="20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24" name="Google Shape;124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6"/>
          <p:cNvSpPr txBox="1">
            <a:spLocks noGrp="1"/>
          </p:cNvSpPr>
          <p:nvPr>
            <p:ph type="dt" idx="10"/>
          </p:nvPr>
        </p:nvSpPr>
        <p:spPr>
          <a:xfrm>
            <a:off x="9424800" y="6357600"/>
            <a:ext cx="81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6"/>
          <p:cNvSpPr txBox="1">
            <a:spLocks noGrp="1"/>
          </p:cNvSpPr>
          <p:nvPr>
            <p:ph type="ftr" idx="11"/>
          </p:nvPr>
        </p:nvSpPr>
        <p:spPr>
          <a:xfrm>
            <a:off x="5889600" y="6350400"/>
            <a:ext cx="242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6"/>
          <p:cNvSpPr txBox="1">
            <a:spLocks noGrp="1"/>
          </p:cNvSpPr>
          <p:nvPr>
            <p:ph type="sldNum" idx="12"/>
          </p:nvPr>
        </p:nvSpPr>
        <p:spPr>
          <a:xfrm>
            <a:off x="11019600" y="635760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TNF">
  <p:cSld name="JKU Logo TNF">
    <p:bg>
      <p:bgPr>
        <a:solidFill>
          <a:schemeClr val="accent2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9600" y="1573200"/>
            <a:ext cx="7118139" cy="50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TNF">
  <p:cSld name="Title/End with logo TNF">
    <p:bg>
      <p:bgPr>
        <a:solidFill>
          <a:schemeClr val="accent2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>
            <a:spLocks noGrp="1"/>
          </p:cNvSpPr>
          <p:nvPr>
            <p:ph type="subTitle" idx="1"/>
          </p:nvPr>
        </p:nvSpPr>
        <p:spPr>
          <a:xfrm>
            <a:off x="486000" y="5410800"/>
            <a:ext cx="9216000" cy="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2" name="Google Shape;132;p28"/>
          <p:cNvSpPr txBox="1">
            <a:spLocks noGrp="1"/>
          </p:cNvSpPr>
          <p:nvPr>
            <p:ph type="title"/>
          </p:nvPr>
        </p:nvSpPr>
        <p:spPr>
          <a:xfrm>
            <a:off x="475200" y="1306800"/>
            <a:ext cx="9226800" cy="20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8"/>
          <p:cNvSpPr txBox="1"/>
          <p:nvPr/>
        </p:nvSpPr>
        <p:spPr>
          <a:xfrm>
            <a:off x="10065600" y="5500800"/>
            <a:ext cx="1396800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 Black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8"/>
          <p:cNvSpPr>
            <a:spLocks noGrp="1"/>
          </p:cNvSpPr>
          <p:nvPr>
            <p:ph type="pic" idx="2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28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136" name="Google Shape;136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2001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SOWI">
  <p:cSld name="JKU Logo SOWI">
    <p:bg>
      <p:bgPr>
        <a:solidFill>
          <a:schemeClr val="accent4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9600" y="1573200"/>
            <a:ext cx="7118139" cy="50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SOWI">
  <p:cSld name="Title/End with logo SOWI">
    <p:bg>
      <p:bgPr>
        <a:solidFill>
          <a:schemeClr val="accent4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>
            <a:spLocks noGrp="1"/>
          </p:cNvSpPr>
          <p:nvPr>
            <p:ph type="subTitle" idx="1"/>
          </p:nvPr>
        </p:nvSpPr>
        <p:spPr>
          <a:xfrm>
            <a:off x="486000" y="5410800"/>
            <a:ext cx="9216000" cy="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2" name="Google Shape;142;p30"/>
          <p:cNvSpPr txBox="1">
            <a:spLocks noGrp="1"/>
          </p:cNvSpPr>
          <p:nvPr>
            <p:ph type="title"/>
          </p:nvPr>
        </p:nvSpPr>
        <p:spPr>
          <a:xfrm>
            <a:off x="475200" y="1306800"/>
            <a:ext cx="9226800" cy="20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0"/>
          <p:cNvSpPr txBox="1"/>
          <p:nvPr/>
        </p:nvSpPr>
        <p:spPr>
          <a:xfrm>
            <a:off x="10065600" y="5500800"/>
            <a:ext cx="1396800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 Black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0"/>
          <p:cNvSpPr>
            <a:spLocks noGrp="1"/>
          </p:cNvSpPr>
          <p:nvPr>
            <p:ph type="pic" idx="2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145" name="Google Shape;145;p30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146" name="Google Shape;146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2001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">
  <p:cSld name="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>
            <a:spLocks noGrp="1"/>
          </p:cNvSpPr>
          <p:nvPr>
            <p:ph type="title"/>
          </p:nvPr>
        </p:nvSpPr>
        <p:spPr>
          <a:xfrm>
            <a:off x="486000" y="575999"/>
            <a:ext cx="11124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body" idx="1"/>
          </p:nvPr>
        </p:nvSpPr>
        <p:spPr>
          <a:xfrm>
            <a:off x="471600" y="1621584"/>
            <a:ext cx="11138400" cy="4516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8735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body" idx="2"/>
          </p:nvPr>
        </p:nvSpPr>
        <p:spPr>
          <a:xfrm>
            <a:off x="471600" y="5858820"/>
            <a:ext cx="11138400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dt" idx="10"/>
          </p:nvPr>
        </p:nvSpPr>
        <p:spPr>
          <a:xfrm>
            <a:off x="9424800" y="6357600"/>
            <a:ext cx="81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ftr" idx="11"/>
          </p:nvPr>
        </p:nvSpPr>
        <p:spPr>
          <a:xfrm>
            <a:off x="5889600" y="6350400"/>
            <a:ext cx="242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sldNum" idx="12"/>
          </p:nvPr>
        </p:nvSpPr>
        <p:spPr>
          <a:xfrm>
            <a:off x="11019600" y="635760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logo SOWI">
  <p:cSld name="Title without logo SOWI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1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1"/>
          <p:cNvSpPr txBox="1">
            <a:spLocks noGrp="1"/>
          </p:cNvSpPr>
          <p:nvPr>
            <p:ph type="subTitle" idx="1"/>
          </p:nvPr>
        </p:nvSpPr>
        <p:spPr>
          <a:xfrm>
            <a:off x="486000" y="5410800"/>
            <a:ext cx="11115450" cy="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1" name="Google Shape;151;p31"/>
          <p:cNvSpPr txBox="1">
            <a:spLocks noGrp="1"/>
          </p:cNvSpPr>
          <p:nvPr>
            <p:ph type="title"/>
          </p:nvPr>
        </p:nvSpPr>
        <p:spPr>
          <a:xfrm>
            <a:off x="475200" y="1306800"/>
            <a:ext cx="11128476" cy="20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52" name="Google Shape;152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1"/>
          <p:cNvSpPr txBox="1">
            <a:spLocks noGrp="1"/>
          </p:cNvSpPr>
          <p:nvPr>
            <p:ph type="dt" idx="10"/>
          </p:nvPr>
        </p:nvSpPr>
        <p:spPr>
          <a:xfrm>
            <a:off x="9424800" y="6357600"/>
            <a:ext cx="81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31"/>
          <p:cNvSpPr txBox="1">
            <a:spLocks noGrp="1"/>
          </p:cNvSpPr>
          <p:nvPr>
            <p:ph type="ftr" idx="11"/>
          </p:nvPr>
        </p:nvSpPr>
        <p:spPr>
          <a:xfrm>
            <a:off x="5889600" y="6350400"/>
            <a:ext cx="242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1"/>
          <p:cNvSpPr txBox="1">
            <a:spLocks noGrp="1"/>
          </p:cNvSpPr>
          <p:nvPr>
            <p:ph type="sldNum" idx="12"/>
          </p:nvPr>
        </p:nvSpPr>
        <p:spPr>
          <a:xfrm>
            <a:off x="11019600" y="635760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RE">
  <p:cSld name="JKU Logo RE">
    <p:bg>
      <p:bgPr>
        <a:solidFill>
          <a:schemeClr val="accent5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9600" y="1573200"/>
            <a:ext cx="7118139" cy="50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RE">
  <p:cSld name="Title/End with logo RE">
    <p:bg>
      <p:bgPr>
        <a:solidFill>
          <a:schemeClr val="accent5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3"/>
          <p:cNvSpPr txBox="1">
            <a:spLocks noGrp="1"/>
          </p:cNvSpPr>
          <p:nvPr>
            <p:ph type="subTitle" idx="1"/>
          </p:nvPr>
        </p:nvSpPr>
        <p:spPr>
          <a:xfrm>
            <a:off x="486000" y="5410800"/>
            <a:ext cx="9216000" cy="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0" name="Google Shape;160;p33"/>
          <p:cNvSpPr txBox="1">
            <a:spLocks noGrp="1"/>
          </p:cNvSpPr>
          <p:nvPr>
            <p:ph type="title"/>
          </p:nvPr>
        </p:nvSpPr>
        <p:spPr>
          <a:xfrm>
            <a:off x="475200" y="1306800"/>
            <a:ext cx="9226800" cy="20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3"/>
          <p:cNvSpPr txBox="1"/>
          <p:nvPr/>
        </p:nvSpPr>
        <p:spPr>
          <a:xfrm>
            <a:off x="10065600" y="5500800"/>
            <a:ext cx="1396800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 Black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3"/>
          <p:cNvSpPr>
            <a:spLocks noGrp="1"/>
          </p:cNvSpPr>
          <p:nvPr>
            <p:ph type="pic" idx="2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33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164" name="Google Shape;164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2001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logo RE">
  <p:cSld name="Title without logo RE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4"/>
          <p:cNvSpPr txBox="1">
            <a:spLocks noGrp="1"/>
          </p:cNvSpPr>
          <p:nvPr>
            <p:ph type="subTitle" idx="1"/>
          </p:nvPr>
        </p:nvSpPr>
        <p:spPr>
          <a:xfrm>
            <a:off x="486000" y="5410800"/>
            <a:ext cx="11115450" cy="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9" name="Google Shape;169;p34"/>
          <p:cNvSpPr txBox="1">
            <a:spLocks noGrp="1"/>
          </p:cNvSpPr>
          <p:nvPr>
            <p:ph type="title"/>
          </p:nvPr>
        </p:nvSpPr>
        <p:spPr>
          <a:xfrm>
            <a:off x="475200" y="1306800"/>
            <a:ext cx="11128476" cy="20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0" name="Google Shape;170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4"/>
          <p:cNvSpPr txBox="1">
            <a:spLocks noGrp="1"/>
          </p:cNvSpPr>
          <p:nvPr>
            <p:ph type="dt" idx="10"/>
          </p:nvPr>
        </p:nvSpPr>
        <p:spPr>
          <a:xfrm>
            <a:off x="9424800" y="6357600"/>
            <a:ext cx="81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34"/>
          <p:cNvSpPr txBox="1">
            <a:spLocks noGrp="1"/>
          </p:cNvSpPr>
          <p:nvPr>
            <p:ph type="ftr" idx="11"/>
          </p:nvPr>
        </p:nvSpPr>
        <p:spPr>
          <a:xfrm>
            <a:off x="5889600" y="6350400"/>
            <a:ext cx="242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34"/>
          <p:cNvSpPr txBox="1">
            <a:spLocks noGrp="1"/>
          </p:cNvSpPr>
          <p:nvPr>
            <p:ph type="sldNum" idx="12"/>
          </p:nvPr>
        </p:nvSpPr>
        <p:spPr>
          <a:xfrm>
            <a:off x="11019600" y="635760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MED">
  <p:cSld name="JKU Logo MED">
    <p:bg>
      <p:bgPr>
        <a:solidFill>
          <a:schemeClr val="accent6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9600" y="1573200"/>
            <a:ext cx="7118139" cy="50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MED">
  <p:cSld name="Title/End with logo MED">
    <p:bg>
      <p:bgPr>
        <a:solidFill>
          <a:schemeClr val="accent6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 txBox="1">
            <a:spLocks noGrp="1"/>
          </p:cNvSpPr>
          <p:nvPr>
            <p:ph type="subTitle" idx="1"/>
          </p:nvPr>
        </p:nvSpPr>
        <p:spPr>
          <a:xfrm>
            <a:off x="486000" y="5410800"/>
            <a:ext cx="9216000" cy="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8" name="Google Shape;178;p36"/>
          <p:cNvSpPr txBox="1">
            <a:spLocks noGrp="1"/>
          </p:cNvSpPr>
          <p:nvPr>
            <p:ph type="title"/>
          </p:nvPr>
        </p:nvSpPr>
        <p:spPr>
          <a:xfrm>
            <a:off x="475200" y="1306800"/>
            <a:ext cx="9226800" cy="20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36"/>
          <p:cNvSpPr txBox="1"/>
          <p:nvPr/>
        </p:nvSpPr>
        <p:spPr>
          <a:xfrm>
            <a:off x="10065600" y="5500800"/>
            <a:ext cx="1396800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 Black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6"/>
          <p:cNvSpPr>
            <a:spLocks noGrp="1"/>
          </p:cNvSpPr>
          <p:nvPr>
            <p:ph type="pic" idx="2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36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182" name="Google Shape;182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2001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logo MED">
  <p:cSld name="Title without logo MED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7"/>
          <p:cNvSpPr txBox="1">
            <a:spLocks noGrp="1"/>
          </p:cNvSpPr>
          <p:nvPr>
            <p:ph type="subTitle" idx="1"/>
          </p:nvPr>
        </p:nvSpPr>
        <p:spPr>
          <a:xfrm>
            <a:off x="486000" y="5410800"/>
            <a:ext cx="11115450" cy="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7" name="Google Shape;187;p37"/>
          <p:cNvSpPr txBox="1">
            <a:spLocks noGrp="1"/>
          </p:cNvSpPr>
          <p:nvPr>
            <p:ph type="title"/>
          </p:nvPr>
        </p:nvSpPr>
        <p:spPr>
          <a:xfrm>
            <a:off x="475200" y="1306800"/>
            <a:ext cx="11128476" cy="20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88" name="Google Shape;188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7"/>
          <p:cNvSpPr txBox="1">
            <a:spLocks noGrp="1"/>
          </p:cNvSpPr>
          <p:nvPr>
            <p:ph type="dt" idx="10"/>
          </p:nvPr>
        </p:nvSpPr>
        <p:spPr>
          <a:xfrm>
            <a:off x="9424800" y="6357600"/>
            <a:ext cx="81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37"/>
          <p:cNvSpPr txBox="1">
            <a:spLocks noGrp="1"/>
          </p:cNvSpPr>
          <p:nvPr>
            <p:ph type="ftr" idx="11"/>
          </p:nvPr>
        </p:nvSpPr>
        <p:spPr>
          <a:xfrm>
            <a:off x="5889600" y="6350400"/>
            <a:ext cx="242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37"/>
          <p:cNvSpPr txBox="1">
            <a:spLocks noGrp="1"/>
          </p:cNvSpPr>
          <p:nvPr>
            <p:ph type="sldNum" idx="12"/>
          </p:nvPr>
        </p:nvSpPr>
        <p:spPr>
          <a:xfrm>
            <a:off x="11019600" y="635760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verview">
  <p:cSld name="Overview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8"/>
          <p:cNvSpPr txBox="1">
            <a:spLocks noGrp="1"/>
          </p:cNvSpPr>
          <p:nvPr>
            <p:ph type="body" idx="1"/>
          </p:nvPr>
        </p:nvSpPr>
        <p:spPr>
          <a:xfrm>
            <a:off x="623093" y="636613"/>
            <a:ext cx="10845364" cy="5499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Arial"/>
              <a:buNone/>
              <a:defRPr sz="1700">
                <a:latin typeface="Arial"/>
                <a:ea typeface="Arial"/>
                <a:cs typeface="Arial"/>
                <a:sym typeface="Arial"/>
              </a:defRPr>
            </a:lvl1pPr>
            <a:lvl2pPr marL="914400" lvl="1" indent="-38735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/>
              <a:buChar char="•"/>
              <a:defRPr sz="1500"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4" name="Google Shape;194;p38"/>
          <p:cNvSpPr txBox="1">
            <a:spLocks noGrp="1"/>
          </p:cNvSpPr>
          <p:nvPr>
            <p:ph type="dt" idx="10"/>
          </p:nvPr>
        </p:nvSpPr>
        <p:spPr>
          <a:xfrm>
            <a:off x="9424800" y="6357600"/>
            <a:ext cx="81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8"/>
          <p:cNvSpPr txBox="1">
            <a:spLocks noGrp="1"/>
          </p:cNvSpPr>
          <p:nvPr>
            <p:ph type="ftr" idx="11"/>
          </p:nvPr>
        </p:nvSpPr>
        <p:spPr>
          <a:xfrm>
            <a:off x="5889600" y="6350400"/>
            <a:ext cx="242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8"/>
          <p:cNvSpPr txBox="1">
            <a:spLocks noGrp="1"/>
          </p:cNvSpPr>
          <p:nvPr>
            <p:ph type="sldNum" idx="12"/>
          </p:nvPr>
        </p:nvSpPr>
        <p:spPr>
          <a:xfrm>
            <a:off x="11019600" y="635760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buClr>
                <a:schemeClr val="dk1"/>
              </a:buClr>
              <a:buSzPts val="1000"/>
              <a:buFont typeface="Arial"/>
              <a:buNone/>
              <a:defRPr/>
            </a:lvl1pPr>
            <a:lvl2pPr marL="0" marR="0" lvl="1" indent="0" algn="r">
              <a:spcBef>
                <a:spcPts val="0"/>
              </a:spcBef>
              <a:buClr>
                <a:schemeClr val="dk1"/>
              </a:buClr>
              <a:buSzPts val="1000"/>
              <a:buFont typeface="Arial"/>
              <a:buNone/>
              <a:defRPr/>
            </a:lvl2pPr>
            <a:lvl3pPr marL="0" marR="0" lvl="2" indent="0" algn="r">
              <a:spcBef>
                <a:spcPts val="0"/>
              </a:spcBef>
              <a:buClr>
                <a:schemeClr val="dk1"/>
              </a:buClr>
              <a:buSzPts val="1000"/>
              <a:buFont typeface="Arial"/>
              <a:buNone/>
              <a:defRPr/>
            </a:lvl3pPr>
            <a:lvl4pPr marL="0" marR="0" lvl="3" indent="0" algn="r">
              <a:spcBef>
                <a:spcPts val="0"/>
              </a:spcBef>
              <a:buClr>
                <a:schemeClr val="dk1"/>
              </a:buClr>
              <a:buSzPts val="1000"/>
              <a:buFont typeface="Arial"/>
              <a:buNone/>
              <a:defRPr/>
            </a:lvl4pPr>
            <a:lvl5pPr marL="0" marR="0" lvl="4" indent="0" algn="r">
              <a:spcBef>
                <a:spcPts val="0"/>
              </a:spcBef>
              <a:buClr>
                <a:schemeClr val="dk1"/>
              </a:buClr>
              <a:buSzPts val="1000"/>
              <a:buFont typeface="Arial"/>
              <a:buNone/>
              <a:defRPr/>
            </a:lvl5pPr>
            <a:lvl6pPr marL="0" marR="0" lvl="5" indent="0" algn="r">
              <a:spcBef>
                <a:spcPts val="0"/>
              </a:spcBef>
              <a:buClr>
                <a:schemeClr val="dk1"/>
              </a:buClr>
              <a:buSzPts val="1000"/>
              <a:buFont typeface="Arial"/>
              <a:buNone/>
              <a:defRPr/>
            </a:lvl6pPr>
            <a:lvl7pPr marL="0" marR="0" lvl="6" indent="0" algn="r">
              <a:spcBef>
                <a:spcPts val="0"/>
              </a:spcBef>
              <a:buClr>
                <a:schemeClr val="dk1"/>
              </a:buClr>
              <a:buSzPts val="1000"/>
              <a:buFont typeface="Arial"/>
              <a:buNone/>
              <a:defRPr/>
            </a:lvl7pPr>
            <a:lvl8pPr marL="0" marR="0" lvl="7" indent="0" algn="r">
              <a:spcBef>
                <a:spcPts val="0"/>
              </a:spcBef>
              <a:buClr>
                <a:schemeClr val="dk1"/>
              </a:buClr>
              <a:buSzPts val="1000"/>
              <a:buFont typeface="Arial"/>
              <a:buNone/>
              <a:defRPr/>
            </a:lvl8pPr>
            <a:lvl9pPr marL="0" marR="0" lvl="8" indent="0" algn="r">
              <a:spcBef>
                <a:spcPts val="0"/>
              </a:spcBef>
              <a:buClr>
                <a:schemeClr val="dk1"/>
              </a:buClr>
              <a:buSzPts val="10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">
  <p:cSld name="JKU Logo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9600" y="1573200"/>
            <a:ext cx="7118139" cy="50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">
  <p:cSld name="Title/End with logo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>
            <a:spLocks noGrp="1"/>
          </p:cNvSpPr>
          <p:nvPr>
            <p:ph type="subTitle" idx="1"/>
          </p:nvPr>
        </p:nvSpPr>
        <p:spPr>
          <a:xfrm>
            <a:off x="486000" y="5410800"/>
            <a:ext cx="9216000" cy="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1800"/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title"/>
          </p:nvPr>
        </p:nvSpPr>
        <p:spPr>
          <a:xfrm>
            <a:off x="475200" y="1306800"/>
            <a:ext cx="9226800" cy="20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/>
          <p:nvPr/>
        </p:nvSpPr>
        <p:spPr>
          <a:xfrm>
            <a:off x="10065600" y="5500800"/>
            <a:ext cx="1396800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 Black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" name="Google Shape;44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02000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5"/>
          <p:cNvSpPr>
            <a:spLocks noGrp="1"/>
          </p:cNvSpPr>
          <p:nvPr>
            <p:ph type="pic" idx="2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5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47" name="Google Shape;47;p15"/>
          <p:cNvPicPr preferRelativeResize="0"/>
          <p:nvPr/>
        </p:nvPicPr>
        <p:blipFill rotWithShape="1">
          <a:blip r:embed="rId3">
            <a:alphaModFix/>
          </a:blip>
          <a:srcRect l="27455" t="15293" r="42710" b="38849"/>
          <a:stretch/>
        </p:blipFill>
        <p:spPr>
          <a:xfrm>
            <a:off x="304246" y="3236317"/>
            <a:ext cx="2520000" cy="2307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logo">
  <p:cSld name="Title without logo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>
            <a:spLocks noGrp="1"/>
          </p:cNvSpPr>
          <p:nvPr>
            <p:ph type="subTitle" idx="1"/>
          </p:nvPr>
        </p:nvSpPr>
        <p:spPr>
          <a:xfrm>
            <a:off x="485999" y="5410800"/>
            <a:ext cx="11113227" cy="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1800"/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title"/>
          </p:nvPr>
        </p:nvSpPr>
        <p:spPr>
          <a:xfrm>
            <a:off x="475200" y="1306800"/>
            <a:ext cx="11126250" cy="20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1" name="Google Shape;51;p16"/>
          <p:cNvPicPr preferRelativeResize="0"/>
          <p:nvPr/>
        </p:nvPicPr>
        <p:blipFill rotWithShape="1">
          <a:blip r:embed="rId2">
            <a:alphaModFix/>
          </a:blip>
          <a:srcRect l="27455" t="15293" r="42710" b="38849"/>
          <a:stretch/>
        </p:blipFill>
        <p:spPr>
          <a:xfrm>
            <a:off x="304246" y="3236317"/>
            <a:ext cx="2520000" cy="230727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6"/>
          <p:cNvSpPr txBox="1">
            <a:spLocks noGrp="1"/>
          </p:cNvSpPr>
          <p:nvPr>
            <p:ph type="dt" idx="10"/>
          </p:nvPr>
        </p:nvSpPr>
        <p:spPr>
          <a:xfrm>
            <a:off x="9424800" y="6357600"/>
            <a:ext cx="81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ftr" idx="11"/>
          </p:nvPr>
        </p:nvSpPr>
        <p:spPr>
          <a:xfrm>
            <a:off x="5889600" y="6350400"/>
            <a:ext cx="242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sldNum" idx="12"/>
          </p:nvPr>
        </p:nvSpPr>
        <p:spPr>
          <a:xfrm>
            <a:off x="11019600" y="635760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operation overview">
  <p:cSld name="Cooperation overview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7"/>
          <p:cNvSpPr txBox="1">
            <a:spLocks noGrp="1"/>
          </p:cNvSpPr>
          <p:nvPr>
            <p:ph type="dt" idx="10"/>
          </p:nvPr>
        </p:nvSpPr>
        <p:spPr>
          <a:xfrm>
            <a:off x="9424800" y="6357600"/>
            <a:ext cx="81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ftr" idx="11"/>
          </p:nvPr>
        </p:nvSpPr>
        <p:spPr>
          <a:xfrm>
            <a:off x="5889600" y="6350400"/>
            <a:ext cx="242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sldNum" idx="12"/>
          </p:nvPr>
        </p:nvSpPr>
        <p:spPr>
          <a:xfrm>
            <a:off x="11019600" y="635760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title"/>
          </p:nvPr>
        </p:nvSpPr>
        <p:spPr>
          <a:xfrm>
            <a:off x="486000" y="575999"/>
            <a:ext cx="11124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>
            <a:spLocks noGrp="1"/>
          </p:cNvSpPr>
          <p:nvPr>
            <p:ph type="pic" idx="2"/>
          </p:nvPr>
        </p:nvSpPr>
        <p:spPr>
          <a:xfrm>
            <a:off x="8241458" y="1721189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17"/>
          <p:cNvSpPr>
            <a:spLocks noGrp="1"/>
          </p:cNvSpPr>
          <p:nvPr>
            <p:ph type="pic" idx="3"/>
          </p:nvPr>
        </p:nvSpPr>
        <p:spPr>
          <a:xfrm>
            <a:off x="574656" y="1721189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7"/>
          <p:cNvSpPr>
            <a:spLocks noGrp="1"/>
          </p:cNvSpPr>
          <p:nvPr>
            <p:ph type="pic" idx="4"/>
          </p:nvPr>
        </p:nvSpPr>
        <p:spPr>
          <a:xfrm>
            <a:off x="4407277" y="1720152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7"/>
          <p:cNvSpPr>
            <a:spLocks noGrp="1"/>
          </p:cNvSpPr>
          <p:nvPr>
            <p:ph type="pic" idx="5"/>
          </p:nvPr>
        </p:nvSpPr>
        <p:spPr>
          <a:xfrm>
            <a:off x="8241458" y="3291327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>
            <a:spLocks noGrp="1"/>
          </p:cNvSpPr>
          <p:nvPr>
            <p:ph type="pic" idx="6"/>
          </p:nvPr>
        </p:nvSpPr>
        <p:spPr>
          <a:xfrm>
            <a:off x="574656" y="3291327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7"/>
          <p:cNvSpPr>
            <a:spLocks noGrp="1"/>
          </p:cNvSpPr>
          <p:nvPr>
            <p:ph type="pic" idx="7"/>
          </p:nvPr>
        </p:nvSpPr>
        <p:spPr>
          <a:xfrm>
            <a:off x="4407277" y="3290290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7"/>
          <p:cNvSpPr>
            <a:spLocks noGrp="1"/>
          </p:cNvSpPr>
          <p:nvPr>
            <p:ph type="pic" idx="8"/>
          </p:nvPr>
        </p:nvSpPr>
        <p:spPr>
          <a:xfrm>
            <a:off x="8246376" y="4867487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7"/>
          <p:cNvSpPr>
            <a:spLocks noGrp="1"/>
          </p:cNvSpPr>
          <p:nvPr>
            <p:ph type="pic" idx="9"/>
          </p:nvPr>
        </p:nvSpPr>
        <p:spPr>
          <a:xfrm>
            <a:off x="579574" y="4867487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>
            <a:spLocks noGrp="1"/>
          </p:cNvSpPr>
          <p:nvPr>
            <p:ph type="pic" idx="13"/>
          </p:nvPr>
        </p:nvSpPr>
        <p:spPr>
          <a:xfrm>
            <a:off x="4412195" y="4866450"/>
            <a:ext cx="3384000" cy="1270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6">
          <p15:clr>
            <a:srgbClr val="FBAE40"/>
          </p15:clr>
        </p15:guide>
        <p15:guide id="2" pos="54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image, black text">
  <p:cSld name="Large image, black 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1560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486000" y="575999"/>
            <a:ext cx="11124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dt" idx="10"/>
          </p:nvPr>
        </p:nvSpPr>
        <p:spPr>
          <a:xfrm>
            <a:off x="9424800" y="6357600"/>
            <a:ext cx="81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ftr" idx="11"/>
          </p:nvPr>
        </p:nvSpPr>
        <p:spPr>
          <a:xfrm>
            <a:off x="5889600" y="6350400"/>
            <a:ext cx="242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sldNum" idx="12"/>
          </p:nvPr>
        </p:nvSpPr>
        <p:spPr>
          <a:xfrm>
            <a:off x="11019600" y="635760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image, white text">
  <p:cSld name="Large image, white 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156000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486000" y="575999"/>
            <a:ext cx="11124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 Black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dt" idx="10"/>
          </p:nvPr>
        </p:nvSpPr>
        <p:spPr>
          <a:xfrm>
            <a:off x="9424800" y="6357600"/>
            <a:ext cx="81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ftr" idx="11"/>
          </p:nvPr>
        </p:nvSpPr>
        <p:spPr>
          <a:xfrm>
            <a:off x="5889600" y="6350400"/>
            <a:ext cx="242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sldNum" idx="12"/>
          </p:nvPr>
        </p:nvSpPr>
        <p:spPr>
          <a:xfrm>
            <a:off x="11019600" y="635760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ulas">
  <p:cSld name="Formula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>
            <a:spLocks noGrp="1"/>
          </p:cNvSpPr>
          <p:nvPr>
            <p:ph type="pic" idx="2"/>
          </p:nvPr>
        </p:nvSpPr>
        <p:spPr>
          <a:xfrm>
            <a:off x="2070000" y="1724299"/>
            <a:ext cx="8074800" cy="44172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20"/>
          <p:cNvSpPr txBox="1">
            <a:spLocks noGrp="1"/>
          </p:cNvSpPr>
          <p:nvPr>
            <p:ph type="body" idx="1"/>
          </p:nvPr>
        </p:nvSpPr>
        <p:spPr>
          <a:xfrm>
            <a:off x="2048400" y="5863959"/>
            <a:ext cx="8096400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486000" y="575999"/>
            <a:ext cx="11124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dt" idx="10"/>
          </p:nvPr>
        </p:nvSpPr>
        <p:spPr>
          <a:xfrm>
            <a:off x="9424800" y="6357600"/>
            <a:ext cx="81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ftr" idx="11"/>
          </p:nvPr>
        </p:nvSpPr>
        <p:spPr>
          <a:xfrm>
            <a:off x="5889600" y="6350400"/>
            <a:ext cx="242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sldNum" idx="12"/>
          </p:nvPr>
        </p:nvSpPr>
        <p:spPr>
          <a:xfrm>
            <a:off x="11019600" y="635760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486000" y="575999"/>
            <a:ext cx="11124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 sz="3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471600" y="1620000"/>
            <a:ext cx="11142000" cy="45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7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◦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575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433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289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◆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>
            <a:off x="9424800" y="6357600"/>
            <a:ext cx="81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5889600" y="6350400"/>
            <a:ext cx="242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ldNum" idx="12"/>
          </p:nvPr>
        </p:nvSpPr>
        <p:spPr>
          <a:xfrm>
            <a:off x="11019600" y="635760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0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572400" y="6350561"/>
            <a:ext cx="2717810" cy="3204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8">
          <p15:clr>
            <a:srgbClr val="F26B43"/>
          </p15:clr>
        </p15:guide>
        <p15:guide id="2" pos="5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"/>
          <p:cNvSpPr txBox="1">
            <a:spLocks noGrp="1"/>
          </p:cNvSpPr>
          <p:nvPr>
            <p:ph type="subTitle" idx="1"/>
          </p:nvPr>
        </p:nvSpPr>
        <p:spPr>
          <a:xfrm>
            <a:off x="486000" y="5410800"/>
            <a:ext cx="11115450" cy="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r>
              <a:rPr lang="en-US"/>
              <a:t>Muhammad Ammaduddin Qazi</a:t>
            </a:r>
            <a:br>
              <a:rPr lang="en-US"/>
            </a:br>
            <a:r>
              <a:rPr lang="en-US"/>
              <a:t>K12343657</a:t>
            </a:r>
            <a:endParaRPr/>
          </a:p>
        </p:txBody>
      </p:sp>
      <p:sp>
        <p:nvSpPr>
          <p:cNvPr id="202" name="Google Shape;202;p1"/>
          <p:cNvSpPr txBox="1">
            <a:spLocks noGrp="1"/>
          </p:cNvSpPr>
          <p:nvPr>
            <p:ph type="title"/>
          </p:nvPr>
        </p:nvSpPr>
        <p:spPr>
          <a:xfrm>
            <a:off x="475200" y="1306800"/>
            <a:ext cx="11128476" cy="20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</a:pPr>
            <a:r>
              <a:rPr lang="en-US">
                <a:solidFill>
                  <a:srgbClr val="FFFFFF"/>
                </a:solidFill>
              </a:rPr>
              <a:t>AI and Life Science</a:t>
            </a:r>
            <a:endParaRPr/>
          </a:p>
        </p:txBody>
      </p:sp>
      <p:sp>
        <p:nvSpPr>
          <p:cNvPr id="203" name="Google Shape;203;p1"/>
          <p:cNvSpPr txBox="1"/>
          <p:nvPr/>
        </p:nvSpPr>
        <p:spPr>
          <a:xfrm>
            <a:off x="2486975" y="3500100"/>
            <a:ext cx="6324000" cy="11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 Molecule Generation Challenge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"/>
          <p:cNvSpPr txBox="1">
            <a:spLocks noGrp="1"/>
          </p:cNvSpPr>
          <p:nvPr>
            <p:ph type="title"/>
          </p:nvPr>
        </p:nvSpPr>
        <p:spPr>
          <a:xfrm>
            <a:off x="486000" y="252599"/>
            <a:ext cx="11124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en-US" sz="2600" dirty="0"/>
              <a:t>Data Preprocessing and Tokenization</a:t>
            </a:r>
            <a:endParaRPr sz="2600" dirty="0"/>
          </a:p>
        </p:txBody>
      </p:sp>
      <p:sp>
        <p:nvSpPr>
          <p:cNvPr id="209" name="Google Shape;209;p2"/>
          <p:cNvSpPr txBox="1"/>
          <p:nvPr/>
        </p:nvSpPr>
        <p:spPr>
          <a:xfrm>
            <a:off x="5933400" y="1577400"/>
            <a:ext cx="5676600" cy="49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 b="1">
                <a:solidFill>
                  <a:schemeClr val="lt1"/>
                </a:solidFill>
              </a:rPr>
              <a:t>Software Components:</a:t>
            </a:r>
            <a:endParaRPr sz="1800" b="1">
              <a:solidFill>
                <a:schemeClr val="lt1"/>
              </a:solidFill>
            </a:endParaRPr>
          </a:p>
          <a:p>
            <a:pPr marL="914400" lvl="1" indent="-342900" algn="just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◦"/>
            </a:pPr>
            <a:r>
              <a:rPr lang="en-US" sz="1800">
                <a:solidFill>
                  <a:schemeClr val="lt1"/>
                </a:solidFill>
              </a:rPr>
              <a:t>Computer Vision Processing</a:t>
            </a:r>
            <a:endParaRPr sz="1800">
              <a:solidFill>
                <a:schemeClr val="lt1"/>
              </a:solidFill>
            </a:endParaRPr>
          </a:p>
          <a:p>
            <a:pPr marL="914400" lvl="1" indent="-342900" algn="just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◦"/>
            </a:pPr>
            <a:r>
              <a:rPr lang="en-US" sz="1800">
                <a:solidFill>
                  <a:schemeClr val="lt1"/>
                </a:solidFill>
              </a:rPr>
              <a:t>Object recognition</a:t>
            </a:r>
            <a:endParaRPr sz="1800">
              <a:solidFill>
                <a:schemeClr val="lt1"/>
              </a:solidFill>
            </a:endParaRPr>
          </a:p>
          <a:p>
            <a:pPr marL="914400" lvl="1" indent="-342900" algn="just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◦"/>
            </a:pPr>
            <a:r>
              <a:rPr lang="en-US" sz="1800">
                <a:solidFill>
                  <a:schemeClr val="lt1"/>
                </a:solidFill>
              </a:rPr>
              <a:t>Environmental Hazard Detection</a:t>
            </a:r>
            <a:endParaRPr sz="1800">
              <a:solidFill>
                <a:schemeClr val="lt1"/>
              </a:solidFill>
            </a:endParaRPr>
          </a:p>
          <a:p>
            <a:pPr marL="914400" lvl="1" indent="-342900" algn="just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◦"/>
            </a:pPr>
            <a:r>
              <a:rPr lang="en-US" sz="1800">
                <a:solidFill>
                  <a:schemeClr val="lt1"/>
                </a:solidFill>
              </a:rPr>
              <a:t>Sensor Data Fusion</a:t>
            </a:r>
            <a:endParaRPr sz="1800">
              <a:solidFill>
                <a:schemeClr val="lt1"/>
              </a:solidFill>
            </a:endParaRPr>
          </a:p>
          <a:p>
            <a:pPr marL="914400" lvl="1" indent="-342900" algn="just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◦"/>
            </a:pPr>
            <a:r>
              <a:rPr lang="en-US" sz="1800">
                <a:solidFill>
                  <a:schemeClr val="lt1"/>
                </a:solidFill>
              </a:rPr>
              <a:t>AR Overlay Generator</a:t>
            </a:r>
            <a:endParaRPr sz="1800">
              <a:solidFill>
                <a:schemeClr val="lt1"/>
              </a:solidFill>
            </a:endParaRPr>
          </a:p>
          <a:p>
            <a:pPr marL="914400" lvl="1" indent="-342900" algn="just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◦"/>
            </a:pPr>
            <a:r>
              <a:rPr lang="en-US" sz="1800">
                <a:solidFill>
                  <a:schemeClr val="lt1"/>
                </a:solidFill>
              </a:rPr>
              <a:t>Verification and Error Handling</a:t>
            </a:r>
            <a:endParaRPr sz="1800">
              <a:solidFill>
                <a:schemeClr val="lt1"/>
              </a:solidFill>
            </a:endParaRPr>
          </a:p>
          <a:p>
            <a:pPr marL="914400" lvl="1" indent="-342900" algn="just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◦"/>
            </a:pPr>
            <a:r>
              <a:rPr lang="en-US" sz="1800">
                <a:solidFill>
                  <a:schemeClr val="lt1"/>
                </a:solidFill>
              </a:rPr>
              <a:t>Data Transparency</a:t>
            </a:r>
            <a:endParaRPr sz="1800">
              <a:solidFill>
                <a:schemeClr val="lt1"/>
              </a:solidFill>
            </a:endParaRPr>
          </a:p>
          <a:p>
            <a:pPr marL="914400" lvl="1" indent="-342900" algn="just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◦"/>
            </a:pPr>
            <a:r>
              <a:rPr lang="en-US" sz="1800">
                <a:solidFill>
                  <a:schemeClr val="lt1"/>
                </a:solidFill>
              </a:rPr>
              <a:t>Redundant Sensors</a:t>
            </a:r>
            <a:endParaRPr sz="1800">
              <a:solidFill>
                <a:schemeClr val="lt1"/>
              </a:solidFill>
            </a:endParaRPr>
          </a:p>
          <a:p>
            <a:pPr marL="457200" lvl="0" indent="0" algn="just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10" name="Google Shape;210;p2"/>
          <p:cNvSpPr txBox="1"/>
          <p:nvPr/>
        </p:nvSpPr>
        <p:spPr>
          <a:xfrm>
            <a:off x="486000" y="1070999"/>
            <a:ext cx="10084500" cy="46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3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Preprocessing SMILES Data</a:t>
            </a:r>
          </a:p>
          <a:p>
            <a:pPr marL="457200" lvl="0" indent="-31115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Read SMILES from a file.</a:t>
            </a:r>
          </a:p>
          <a:p>
            <a:pPr marL="457200" lvl="0" indent="-31115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Normalize SMILES using </a:t>
            </a:r>
            <a:r>
              <a:rPr lang="en-US" sz="13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RDKit</a:t>
            </a: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 ensure a standard format.</a:t>
            </a: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3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Tokenization of SMILES</a:t>
            </a:r>
          </a:p>
          <a:p>
            <a:pPr marL="457200" lvl="0" indent="-31115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Collect all unique characters from SMILES strings.</a:t>
            </a:r>
          </a:p>
          <a:p>
            <a:pPr marL="457200" lvl="0" indent="-31115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Create two dictionaries for character-to-index and index-to-character conversions.</a:t>
            </a:r>
          </a:p>
          <a:p>
            <a:pPr marL="457200" lvl="0" indent="-31115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Convert each SMILES string into a sequence of character indices.</a:t>
            </a:r>
          </a:p>
          <a:p>
            <a:pPr marL="457200" lvl="0" indent="-31115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Pad shorter sequences to the length of the longest SMILES string.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caefa224fd_0_5"/>
          <p:cNvSpPr txBox="1">
            <a:spLocks noGrp="1"/>
          </p:cNvSpPr>
          <p:nvPr>
            <p:ph type="title"/>
          </p:nvPr>
        </p:nvSpPr>
        <p:spPr>
          <a:xfrm>
            <a:off x="486000" y="209037"/>
            <a:ext cx="11124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en-US" sz="2400" dirty="0"/>
              <a:t>Model Architecture</a:t>
            </a:r>
            <a:endParaRPr sz="2100" dirty="0"/>
          </a:p>
        </p:txBody>
      </p:sp>
      <p:sp>
        <p:nvSpPr>
          <p:cNvPr id="217" name="Google Shape;217;g2caefa224fd_0_5"/>
          <p:cNvSpPr txBox="1"/>
          <p:nvPr/>
        </p:nvSpPr>
        <p:spPr>
          <a:xfrm>
            <a:off x="486000" y="457257"/>
            <a:ext cx="10084500" cy="46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Overview</a:t>
            </a:r>
            <a:endParaRPr b="1" dirty="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Embedding layer to transform character indices into dense vectors.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LSTM layer to process sequence data effectively.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Fully connected (FC) layer to map LSTM outputs to the vocabulary space.</a:t>
            </a: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Embedding Layer</a:t>
            </a:r>
            <a:endParaRPr b="1" dirty="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Converts each character index into a high-dimensional vector.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Learning of unique representations for each character in the SMILES vocabulary.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Parameters: </a:t>
            </a:r>
            <a:br>
              <a:rPr lang="en-US" dirty="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-US" dirty="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-US" dirty="0" err="1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vocab_size</a:t>
            </a:r>
            <a:r>
              <a:rPr lang="en-US" dirty="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: Total number of unique characters in SMILES strings.</a:t>
            </a:r>
            <a:br>
              <a:rPr lang="en-US" dirty="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en-US" dirty="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-US" dirty="0" err="1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embedding_dim</a:t>
            </a:r>
            <a:r>
              <a:rPr lang="en-US" dirty="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: The size of each embedding vector = 64</a:t>
            </a: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LSTM Layer</a:t>
            </a:r>
            <a:endParaRPr lang="en-US" b="1" dirty="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Captures long-range dependencies within sequences.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Parameters:</a:t>
            </a:r>
          </a:p>
          <a:p>
            <a:pPr marL="139700" lvl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dirty="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-US" dirty="0" err="1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hidden_dim</a:t>
            </a:r>
            <a:r>
              <a:rPr lang="en-US" dirty="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: Size of the LSTM hidden state = 256</a:t>
            </a:r>
          </a:p>
          <a:p>
            <a:pPr marL="139700" lvl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dirty="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-US" dirty="0" err="1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num_layers</a:t>
            </a:r>
            <a:r>
              <a:rPr lang="en-US" dirty="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: Number of stacked LSTM layers to deepen the model = 2</a:t>
            </a: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FC Layer</a:t>
            </a:r>
            <a:endParaRPr lang="en-US" b="1" dirty="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Generates logits for each character in the vocabulary as the output.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caefa224fd_0_14"/>
          <p:cNvSpPr txBox="1">
            <a:spLocks noGrp="1"/>
          </p:cNvSpPr>
          <p:nvPr>
            <p:ph type="title"/>
          </p:nvPr>
        </p:nvSpPr>
        <p:spPr>
          <a:xfrm>
            <a:off x="486000" y="297391"/>
            <a:ext cx="11124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en-US" sz="2400" dirty="0"/>
              <a:t>Data Preparation for training</a:t>
            </a:r>
            <a:endParaRPr sz="2100" dirty="0"/>
          </a:p>
        </p:txBody>
      </p:sp>
      <p:sp>
        <p:nvSpPr>
          <p:cNvPr id="223" name="Google Shape;223;g2caefa224fd_0_14"/>
          <p:cNvSpPr txBox="1"/>
          <p:nvPr/>
        </p:nvSpPr>
        <p:spPr>
          <a:xfrm>
            <a:off x="5933400" y="1577400"/>
            <a:ext cx="5676600" cy="49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 b="1">
                <a:solidFill>
                  <a:schemeClr val="lt1"/>
                </a:solidFill>
              </a:rPr>
              <a:t>Software Components:</a:t>
            </a:r>
            <a:endParaRPr sz="1800" b="1">
              <a:solidFill>
                <a:schemeClr val="lt1"/>
              </a:solidFill>
            </a:endParaRPr>
          </a:p>
          <a:p>
            <a:pPr marL="914400" lvl="1" indent="-342900" algn="just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◦"/>
            </a:pPr>
            <a:r>
              <a:rPr lang="en-US" sz="1800">
                <a:solidFill>
                  <a:schemeClr val="lt1"/>
                </a:solidFill>
              </a:rPr>
              <a:t>Computer Vision Processing</a:t>
            </a:r>
            <a:endParaRPr sz="1800">
              <a:solidFill>
                <a:schemeClr val="lt1"/>
              </a:solidFill>
            </a:endParaRPr>
          </a:p>
          <a:p>
            <a:pPr marL="914400" lvl="1" indent="-342900" algn="just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◦"/>
            </a:pPr>
            <a:r>
              <a:rPr lang="en-US" sz="1800">
                <a:solidFill>
                  <a:schemeClr val="lt1"/>
                </a:solidFill>
              </a:rPr>
              <a:t>Object recognition</a:t>
            </a:r>
            <a:endParaRPr sz="1800">
              <a:solidFill>
                <a:schemeClr val="lt1"/>
              </a:solidFill>
            </a:endParaRPr>
          </a:p>
          <a:p>
            <a:pPr marL="914400" lvl="1" indent="-342900" algn="just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◦"/>
            </a:pPr>
            <a:r>
              <a:rPr lang="en-US" sz="1800">
                <a:solidFill>
                  <a:schemeClr val="lt1"/>
                </a:solidFill>
              </a:rPr>
              <a:t>Environmental Hazard Detection</a:t>
            </a:r>
            <a:endParaRPr sz="1800">
              <a:solidFill>
                <a:schemeClr val="lt1"/>
              </a:solidFill>
            </a:endParaRPr>
          </a:p>
          <a:p>
            <a:pPr marL="914400" lvl="1" indent="-342900" algn="just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◦"/>
            </a:pPr>
            <a:r>
              <a:rPr lang="en-US" sz="1800">
                <a:solidFill>
                  <a:schemeClr val="lt1"/>
                </a:solidFill>
              </a:rPr>
              <a:t>Sensor Data Fusion</a:t>
            </a:r>
            <a:endParaRPr sz="1800">
              <a:solidFill>
                <a:schemeClr val="lt1"/>
              </a:solidFill>
            </a:endParaRPr>
          </a:p>
          <a:p>
            <a:pPr marL="914400" lvl="1" indent="-342900" algn="just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◦"/>
            </a:pPr>
            <a:r>
              <a:rPr lang="en-US" sz="1800">
                <a:solidFill>
                  <a:schemeClr val="lt1"/>
                </a:solidFill>
              </a:rPr>
              <a:t>AR Overlay Generator</a:t>
            </a:r>
            <a:endParaRPr sz="1800">
              <a:solidFill>
                <a:schemeClr val="lt1"/>
              </a:solidFill>
            </a:endParaRPr>
          </a:p>
          <a:p>
            <a:pPr marL="914400" lvl="1" indent="-342900" algn="just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◦"/>
            </a:pPr>
            <a:r>
              <a:rPr lang="en-US" sz="1800">
                <a:solidFill>
                  <a:schemeClr val="lt1"/>
                </a:solidFill>
              </a:rPr>
              <a:t>Verification and Error Handling</a:t>
            </a:r>
            <a:endParaRPr sz="1800">
              <a:solidFill>
                <a:schemeClr val="lt1"/>
              </a:solidFill>
            </a:endParaRPr>
          </a:p>
          <a:p>
            <a:pPr marL="914400" lvl="1" indent="-342900" algn="just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◦"/>
            </a:pPr>
            <a:r>
              <a:rPr lang="en-US" sz="1800">
                <a:solidFill>
                  <a:schemeClr val="lt1"/>
                </a:solidFill>
              </a:rPr>
              <a:t>Data Transparency</a:t>
            </a:r>
            <a:endParaRPr sz="1800">
              <a:solidFill>
                <a:schemeClr val="lt1"/>
              </a:solidFill>
            </a:endParaRPr>
          </a:p>
          <a:p>
            <a:pPr marL="914400" lvl="1" indent="-342900" algn="just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◦"/>
            </a:pPr>
            <a:r>
              <a:rPr lang="en-US" sz="1800">
                <a:solidFill>
                  <a:schemeClr val="lt1"/>
                </a:solidFill>
              </a:rPr>
              <a:t>Redundant Sensors</a:t>
            </a:r>
            <a:endParaRPr sz="1800">
              <a:solidFill>
                <a:schemeClr val="lt1"/>
              </a:solidFill>
            </a:endParaRPr>
          </a:p>
          <a:p>
            <a:pPr marL="457200" lvl="0" indent="0" algn="just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24" name="Google Shape;224;g2caefa224fd_0_14"/>
          <p:cNvSpPr txBox="1"/>
          <p:nvPr/>
        </p:nvSpPr>
        <p:spPr>
          <a:xfrm>
            <a:off x="486000" y="650100"/>
            <a:ext cx="10084500" cy="46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Input Sequences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Remove the last character from each SMILES string.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Used by the model to predict the next character.</a:t>
            </a: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Target Sequences</a:t>
            </a:r>
            <a:endParaRPr b="1" dirty="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Derived by removing the first character from each SMILES string.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US" dirty="0">
                <a:sym typeface="Roboto"/>
              </a:rPr>
              <a:t>Represents the expected output for the model.</a:t>
            </a:r>
            <a:endParaRPr dirty="0"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Training / Validation Set</a:t>
            </a:r>
          </a:p>
          <a:p>
            <a:pPr marL="457200" indent="-317500">
              <a:lnSpc>
                <a:spcPct val="115000"/>
              </a:lnSpc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US" dirty="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80% of the </a:t>
            </a:r>
            <a:r>
              <a:rPr lang="en-US" dirty="0" err="1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input_seqs</a:t>
            </a:r>
            <a:r>
              <a:rPr lang="en-US" dirty="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US" dirty="0" err="1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target_seqs</a:t>
            </a:r>
            <a:r>
              <a:rPr lang="en-US" dirty="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for training 20% for validation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US" dirty="0" err="1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Batch_size</a:t>
            </a:r>
            <a:r>
              <a:rPr lang="en-US" dirty="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= 32</a:t>
            </a:r>
          </a:p>
        </p:txBody>
      </p:sp>
      <p:sp>
        <p:nvSpPr>
          <p:cNvPr id="3" name="Google Shape;229;g2caefa224fd_0_23">
            <a:extLst>
              <a:ext uri="{FF2B5EF4-FFF2-40B4-BE49-F238E27FC236}">
                <a16:creationId xmlns:a16="http://schemas.microsoft.com/office/drawing/2014/main" id="{6C55AEDC-6BDC-B07B-F139-FC8F22A8B72F}"/>
              </a:ext>
            </a:extLst>
          </p:cNvPr>
          <p:cNvSpPr txBox="1">
            <a:spLocks/>
          </p:cNvSpPr>
          <p:nvPr/>
        </p:nvSpPr>
        <p:spPr>
          <a:xfrm>
            <a:off x="582000" y="4054350"/>
            <a:ext cx="11124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 sz="3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/>
              <a:t>Training Model</a:t>
            </a:r>
            <a:endParaRPr lang="en-US" sz="2100" dirty="0"/>
          </a:p>
        </p:txBody>
      </p:sp>
      <p:sp>
        <p:nvSpPr>
          <p:cNvPr id="4" name="Google Shape;231;g2caefa224fd_0_23">
            <a:extLst>
              <a:ext uri="{FF2B5EF4-FFF2-40B4-BE49-F238E27FC236}">
                <a16:creationId xmlns:a16="http://schemas.microsoft.com/office/drawing/2014/main" id="{CC0A602A-FF61-3AC7-36E7-997F51079A5B}"/>
              </a:ext>
            </a:extLst>
          </p:cNvPr>
          <p:cNvSpPr txBox="1"/>
          <p:nvPr/>
        </p:nvSpPr>
        <p:spPr>
          <a:xfrm>
            <a:off x="582000" y="4377750"/>
            <a:ext cx="10084500" cy="46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b="1" dirty="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Loss Function / Optimizer</a:t>
            </a:r>
            <a:endParaRPr sz="1300" b="1" dirty="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-US" sz="1300" dirty="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Cross Entropy Loss.</a:t>
            </a:r>
          </a:p>
          <a:p>
            <a:pPr marL="457200" lvl="0" indent="-31115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-US" sz="1300" dirty="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Optimizer: Adam with a learning rate of 0.001 for efficient gradient descent.</a:t>
            </a: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b="1" dirty="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Epochs</a:t>
            </a:r>
          </a:p>
          <a:p>
            <a:pPr marL="457200" lvl="0" indent="-31115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-US" sz="1300" dirty="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Total Epochs  = 12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caefa224fd_0_23"/>
          <p:cNvSpPr txBox="1">
            <a:spLocks noGrp="1"/>
          </p:cNvSpPr>
          <p:nvPr>
            <p:ph type="title"/>
          </p:nvPr>
        </p:nvSpPr>
        <p:spPr>
          <a:xfrm>
            <a:off x="486000" y="575999"/>
            <a:ext cx="11124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en-US" sz="2400" dirty="0"/>
              <a:t>Generating and Evaluating Smiles</a:t>
            </a:r>
            <a:endParaRPr sz="2100" dirty="0"/>
          </a:p>
        </p:txBody>
      </p:sp>
      <p:sp>
        <p:nvSpPr>
          <p:cNvPr id="230" name="Google Shape;230;g2caefa224fd_0_23"/>
          <p:cNvSpPr txBox="1"/>
          <p:nvPr/>
        </p:nvSpPr>
        <p:spPr>
          <a:xfrm>
            <a:off x="5933400" y="1577400"/>
            <a:ext cx="5676600" cy="49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 b="1">
                <a:solidFill>
                  <a:schemeClr val="lt1"/>
                </a:solidFill>
              </a:rPr>
              <a:t>Software Components:</a:t>
            </a:r>
            <a:endParaRPr sz="1800" b="1">
              <a:solidFill>
                <a:schemeClr val="lt1"/>
              </a:solidFill>
            </a:endParaRPr>
          </a:p>
          <a:p>
            <a:pPr marL="914400" lvl="1" indent="-342900" algn="just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◦"/>
            </a:pPr>
            <a:r>
              <a:rPr lang="en-US" sz="1800">
                <a:solidFill>
                  <a:schemeClr val="lt1"/>
                </a:solidFill>
              </a:rPr>
              <a:t>Computer Vision Processing</a:t>
            </a:r>
            <a:endParaRPr sz="1800">
              <a:solidFill>
                <a:schemeClr val="lt1"/>
              </a:solidFill>
            </a:endParaRPr>
          </a:p>
          <a:p>
            <a:pPr marL="914400" lvl="1" indent="-342900" algn="just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◦"/>
            </a:pPr>
            <a:r>
              <a:rPr lang="en-US" sz="1800">
                <a:solidFill>
                  <a:schemeClr val="lt1"/>
                </a:solidFill>
              </a:rPr>
              <a:t>Object recognition</a:t>
            </a:r>
            <a:endParaRPr sz="1800">
              <a:solidFill>
                <a:schemeClr val="lt1"/>
              </a:solidFill>
            </a:endParaRPr>
          </a:p>
          <a:p>
            <a:pPr marL="914400" lvl="1" indent="-342900" algn="just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◦"/>
            </a:pPr>
            <a:r>
              <a:rPr lang="en-US" sz="1800">
                <a:solidFill>
                  <a:schemeClr val="lt1"/>
                </a:solidFill>
              </a:rPr>
              <a:t>Environmental Hazard Detection</a:t>
            </a:r>
            <a:endParaRPr sz="1800">
              <a:solidFill>
                <a:schemeClr val="lt1"/>
              </a:solidFill>
            </a:endParaRPr>
          </a:p>
          <a:p>
            <a:pPr marL="914400" lvl="1" indent="-342900" algn="just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◦"/>
            </a:pPr>
            <a:r>
              <a:rPr lang="en-US" sz="1800">
                <a:solidFill>
                  <a:schemeClr val="lt1"/>
                </a:solidFill>
              </a:rPr>
              <a:t>Sensor Data Fusion</a:t>
            </a:r>
            <a:endParaRPr sz="1800">
              <a:solidFill>
                <a:schemeClr val="lt1"/>
              </a:solidFill>
            </a:endParaRPr>
          </a:p>
          <a:p>
            <a:pPr marL="914400" lvl="1" indent="-342900" algn="just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◦"/>
            </a:pPr>
            <a:r>
              <a:rPr lang="en-US" sz="1800">
                <a:solidFill>
                  <a:schemeClr val="lt1"/>
                </a:solidFill>
              </a:rPr>
              <a:t>AR Overlay Generator</a:t>
            </a:r>
            <a:endParaRPr sz="1800">
              <a:solidFill>
                <a:schemeClr val="lt1"/>
              </a:solidFill>
            </a:endParaRPr>
          </a:p>
          <a:p>
            <a:pPr marL="914400" lvl="1" indent="-342900" algn="just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◦"/>
            </a:pPr>
            <a:r>
              <a:rPr lang="en-US" sz="1800">
                <a:solidFill>
                  <a:schemeClr val="lt1"/>
                </a:solidFill>
              </a:rPr>
              <a:t>Verification and Error Handling</a:t>
            </a:r>
            <a:endParaRPr sz="1800">
              <a:solidFill>
                <a:schemeClr val="lt1"/>
              </a:solidFill>
            </a:endParaRPr>
          </a:p>
          <a:p>
            <a:pPr marL="914400" lvl="1" indent="-342900" algn="just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◦"/>
            </a:pPr>
            <a:r>
              <a:rPr lang="en-US" sz="1800">
                <a:solidFill>
                  <a:schemeClr val="lt1"/>
                </a:solidFill>
              </a:rPr>
              <a:t>Data Transparency</a:t>
            </a:r>
            <a:endParaRPr sz="1800">
              <a:solidFill>
                <a:schemeClr val="lt1"/>
              </a:solidFill>
            </a:endParaRPr>
          </a:p>
          <a:p>
            <a:pPr marL="914400" lvl="1" indent="-342900" algn="just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◦"/>
            </a:pPr>
            <a:r>
              <a:rPr lang="en-US" sz="1800">
                <a:solidFill>
                  <a:schemeClr val="lt1"/>
                </a:solidFill>
              </a:rPr>
              <a:t>Redundant Sensors</a:t>
            </a:r>
            <a:endParaRPr sz="1800">
              <a:solidFill>
                <a:schemeClr val="lt1"/>
              </a:solidFill>
            </a:endParaRPr>
          </a:p>
          <a:p>
            <a:pPr marL="457200" lvl="0" indent="0" algn="just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31" name="Google Shape;231;g2caefa224fd_0_23"/>
          <p:cNvSpPr txBox="1"/>
          <p:nvPr/>
        </p:nvSpPr>
        <p:spPr>
          <a:xfrm>
            <a:off x="582000" y="884631"/>
            <a:ext cx="10084500" cy="46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b="1" dirty="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Seed Character</a:t>
            </a:r>
            <a:endParaRPr sz="1300" b="1" dirty="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-US" sz="1300" dirty="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Convert the seed character to its corresponding index and prepare the input tensor.</a:t>
            </a: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b="1" dirty="0" err="1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Characer</a:t>
            </a:r>
            <a:r>
              <a:rPr lang="en-US" sz="1300" b="1" dirty="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Prediction Loop</a:t>
            </a:r>
          </a:p>
          <a:p>
            <a:pPr marL="457200" lvl="0" indent="-31115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-US" sz="1300" dirty="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Use the model to predict the next character.</a:t>
            </a:r>
          </a:p>
          <a:p>
            <a:pPr marL="457200" lvl="0" indent="-31115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-US" sz="1300" dirty="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Select the next character based on predicted probabilities, using a stochastic approach (</a:t>
            </a:r>
            <a:r>
              <a:rPr lang="en-US" sz="1300" dirty="0" err="1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torch.multinomial</a:t>
            </a:r>
            <a:r>
              <a:rPr lang="en-US" sz="1300" dirty="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).</a:t>
            </a:r>
          </a:p>
          <a:p>
            <a:pPr marL="457200" lvl="0" indent="-31115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-US" sz="1300" dirty="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Append predicted character to the current sequence unless it's a stopping character or reaches maximum length..</a:t>
            </a: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b="1" dirty="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Stopping </a:t>
            </a:r>
            <a:r>
              <a:rPr lang="en-US" sz="1300" b="1" dirty="0" err="1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Conditon</a:t>
            </a:r>
            <a:endParaRPr lang="en-US" sz="1300" b="1" dirty="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-US" sz="1300" dirty="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End of sequence character ('\n') or unknown character index.</a:t>
            </a: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b="1" dirty="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Total Generated molecules</a:t>
            </a:r>
          </a:p>
          <a:p>
            <a:pPr marL="457200" lvl="0" indent="-31115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-US" sz="1300" dirty="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11,200</a:t>
            </a: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b="1" dirty="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Molecule Selection</a:t>
            </a:r>
          </a:p>
          <a:p>
            <a:pPr marL="457200" lvl="0" indent="-31115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-US" sz="1300" dirty="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Assess the quality of molecules using the QED score and select 10,000 molecules</a:t>
            </a: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b="1" dirty="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Final Result</a:t>
            </a:r>
          </a:p>
          <a:p>
            <a:pPr marL="457200" lvl="0" indent="-31115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-US" sz="1300" dirty="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FCD = 0.919	 Novelty=0.982	Uniqueness=1.0	Validity=1.0	</a:t>
            </a:r>
          </a:p>
          <a:p>
            <a:pPr marL="457200" lvl="0" indent="-31115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endParaRPr lang="en-US" sz="1300" dirty="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endParaRPr lang="en-US" sz="1300" dirty="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336204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caefa224fd_0_23"/>
          <p:cNvSpPr txBox="1">
            <a:spLocks noGrp="1"/>
          </p:cNvSpPr>
          <p:nvPr>
            <p:ph type="title"/>
          </p:nvPr>
        </p:nvSpPr>
        <p:spPr>
          <a:xfrm>
            <a:off x="486000" y="575999"/>
            <a:ext cx="11124000" cy="9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en-US" sz="2400" dirty="0"/>
              <a:t>Experimentation</a:t>
            </a:r>
            <a:endParaRPr sz="2100" dirty="0"/>
          </a:p>
        </p:txBody>
      </p:sp>
      <p:sp>
        <p:nvSpPr>
          <p:cNvPr id="230" name="Google Shape;230;g2caefa224fd_0_23"/>
          <p:cNvSpPr txBox="1"/>
          <p:nvPr/>
        </p:nvSpPr>
        <p:spPr>
          <a:xfrm>
            <a:off x="5933400" y="1577400"/>
            <a:ext cx="5676600" cy="49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US" sz="1800" b="1">
                <a:solidFill>
                  <a:schemeClr val="lt1"/>
                </a:solidFill>
              </a:rPr>
              <a:t>Software Components:</a:t>
            </a:r>
            <a:endParaRPr sz="1800" b="1">
              <a:solidFill>
                <a:schemeClr val="lt1"/>
              </a:solidFill>
            </a:endParaRPr>
          </a:p>
          <a:p>
            <a:pPr marL="914400" lvl="1" indent="-342900" algn="just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◦"/>
            </a:pPr>
            <a:r>
              <a:rPr lang="en-US" sz="1800">
                <a:solidFill>
                  <a:schemeClr val="lt1"/>
                </a:solidFill>
              </a:rPr>
              <a:t>Computer Vision Processing</a:t>
            </a:r>
            <a:endParaRPr sz="1800">
              <a:solidFill>
                <a:schemeClr val="lt1"/>
              </a:solidFill>
            </a:endParaRPr>
          </a:p>
          <a:p>
            <a:pPr marL="914400" lvl="1" indent="-342900" algn="just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◦"/>
            </a:pPr>
            <a:r>
              <a:rPr lang="en-US" sz="1800">
                <a:solidFill>
                  <a:schemeClr val="lt1"/>
                </a:solidFill>
              </a:rPr>
              <a:t>Object recognition</a:t>
            </a:r>
            <a:endParaRPr sz="1800">
              <a:solidFill>
                <a:schemeClr val="lt1"/>
              </a:solidFill>
            </a:endParaRPr>
          </a:p>
          <a:p>
            <a:pPr marL="914400" lvl="1" indent="-342900" algn="just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◦"/>
            </a:pPr>
            <a:r>
              <a:rPr lang="en-US" sz="1800">
                <a:solidFill>
                  <a:schemeClr val="lt1"/>
                </a:solidFill>
              </a:rPr>
              <a:t>Environmental Hazard Detection</a:t>
            </a:r>
            <a:endParaRPr sz="1800">
              <a:solidFill>
                <a:schemeClr val="lt1"/>
              </a:solidFill>
            </a:endParaRPr>
          </a:p>
          <a:p>
            <a:pPr marL="914400" lvl="1" indent="-342900" algn="just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◦"/>
            </a:pPr>
            <a:r>
              <a:rPr lang="en-US" sz="1800">
                <a:solidFill>
                  <a:schemeClr val="lt1"/>
                </a:solidFill>
              </a:rPr>
              <a:t>Sensor Data Fusion</a:t>
            </a:r>
            <a:endParaRPr sz="1800">
              <a:solidFill>
                <a:schemeClr val="lt1"/>
              </a:solidFill>
            </a:endParaRPr>
          </a:p>
          <a:p>
            <a:pPr marL="914400" lvl="1" indent="-342900" algn="just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◦"/>
            </a:pPr>
            <a:r>
              <a:rPr lang="en-US" sz="1800">
                <a:solidFill>
                  <a:schemeClr val="lt1"/>
                </a:solidFill>
              </a:rPr>
              <a:t>AR Overlay Generator</a:t>
            </a:r>
            <a:endParaRPr sz="1800">
              <a:solidFill>
                <a:schemeClr val="lt1"/>
              </a:solidFill>
            </a:endParaRPr>
          </a:p>
          <a:p>
            <a:pPr marL="914400" lvl="1" indent="-342900" algn="just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◦"/>
            </a:pPr>
            <a:r>
              <a:rPr lang="en-US" sz="1800">
                <a:solidFill>
                  <a:schemeClr val="lt1"/>
                </a:solidFill>
              </a:rPr>
              <a:t>Verification and Error Handling</a:t>
            </a:r>
            <a:endParaRPr sz="1800">
              <a:solidFill>
                <a:schemeClr val="lt1"/>
              </a:solidFill>
            </a:endParaRPr>
          </a:p>
          <a:p>
            <a:pPr marL="914400" lvl="1" indent="-342900" algn="just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◦"/>
            </a:pPr>
            <a:r>
              <a:rPr lang="en-US" sz="1800">
                <a:solidFill>
                  <a:schemeClr val="lt1"/>
                </a:solidFill>
              </a:rPr>
              <a:t>Data Transparency</a:t>
            </a:r>
            <a:endParaRPr sz="1800">
              <a:solidFill>
                <a:schemeClr val="lt1"/>
              </a:solidFill>
            </a:endParaRPr>
          </a:p>
          <a:p>
            <a:pPr marL="914400" lvl="1" indent="-342900" algn="just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◦"/>
            </a:pPr>
            <a:r>
              <a:rPr lang="en-US" sz="1800">
                <a:solidFill>
                  <a:schemeClr val="lt1"/>
                </a:solidFill>
              </a:rPr>
              <a:t>Redundant Sensors</a:t>
            </a:r>
            <a:endParaRPr sz="1800">
              <a:solidFill>
                <a:schemeClr val="lt1"/>
              </a:solidFill>
            </a:endParaRPr>
          </a:p>
          <a:p>
            <a:pPr marL="457200" lvl="0" indent="0" algn="just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31" name="Google Shape;231;g2caefa224fd_0_23"/>
          <p:cNvSpPr txBox="1"/>
          <p:nvPr/>
        </p:nvSpPr>
        <p:spPr>
          <a:xfrm>
            <a:off x="582000" y="884631"/>
            <a:ext cx="10084500" cy="46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b="1" dirty="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Learning Rates</a:t>
            </a:r>
            <a:endParaRPr sz="1300" b="1" dirty="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-US" sz="1300" dirty="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0.1, 0.01, 0.001</a:t>
            </a: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b="1" dirty="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Molecule Generation Count</a:t>
            </a:r>
          </a:p>
          <a:p>
            <a:pPr marL="457200" lvl="0" indent="-31115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-US" sz="1300" dirty="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30000, 60000, 15000, 12000, 11200 </a:t>
            </a: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b="1" dirty="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Models</a:t>
            </a:r>
          </a:p>
          <a:p>
            <a:pPr marL="457200" lvl="0" indent="-31115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-US" sz="1300" dirty="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Tried </a:t>
            </a:r>
            <a:r>
              <a:rPr lang="en-US" sz="1300" dirty="0" err="1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DistilBERT</a:t>
            </a:r>
            <a:r>
              <a:rPr lang="en-US" sz="1300" dirty="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(lighter version of BERT) from Hugging Face. Used to predict masked words in sentences.</a:t>
            </a:r>
          </a:p>
          <a:p>
            <a:pPr marL="457200" lvl="0" indent="-31115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●"/>
            </a:pPr>
            <a:r>
              <a:rPr lang="en-US" sz="1300" dirty="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Too expensive on computation.</a:t>
            </a:r>
          </a:p>
        </p:txBody>
      </p:sp>
    </p:spTree>
    <p:extLst>
      <p:ext uri="{BB962C8B-B14F-4D97-AF65-F5344CB8AC3E}">
        <p14:creationId xmlns:p14="http://schemas.microsoft.com/office/powerpoint/2010/main" val="344376744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JKU">
      <a:dk1>
        <a:srgbClr val="000000"/>
      </a:dk1>
      <a:lt1>
        <a:srgbClr val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591</Words>
  <Application>Microsoft Office PowerPoint</Application>
  <PresentationFormat>Widescreen</PresentationFormat>
  <Paragraphs>103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Roboto</vt:lpstr>
      <vt:lpstr>Arial Black</vt:lpstr>
      <vt:lpstr>Noto Sans Symbols</vt:lpstr>
      <vt:lpstr>Larissa</vt:lpstr>
      <vt:lpstr>AI and Life Science</vt:lpstr>
      <vt:lpstr>Data Preprocessing and Tokenization</vt:lpstr>
      <vt:lpstr>Model Architecture</vt:lpstr>
      <vt:lpstr>Data Preparation for training</vt:lpstr>
      <vt:lpstr>Generating and Evaluating Smiles</vt:lpstr>
      <vt:lpstr>Experimentation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and Life Science</dc:title>
  <dc:creator>Martina Mara</dc:creator>
  <cp:lastModifiedBy>Qazi Muhammad Ammaduddin</cp:lastModifiedBy>
  <cp:revision>2</cp:revision>
  <dcterms:created xsi:type="dcterms:W3CDTF">2021-04-26T21:15:20Z</dcterms:created>
  <dcterms:modified xsi:type="dcterms:W3CDTF">2024-05-09T17:49:20Z</dcterms:modified>
</cp:coreProperties>
</file>