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6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7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3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8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7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86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84" r:id="rId6"/>
    <p:sldLayoutId id="2147483679" r:id="rId7"/>
    <p:sldLayoutId id="2147483680" r:id="rId8"/>
    <p:sldLayoutId id="2147483681" r:id="rId9"/>
    <p:sldLayoutId id="2147483683" r:id="rId10"/>
    <p:sldLayoutId id="214748368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8B4DE0B5-E999-32F5-F633-8E26744A1C5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</a:blip>
          <a:srcRect t="6037" r="-1" b="-1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43098"/>
            <a:ext cx="5410200" cy="3184241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GB" sz="3800">
                <a:ea typeface="+mj-lt"/>
                <a:cs typeface="+mj-lt"/>
              </a:rPr>
              <a:t>Historical Development of computer Vision in the year 1990s to 2000s.</a:t>
            </a:r>
            <a:endParaRPr lang="en-US" sz="3800"/>
          </a:p>
          <a:p>
            <a:pPr algn="r">
              <a:lnSpc>
                <a:spcPct val="110000"/>
              </a:lnSpc>
            </a:pPr>
            <a:endParaRPr lang="en-US" sz="3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7411" y="5390539"/>
            <a:ext cx="5250013" cy="634245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ecurity Camera Sign">
            <a:extLst>
              <a:ext uri="{FF2B5EF4-FFF2-40B4-BE49-F238E27FC236}">
                <a16:creationId xmlns:a16="http://schemas.microsoft.com/office/drawing/2014/main" id="{DC4E9D23-CA93-2283-98C4-183B2A56A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46">
            <a:off x="5739635" y="186676"/>
            <a:ext cx="6038393" cy="6038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F73E0-FC17-7660-1955-30D4BFB1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4876801" cy="22256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i="0" dirty="0">
                <a:ea typeface="+mj-lt"/>
                <a:cs typeface="+mj-lt"/>
              </a:rPr>
              <a:t>The Key Advancements in this period are: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5552982-9A4D-3B18-1513-C541ACD43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955925"/>
            <a:ext cx="3285553" cy="321627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dirty="0">
                <a:latin typeface="Calibri"/>
                <a:ea typeface="Calibri"/>
                <a:cs typeface="Calibri"/>
              </a:rPr>
              <a:t>Feature Detection and Extraction: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* Optical Flow and Motion Analysis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* Face Detection and Recognition: 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Reconstruction and Structure for Motion (</a:t>
            </a:r>
            <a:r>
              <a:rPr lang="en-GB" dirty="0" err="1">
                <a:latin typeface="Calibri"/>
                <a:ea typeface="Calibri"/>
                <a:cs typeface="Calibri"/>
              </a:rPr>
              <a:t>SfM</a:t>
            </a:r>
            <a:r>
              <a:rPr lang="en-GB" dirty="0">
                <a:latin typeface="Calibri"/>
                <a:ea typeface="Calibri"/>
                <a:cs typeface="Calibri"/>
              </a:rPr>
              <a:t>):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Object recognition and classification: </a:t>
            </a:r>
          </a:p>
          <a:p>
            <a:r>
              <a:rPr lang="en-GB" sz="1100" dirty="0">
                <a:latin typeface="Calibri"/>
                <a:ea typeface="Calibri"/>
                <a:cs typeface="Calibri"/>
              </a:rPr>
              <a:t>Reconstruction and Structure for Motion (</a:t>
            </a:r>
            <a:r>
              <a:rPr lang="en-GB" sz="1100" dirty="0" err="1">
                <a:latin typeface="Calibri"/>
                <a:ea typeface="Calibri"/>
                <a:cs typeface="Calibri"/>
              </a:rPr>
              <a:t>SfM</a:t>
            </a:r>
            <a:endParaRPr lang="en-GB" dirty="0" err="1">
              <a:latin typeface="Calibri"/>
              <a:ea typeface="Calibri"/>
              <a:cs typeface="Calibri"/>
            </a:endParaRPr>
          </a:p>
          <a:p>
            <a:r>
              <a:rPr lang="en-GB" sz="1100" dirty="0">
                <a:latin typeface="Calibri"/>
                <a:ea typeface="Calibri"/>
                <a:cs typeface="Calibri"/>
              </a:rPr>
              <a:t>David Lowe</a:t>
            </a:r>
          </a:p>
          <a:p>
            <a:endParaRPr lang="en-GB" sz="1100" dirty="0">
              <a:latin typeface="Calibri"/>
              <a:ea typeface="Calibri"/>
              <a:cs typeface="Calibri"/>
            </a:endParaRPr>
          </a:p>
          <a:p>
            <a:endParaRPr lang="en-GB" dirty="0">
              <a:latin typeface="Calibri"/>
              <a:ea typeface="Calibri"/>
              <a:cs typeface="Calibri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3C872A-EADA-4C8E-AD63-84540F6EC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E4248-2685-27DC-C8D5-129674E0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49" y="1195251"/>
            <a:ext cx="4372247" cy="4049486"/>
          </a:xfrm>
        </p:spPr>
        <p:txBody>
          <a:bodyPr anchor="t">
            <a:normAutofit/>
          </a:bodyPr>
          <a:lstStyle/>
          <a:p>
            <a:r>
              <a:rPr lang="en-GB" sz="5000" i="0" dirty="0">
                <a:ea typeface="+mj-lt"/>
                <a:cs typeface="+mj-lt"/>
              </a:rPr>
              <a:t>optical flow, stereo vision and facial recognition.</a:t>
            </a:r>
            <a:endParaRPr lang="en-US" sz="5000" dirty="0"/>
          </a:p>
          <a:p>
            <a:endParaRPr lang="en-US" sz="500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E65B544-FFC6-5F0C-2D4F-6027AA6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650" y="1325880"/>
            <a:ext cx="4317277" cy="48463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latin typeface="Calibri"/>
                <a:ea typeface="Calibri"/>
                <a:cs typeface="Calibri"/>
              </a:rPr>
              <a:t>* Andrew Zisserman</a:t>
            </a:r>
          </a:p>
          <a:p>
            <a:r>
              <a:rPr lang="en-GB">
                <a:latin typeface="Calibri"/>
                <a:ea typeface="Calibri"/>
                <a:cs typeface="Calibri"/>
              </a:rPr>
              <a:t>Paul Viola and Micheal Jones</a:t>
            </a:r>
          </a:p>
          <a:p>
            <a:r>
              <a:rPr lang="en-GB">
                <a:latin typeface="Calibri"/>
                <a:ea typeface="Calibri"/>
                <a:cs typeface="Calibri"/>
              </a:rPr>
              <a:t>* Face Detection and Recognition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Augmented reality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Medical imaging: 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* Autonomous Vehicles: </a:t>
            </a:r>
          </a:p>
          <a:p>
            <a:endParaRPr lang="en-GB">
              <a:latin typeface="Calibri"/>
              <a:ea typeface="Calibri"/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B05BBE-7040-483A-9363-F258D079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30361C-8176-4B6E-BC11-9DE4BAA0F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62F4E49-A259-4984-804B-3503C75942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E5C125-D8A6-4487-A363-4D455029EB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F553228-B0F7-4290-8D94-D7331961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6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7C4707-9C68-44ED-A6DE-88FF7A50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9060A4-9EDF-4FB5-87A8-A9FC83E4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63" y="217714"/>
            <a:ext cx="6968018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937A4B0-1638-4AFA-91A5-60F8BB498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64" y="379444"/>
            <a:ext cx="6678117" cy="6490996"/>
          </a:xfrm>
          <a:custGeom>
            <a:avLst/>
            <a:gdLst>
              <a:gd name="connsiteX0" fmla="*/ 6004504 w 6647705"/>
              <a:gd name="connsiteY0" fmla="*/ 217 h 6461436"/>
              <a:gd name="connsiteX1" fmla="*/ 6043316 w 6647705"/>
              <a:gd name="connsiteY1" fmla="*/ 21512 h 6461436"/>
              <a:gd name="connsiteX2" fmla="*/ 6200652 w 6647705"/>
              <a:gd name="connsiteY2" fmla="*/ 1719217 h 6461436"/>
              <a:gd name="connsiteX3" fmla="*/ 6206825 w 6647705"/>
              <a:gd name="connsiteY3" fmla="*/ 1785827 h 6461436"/>
              <a:gd name="connsiteX4" fmla="*/ 6221227 w 6647705"/>
              <a:gd name="connsiteY4" fmla="*/ 1822016 h 6461436"/>
              <a:gd name="connsiteX5" fmla="*/ 6237305 w 6647705"/>
              <a:gd name="connsiteY5" fmla="*/ 1858891 h 6461436"/>
              <a:gd name="connsiteX6" fmla="*/ 6245339 w 6647705"/>
              <a:gd name="connsiteY6" fmla="*/ 2011010 h 6461436"/>
              <a:gd name="connsiteX7" fmla="*/ 6243065 w 6647705"/>
              <a:gd name="connsiteY7" fmla="*/ 2066060 h 6461436"/>
              <a:gd name="connsiteX8" fmla="*/ 6238739 w 6647705"/>
              <a:gd name="connsiteY8" fmla="*/ 2104210 h 6461436"/>
              <a:gd name="connsiteX9" fmla="*/ 6237021 w 6647705"/>
              <a:gd name="connsiteY9" fmla="*/ 2111648 h 6461436"/>
              <a:gd name="connsiteX10" fmla="*/ 6259718 w 6647705"/>
              <a:gd name="connsiteY10" fmla="*/ 2356556 h 6461436"/>
              <a:gd name="connsiteX11" fmla="*/ 6264060 w 6647705"/>
              <a:gd name="connsiteY11" fmla="*/ 2374375 h 6461436"/>
              <a:gd name="connsiteX12" fmla="*/ 6267041 w 6647705"/>
              <a:gd name="connsiteY12" fmla="*/ 2435573 h 6461436"/>
              <a:gd name="connsiteX13" fmla="*/ 6271496 w 6647705"/>
              <a:gd name="connsiteY13" fmla="*/ 2444087 h 6461436"/>
              <a:gd name="connsiteX14" fmla="*/ 6647705 w 6647705"/>
              <a:gd name="connsiteY14" fmla="*/ 6461436 h 6461436"/>
              <a:gd name="connsiteX15" fmla="*/ 545408 w 6647705"/>
              <a:gd name="connsiteY15" fmla="*/ 6461436 h 6461436"/>
              <a:gd name="connsiteX16" fmla="*/ 544170 w 6647705"/>
              <a:gd name="connsiteY16" fmla="*/ 6448085 h 6461436"/>
              <a:gd name="connsiteX17" fmla="*/ 533573 w 6647705"/>
              <a:gd name="connsiteY17" fmla="*/ 6434067 h 6461436"/>
              <a:gd name="connsiteX18" fmla="*/ 522439 w 6647705"/>
              <a:gd name="connsiteY18" fmla="*/ 6388375 h 6461436"/>
              <a:gd name="connsiteX19" fmla="*/ 518228 w 6647705"/>
              <a:gd name="connsiteY19" fmla="*/ 6357352 h 6461436"/>
              <a:gd name="connsiteX20" fmla="*/ 518072 w 6647705"/>
              <a:gd name="connsiteY20" fmla="*/ 6352810 h 6461436"/>
              <a:gd name="connsiteX21" fmla="*/ 523971 w 6647705"/>
              <a:gd name="connsiteY21" fmla="*/ 6314577 h 6461436"/>
              <a:gd name="connsiteX22" fmla="*/ 518934 w 6647705"/>
              <a:gd name="connsiteY22" fmla="*/ 6311532 h 6461436"/>
              <a:gd name="connsiteX23" fmla="*/ 513042 w 6647705"/>
              <a:gd name="connsiteY23" fmla="*/ 6300271 h 6461436"/>
              <a:gd name="connsiteX24" fmla="*/ 517740 w 6647705"/>
              <a:gd name="connsiteY24" fmla="*/ 6289716 h 6461436"/>
              <a:gd name="connsiteX25" fmla="*/ 523418 w 6647705"/>
              <a:gd name="connsiteY25" fmla="*/ 6241814 h 6461436"/>
              <a:gd name="connsiteX26" fmla="*/ 523922 w 6647705"/>
              <a:gd name="connsiteY26" fmla="*/ 6229603 h 6461436"/>
              <a:gd name="connsiteX27" fmla="*/ 67 w 6647705"/>
              <a:gd name="connsiteY27" fmla="*/ 577048 h 6461436"/>
              <a:gd name="connsiteX28" fmla="*/ 34408 w 6647705"/>
              <a:gd name="connsiteY28" fmla="*/ 548975 h 6461436"/>
              <a:gd name="connsiteX29" fmla="*/ 6004504 w 6647705"/>
              <a:gd name="connsiteY29" fmla="*/ 217 h 646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with human face">
            <a:extLst>
              <a:ext uri="{FF2B5EF4-FFF2-40B4-BE49-F238E27FC236}">
                <a16:creationId xmlns:a16="http://schemas.microsoft.com/office/drawing/2014/main" id="{5D5DBD1E-782C-B718-8AEB-0D43F34500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</a:blip>
          <a:srcRect l="12883" r="18541" b="-6"/>
          <a:stretch/>
        </p:blipFill>
        <p:spPr>
          <a:xfrm>
            <a:off x="457850" y="379444"/>
            <a:ext cx="6678117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7F17F6-4360-BF52-66AC-15718BEF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208" y="681036"/>
            <a:ext cx="5572992" cy="1916505"/>
          </a:xfrm>
        </p:spPr>
        <p:txBody>
          <a:bodyPr>
            <a:normAutofit/>
          </a:bodyPr>
          <a:lstStyle/>
          <a:p>
            <a:r>
              <a:rPr lang="en-GB" i="0" dirty="0">
                <a:ea typeface="+mj-lt"/>
                <a:cs typeface="+mj-lt"/>
              </a:rPr>
              <a:t>Impactful applications</a:t>
            </a:r>
            <a:endParaRPr lang="en-US" dirty="0"/>
          </a:p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376AD7-5814-4A2B-B3FC-395355E39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830335">
            <a:off x="463402" y="118600"/>
            <a:ext cx="444795" cy="1868387"/>
          </a:xfrm>
          <a:custGeom>
            <a:avLst/>
            <a:gdLst>
              <a:gd name="connsiteX0" fmla="*/ 0 w 444795"/>
              <a:gd name="connsiteY0" fmla="*/ 78388 h 1868387"/>
              <a:gd name="connsiteX1" fmla="*/ 39454 w 444795"/>
              <a:gd name="connsiteY1" fmla="*/ 66552 h 1868387"/>
              <a:gd name="connsiteX2" fmla="*/ 139617 w 444795"/>
              <a:gd name="connsiteY2" fmla="*/ 42263 h 1868387"/>
              <a:gd name="connsiteX3" fmla="*/ 193778 w 444795"/>
              <a:gd name="connsiteY3" fmla="*/ 51160 h 1868387"/>
              <a:gd name="connsiteX4" fmla="*/ 261389 w 444795"/>
              <a:gd name="connsiteY4" fmla="*/ 36852 h 1868387"/>
              <a:gd name="connsiteX5" fmla="*/ 274876 w 444795"/>
              <a:gd name="connsiteY5" fmla="*/ 37840 h 1868387"/>
              <a:gd name="connsiteX6" fmla="*/ 280032 w 444795"/>
              <a:gd name="connsiteY6" fmla="*/ 48921 h 1868387"/>
              <a:gd name="connsiteX7" fmla="*/ 284781 w 444795"/>
              <a:gd name="connsiteY7" fmla="*/ 50980 h 1868387"/>
              <a:gd name="connsiteX8" fmla="*/ 300007 w 444795"/>
              <a:gd name="connsiteY8" fmla="*/ 37078 h 1868387"/>
              <a:gd name="connsiteX9" fmla="*/ 375999 w 444795"/>
              <a:gd name="connsiteY9" fmla="*/ 45281 h 1868387"/>
              <a:gd name="connsiteX10" fmla="*/ 417584 w 444795"/>
              <a:gd name="connsiteY10" fmla="*/ 9727 h 1868387"/>
              <a:gd name="connsiteX11" fmla="*/ 444795 w 444795"/>
              <a:gd name="connsiteY11" fmla="*/ 0 h 1868387"/>
              <a:gd name="connsiteX12" fmla="*/ 444795 w 444795"/>
              <a:gd name="connsiteY12" fmla="*/ 1864840 h 1868387"/>
              <a:gd name="connsiteX13" fmla="*/ 430079 w 444795"/>
              <a:gd name="connsiteY13" fmla="*/ 1860813 h 1868387"/>
              <a:gd name="connsiteX14" fmla="*/ 383783 w 444795"/>
              <a:gd name="connsiteY14" fmla="*/ 1862444 h 1868387"/>
              <a:gd name="connsiteX15" fmla="*/ 370358 w 444795"/>
              <a:gd name="connsiteY15" fmla="*/ 1868387 h 1868387"/>
              <a:gd name="connsiteX16" fmla="*/ 336658 w 444795"/>
              <a:gd name="connsiteY16" fmla="*/ 1868387 h 1868387"/>
              <a:gd name="connsiteX17" fmla="*/ 306546 w 444795"/>
              <a:gd name="connsiteY17" fmla="*/ 1858526 h 1868387"/>
              <a:gd name="connsiteX18" fmla="*/ 236457 w 444795"/>
              <a:gd name="connsiteY18" fmla="*/ 1847671 h 1868387"/>
              <a:gd name="connsiteX19" fmla="*/ 205722 w 444795"/>
              <a:gd name="connsiteY19" fmla="*/ 1841430 h 1868387"/>
              <a:gd name="connsiteX20" fmla="*/ 181807 w 444795"/>
              <a:gd name="connsiteY20" fmla="*/ 1823771 h 1868387"/>
              <a:gd name="connsiteX21" fmla="*/ 178439 w 444795"/>
              <a:gd name="connsiteY21" fmla="*/ 1808957 h 1868387"/>
              <a:gd name="connsiteX22" fmla="*/ 161935 w 444795"/>
              <a:gd name="connsiteY22" fmla="*/ 1803551 h 1868387"/>
              <a:gd name="connsiteX23" fmla="*/ 158071 w 444795"/>
              <a:gd name="connsiteY23" fmla="*/ 1799541 h 1868387"/>
              <a:gd name="connsiteX24" fmla="*/ 135376 w 444795"/>
              <a:gd name="connsiteY24" fmla="*/ 1779136 h 1868387"/>
              <a:gd name="connsiteX25" fmla="*/ 132952 w 444795"/>
              <a:gd name="connsiteY25" fmla="*/ 1786380 h 1868387"/>
              <a:gd name="connsiteX26" fmla="*/ 0 w 444795"/>
              <a:gd name="connsiteY26" fmla="*/ 1663146 h 18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4795" h="1868387">
                <a:moveTo>
                  <a:pt x="0" y="78388"/>
                </a:moveTo>
                <a:lnTo>
                  <a:pt x="39454" y="66552"/>
                </a:lnTo>
                <a:cubicBezTo>
                  <a:pt x="73377" y="59047"/>
                  <a:pt x="108602" y="54461"/>
                  <a:pt x="139617" y="42263"/>
                </a:cubicBezTo>
                <a:cubicBezTo>
                  <a:pt x="180799" y="87869"/>
                  <a:pt x="156173" y="44723"/>
                  <a:pt x="193778" y="51160"/>
                </a:cubicBezTo>
                <a:lnTo>
                  <a:pt x="261389" y="36852"/>
                </a:lnTo>
                <a:lnTo>
                  <a:pt x="274876" y="37840"/>
                </a:lnTo>
                <a:lnTo>
                  <a:pt x="280032" y="48921"/>
                </a:lnTo>
                <a:lnTo>
                  <a:pt x="284781" y="50980"/>
                </a:lnTo>
                <a:lnTo>
                  <a:pt x="300007" y="37078"/>
                </a:lnTo>
                <a:cubicBezTo>
                  <a:pt x="322467" y="29589"/>
                  <a:pt x="353078" y="47149"/>
                  <a:pt x="375999" y="45281"/>
                </a:cubicBezTo>
                <a:cubicBezTo>
                  <a:pt x="382977" y="27666"/>
                  <a:pt x="397501" y="17994"/>
                  <a:pt x="417584" y="9727"/>
                </a:cubicBezTo>
                <a:lnTo>
                  <a:pt x="444795" y="0"/>
                </a:lnTo>
                <a:lnTo>
                  <a:pt x="444795" y="1864840"/>
                </a:lnTo>
                <a:lnTo>
                  <a:pt x="430079" y="1860813"/>
                </a:lnTo>
                <a:cubicBezTo>
                  <a:pt x="411946" y="1857931"/>
                  <a:pt x="392950" y="1858479"/>
                  <a:pt x="383783" y="1862444"/>
                </a:cubicBezTo>
                <a:lnTo>
                  <a:pt x="370358" y="1868387"/>
                </a:lnTo>
                <a:lnTo>
                  <a:pt x="336658" y="1868387"/>
                </a:lnTo>
                <a:lnTo>
                  <a:pt x="306546" y="1858526"/>
                </a:lnTo>
                <a:cubicBezTo>
                  <a:pt x="280888" y="1847233"/>
                  <a:pt x="256422" y="1834783"/>
                  <a:pt x="236457" y="1847671"/>
                </a:cubicBezTo>
                <a:cubicBezTo>
                  <a:pt x="224964" y="1848497"/>
                  <a:pt x="214878" y="1845991"/>
                  <a:pt x="205722" y="1841430"/>
                </a:cubicBezTo>
                <a:lnTo>
                  <a:pt x="181807" y="1823771"/>
                </a:lnTo>
                <a:lnTo>
                  <a:pt x="178439" y="1808957"/>
                </a:lnTo>
                <a:lnTo>
                  <a:pt x="161935" y="1803551"/>
                </a:lnTo>
                <a:lnTo>
                  <a:pt x="158071" y="1799541"/>
                </a:lnTo>
                <a:cubicBezTo>
                  <a:pt x="150700" y="1791836"/>
                  <a:pt x="143295" y="1784610"/>
                  <a:pt x="135376" y="1779136"/>
                </a:cubicBezTo>
                <a:lnTo>
                  <a:pt x="132952" y="1786380"/>
                </a:lnTo>
                <a:lnTo>
                  <a:pt x="0" y="1663146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6051-9102-05A1-1E33-7C32B418A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796" y="3060862"/>
            <a:ext cx="3447012" cy="31161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latin typeface="Calibri"/>
                <a:ea typeface="Calibri"/>
                <a:cs typeface="Calibri"/>
              </a:rPr>
              <a:t>* Face Detection and Recognition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* Augmented reality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* Medical imaging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Autonomous Vehicles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D2835C-DDE9-4332-9476-94B711F0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647015-EE9A-4F89-A88A-DC5786E66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275C9D-23AD-4120-B860-4A6498810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793833-C4D8-475A-86F4-45B2FFCF4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DF05EB-F6AC-4339-BC6E-8D652768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30014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96A2C6"/>
      </a:accent1>
      <a:accent2>
        <a:srgbClr val="7FA6BA"/>
      </a:accent2>
      <a:accent3>
        <a:srgbClr val="82ACA8"/>
      </a:accent3>
      <a:accent4>
        <a:srgbClr val="77AE92"/>
      </a:accent4>
      <a:accent5>
        <a:srgbClr val="83AF87"/>
      </a:accent5>
      <a:accent6>
        <a:srgbClr val="8AAF77"/>
      </a:accent6>
      <a:hlink>
        <a:srgbClr val="908257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Franklin Gothic Heavy</vt:lpstr>
      <vt:lpstr>StreetscapeVTI</vt:lpstr>
      <vt:lpstr>Historical Development of computer Vision in the year 1990s to 2000s. </vt:lpstr>
      <vt:lpstr>The Key Advancements in this period are: </vt:lpstr>
      <vt:lpstr>optical flow, stereo vision and facial recognition. </vt:lpstr>
      <vt:lpstr>Impactful applications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zaid.alayedy-W212933600</cp:lastModifiedBy>
  <cp:revision>57</cp:revision>
  <dcterms:created xsi:type="dcterms:W3CDTF">2024-08-29T01:02:03Z</dcterms:created>
  <dcterms:modified xsi:type="dcterms:W3CDTF">2024-12-12T23:59:55Z</dcterms:modified>
</cp:coreProperties>
</file>