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2"/>
    <p:restoredTop sz="94646"/>
  </p:normalViewPr>
  <p:slideViewPr>
    <p:cSldViewPr snapToGrid="0" snapToObjects="1">
      <p:cViewPr varScale="1">
        <p:scale>
          <a:sx n="36" d="100"/>
          <a:sy n="36" d="100"/>
        </p:scale>
        <p:origin x="216" y="1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6CDDF-B703-4690-A151-63456D477F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E18D0B-FFAC-4E92-83C6-D5590FD8C469}">
      <dgm:prSet/>
      <dgm:spPr/>
      <dgm:t>
        <a:bodyPr/>
        <a:lstStyle/>
        <a:p>
          <a:r>
            <a:rPr lang="en-US"/>
            <a:t>• Using GitHub for project collaboration</a:t>
          </a:r>
        </a:p>
      </dgm:t>
    </dgm:pt>
    <dgm:pt modelId="{276813D2-DE6E-4722-B1BB-7CCE3096041B}" type="parTrans" cxnId="{9C60BB39-9E5C-49B1-A66C-D57692FA4CDF}">
      <dgm:prSet/>
      <dgm:spPr/>
      <dgm:t>
        <a:bodyPr/>
        <a:lstStyle/>
        <a:p>
          <a:endParaRPr lang="en-US"/>
        </a:p>
      </dgm:t>
    </dgm:pt>
    <dgm:pt modelId="{569ED150-5B67-4586-9E8F-C0E6AB50DFBB}" type="sibTrans" cxnId="{9C60BB39-9E5C-49B1-A66C-D57692FA4CDF}">
      <dgm:prSet/>
      <dgm:spPr/>
      <dgm:t>
        <a:bodyPr/>
        <a:lstStyle/>
        <a:p>
          <a:endParaRPr lang="en-US"/>
        </a:p>
      </dgm:t>
    </dgm:pt>
    <dgm:pt modelId="{89D5341D-433B-49DC-81D5-4E29BA34D363}">
      <dgm:prSet/>
      <dgm:spPr/>
      <dgm:t>
        <a:bodyPr/>
        <a:lstStyle/>
        <a:p>
          <a:r>
            <a:rPr lang="en-US"/>
            <a:t>• Cloning repositories</a:t>
          </a:r>
        </a:p>
      </dgm:t>
    </dgm:pt>
    <dgm:pt modelId="{4EE41569-E24D-41F2-A9D9-32FE256ABD33}" type="parTrans" cxnId="{5DA8D112-3BCD-4BBA-B87E-B3CEDBA071D0}">
      <dgm:prSet/>
      <dgm:spPr/>
      <dgm:t>
        <a:bodyPr/>
        <a:lstStyle/>
        <a:p>
          <a:endParaRPr lang="en-US"/>
        </a:p>
      </dgm:t>
    </dgm:pt>
    <dgm:pt modelId="{250CEDFA-323F-475D-9D0F-E8F42840C787}" type="sibTrans" cxnId="{5DA8D112-3BCD-4BBA-B87E-B3CEDBA071D0}">
      <dgm:prSet/>
      <dgm:spPr/>
      <dgm:t>
        <a:bodyPr/>
        <a:lstStyle/>
        <a:p>
          <a:endParaRPr lang="en-US"/>
        </a:p>
      </dgm:t>
    </dgm:pt>
    <dgm:pt modelId="{AEC880E3-2D87-4542-906B-E65A1EAD4ED4}">
      <dgm:prSet/>
      <dgm:spPr/>
      <dgm:t>
        <a:bodyPr/>
        <a:lstStyle/>
        <a:p>
          <a:r>
            <a:rPr lang="en-US"/>
            <a:t>• Managing code versions effectively</a:t>
          </a:r>
        </a:p>
      </dgm:t>
    </dgm:pt>
    <dgm:pt modelId="{43582583-C79C-4A1C-927F-1FC9A1F71ADF}" type="parTrans" cxnId="{7FD32F9F-3B80-4331-B8DD-1EA4CFBB2145}">
      <dgm:prSet/>
      <dgm:spPr/>
      <dgm:t>
        <a:bodyPr/>
        <a:lstStyle/>
        <a:p>
          <a:endParaRPr lang="en-US"/>
        </a:p>
      </dgm:t>
    </dgm:pt>
    <dgm:pt modelId="{F2AD7E91-D163-4A8B-90DD-5ADB7C7FBDE8}" type="sibTrans" cxnId="{7FD32F9F-3B80-4331-B8DD-1EA4CFBB2145}">
      <dgm:prSet/>
      <dgm:spPr/>
      <dgm:t>
        <a:bodyPr/>
        <a:lstStyle/>
        <a:p>
          <a:endParaRPr lang="en-US"/>
        </a:p>
      </dgm:t>
    </dgm:pt>
    <dgm:pt modelId="{E4E1C695-E474-BE4C-B75C-DC59677C9287}" type="pres">
      <dgm:prSet presAssocID="{9F06CDDF-B703-4690-A151-63456D477F67}" presName="linear" presStyleCnt="0">
        <dgm:presLayoutVars>
          <dgm:animLvl val="lvl"/>
          <dgm:resizeHandles val="exact"/>
        </dgm:presLayoutVars>
      </dgm:prSet>
      <dgm:spPr/>
    </dgm:pt>
    <dgm:pt modelId="{D6800B44-C5DC-EF45-86E7-C705E963616C}" type="pres">
      <dgm:prSet presAssocID="{DAE18D0B-FFAC-4E92-83C6-D5590FD8C4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6790EA-345E-9C42-9066-53612683773F}" type="pres">
      <dgm:prSet presAssocID="{569ED150-5B67-4586-9E8F-C0E6AB50DFBB}" presName="spacer" presStyleCnt="0"/>
      <dgm:spPr/>
    </dgm:pt>
    <dgm:pt modelId="{D48CA5B8-D637-2A47-9058-0CD265BDA3E1}" type="pres">
      <dgm:prSet presAssocID="{89D5341D-433B-49DC-81D5-4E29BA34D3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762F66-80E7-1E4C-8353-A4D560383CAC}" type="pres">
      <dgm:prSet presAssocID="{250CEDFA-323F-475D-9D0F-E8F42840C787}" presName="spacer" presStyleCnt="0"/>
      <dgm:spPr/>
    </dgm:pt>
    <dgm:pt modelId="{45D35E6D-35F5-C748-B665-E52C08747839}" type="pres">
      <dgm:prSet presAssocID="{AEC880E3-2D87-4542-906B-E65A1EAD4E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A8D112-3BCD-4BBA-B87E-B3CEDBA071D0}" srcId="{9F06CDDF-B703-4690-A151-63456D477F67}" destId="{89D5341D-433B-49DC-81D5-4E29BA34D363}" srcOrd="1" destOrd="0" parTransId="{4EE41569-E24D-41F2-A9D9-32FE256ABD33}" sibTransId="{250CEDFA-323F-475D-9D0F-E8F42840C787}"/>
    <dgm:cxn modelId="{9C60BB39-9E5C-49B1-A66C-D57692FA4CDF}" srcId="{9F06CDDF-B703-4690-A151-63456D477F67}" destId="{DAE18D0B-FFAC-4E92-83C6-D5590FD8C469}" srcOrd="0" destOrd="0" parTransId="{276813D2-DE6E-4722-B1BB-7CCE3096041B}" sibTransId="{569ED150-5B67-4586-9E8F-C0E6AB50DFBB}"/>
    <dgm:cxn modelId="{4C502455-73DC-ED49-8BE6-4C0BD9F2B4AD}" type="presOf" srcId="{9F06CDDF-B703-4690-A151-63456D477F67}" destId="{E4E1C695-E474-BE4C-B75C-DC59677C9287}" srcOrd="0" destOrd="0" presId="urn:microsoft.com/office/officeart/2005/8/layout/vList2"/>
    <dgm:cxn modelId="{D1FB7987-B83A-CE42-8E39-1C366121156E}" type="presOf" srcId="{DAE18D0B-FFAC-4E92-83C6-D5590FD8C469}" destId="{D6800B44-C5DC-EF45-86E7-C705E963616C}" srcOrd="0" destOrd="0" presId="urn:microsoft.com/office/officeart/2005/8/layout/vList2"/>
    <dgm:cxn modelId="{6B6DA48D-9E92-BC47-A375-BD6B05BF37D9}" type="presOf" srcId="{89D5341D-433B-49DC-81D5-4E29BA34D363}" destId="{D48CA5B8-D637-2A47-9058-0CD265BDA3E1}" srcOrd="0" destOrd="0" presId="urn:microsoft.com/office/officeart/2005/8/layout/vList2"/>
    <dgm:cxn modelId="{7FD32F9F-3B80-4331-B8DD-1EA4CFBB2145}" srcId="{9F06CDDF-B703-4690-A151-63456D477F67}" destId="{AEC880E3-2D87-4542-906B-E65A1EAD4ED4}" srcOrd="2" destOrd="0" parTransId="{43582583-C79C-4A1C-927F-1FC9A1F71ADF}" sibTransId="{F2AD7E91-D163-4A8B-90DD-5ADB7C7FBDE8}"/>
    <dgm:cxn modelId="{F0ADC0A6-D3A6-254C-A7AE-D5F281CA43A5}" type="presOf" srcId="{AEC880E3-2D87-4542-906B-E65A1EAD4ED4}" destId="{45D35E6D-35F5-C748-B665-E52C08747839}" srcOrd="0" destOrd="0" presId="urn:microsoft.com/office/officeart/2005/8/layout/vList2"/>
    <dgm:cxn modelId="{BFCAA675-E4C2-BE45-9F31-830D1FEEBB79}" type="presParOf" srcId="{E4E1C695-E474-BE4C-B75C-DC59677C9287}" destId="{D6800B44-C5DC-EF45-86E7-C705E963616C}" srcOrd="0" destOrd="0" presId="urn:microsoft.com/office/officeart/2005/8/layout/vList2"/>
    <dgm:cxn modelId="{C6803EF8-4572-6B49-B808-E78CAFCF75A3}" type="presParOf" srcId="{E4E1C695-E474-BE4C-B75C-DC59677C9287}" destId="{DD6790EA-345E-9C42-9066-53612683773F}" srcOrd="1" destOrd="0" presId="urn:microsoft.com/office/officeart/2005/8/layout/vList2"/>
    <dgm:cxn modelId="{9C498154-D724-D14D-BC32-046B07E94397}" type="presParOf" srcId="{E4E1C695-E474-BE4C-B75C-DC59677C9287}" destId="{D48CA5B8-D637-2A47-9058-0CD265BDA3E1}" srcOrd="2" destOrd="0" presId="urn:microsoft.com/office/officeart/2005/8/layout/vList2"/>
    <dgm:cxn modelId="{2F440E8F-FE23-9248-BB5D-CCB1AFA0B6A0}" type="presParOf" srcId="{E4E1C695-E474-BE4C-B75C-DC59677C9287}" destId="{85762F66-80E7-1E4C-8353-A4D560383CAC}" srcOrd="3" destOrd="0" presId="urn:microsoft.com/office/officeart/2005/8/layout/vList2"/>
    <dgm:cxn modelId="{557B6E08-A2E9-A642-894F-A4100752D453}" type="presParOf" srcId="{E4E1C695-E474-BE4C-B75C-DC59677C9287}" destId="{45D35E6D-35F5-C748-B665-E52C087478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3B8F8-74AE-4429-8B08-45BA07B9A6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A83CE8-F3F1-4317-B7C9-AC0FABA6078A}">
      <dgm:prSet/>
      <dgm:spPr/>
      <dgm:t>
        <a:bodyPr/>
        <a:lstStyle/>
        <a:p>
          <a:r>
            <a:rPr lang="en-US" b="1"/>
            <a:t>Useful References:</a:t>
          </a:r>
          <a:endParaRPr lang="en-US"/>
        </a:p>
      </dgm:t>
    </dgm:pt>
    <dgm:pt modelId="{623E9DF8-71A7-4F98-827B-E6CFA2AAAD41}" type="parTrans" cxnId="{92810467-D890-4855-A343-9DC9972B0087}">
      <dgm:prSet/>
      <dgm:spPr/>
      <dgm:t>
        <a:bodyPr/>
        <a:lstStyle/>
        <a:p>
          <a:endParaRPr lang="en-US"/>
        </a:p>
      </dgm:t>
    </dgm:pt>
    <dgm:pt modelId="{169CD0BC-16EA-41C3-AA38-69BE4B4F9F56}" type="sibTrans" cxnId="{92810467-D890-4855-A343-9DC9972B0087}">
      <dgm:prSet/>
      <dgm:spPr/>
      <dgm:t>
        <a:bodyPr/>
        <a:lstStyle/>
        <a:p>
          <a:endParaRPr lang="en-US"/>
        </a:p>
      </dgm:t>
    </dgm:pt>
    <dgm:pt modelId="{FBB0CCA7-0CAF-4BBC-B166-FDC1779B0B95}">
      <dgm:prSet/>
      <dgm:spPr/>
      <dgm:t>
        <a:bodyPr/>
        <a:lstStyle/>
        <a:p>
          <a:r>
            <a:rPr lang="en-US"/>
            <a:t>https://colab.research.google.com/notebooks/intro.ipynb</a:t>
          </a:r>
        </a:p>
      </dgm:t>
    </dgm:pt>
    <dgm:pt modelId="{976C9274-8948-479A-9695-ED199A06EFBC}" type="parTrans" cxnId="{F072E148-90CC-4D06-8957-3D37DD3B87FA}">
      <dgm:prSet/>
      <dgm:spPr/>
      <dgm:t>
        <a:bodyPr/>
        <a:lstStyle/>
        <a:p>
          <a:endParaRPr lang="en-US"/>
        </a:p>
      </dgm:t>
    </dgm:pt>
    <dgm:pt modelId="{D07F794F-2016-4B6E-9E62-6D94FBC67DC2}" type="sibTrans" cxnId="{F072E148-90CC-4D06-8957-3D37DD3B87FA}">
      <dgm:prSet/>
      <dgm:spPr/>
      <dgm:t>
        <a:bodyPr/>
        <a:lstStyle/>
        <a:p>
          <a:endParaRPr lang="en-US"/>
        </a:p>
      </dgm:t>
    </dgm:pt>
    <dgm:pt modelId="{D431381B-C591-4B1A-B2B4-4CB4D972E69B}">
      <dgm:prSet/>
      <dgm:spPr/>
      <dgm:t>
        <a:bodyPr/>
        <a:lstStyle/>
        <a:p>
          <a:r>
            <a:rPr lang="en-US"/>
            <a:t>https://www.tensorflow.org/resources/colab</a:t>
          </a:r>
        </a:p>
      </dgm:t>
    </dgm:pt>
    <dgm:pt modelId="{76160B23-2172-481D-93AA-FA44DFA1C399}" type="parTrans" cxnId="{0ABDC82F-6AD7-4C4B-B862-2B688BD6CA44}">
      <dgm:prSet/>
      <dgm:spPr/>
      <dgm:t>
        <a:bodyPr/>
        <a:lstStyle/>
        <a:p>
          <a:endParaRPr lang="en-US"/>
        </a:p>
      </dgm:t>
    </dgm:pt>
    <dgm:pt modelId="{956BC9E6-73AB-42C0-852E-748FCA1297E8}" type="sibTrans" cxnId="{0ABDC82F-6AD7-4C4B-B862-2B688BD6CA44}">
      <dgm:prSet/>
      <dgm:spPr/>
      <dgm:t>
        <a:bodyPr/>
        <a:lstStyle/>
        <a:p>
          <a:endParaRPr lang="en-US"/>
        </a:p>
      </dgm:t>
    </dgm:pt>
    <dgm:pt modelId="{0EE39D03-7EBE-2348-8C65-04C27BCB2D63}" type="pres">
      <dgm:prSet presAssocID="{BDC3B8F8-74AE-4429-8B08-45BA07B9A670}" presName="linear" presStyleCnt="0">
        <dgm:presLayoutVars>
          <dgm:animLvl val="lvl"/>
          <dgm:resizeHandles val="exact"/>
        </dgm:presLayoutVars>
      </dgm:prSet>
      <dgm:spPr/>
    </dgm:pt>
    <dgm:pt modelId="{A6DC6E64-9495-3041-9E6F-59F176665DA1}" type="pres">
      <dgm:prSet presAssocID="{23A83CE8-F3F1-4317-B7C9-AC0FABA607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8E5AA2-FFA6-B241-AEB1-32CD5269127F}" type="pres">
      <dgm:prSet presAssocID="{169CD0BC-16EA-41C3-AA38-69BE4B4F9F56}" presName="spacer" presStyleCnt="0"/>
      <dgm:spPr/>
    </dgm:pt>
    <dgm:pt modelId="{1BEE4948-9705-9B4C-AA36-3CA1DB00D273}" type="pres">
      <dgm:prSet presAssocID="{FBB0CCA7-0CAF-4BBC-B166-FDC1779B0B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F33DD7-E5A0-6A4B-B851-01ADB6C05EC4}" type="pres">
      <dgm:prSet presAssocID="{D07F794F-2016-4B6E-9E62-6D94FBC67DC2}" presName="spacer" presStyleCnt="0"/>
      <dgm:spPr/>
    </dgm:pt>
    <dgm:pt modelId="{F7D37D76-F0D1-D64F-B732-AFC52F6ED073}" type="pres">
      <dgm:prSet presAssocID="{D431381B-C591-4B1A-B2B4-4CB4D972E6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F80D14-2962-D946-8198-0CF0631C2022}" type="presOf" srcId="{FBB0CCA7-0CAF-4BBC-B166-FDC1779B0B95}" destId="{1BEE4948-9705-9B4C-AA36-3CA1DB00D273}" srcOrd="0" destOrd="0" presId="urn:microsoft.com/office/officeart/2005/8/layout/vList2"/>
    <dgm:cxn modelId="{0ABDC82F-6AD7-4C4B-B862-2B688BD6CA44}" srcId="{BDC3B8F8-74AE-4429-8B08-45BA07B9A670}" destId="{D431381B-C591-4B1A-B2B4-4CB4D972E69B}" srcOrd="2" destOrd="0" parTransId="{76160B23-2172-481D-93AA-FA44DFA1C399}" sibTransId="{956BC9E6-73AB-42C0-852E-748FCA1297E8}"/>
    <dgm:cxn modelId="{82DFA942-B187-7643-8151-609B96904E70}" type="presOf" srcId="{23A83CE8-F3F1-4317-B7C9-AC0FABA6078A}" destId="{A6DC6E64-9495-3041-9E6F-59F176665DA1}" srcOrd="0" destOrd="0" presId="urn:microsoft.com/office/officeart/2005/8/layout/vList2"/>
    <dgm:cxn modelId="{F072E148-90CC-4D06-8957-3D37DD3B87FA}" srcId="{BDC3B8F8-74AE-4429-8B08-45BA07B9A670}" destId="{FBB0CCA7-0CAF-4BBC-B166-FDC1779B0B95}" srcOrd="1" destOrd="0" parTransId="{976C9274-8948-479A-9695-ED199A06EFBC}" sibTransId="{D07F794F-2016-4B6E-9E62-6D94FBC67DC2}"/>
    <dgm:cxn modelId="{108F6861-AB64-BA4A-9E63-66F765BDADF2}" type="presOf" srcId="{BDC3B8F8-74AE-4429-8B08-45BA07B9A670}" destId="{0EE39D03-7EBE-2348-8C65-04C27BCB2D63}" srcOrd="0" destOrd="0" presId="urn:microsoft.com/office/officeart/2005/8/layout/vList2"/>
    <dgm:cxn modelId="{3E6D1963-7229-C040-AE5E-2267E80E9A91}" type="presOf" srcId="{D431381B-C591-4B1A-B2B4-4CB4D972E69B}" destId="{F7D37D76-F0D1-D64F-B732-AFC52F6ED073}" srcOrd="0" destOrd="0" presId="urn:microsoft.com/office/officeart/2005/8/layout/vList2"/>
    <dgm:cxn modelId="{92810467-D890-4855-A343-9DC9972B0087}" srcId="{BDC3B8F8-74AE-4429-8B08-45BA07B9A670}" destId="{23A83CE8-F3F1-4317-B7C9-AC0FABA6078A}" srcOrd="0" destOrd="0" parTransId="{623E9DF8-71A7-4F98-827B-E6CFA2AAAD41}" sibTransId="{169CD0BC-16EA-41C3-AA38-69BE4B4F9F56}"/>
    <dgm:cxn modelId="{08CE3A9A-1FB8-BA46-94F5-24CF49BAB0EC}" type="presParOf" srcId="{0EE39D03-7EBE-2348-8C65-04C27BCB2D63}" destId="{A6DC6E64-9495-3041-9E6F-59F176665DA1}" srcOrd="0" destOrd="0" presId="urn:microsoft.com/office/officeart/2005/8/layout/vList2"/>
    <dgm:cxn modelId="{FADF5889-22C7-134F-91CD-BD6E11506351}" type="presParOf" srcId="{0EE39D03-7EBE-2348-8C65-04C27BCB2D63}" destId="{4E8E5AA2-FFA6-B241-AEB1-32CD5269127F}" srcOrd="1" destOrd="0" presId="urn:microsoft.com/office/officeart/2005/8/layout/vList2"/>
    <dgm:cxn modelId="{27A3D1AD-5B93-4A46-8D9B-39805C36B1A6}" type="presParOf" srcId="{0EE39D03-7EBE-2348-8C65-04C27BCB2D63}" destId="{1BEE4948-9705-9B4C-AA36-3CA1DB00D273}" srcOrd="2" destOrd="0" presId="urn:microsoft.com/office/officeart/2005/8/layout/vList2"/>
    <dgm:cxn modelId="{C878777D-0648-9649-91AE-AE4C743F99CE}" type="presParOf" srcId="{0EE39D03-7EBE-2348-8C65-04C27BCB2D63}" destId="{F8F33DD7-E5A0-6A4B-B851-01ADB6C05EC4}" srcOrd="3" destOrd="0" presId="urn:microsoft.com/office/officeart/2005/8/layout/vList2"/>
    <dgm:cxn modelId="{BCE2DF6B-B742-2F49-82D3-F08949B80942}" type="presParOf" srcId="{0EE39D03-7EBE-2348-8C65-04C27BCB2D63}" destId="{F7D37D76-F0D1-D64F-B732-AFC52F6ED0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00B44-C5DC-EF45-86E7-C705E963616C}">
      <dsp:nvSpPr>
        <dsp:cNvPr id="0" name=""/>
        <dsp:cNvSpPr/>
      </dsp:nvSpPr>
      <dsp:spPr>
        <a:xfrm>
          <a:off x="0" y="99141"/>
          <a:ext cx="3823334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Using GitHub for project collaboration</a:t>
          </a:r>
        </a:p>
      </dsp:txBody>
      <dsp:txXfrm>
        <a:off x="60199" y="159340"/>
        <a:ext cx="3702936" cy="1112781"/>
      </dsp:txXfrm>
    </dsp:sp>
    <dsp:sp modelId="{D48CA5B8-D637-2A47-9058-0CD265BDA3E1}">
      <dsp:nvSpPr>
        <dsp:cNvPr id="0" name=""/>
        <dsp:cNvSpPr/>
      </dsp:nvSpPr>
      <dsp:spPr>
        <a:xfrm>
          <a:off x="0" y="1421601"/>
          <a:ext cx="3823334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Cloning repositories</a:t>
          </a:r>
        </a:p>
      </dsp:txBody>
      <dsp:txXfrm>
        <a:off x="60199" y="1481800"/>
        <a:ext cx="3702936" cy="1112781"/>
      </dsp:txXfrm>
    </dsp:sp>
    <dsp:sp modelId="{45D35E6D-35F5-C748-B665-E52C08747839}">
      <dsp:nvSpPr>
        <dsp:cNvPr id="0" name=""/>
        <dsp:cNvSpPr/>
      </dsp:nvSpPr>
      <dsp:spPr>
        <a:xfrm>
          <a:off x="0" y="2744061"/>
          <a:ext cx="3823334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Managing code versions effectively</a:t>
          </a:r>
        </a:p>
      </dsp:txBody>
      <dsp:txXfrm>
        <a:off x="60199" y="2804260"/>
        <a:ext cx="3702936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C6E64-9495-3041-9E6F-59F176665DA1}">
      <dsp:nvSpPr>
        <dsp:cNvPr id="0" name=""/>
        <dsp:cNvSpPr/>
      </dsp:nvSpPr>
      <dsp:spPr>
        <a:xfrm>
          <a:off x="0" y="1571901"/>
          <a:ext cx="382333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Useful References:</a:t>
          </a:r>
          <a:endParaRPr lang="en-US" sz="1200" kern="1200"/>
        </a:p>
      </dsp:txBody>
      <dsp:txXfrm>
        <a:off x="14050" y="1585951"/>
        <a:ext cx="3795235" cy="259719"/>
      </dsp:txXfrm>
    </dsp:sp>
    <dsp:sp modelId="{1BEE4948-9705-9B4C-AA36-3CA1DB00D273}">
      <dsp:nvSpPr>
        <dsp:cNvPr id="0" name=""/>
        <dsp:cNvSpPr/>
      </dsp:nvSpPr>
      <dsp:spPr>
        <a:xfrm>
          <a:off x="0" y="1894281"/>
          <a:ext cx="382333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https://colab.research.google.com/notebooks/intro.ipynb</a:t>
          </a:r>
        </a:p>
      </dsp:txBody>
      <dsp:txXfrm>
        <a:off x="14050" y="1908331"/>
        <a:ext cx="3795235" cy="259719"/>
      </dsp:txXfrm>
    </dsp:sp>
    <dsp:sp modelId="{F7D37D76-F0D1-D64F-B732-AFC52F6ED073}">
      <dsp:nvSpPr>
        <dsp:cNvPr id="0" name=""/>
        <dsp:cNvSpPr/>
      </dsp:nvSpPr>
      <dsp:spPr>
        <a:xfrm>
          <a:off x="0" y="2216661"/>
          <a:ext cx="382333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https://www.tensorflow.org/resources/colab</a:t>
          </a:r>
        </a:p>
      </dsp:txBody>
      <dsp:txXfrm>
        <a:off x="14050" y="2230711"/>
        <a:ext cx="3795235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26322" y="657544"/>
            <a:ext cx="3632795" cy="5534144"/>
            <a:chOff x="1674895" y="1345036"/>
            <a:chExt cx="5428610" cy="4210939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326" y="401247"/>
            <a:ext cx="3645192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222" y="786880"/>
            <a:ext cx="3152493" cy="3596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chemeClr val="bg1"/>
                </a:solidFill>
              </a:rPr>
              <a:t>What I Learned in My Computer Vision Class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Zaid Alayedy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ITAI-1378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9222" y="4475155"/>
            <a:ext cx="3152493" cy="1143291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A Summary of Topics and Insights</a:t>
            </a:r>
          </a:p>
        </p:txBody>
      </p:sp>
      <p:pic>
        <p:nvPicPr>
          <p:cNvPr id="1026" name="Picture 2" descr="Robot Images – Browse 2,927,946 Stock ...">
            <a:extLst>
              <a:ext uri="{FF2B5EF4-FFF2-40B4-BE49-F238E27FC236}">
                <a16:creationId xmlns:a16="http://schemas.microsoft.com/office/drawing/2014/main" id="{99C2B3A9-0E88-926A-C5AD-448DCAA8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r="7319" b="-2"/>
          <a:stretch/>
        </p:blipFill>
        <p:spPr bwMode="auto">
          <a:xfrm>
            <a:off x="968725" y="1148747"/>
            <a:ext cx="3594945" cy="422738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7538" y="771024"/>
            <a:ext cx="520052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1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7538" y="771024"/>
            <a:ext cx="520052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884" y="4357092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884" y="4357092"/>
            <a:ext cx="239955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5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69365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288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288" y="0"/>
            <a:ext cx="2414186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54" y="1608667"/>
            <a:ext cx="2117456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773" y="1608667"/>
            <a:ext cx="2566469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• Importance of practical exercises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• Collaboration using tools like GitHub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• Exploring innovative applications of computer vision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7272" y="1608667"/>
            <a:ext cx="256646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/>
            </a:pPr>
            <a:r>
              <a:rPr lang="en-US" sz="1700"/>
              <a:t>Useful References: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/>
              <a:t>https://ai.google/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/>
              <a:t>https://www.mitre.org/research/technology-focus-areas/autonomy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picture of the brain made up of patterns">
            <a:extLst>
              <a:ext uri="{FF2B5EF4-FFF2-40B4-BE49-F238E27FC236}">
                <a16:creationId xmlns:a16="http://schemas.microsoft.com/office/drawing/2014/main" id="{5ED38D2F-8441-D9D4-38DD-FABAA35B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61" r="25794" b="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Future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• Applying skills in AI and machine learning</a:t>
            </a:r>
          </a:p>
          <a:p>
            <a:r>
              <a:rPr lang="en-US" sz="1700"/>
              <a:t>• Exploring opportunities in autonomous systems</a:t>
            </a:r>
          </a:p>
          <a:p>
            <a:r>
              <a:rPr lang="en-US" sz="1700"/>
              <a:t>• Contribution to innovative real-world projects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49" y="995318"/>
            <a:ext cx="7404101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Introduction to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86" y="2888250"/>
            <a:ext cx="3223013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Basics of Computer Vision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Applications in real-world problems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Importance of datasets and tools like GitHub and Google Colab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83987" y="4668715"/>
            <a:ext cx="3219445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/>
            </a:pPr>
            <a:r>
              <a:rPr lang="en-US" sz="1700" dirty="0"/>
              <a:t>Useful References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 dirty="0"/>
              <a:t>https://</a:t>
            </a:r>
            <a:r>
              <a:rPr lang="en-US" sz="1700" dirty="0" err="1"/>
              <a:t>docs.github.com</a:t>
            </a:r>
            <a:r>
              <a:rPr lang="en-US" sz="1700" dirty="0"/>
              <a:t>/</a:t>
            </a:r>
            <a:r>
              <a:rPr lang="en-US" sz="1700" dirty="0" err="1"/>
              <a:t>en</a:t>
            </a:r>
            <a:r>
              <a:rPr lang="en-US" sz="1700" dirty="0"/>
              <a:t>/get-started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 dirty="0"/>
              <a:t>https://</a:t>
            </a:r>
            <a:r>
              <a:rPr lang="en-US" sz="1700" dirty="0" err="1"/>
              <a:t>learngitbranching.js.org</a:t>
            </a:r>
            <a:r>
              <a:rPr lang="en-US" sz="1700" dirty="0"/>
              <a:t>/</a:t>
            </a:r>
          </a:p>
        </p:txBody>
      </p:sp>
      <p:pic>
        <p:nvPicPr>
          <p:cNvPr id="2050" name="Picture 2" descr="what is a robot? How can robots help ...">
            <a:extLst>
              <a:ext uri="{FF2B5EF4-FFF2-40B4-BE49-F238E27FC236}">
                <a16:creationId xmlns:a16="http://schemas.microsoft.com/office/drawing/2014/main" id="{3B59AD15-831D-1051-E274-A7A72AA45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03" y="29393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 and Version Control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9144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76" name="Content Placeholder 2">
            <a:extLst>
              <a:ext uri="{FF2B5EF4-FFF2-40B4-BE49-F238E27FC236}">
                <a16:creationId xmlns:a16="http://schemas.microsoft.com/office/drawing/2014/main" id="{5487F1C2-D327-BA1E-F892-6D36AD51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086407"/>
              </p:ext>
            </p:extLst>
          </p:nvPr>
        </p:nvGraphicFramePr>
        <p:xfrm>
          <a:off x="628650" y="2100579"/>
          <a:ext cx="3823334" cy="407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obot Royalty-Free Images, Stock Photos ...">
            <a:extLst>
              <a:ext uri="{FF2B5EF4-FFF2-40B4-BE49-F238E27FC236}">
                <a16:creationId xmlns:a16="http://schemas.microsoft.com/office/drawing/2014/main" id="{D8C1C761-7EFD-6631-196B-6DFADEB8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15" y="4722608"/>
            <a:ext cx="3823335" cy="20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80" name="TextBox 3">
            <a:extLst>
              <a:ext uri="{FF2B5EF4-FFF2-40B4-BE49-F238E27FC236}">
                <a16:creationId xmlns:a16="http://schemas.microsoft.com/office/drawing/2014/main" id="{97A1F981-3BE4-30FA-D2BE-71F410CA98E7}"/>
              </a:ext>
            </a:extLst>
          </p:cNvPr>
          <p:cNvGraphicFramePr/>
          <p:nvPr/>
        </p:nvGraphicFramePr>
        <p:xfrm>
          <a:off x="4692015" y="2100579"/>
          <a:ext cx="3823335" cy="407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Google Colab for Development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2" y="963507"/>
            <a:ext cx="4688205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• Cloud-based coding environment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• Running Python code efficiently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• Integration with machine learning libraries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2022" y="3589866"/>
            <a:ext cx="4688205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/>
            </a:pPr>
            <a:r>
              <a:rPr lang="en-US" sz="1700" dirty="0"/>
              <a:t>Useful References: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 dirty="0"/>
              <a:t>https://</a:t>
            </a:r>
            <a:r>
              <a:rPr lang="en-US" sz="1700" dirty="0" err="1"/>
              <a:t>docs.opencv.org</a:t>
            </a:r>
            <a:r>
              <a:rPr lang="en-US" sz="1700" dirty="0"/>
              <a:t>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 dirty="0"/>
              <a:t>https://scikit-</a:t>
            </a:r>
            <a:r>
              <a:rPr lang="en-US" sz="1700" dirty="0" err="1"/>
              <a:t>image.org</a:t>
            </a:r>
            <a:r>
              <a:rPr lang="en-US" sz="1700" dirty="0"/>
              <a:t>/docs/stable/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074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Processing Fundamentals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66345"/>
            <a:ext cx="3823335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FFFFFF"/>
                </a:solidFill>
              </a:rPr>
              <a:t>• Techniques for image preprocessing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FFFFFF"/>
                </a:solidFill>
              </a:rPr>
              <a:t>• Resizing, normalization, and filtering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FFFFFF"/>
                </a:solidFill>
              </a:rPr>
              <a:t>• Preparing images for model training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2015" y="2266345"/>
            <a:ext cx="3823335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/>
            </a:pPr>
            <a:r>
              <a:rPr lang="en-US" sz="2100">
                <a:solidFill>
                  <a:srgbClr val="FFFFFF"/>
                </a:solidFill>
              </a:rPr>
              <a:t>Useful References: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2100">
                <a:solidFill>
                  <a:srgbClr val="FFFFFF"/>
                </a:solidFill>
              </a:rPr>
              <a:t>https://cs231n.github.io/convolutional-networks/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2100">
                <a:solidFill>
                  <a:srgbClr val="FFFFFF"/>
                </a:solidFill>
              </a:rPr>
              <a:t>https://pytorch.org/tutorials/intermediate/torchvision_tutorial.html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8324514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62" y="905011"/>
            <a:ext cx="3441996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latin typeface="+mj-lt"/>
                <a:ea typeface="+mj-ea"/>
                <a:cs typeface="+mj-cs"/>
              </a:rPr>
              <a:t>Neural Networks in 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8C0A5-9841-6677-4991-76CFE6FD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" y="2142976"/>
            <a:ext cx="4101260" cy="25632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762" y="2965592"/>
            <a:ext cx="3441996" cy="29873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/>
              <a:t>• Understanding convolutional neural networks (CNNs)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/>
              <a:t>• Applications in object detection and classification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/>
              <a:t>• Practical exercises using PyTorch and TensorFlow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1" y="3050434"/>
            <a:ext cx="2792200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Augmentation Techniques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902" y="640080"/>
            <a:ext cx="3789799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Enhancing dataset diversity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Rotation, flipping, and cropping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Using augmentation to improve model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7653" y="3671315"/>
            <a:ext cx="379304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/>
            </a:pPr>
            <a:r>
              <a:rPr lang="en-US" sz="1700"/>
              <a:t>Useful References: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/>
              <a:t>https://www.kaggle.com/datasets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/>
              <a:t>https://archive.ics.uci.edu/ml/index.php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92" y="1444741"/>
            <a:ext cx="7018398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92" y="2701427"/>
            <a:ext cx="3362493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Hands-on projects using real-world datasets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playing with a neural network for image classification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• Learning GitHub workflows through assignments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2015" y="2701427"/>
            <a:ext cx="3415875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/>
            </a:pPr>
            <a:r>
              <a:rPr lang="en-US" sz="1700"/>
              <a:t>Useful References: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/>
              <a:t>https://stackoverflow.com/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700"/>
              <a:t>https://discuss.pytorch.org/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074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and Solutions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66345"/>
            <a:ext cx="3823335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FFFFFF"/>
                </a:solidFill>
              </a:rPr>
              <a:t>• Overcoming issues with dataset size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FFFFFF"/>
                </a:solidFill>
              </a:rPr>
              <a:t>• Debugging model training errors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FFFFFF"/>
                </a:solidFill>
              </a:rPr>
              <a:t>• Leveraging online resources and forums for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2015" y="2266345"/>
            <a:ext cx="3823335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/>
            </a:pPr>
            <a:r>
              <a:rPr lang="en-US" sz="2100">
                <a:solidFill>
                  <a:srgbClr val="FFFFFF"/>
                </a:solidFill>
              </a:rPr>
              <a:t>Useful References: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2100">
                <a:solidFill>
                  <a:srgbClr val="FFFFFF"/>
                </a:solidFill>
              </a:rPr>
              <a:t>https://towardsdatascience.com/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2100">
                <a:solidFill>
                  <a:srgbClr val="FFFFFF"/>
                </a:solidFill>
              </a:rPr>
              <a:t>https://github.com/explore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418</Words>
  <Application>Microsoft Macintosh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What I Learned in My Computer Vision Class Zaid Alayedy ITAI-1378</vt:lpstr>
      <vt:lpstr>Introduction to Computer Vision</vt:lpstr>
      <vt:lpstr>GitHub and Version Control</vt:lpstr>
      <vt:lpstr>Google Colab for Development</vt:lpstr>
      <vt:lpstr>Image Processing Fundamentals</vt:lpstr>
      <vt:lpstr>Neural Networks in Vision</vt:lpstr>
      <vt:lpstr>Data Augmentation Techniques</vt:lpstr>
      <vt:lpstr>Projects and Assignments</vt:lpstr>
      <vt:lpstr>Challenges and Solutions</vt:lpstr>
      <vt:lpstr>Key Takeaways</vt:lpstr>
      <vt:lpstr>Future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zaid.alayedy-W212933600</cp:lastModifiedBy>
  <cp:revision>3</cp:revision>
  <dcterms:created xsi:type="dcterms:W3CDTF">2013-01-27T09:14:16Z</dcterms:created>
  <dcterms:modified xsi:type="dcterms:W3CDTF">2024-12-13T00:30:54Z</dcterms:modified>
  <cp:category/>
</cp:coreProperties>
</file>