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307" r:id="rId2"/>
    <p:sldId id="257" r:id="rId3"/>
    <p:sldId id="306" r:id="rId4"/>
    <p:sldId id="258" r:id="rId5"/>
    <p:sldId id="259" r:id="rId6"/>
    <p:sldId id="260" r:id="rId7"/>
    <p:sldId id="261" r:id="rId8"/>
    <p:sldId id="262"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7" r:id="rId22"/>
    <p:sldId id="278" r:id="rId23"/>
    <p:sldId id="279" r:id="rId24"/>
    <p:sldId id="280" r:id="rId25"/>
    <p:sldId id="281" r:id="rId26"/>
    <p:sldId id="282" r:id="rId27"/>
    <p:sldId id="283" r:id="rId28"/>
    <p:sldId id="284" r:id="rId29"/>
    <p:sldId id="285" r:id="rId30"/>
    <p:sldId id="287" r:id="rId31"/>
    <p:sldId id="288" r:id="rId32"/>
    <p:sldId id="289" r:id="rId33"/>
    <p:sldId id="290" r:id="rId34"/>
    <p:sldId id="291" r:id="rId35"/>
    <p:sldId id="292" r:id="rId36"/>
    <p:sldId id="293" r:id="rId37"/>
    <p:sldId id="296" r:id="rId38"/>
    <p:sldId id="298" r:id="rId39"/>
    <p:sldId id="299" r:id="rId40"/>
    <p:sldId id="300" r:id="rId41"/>
    <p:sldId id="301" r:id="rId42"/>
    <p:sldId id="302" r:id="rId43"/>
    <p:sldId id="305" r:id="rId44"/>
    <p:sldId id="308"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12" autoAdjust="0"/>
    <p:restoredTop sz="94660"/>
  </p:normalViewPr>
  <p:slideViewPr>
    <p:cSldViewPr>
      <p:cViewPr varScale="1">
        <p:scale>
          <a:sx n="33" d="100"/>
          <a:sy n="33" d="100"/>
        </p:scale>
        <p:origin x="-1627" y="-5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7701DE-41A2-4FDD-A768-7F2E238EB650}" type="datetimeFigureOut">
              <a:rPr lang="en-US" smtClean="0"/>
              <a:pPr/>
              <a:t>12/21/2013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72392C-F07A-4489-A158-6D39DAFE077F}" type="slidenum">
              <a:rPr lang="en-US" smtClean="0"/>
              <a:pPr/>
              <a:t>‹#›</a:t>
            </a:fld>
            <a:endParaRPr lang="en-US"/>
          </a:p>
        </p:txBody>
      </p:sp>
    </p:spTree>
    <p:extLst>
      <p:ext uri="{BB962C8B-B14F-4D97-AF65-F5344CB8AC3E}">
        <p14:creationId xmlns:p14="http://schemas.microsoft.com/office/powerpoint/2010/main" xmlns="" val="3365712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0F782798-EFBC-4D56-BD5E-0870764EB267}" type="slidenum">
              <a:rPr lang="en-US"/>
              <a:pPr/>
              <a:t>11</a:t>
            </a:fld>
            <a:endParaRPr lang="en-US"/>
          </a:p>
        </p:txBody>
      </p:sp>
      <p:sp>
        <p:nvSpPr>
          <p:cNvPr id="5" name="Shape 4"/>
          <p:cNvSpPr txBox="1">
            <a:spLocks noGrp="1" noChangeArrowheads="1"/>
          </p:cNvSpPr>
          <p:nvPr/>
        </p:nvSpPr>
        <p:spPr bwMode="auto">
          <a:xfrm>
            <a:off x="3884613" y="8685213"/>
            <a:ext cx="2971800" cy="457200"/>
          </a:xfrm>
          <a:prstGeom prst="rect">
            <a:avLst/>
          </a:prstGeom>
          <a:noFill/>
          <a:ln w="9525">
            <a:noFill/>
            <a:miter lim="800000"/>
            <a:headEnd/>
            <a:tailEnd/>
          </a:ln>
        </p:spPr>
        <p:txBody>
          <a:bodyPr lIns="91388" tIns="45695" rIns="91388" bIns="45695" anchor="b"/>
          <a:lstStyle/>
          <a:p>
            <a:pPr algn="r" defTabSz="912813"/>
            <a:fld id="{6D5D8906-F61B-4E16-BF59-1CC91373848F}" type="slidenum">
              <a:rPr lang="en-US" sz="1200"/>
              <a:pPr algn="r" defTabSz="912813"/>
              <a:t>11</a:t>
            </a:fld>
            <a:endParaRPr lang="en-US" sz="1200"/>
          </a:p>
        </p:txBody>
      </p:sp>
      <p:sp>
        <p:nvSpPr>
          <p:cNvPr id="69635" name="Rectangle 57345"/>
          <p:cNvSpPr>
            <a:spLocks noGrp="1" noRot="1" noChangeAspect="1" noChangeArrowheads="1" noTextEdit="1"/>
          </p:cNvSpPr>
          <p:nvPr>
            <p:ph type="sldImg"/>
          </p:nvPr>
        </p:nvSpPr>
        <p:spPr>
          <a:xfrm>
            <a:off x="1146175" y="687388"/>
            <a:ext cx="4567238" cy="3425825"/>
          </a:xfrm>
          <a:noFill/>
          <a:ln w="12700" cap="flat" algn="ctr">
            <a:headEnd type="none" w="med" len="med"/>
            <a:tailEnd type="none" w="med" len="med"/>
          </a:ln>
        </p:spPr>
      </p:sp>
      <p:sp>
        <p:nvSpPr>
          <p:cNvPr id="57347" name="Rectangle 57346"/>
          <p:cNvSpPr>
            <a:spLocks noGrp="1" noChangeArrowheads="1"/>
          </p:cNvSpPr>
          <p:nvPr>
            <p:ph type="body" idx="1"/>
          </p:nvPr>
        </p:nvSpPr>
        <p:spPr>
          <a:noFill/>
          <a:ln/>
        </p:spPr>
        <p:txBody>
          <a:bodyPr lIns="91791" tIns="45118" rIns="91791" bIns="45118"/>
          <a:lstStyle/>
          <a:p>
            <a:r>
              <a:rPr lang="en-US"/>
              <a:t>Much like a java reference (but more explicit)</a:t>
            </a:r>
          </a:p>
          <a:p>
            <a:r>
              <a:rPr lang="en-US"/>
              <a:t>A pointer is a variable that contains the address of an object in memory.</a:t>
            </a:r>
          </a:p>
          <a:p>
            <a:endParaRPr lang="en-US"/>
          </a:p>
          <a:p>
            <a:r>
              <a:rPr lang="en-US"/>
              <a:t>Line 1 – x is an integer, give it value 10</a:t>
            </a:r>
          </a:p>
          <a:p>
            <a:r>
              <a:rPr lang="en-US"/>
              <a:t>Line 3 – p gets the </a:t>
            </a:r>
            <a:r>
              <a:rPr lang="en-US" b="1"/>
              <a:t>address</a:t>
            </a:r>
            <a:r>
              <a:rPr lang="en-US"/>
              <a:t> of x</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73704A-22B5-41D0-84D7-04527674B0AE}" type="slidenum">
              <a:rPr lang="en-US"/>
              <a:pPr/>
              <a:t>29</a:t>
            </a:fld>
            <a:endParaRPr lang="en-US"/>
          </a:p>
        </p:txBody>
      </p:sp>
      <p:sp>
        <p:nvSpPr>
          <p:cNvPr id="98306" name="Rectangle 2"/>
          <p:cNvSpPr>
            <a:spLocks noGrp="1" noRot="1" noChangeAspect="1" noChangeArrowheads="1" noTextEdit="1"/>
          </p:cNvSpPr>
          <p:nvPr>
            <p:ph type="sldImg"/>
          </p:nvPr>
        </p:nvSpPr>
        <p:spPr>
          <a:xfrm>
            <a:off x="1144588" y="685800"/>
            <a:ext cx="4572000" cy="3429000"/>
          </a:xfrm>
          <a:ln/>
        </p:spPr>
      </p:sp>
      <p:sp>
        <p:nvSpPr>
          <p:cNvPr id="98307"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21BFC0-BD6B-4C4A-957A-59BCC83542E7}" type="slidenum">
              <a:rPr lang="en-US"/>
              <a:pPr/>
              <a:t>41</a:t>
            </a:fld>
            <a:endParaRPr lang="en-US"/>
          </a:p>
        </p:txBody>
      </p:sp>
      <p:sp>
        <p:nvSpPr>
          <p:cNvPr id="109570" name="Rectangle 2"/>
          <p:cNvSpPr>
            <a:spLocks noGrp="1" noRot="1" noChangeAspect="1" noChangeArrowheads="1" noTextEdit="1"/>
          </p:cNvSpPr>
          <p:nvPr>
            <p:ph type="sldImg"/>
          </p:nvPr>
        </p:nvSpPr>
        <p:spPr>
          <a:xfrm>
            <a:off x="1144588" y="685800"/>
            <a:ext cx="4572000" cy="3429000"/>
          </a:xfrm>
          <a:ln/>
        </p:spPr>
      </p:sp>
      <p:sp>
        <p:nvSpPr>
          <p:cNvPr id="109571"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49842D-EACF-4CAD-A853-8B539DE3CD26}" type="slidenum">
              <a:rPr lang="en-US"/>
              <a:pPr/>
              <a:t>42</a:t>
            </a:fld>
            <a:endParaRPr lang="en-US"/>
          </a:p>
        </p:txBody>
      </p:sp>
      <p:sp>
        <p:nvSpPr>
          <p:cNvPr id="111618" name="Rectangle 2"/>
          <p:cNvSpPr>
            <a:spLocks noGrp="1" noRot="1" noChangeAspect="1" noChangeArrowheads="1" noTextEdit="1"/>
          </p:cNvSpPr>
          <p:nvPr>
            <p:ph type="sldImg"/>
          </p:nvPr>
        </p:nvSpPr>
        <p:spPr>
          <a:xfrm>
            <a:off x="1144588" y="685800"/>
            <a:ext cx="4572000" cy="3429000"/>
          </a:xfrm>
          <a:ln/>
        </p:spPr>
      </p:sp>
      <p:sp>
        <p:nvSpPr>
          <p:cNvPr id="111619"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0189ABB4-79FC-40B2-8654-E2AB17CC4812}" type="slidenum">
              <a:rPr lang="en-US"/>
              <a:pPr/>
              <a:t>12</a:t>
            </a:fld>
            <a:endParaRPr lang="en-US"/>
          </a:p>
        </p:txBody>
      </p:sp>
      <p:sp>
        <p:nvSpPr>
          <p:cNvPr id="5" name="Shape 4"/>
          <p:cNvSpPr txBox="1">
            <a:spLocks noGrp="1" noChangeArrowheads="1"/>
          </p:cNvSpPr>
          <p:nvPr/>
        </p:nvSpPr>
        <p:spPr bwMode="auto">
          <a:xfrm>
            <a:off x="3884613" y="8685213"/>
            <a:ext cx="2971800" cy="457200"/>
          </a:xfrm>
          <a:prstGeom prst="rect">
            <a:avLst/>
          </a:prstGeom>
          <a:noFill/>
          <a:ln w="9525">
            <a:noFill/>
            <a:miter lim="800000"/>
            <a:headEnd/>
            <a:tailEnd/>
          </a:ln>
        </p:spPr>
        <p:txBody>
          <a:bodyPr lIns="91388" tIns="45695" rIns="91388" bIns="45695" anchor="b"/>
          <a:lstStyle/>
          <a:p>
            <a:pPr algn="r" defTabSz="912813"/>
            <a:fld id="{13639E99-78BD-4EDD-9BBF-B7CCD0399403}" type="slidenum">
              <a:rPr lang="en-US" sz="1200"/>
              <a:pPr algn="r" defTabSz="912813"/>
              <a:t>12</a:t>
            </a:fld>
            <a:endParaRPr lang="en-US" sz="1200"/>
          </a:p>
        </p:txBody>
      </p:sp>
      <p:sp>
        <p:nvSpPr>
          <p:cNvPr id="71683" name="Rectangle 59393"/>
          <p:cNvSpPr>
            <a:spLocks noGrp="1" noRot="1" noChangeAspect="1" noChangeArrowheads="1" noTextEdit="1"/>
          </p:cNvSpPr>
          <p:nvPr>
            <p:ph type="sldImg"/>
          </p:nvPr>
        </p:nvSpPr>
        <p:spPr>
          <a:xfrm>
            <a:off x="1146175" y="687388"/>
            <a:ext cx="4567238" cy="3425825"/>
          </a:xfrm>
          <a:noFill/>
          <a:ln w="12700" cap="flat" algn="ctr">
            <a:headEnd type="none" w="med" len="med"/>
            <a:tailEnd type="none" w="med" len="med"/>
          </a:ln>
        </p:spPr>
      </p:sp>
      <p:sp>
        <p:nvSpPr>
          <p:cNvPr id="71684" name="Rectangle 59394"/>
          <p:cNvSpPr>
            <a:spLocks noGrp="1" noChangeArrowheads="1"/>
          </p:cNvSpPr>
          <p:nvPr>
            <p:ph type="body" idx="1"/>
          </p:nvPr>
        </p:nvSpPr>
        <p:spPr>
          <a:noFill/>
          <a:ln/>
        </p:spPr>
        <p:txBody>
          <a:bodyPr lIns="91791" tIns="45118" rIns="91791" bIns="45118"/>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C80B1AF0-1730-43E6-BEB9-156BB0E17C48}" type="slidenum">
              <a:rPr lang="en-US"/>
              <a:pPr/>
              <a:t>13</a:t>
            </a:fld>
            <a:endParaRPr lang="en-US"/>
          </a:p>
        </p:txBody>
      </p:sp>
      <p:sp>
        <p:nvSpPr>
          <p:cNvPr id="5" name="Shape 4"/>
          <p:cNvSpPr txBox="1">
            <a:spLocks noGrp="1" noChangeArrowheads="1"/>
          </p:cNvSpPr>
          <p:nvPr/>
        </p:nvSpPr>
        <p:spPr bwMode="auto">
          <a:xfrm>
            <a:off x="3884613" y="8685213"/>
            <a:ext cx="2971800" cy="457200"/>
          </a:xfrm>
          <a:prstGeom prst="rect">
            <a:avLst/>
          </a:prstGeom>
          <a:noFill/>
          <a:ln w="9525">
            <a:noFill/>
            <a:miter lim="800000"/>
            <a:headEnd/>
            <a:tailEnd/>
          </a:ln>
        </p:spPr>
        <p:txBody>
          <a:bodyPr lIns="91388" tIns="45695" rIns="91388" bIns="45695" anchor="b"/>
          <a:lstStyle/>
          <a:p>
            <a:pPr algn="r" defTabSz="912813"/>
            <a:fld id="{40D5A0B7-FE56-49FF-ACE0-C5082BFE8472}" type="slidenum">
              <a:rPr lang="en-US" sz="1200"/>
              <a:pPr algn="r" defTabSz="912813"/>
              <a:t>13</a:t>
            </a:fld>
            <a:endParaRPr lang="en-US" sz="1200"/>
          </a:p>
        </p:txBody>
      </p:sp>
      <p:sp>
        <p:nvSpPr>
          <p:cNvPr id="73731" name="Rectangle 61441"/>
          <p:cNvSpPr>
            <a:spLocks noGrp="1" noRot="1" noChangeAspect="1" noChangeArrowheads="1" noTextEdit="1"/>
          </p:cNvSpPr>
          <p:nvPr>
            <p:ph type="sldImg"/>
          </p:nvPr>
        </p:nvSpPr>
        <p:spPr>
          <a:xfrm>
            <a:off x="1146175" y="687388"/>
            <a:ext cx="4567238" cy="3425825"/>
          </a:xfrm>
          <a:noFill/>
          <a:ln w="12700" cap="flat" algn="ctr">
            <a:headEnd type="none" w="med" len="med"/>
            <a:tailEnd type="none" w="med" len="med"/>
          </a:ln>
        </p:spPr>
      </p:sp>
      <p:sp>
        <p:nvSpPr>
          <p:cNvPr id="73732" name="Rectangle 61442"/>
          <p:cNvSpPr>
            <a:spLocks noGrp="1" noChangeArrowheads="1"/>
          </p:cNvSpPr>
          <p:nvPr>
            <p:ph type="body" idx="1"/>
          </p:nvPr>
        </p:nvSpPr>
        <p:spPr>
          <a:noFill/>
          <a:ln/>
        </p:spPr>
        <p:txBody>
          <a:bodyPr lIns="91791" tIns="45118" rIns="91791" bIns="45118"/>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205C18-8810-47A5-8E33-EAD48BB56D2B}" type="slidenum">
              <a:rPr lang="en-US"/>
              <a:pPr/>
              <a:t>19</a:t>
            </a:fld>
            <a:endParaRPr lang="en-US"/>
          </a:p>
        </p:txBody>
      </p:sp>
      <p:sp>
        <p:nvSpPr>
          <p:cNvPr id="81922" name="Rectangle 2"/>
          <p:cNvSpPr>
            <a:spLocks noGrp="1" noRot="1" noChangeAspect="1" noChangeArrowheads="1" noTextEdit="1"/>
          </p:cNvSpPr>
          <p:nvPr>
            <p:ph type="sldImg"/>
          </p:nvPr>
        </p:nvSpPr>
        <p:spPr>
          <a:xfrm>
            <a:off x="1144588" y="685800"/>
            <a:ext cx="4572000" cy="3429000"/>
          </a:xfrm>
          <a:ln/>
        </p:spPr>
      </p:sp>
      <p:sp>
        <p:nvSpPr>
          <p:cNvPr id="81923"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95A837-69E9-44EA-94E0-4C17BA9B9A30}" type="slidenum">
              <a:rPr lang="en-US"/>
              <a:pPr/>
              <a:t>20</a:t>
            </a:fld>
            <a:endParaRPr lang="en-US"/>
          </a:p>
        </p:txBody>
      </p:sp>
      <p:sp>
        <p:nvSpPr>
          <p:cNvPr id="83970" name="Rectangle 2"/>
          <p:cNvSpPr>
            <a:spLocks noGrp="1" noRot="1" noChangeAspect="1" noChangeArrowheads="1" noTextEdit="1"/>
          </p:cNvSpPr>
          <p:nvPr>
            <p:ph type="sldImg"/>
          </p:nvPr>
        </p:nvSpPr>
        <p:spPr>
          <a:xfrm>
            <a:off x="1144588" y="685800"/>
            <a:ext cx="4572000" cy="3429000"/>
          </a:xfrm>
          <a:ln/>
        </p:spPr>
      </p:sp>
      <p:sp>
        <p:nvSpPr>
          <p:cNvPr id="83971"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A87C25-A4A3-4FED-B521-E9EC7A7A5844}" type="slidenum">
              <a:rPr lang="en-US"/>
              <a:pPr/>
              <a:t>21</a:t>
            </a:fld>
            <a:endParaRPr lang="en-US"/>
          </a:p>
        </p:txBody>
      </p:sp>
      <p:sp>
        <p:nvSpPr>
          <p:cNvPr id="86018" name="Rectangle 2"/>
          <p:cNvSpPr>
            <a:spLocks noGrp="1" noRot="1" noChangeAspect="1" noChangeArrowheads="1" noTextEdit="1"/>
          </p:cNvSpPr>
          <p:nvPr>
            <p:ph type="sldImg"/>
          </p:nvPr>
        </p:nvSpPr>
        <p:spPr>
          <a:xfrm>
            <a:off x="1144588" y="685800"/>
            <a:ext cx="4572000" cy="3429000"/>
          </a:xfrm>
          <a:ln/>
        </p:spPr>
      </p:sp>
      <p:sp>
        <p:nvSpPr>
          <p:cNvPr id="86019"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4A42EA-2657-4266-85D2-170534019F0E}" type="slidenum">
              <a:rPr lang="en-US"/>
              <a:pPr/>
              <a:t>24</a:t>
            </a:fld>
            <a:endParaRPr lang="en-US"/>
          </a:p>
        </p:txBody>
      </p:sp>
      <p:sp>
        <p:nvSpPr>
          <p:cNvPr id="90114" name="Rectangle 2"/>
          <p:cNvSpPr>
            <a:spLocks noGrp="1" noRot="1" noChangeAspect="1" noChangeArrowheads="1" noTextEdit="1"/>
          </p:cNvSpPr>
          <p:nvPr>
            <p:ph type="sldImg"/>
          </p:nvPr>
        </p:nvSpPr>
        <p:spPr>
          <a:xfrm>
            <a:off x="1144588" y="685800"/>
            <a:ext cx="4572000" cy="3429000"/>
          </a:xfrm>
          <a:ln/>
        </p:spPr>
      </p:sp>
      <p:sp>
        <p:nvSpPr>
          <p:cNvPr id="90115"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7B9AD7-0421-4066-844E-63420B227BA8}" type="slidenum">
              <a:rPr lang="en-US"/>
              <a:pPr/>
              <a:t>26</a:t>
            </a:fld>
            <a:endParaRPr lang="en-US"/>
          </a:p>
        </p:txBody>
      </p:sp>
      <p:sp>
        <p:nvSpPr>
          <p:cNvPr id="93186" name="Rectangle 2"/>
          <p:cNvSpPr>
            <a:spLocks noGrp="1" noRot="1" noChangeAspect="1" noChangeArrowheads="1" noTextEdit="1"/>
          </p:cNvSpPr>
          <p:nvPr>
            <p:ph type="sldImg"/>
          </p:nvPr>
        </p:nvSpPr>
        <p:spPr>
          <a:xfrm>
            <a:off x="1144588" y="685800"/>
            <a:ext cx="4572000" cy="3429000"/>
          </a:xfrm>
          <a:ln/>
        </p:spPr>
      </p:sp>
      <p:sp>
        <p:nvSpPr>
          <p:cNvPr id="93187"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D86FDF-3398-4516-BDB1-C679D4CF3FEE}" type="slidenum">
              <a:rPr lang="en-US"/>
              <a:pPr/>
              <a:t>28</a:t>
            </a:fld>
            <a:endParaRPr lang="en-US"/>
          </a:p>
        </p:txBody>
      </p:sp>
      <p:sp>
        <p:nvSpPr>
          <p:cNvPr id="96258" name="Rectangle 2"/>
          <p:cNvSpPr>
            <a:spLocks noGrp="1" noRot="1" noChangeAspect="1" noChangeArrowheads="1" noTextEdit="1"/>
          </p:cNvSpPr>
          <p:nvPr>
            <p:ph type="sldImg"/>
          </p:nvPr>
        </p:nvSpPr>
        <p:spPr>
          <a:xfrm>
            <a:off x="1144588" y="685800"/>
            <a:ext cx="4572000" cy="3429000"/>
          </a:xfrm>
          <a:ln/>
        </p:spPr>
      </p:sp>
      <p:sp>
        <p:nvSpPr>
          <p:cNvPr id="96259"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B122FE03-CE6B-4663-8B34-C8251E6E8CBD}" type="datetime1">
              <a:rPr lang="en-US" smtClean="0"/>
              <a:pPr/>
              <a:t>12/21/2013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6BEA51F-F5C2-44A1-A3B1-44106B9D8363}" type="datetime1">
              <a:rPr lang="en-US" smtClean="0"/>
              <a:pPr/>
              <a:t>12/21/2013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F246691-F2C4-4178-A2A6-917D626FFBF5}" type="datetime1">
              <a:rPr lang="en-US" smtClean="0"/>
              <a:pPr/>
              <a:t>12/21/2013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81000" y="1828800"/>
            <a:ext cx="4038600" cy="3733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828800"/>
            <a:ext cx="4038600" cy="3733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452FF45A-D576-4BA5-8E1F-E98B341F87E7}" type="datetime1">
              <a:rPr lang="en-US" smtClean="0"/>
              <a:pPr/>
              <a:t>12/21/2013</a:t>
            </a:fld>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DFC04444-1CC8-4D58-915C-D7B1BD0F38BE}"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0BBAEA9-301F-4266-BB8F-99D0F60A16FE}" type="datetime1">
              <a:rPr lang="en-US" smtClean="0"/>
              <a:pPr/>
              <a:t>12/21/2013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7032BE4-0B45-4051-83FF-19AE765B895F}" type="datetime1">
              <a:rPr lang="en-US" smtClean="0"/>
              <a:pPr/>
              <a:t>12/21/2013</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EDE3A02-731F-446E-8E7E-41606E091434}" type="datetime1">
              <a:rPr lang="en-US" smtClean="0"/>
              <a:pPr/>
              <a:t>12/21/2013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C01011D2-26F9-40F0-A85B-8BD5CC875394}" type="datetime1">
              <a:rPr lang="en-US" smtClean="0"/>
              <a:pPr/>
              <a:t>12/21/2013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E051F95-E37B-4DDA-A127-29DC745DE594}" type="datetime1">
              <a:rPr lang="en-US" smtClean="0"/>
              <a:pPr/>
              <a:t>12/21/2013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AA2C5A-EAB7-48D3-98B0-84768E76DB9D}" type="datetime1">
              <a:rPr lang="en-US" smtClean="0"/>
              <a:pPr/>
              <a:t>12/21/2013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70C0428-8ED7-47A2-81FD-8FA3A5D67D6A}" type="datetime1">
              <a:rPr lang="en-US" smtClean="0"/>
              <a:pPr/>
              <a:t>12/21/2013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0BC27AF-0B4E-4A14-BEF6-45ACB673CF1C}" type="datetime1">
              <a:rPr lang="en-US" smtClean="0"/>
              <a:pPr/>
              <a:t>12/21/2013</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868362"/>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143000"/>
            <a:ext cx="7772400" cy="51054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324600"/>
            <a:ext cx="2476500" cy="342900"/>
          </a:xfrm>
          <a:prstGeom prst="rect">
            <a:avLst/>
          </a:prstGeom>
        </p:spPr>
        <p:txBody>
          <a:bodyPr anchor="ctr" anchorCtr="0"/>
          <a:lstStyle>
            <a:lvl1pPr algn="r" eaLnBrk="1" latinLnBrk="0" hangingPunct="1">
              <a:defRPr kumimoji="0" sz="1400">
                <a:solidFill>
                  <a:schemeClr val="tx2"/>
                </a:solidFill>
              </a:defRPr>
            </a:lvl1pPr>
          </a:lstStyle>
          <a:p>
            <a:fld id="{38EB1B99-B0B5-454E-B0BA-4BE60F4FE8F0}" type="datetime1">
              <a:rPr lang="en-US" smtClean="0"/>
              <a:pPr/>
              <a:t>12/21/2013</a:t>
            </a:fld>
            <a:endParaRPr lang="en-US"/>
          </a:p>
        </p:txBody>
      </p:sp>
      <p:sp>
        <p:nvSpPr>
          <p:cNvPr id="3" name="Footer Placeholder 2"/>
          <p:cNvSpPr>
            <a:spLocks noGrp="1"/>
          </p:cNvSpPr>
          <p:nvPr>
            <p:ph type="ftr" sz="quarter" idx="3"/>
          </p:nvPr>
        </p:nvSpPr>
        <p:spPr>
          <a:xfrm>
            <a:off x="914400" y="6324600"/>
            <a:ext cx="3962400" cy="304800"/>
          </a:xfrm>
          <a:prstGeom prst="rect">
            <a:avLst/>
          </a:prstGeom>
        </p:spPr>
        <p:txBody>
          <a:bodyPr anchor="ctr" anchorCtr="0"/>
          <a:lstStyle>
            <a:lvl1pPr eaLnBrk="1" latinLnBrk="0" hangingPunct="1">
              <a:defRPr kumimoji="0" sz="1400">
                <a:solidFill>
                  <a:schemeClr val="tx2"/>
                </a:solidFill>
              </a:defRPr>
            </a:lvl1pPr>
          </a:lstStyle>
          <a:p>
            <a:endParaRPr lang="en-US"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rrowheads="1"/>
          </p:cNvSpPr>
          <p:nvPr>
            <p:ph type="title"/>
          </p:nvPr>
        </p:nvSpPr>
        <p:spPr>
          <a:xfrm>
            <a:off x="838200" y="533400"/>
            <a:ext cx="7772400" cy="792162"/>
          </a:xfrm>
        </p:spPr>
        <p:txBody>
          <a:bodyPr/>
          <a:lstStyle/>
          <a:p>
            <a:r>
              <a:rPr lang="en-US" dirty="0" smtClean="0"/>
              <a:t>Review</a:t>
            </a:r>
            <a:endParaRPr lang="en-US" dirty="0"/>
          </a:p>
        </p:txBody>
      </p:sp>
      <p:sp>
        <p:nvSpPr>
          <p:cNvPr id="2" name="Slide Number Placeholder 1"/>
          <p:cNvSpPr>
            <a:spLocks noGrp="1"/>
          </p:cNvSpPr>
          <p:nvPr>
            <p:ph type="sldNum" sz="quarter" idx="12"/>
          </p:nvPr>
        </p:nvSpPr>
        <p:spPr/>
        <p:txBody>
          <a:bodyPr/>
          <a:lstStyle/>
          <a:p>
            <a:fld id="{992C702D-558B-4CC7-B6E7-B7C6B2F6A5D8}" type="slidenum">
              <a:rPr lang="en-US" smtClean="0"/>
              <a:pPr/>
              <a:t>1</a:t>
            </a:fld>
            <a:endParaRPr lang="en-US"/>
          </a:p>
        </p:txBody>
      </p:sp>
      <p:sp>
        <p:nvSpPr>
          <p:cNvPr id="4" name="Rectangle 3"/>
          <p:cNvSpPr txBox="1">
            <a:spLocks noChangeArrowheads="1"/>
          </p:cNvSpPr>
          <p:nvPr/>
        </p:nvSpPr>
        <p:spPr>
          <a:xfrm>
            <a:off x="762000" y="1524000"/>
            <a:ext cx="7772400" cy="5181600"/>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r>
              <a:rPr lang="en-US" dirty="0"/>
              <a:t>List Data Structure</a:t>
            </a:r>
          </a:p>
          <a:p>
            <a:r>
              <a:rPr lang="en-US" dirty="0"/>
              <a:t>List operations</a:t>
            </a:r>
          </a:p>
          <a:p>
            <a:r>
              <a:rPr lang="en-US" dirty="0"/>
              <a:t>List Implementation</a:t>
            </a:r>
          </a:p>
          <a:p>
            <a:r>
              <a:rPr lang="en-US" dirty="0"/>
              <a:t>Array</a:t>
            </a:r>
          </a:p>
          <a:p>
            <a:r>
              <a:rPr lang="en-US" dirty="0"/>
              <a:t>Linked List</a:t>
            </a:r>
          </a:p>
        </p:txBody>
      </p:sp>
    </p:spTree>
    <p:extLst>
      <p:ext uri="{BB962C8B-B14F-4D97-AF65-F5344CB8AC3E}">
        <p14:creationId xmlns:p14="http://schemas.microsoft.com/office/powerpoint/2010/main" xmlns="" val="40143447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457200" y="274638"/>
            <a:ext cx="8229600" cy="715962"/>
          </a:xfrm>
        </p:spPr>
        <p:txBody>
          <a:bodyPr/>
          <a:lstStyle/>
          <a:p>
            <a:r>
              <a:rPr lang="en-US" sz="3200"/>
              <a:t>The Indirection Operator</a:t>
            </a:r>
          </a:p>
        </p:txBody>
      </p:sp>
      <p:sp>
        <p:nvSpPr>
          <p:cNvPr id="67587" name="Rectangle 3"/>
          <p:cNvSpPr>
            <a:spLocks noGrp="1" noChangeArrowheads="1"/>
          </p:cNvSpPr>
          <p:nvPr>
            <p:ph type="body" idx="1"/>
          </p:nvPr>
        </p:nvSpPr>
        <p:spPr>
          <a:xfrm>
            <a:off x="533400" y="1371600"/>
            <a:ext cx="8305800" cy="4648200"/>
          </a:xfrm>
        </p:spPr>
        <p:txBody>
          <a:bodyPr/>
          <a:lstStyle/>
          <a:p>
            <a:pPr>
              <a:buFontTx/>
              <a:buNone/>
            </a:pPr>
            <a:r>
              <a:rPr lang="en-US" sz="2000" dirty="0" err="1">
                <a:latin typeface="Parisian BT" charset="0"/>
                <a:cs typeface="Times New Roman" pitchFamily="18" charset="0"/>
              </a:rPr>
              <a:t>int</a:t>
            </a:r>
            <a:r>
              <a:rPr lang="en-US" sz="2000" dirty="0">
                <a:latin typeface="Parisian BT" charset="0"/>
                <a:cs typeface="Times New Roman" pitchFamily="18" charset="0"/>
              </a:rPr>
              <a:t> x= 4;</a:t>
            </a:r>
          </a:p>
        </p:txBody>
      </p:sp>
      <p:grpSp>
        <p:nvGrpSpPr>
          <p:cNvPr id="2" name="Group 4"/>
          <p:cNvGrpSpPr>
            <a:grpSpLocks/>
          </p:cNvGrpSpPr>
          <p:nvPr/>
        </p:nvGrpSpPr>
        <p:grpSpPr bwMode="auto">
          <a:xfrm>
            <a:off x="2667000" y="3048000"/>
            <a:ext cx="2057400" cy="2209800"/>
            <a:chOff x="192" y="1968"/>
            <a:chExt cx="1296" cy="1392"/>
          </a:xfrm>
        </p:grpSpPr>
        <p:sp>
          <p:nvSpPr>
            <p:cNvPr id="67589" name="Rectangle 5"/>
            <p:cNvSpPr>
              <a:spLocks noChangeArrowheads="1"/>
            </p:cNvSpPr>
            <p:nvPr/>
          </p:nvSpPr>
          <p:spPr bwMode="auto">
            <a:xfrm>
              <a:off x="408" y="2088"/>
              <a:ext cx="504" cy="144"/>
            </a:xfrm>
            <a:prstGeom prst="rect">
              <a:avLst/>
            </a:prstGeom>
            <a:noFill/>
            <a:ln w="9525">
              <a:solidFill>
                <a:srgbClr val="000000"/>
              </a:solidFill>
              <a:miter lim="800000"/>
              <a:headEnd/>
              <a:tailEnd/>
            </a:ln>
          </p:spPr>
          <p:txBody>
            <a:bodyPr/>
            <a:lstStyle/>
            <a:p>
              <a:pPr algn="ctr" eaLnBrk="0" hangingPunct="0"/>
              <a:endParaRPr lang="en-US" sz="1000" b="1">
                <a:latin typeface="Calligraph810 BT" charset="0"/>
              </a:endParaRPr>
            </a:p>
          </p:txBody>
        </p:sp>
        <p:sp>
          <p:nvSpPr>
            <p:cNvPr id="67590" name="Rectangle 6"/>
            <p:cNvSpPr>
              <a:spLocks noChangeArrowheads="1"/>
            </p:cNvSpPr>
            <p:nvPr/>
          </p:nvSpPr>
          <p:spPr bwMode="auto">
            <a:xfrm>
              <a:off x="408" y="2232"/>
              <a:ext cx="504" cy="144"/>
            </a:xfrm>
            <a:prstGeom prst="rect">
              <a:avLst/>
            </a:prstGeom>
            <a:solidFill>
              <a:schemeClr val="bg1"/>
            </a:solidFill>
            <a:ln w="9525">
              <a:solidFill>
                <a:srgbClr val="000000"/>
              </a:solidFill>
              <a:miter lim="800000"/>
              <a:headEnd/>
              <a:tailEnd/>
            </a:ln>
          </p:spPr>
          <p:txBody>
            <a:bodyPr/>
            <a:lstStyle/>
            <a:p>
              <a:pPr algn="ctr" eaLnBrk="0" hangingPunct="0"/>
              <a:r>
                <a:rPr lang="en-US" sz="1000" b="1">
                  <a:latin typeface="Calligraph810 BT" charset="0"/>
                </a:rPr>
                <a:t>4</a:t>
              </a:r>
            </a:p>
          </p:txBody>
        </p:sp>
        <p:sp>
          <p:nvSpPr>
            <p:cNvPr id="67591" name="Rectangle 7"/>
            <p:cNvSpPr>
              <a:spLocks noChangeArrowheads="1"/>
            </p:cNvSpPr>
            <p:nvPr/>
          </p:nvSpPr>
          <p:spPr bwMode="auto">
            <a:xfrm>
              <a:off x="408" y="2376"/>
              <a:ext cx="504" cy="144"/>
            </a:xfrm>
            <a:prstGeom prst="rect">
              <a:avLst/>
            </a:prstGeom>
            <a:noFill/>
            <a:ln w="9525">
              <a:solidFill>
                <a:srgbClr val="000000"/>
              </a:solidFill>
              <a:miter lim="800000"/>
              <a:headEnd/>
              <a:tailEnd/>
            </a:ln>
          </p:spPr>
          <p:txBody>
            <a:bodyPr/>
            <a:lstStyle/>
            <a:p>
              <a:pPr algn="ctr" eaLnBrk="0" hangingPunct="0"/>
              <a:endParaRPr lang="en-US" sz="1000" b="1">
                <a:latin typeface="Calligraph810 BT" charset="0"/>
              </a:endParaRPr>
            </a:p>
          </p:txBody>
        </p:sp>
        <p:sp>
          <p:nvSpPr>
            <p:cNvPr id="67592" name="Rectangle 8"/>
            <p:cNvSpPr>
              <a:spLocks noChangeArrowheads="1"/>
            </p:cNvSpPr>
            <p:nvPr/>
          </p:nvSpPr>
          <p:spPr bwMode="auto">
            <a:xfrm>
              <a:off x="408" y="2520"/>
              <a:ext cx="504" cy="144"/>
            </a:xfrm>
            <a:prstGeom prst="rect">
              <a:avLst/>
            </a:prstGeom>
            <a:noFill/>
            <a:ln w="9525">
              <a:solidFill>
                <a:srgbClr val="000000"/>
              </a:solidFill>
              <a:miter lim="800000"/>
              <a:headEnd/>
              <a:tailEnd/>
            </a:ln>
          </p:spPr>
          <p:txBody>
            <a:bodyPr/>
            <a:lstStyle/>
            <a:p>
              <a:pPr algn="ctr" eaLnBrk="0" hangingPunct="0"/>
              <a:endParaRPr lang="en-US" sz="1000" b="1">
                <a:latin typeface="Calligraph810 BT" charset="0"/>
              </a:endParaRPr>
            </a:p>
          </p:txBody>
        </p:sp>
        <p:sp>
          <p:nvSpPr>
            <p:cNvPr id="67593" name="Rectangle 9"/>
            <p:cNvSpPr>
              <a:spLocks noChangeArrowheads="1"/>
            </p:cNvSpPr>
            <p:nvPr/>
          </p:nvSpPr>
          <p:spPr bwMode="auto">
            <a:xfrm>
              <a:off x="408" y="2664"/>
              <a:ext cx="504" cy="144"/>
            </a:xfrm>
            <a:prstGeom prst="rect">
              <a:avLst/>
            </a:prstGeom>
            <a:noFill/>
            <a:ln w="9525">
              <a:solidFill>
                <a:srgbClr val="000000"/>
              </a:solidFill>
              <a:miter lim="800000"/>
              <a:headEnd/>
              <a:tailEnd/>
            </a:ln>
          </p:spPr>
          <p:txBody>
            <a:bodyPr/>
            <a:lstStyle/>
            <a:p>
              <a:pPr algn="ctr" eaLnBrk="0" hangingPunct="0"/>
              <a:endParaRPr lang="en-US" sz="1000" b="1">
                <a:latin typeface="Calligraph810 BT" charset="0"/>
              </a:endParaRPr>
            </a:p>
          </p:txBody>
        </p:sp>
        <p:sp>
          <p:nvSpPr>
            <p:cNvPr id="67594" name="Rectangle 10"/>
            <p:cNvSpPr>
              <a:spLocks noChangeArrowheads="1"/>
            </p:cNvSpPr>
            <p:nvPr/>
          </p:nvSpPr>
          <p:spPr bwMode="auto">
            <a:xfrm>
              <a:off x="192" y="2232"/>
              <a:ext cx="216" cy="144"/>
            </a:xfrm>
            <a:prstGeom prst="rect">
              <a:avLst/>
            </a:prstGeom>
            <a:noFill/>
            <a:ln w="9525">
              <a:noFill/>
              <a:miter lim="800000"/>
              <a:headEnd/>
              <a:tailEnd/>
            </a:ln>
          </p:spPr>
          <p:txBody>
            <a:bodyPr/>
            <a:lstStyle/>
            <a:p>
              <a:pPr algn="ctr" eaLnBrk="0" hangingPunct="0"/>
              <a:r>
                <a:rPr lang="en-US" sz="1000" b="1">
                  <a:latin typeface="Calligraph810 BT" charset="0"/>
                </a:rPr>
                <a:t>x</a:t>
              </a:r>
            </a:p>
          </p:txBody>
        </p:sp>
        <p:sp>
          <p:nvSpPr>
            <p:cNvPr id="67595" name="Rectangle 11"/>
            <p:cNvSpPr>
              <a:spLocks noChangeArrowheads="1"/>
            </p:cNvSpPr>
            <p:nvPr/>
          </p:nvSpPr>
          <p:spPr bwMode="auto">
            <a:xfrm>
              <a:off x="192" y="2520"/>
              <a:ext cx="216" cy="144"/>
            </a:xfrm>
            <a:prstGeom prst="rect">
              <a:avLst/>
            </a:prstGeom>
            <a:noFill/>
            <a:ln w="9525">
              <a:noFill/>
              <a:miter lim="800000"/>
              <a:headEnd/>
              <a:tailEnd/>
            </a:ln>
          </p:spPr>
          <p:txBody>
            <a:bodyPr/>
            <a:lstStyle/>
            <a:p>
              <a:pPr algn="ctr" eaLnBrk="0" hangingPunct="0"/>
              <a:endParaRPr lang="en-US" sz="1000" b="1">
                <a:latin typeface="Calligraph810 BT" charset="0"/>
              </a:endParaRPr>
            </a:p>
          </p:txBody>
        </p:sp>
        <p:sp>
          <p:nvSpPr>
            <p:cNvPr id="67596" name="Rectangle 12"/>
            <p:cNvSpPr>
              <a:spLocks noChangeArrowheads="1"/>
            </p:cNvSpPr>
            <p:nvPr/>
          </p:nvSpPr>
          <p:spPr bwMode="auto">
            <a:xfrm>
              <a:off x="408" y="2784"/>
              <a:ext cx="504" cy="144"/>
            </a:xfrm>
            <a:prstGeom prst="rect">
              <a:avLst/>
            </a:prstGeom>
            <a:noFill/>
            <a:ln w="9525">
              <a:solidFill>
                <a:schemeClr val="tx1"/>
              </a:solidFill>
              <a:miter lim="800000"/>
              <a:headEnd/>
              <a:tailEnd/>
            </a:ln>
          </p:spPr>
          <p:txBody>
            <a:bodyPr/>
            <a:lstStyle/>
            <a:p>
              <a:pPr algn="ctr" eaLnBrk="0" hangingPunct="0"/>
              <a:r>
                <a:rPr lang="en-US" sz="1000" b="1">
                  <a:latin typeface="Calligraph810 BT" charset="0"/>
                </a:rPr>
                <a:t>1310</a:t>
              </a:r>
            </a:p>
          </p:txBody>
        </p:sp>
        <p:sp>
          <p:nvSpPr>
            <p:cNvPr id="67597" name="Rectangle 13"/>
            <p:cNvSpPr>
              <a:spLocks noChangeArrowheads="1"/>
            </p:cNvSpPr>
            <p:nvPr/>
          </p:nvSpPr>
          <p:spPr bwMode="auto">
            <a:xfrm>
              <a:off x="408" y="2928"/>
              <a:ext cx="504" cy="144"/>
            </a:xfrm>
            <a:prstGeom prst="rect">
              <a:avLst/>
            </a:prstGeom>
            <a:noFill/>
            <a:ln w="9525">
              <a:solidFill>
                <a:srgbClr val="000000"/>
              </a:solidFill>
              <a:miter lim="800000"/>
              <a:headEnd/>
              <a:tailEnd/>
            </a:ln>
          </p:spPr>
          <p:txBody>
            <a:bodyPr/>
            <a:lstStyle/>
            <a:p>
              <a:pPr algn="ctr" eaLnBrk="0" hangingPunct="0"/>
              <a:endParaRPr lang="en-US" sz="1000" b="1">
                <a:latin typeface="Calligraph810 BT" charset="0"/>
              </a:endParaRPr>
            </a:p>
          </p:txBody>
        </p:sp>
        <p:sp>
          <p:nvSpPr>
            <p:cNvPr id="67598" name="Rectangle 14"/>
            <p:cNvSpPr>
              <a:spLocks noChangeArrowheads="1"/>
            </p:cNvSpPr>
            <p:nvPr/>
          </p:nvSpPr>
          <p:spPr bwMode="auto">
            <a:xfrm>
              <a:off x="408" y="3072"/>
              <a:ext cx="504" cy="144"/>
            </a:xfrm>
            <a:prstGeom prst="rect">
              <a:avLst/>
            </a:prstGeom>
            <a:noFill/>
            <a:ln w="9525">
              <a:solidFill>
                <a:srgbClr val="000000"/>
              </a:solidFill>
              <a:miter lim="800000"/>
              <a:headEnd/>
              <a:tailEnd/>
            </a:ln>
          </p:spPr>
          <p:txBody>
            <a:bodyPr/>
            <a:lstStyle/>
            <a:p>
              <a:pPr algn="ctr" eaLnBrk="0" hangingPunct="0"/>
              <a:endParaRPr lang="en-US" sz="1000" b="1">
                <a:latin typeface="Calligraph810 BT" charset="0"/>
              </a:endParaRPr>
            </a:p>
          </p:txBody>
        </p:sp>
        <p:sp>
          <p:nvSpPr>
            <p:cNvPr id="67599" name="Rectangle 15"/>
            <p:cNvSpPr>
              <a:spLocks noChangeArrowheads="1"/>
            </p:cNvSpPr>
            <p:nvPr/>
          </p:nvSpPr>
          <p:spPr bwMode="auto">
            <a:xfrm>
              <a:off x="408" y="3216"/>
              <a:ext cx="504" cy="144"/>
            </a:xfrm>
            <a:prstGeom prst="rect">
              <a:avLst/>
            </a:prstGeom>
            <a:noFill/>
            <a:ln w="9525">
              <a:solidFill>
                <a:srgbClr val="000000"/>
              </a:solidFill>
              <a:miter lim="800000"/>
              <a:headEnd/>
              <a:tailEnd/>
            </a:ln>
          </p:spPr>
          <p:txBody>
            <a:bodyPr/>
            <a:lstStyle/>
            <a:p>
              <a:pPr algn="ctr" eaLnBrk="0" hangingPunct="0"/>
              <a:endParaRPr lang="en-US" sz="1000" b="1">
                <a:latin typeface="Calligraph810 BT" charset="0"/>
              </a:endParaRPr>
            </a:p>
          </p:txBody>
        </p:sp>
        <p:sp>
          <p:nvSpPr>
            <p:cNvPr id="67600" name="Rectangle 16"/>
            <p:cNvSpPr>
              <a:spLocks noChangeArrowheads="1"/>
            </p:cNvSpPr>
            <p:nvPr/>
          </p:nvSpPr>
          <p:spPr bwMode="auto">
            <a:xfrm>
              <a:off x="192" y="2784"/>
              <a:ext cx="216" cy="144"/>
            </a:xfrm>
            <a:prstGeom prst="rect">
              <a:avLst/>
            </a:prstGeom>
            <a:noFill/>
            <a:ln w="9525">
              <a:noFill/>
              <a:miter lim="800000"/>
              <a:headEnd/>
              <a:tailEnd/>
            </a:ln>
          </p:spPr>
          <p:txBody>
            <a:bodyPr/>
            <a:lstStyle/>
            <a:p>
              <a:pPr algn="ctr" eaLnBrk="0" hangingPunct="0"/>
              <a:r>
                <a:rPr lang="en-US" sz="1000" b="1">
                  <a:latin typeface="Calligraph810 BT" charset="0"/>
                </a:rPr>
                <a:t>px</a:t>
              </a:r>
            </a:p>
          </p:txBody>
        </p:sp>
        <p:sp>
          <p:nvSpPr>
            <p:cNvPr id="67601" name="Rectangle 17"/>
            <p:cNvSpPr>
              <a:spLocks noChangeArrowheads="1"/>
            </p:cNvSpPr>
            <p:nvPr/>
          </p:nvSpPr>
          <p:spPr bwMode="auto">
            <a:xfrm>
              <a:off x="912" y="1968"/>
              <a:ext cx="576" cy="144"/>
            </a:xfrm>
            <a:prstGeom prst="rect">
              <a:avLst/>
            </a:prstGeom>
            <a:noFill/>
            <a:ln w="9525">
              <a:noFill/>
              <a:miter lim="800000"/>
              <a:headEnd/>
              <a:tailEnd/>
            </a:ln>
          </p:spPr>
          <p:txBody>
            <a:bodyPr/>
            <a:lstStyle/>
            <a:p>
              <a:pPr algn="ctr" eaLnBrk="0" hangingPunct="0"/>
              <a:r>
                <a:rPr lang="en-US" sz="1000" b="1">
                  <a:latin typeface="Calligraph810 BT" charset="0"/>
                </a:rPr>
                <a:t>Addresses</a:t>
              </a:r>
            </a:p>
            <a:p>
              <a:pPr algn="ctr" eaLnBrk="0" hangingPunct="0"/>
              <a:endParaRPr lang="en-US" sz="1000" b="1">
                <a:latin typeface="Calligraph810 BT" charset="0"/>
              </a:endParaRPr>
            </a:p>
            <a:p>
              <a:pPr algn="ctr" eaLnBrk="0" hangingPunct="0"/>
              <a:endParaRPr lang="en-US" sz="1000" b="1">
                <a:latin typeface="Calligraph810 BT" charset="0"/>
              </a:endParaRPr>
            </a:p>
          </p:txBody>
        </p:sp>
        <p:sp>
          <p:nvSpPr>
            <p:cNvPr id="67602" name="Rectangle 18"/>
            <p:cNvSpPr>
              <a:spLocks noChangeArrowheads="1"/>
            </p:cNvSpPr>
            <p:nvPr/>
          </p:nvSpPr>
          <p:spPr bwMode="auto">
            <a:xfrm>
              <a:off x="960" y="2232"/>
              <a:ext cx="360" cy="144"/>
            </a:xfrm>
            <a:prstGeom prst="rect">
              <a:avLst/>
            </a:prstGeom>
            <a:noFill/>
            <a:ln w="9525">
              <a:noFill/>
              <a:miter lim="800000"/>
              <a:headEnd/>
              <a:tailEnd/>
            </a:ln>
          </p:spPr>
          <p:txBody>
            <a:bodyPr/>
            <a:lstStyle/>
            <a:p>
              <a:pPr algn="ctr" eaLnBrk="0" hangingPunct="0"/>
              <a:r>
                <a:rPr lang="en-US" sz="1000" b="1">
                  <a:latin typeface="Calligraph810 BT" charset="0"/>
                </a:rPr>
                <a:t>1310</a:t>
              </a:r>
            </a:p>
            <a:p>
              <a:pPr algn="ctr" eaLnBrk="0" hangingPunct="0"/>
              <a:endParaRPr lang="en-US" sz="1000" b="1">
                <a:latin typeface="Calligraph810 BT" charset="0"/>
              </a:endParaRPr>
            </a:p>
            <a:p>
              <a:pPr algn="ctr" eaLnBrk="0" hangingPunct="0"/>
              <a:endParaRPr lang="en-US" sz="1000" b="1">
                <a:latin typeface="Calligraph810 BT" charset="0"/>
              </a:endParaRPr>
            </a:p>
          </p:txBody>
        </p:sp>
        <p:sp>
          <p:nvSpPr>
            <p:cNvPr id="67603" name="Rectangle 19"/>
            <p:cNvSpPr>
              <a:spLocks noChangeArrowheads="1"/>
            </p:cNvSpPr>
            <p:nvPr/>
          </p:nvSpPr>
          <p:spPr bwMode="auto">
            <a:xfrm>
              <a:off x="960" y="2496"/>
              <a:ext cx="360" cy="144"/>
            </a:xfrm>
            <a:prstGeom prst="rect">
              <a:avLst/>
            </a:prstGeom>
            <a:noFill/>
            <a:ln w="9525">
              <a:noFill/>
              <a:miter lim="800000"/>
              <a:headEnd/>
              <a:tailEnd/>
            </a:ln>
          </p:spPr>
          <p:txBody>
            <a:bodyPr/>
            <a:lstStyle/>
            <a:p>
              <a:pPr algn="ctr" eaLnBrk="0" hangingPunct="0"/>
              <a:r>
                <a:rPr lang="en-US" sz="1000" b="1">
                  <a:latin typeface="Calligraph810 BT" charset="0"/>
                </a:rPr>
                <a:t>1312</a:t>
              </a:r>
            </a:p>
            <a:p>
              <a:pPr algn="ctr" eaLnBrk="0" hangingPunct="0"/>
              <a:endParaRPr lang="en-US" sz="1000" b="1">
                <a:latin typeface="Calligraph810 BT" charset="0"/>
              </a:endParaRPr>
            </a:p>
            <a:p>
              <a:pPr algn="ctr" eaLnBrk="0" hangingPunct="0"/>
              <a:endParaRPr lang="en-US" sz="1000" b="1">
                <a:latin typeface="Calligraph810 BT" charset="0"/>
              </a:endParaRPr>
            </a:p>
          </p:txBody>
        </p:sp>
        <p:sp>
          <p:nvSpPr>
            <p:cNvPr id="67604" name="Rectangle 20"/>
            <p:cNvSpPr>
              <a:spLocks noChangeArrowheads="1"/>
            </p:cNvSpPr>
            <p:nvPr/>
          </p:nvSpPr>
          <p:spPr bwMode="auto">
            <a:xfrm>
              <a:off x="960" y="2784"/>
              <a:ext cx="360" cy="144"/>
            </a:xfrm>
            <a:prstGeom prst="rect">
              <a:avLst/>
            </a:prstGeom>
            <a:noFill/>
            <a:ln w="9525">
              <a:noFill/>
              <a:miter lim="800000"/>
              <a:headEnd/>
              <a:tailEnd/>
            </a:ln>
          </p:spPr>
          <p:txBody>
            <a:bodyPr/>
            <a:lstStyle/>
            <a:p>
              <a:pPr algn="ctr" eaLnBrk="0" hangingPunct="0"/>
              <a:r>
                <a:rPr lang="en-US" sz="1000" b="1">
                  <a:latin typeface="Calligraph810 BT" charset="0"/>
                </a:rPr>
                <a:t>1314</a:t>
              </a:r>
            </a:p>
            <a:p>
              <a:pPr algn="ctr" eaLnBrk="0" hangingPunct="0"/>
              <a:endParaRPr lang="en-US" sz="1000" b="1">
                <a:latin typeface="Calligraph810 BT" charset="0"/>
              </a:endParaRPr>
            </a:p>
            <a:p>
              <a:pPr algn="ctr" eaLnBrk="0" hangingPunct="0"/>
              <a:endParaRPr lang="en-US" sz="1000" b="1">
                <a:latin typeface="Calligraph810 BT" charset="0"/>
              </a:endParaRPr>
            </a:p>
          </p:txBody>
        </p:sp>
        <p:sp>
          <p:nvSpPr>
            <p:cNvPr id="67605" name="Rectangle 21"/>
            <p:cNvSpPr>
              <a:spLocks noChangeArrowheads="1"/>
            </p:cNvSpPr>
            <p:nvPr/>
          </p:nvSpPr>
          <p:spPr bwMode="auto">
            <a:xfrm>
              <a:off x="960" y="3072"/>
              <a:ext cx="360" cy="144"/>
            </a:xfrm>
            <a:prstGeom prst="rect">
              <a:avLst/>
            </a:prstGeom>
            <a:noFill/>
            <a:ln w="9525">
              <a:noFill/>
              <a:miter lim="800000"/>
              <a:headEnd/>
              <a:tailEnd/>
            </a:ln>
          </p:spPr>
          <p:txBody>
            <a:bodyPr/>
            <a:lstStyle/>
            <a:p>
              <a:pPr algn="ctr" eaLnBrk="0" hangingPunct="0"/>
              <a:r>
                <a:rPr lang="en-US" sz="1000" b="1">
                  <a:latin typeface="Calligraph810 BT" charset="0"/>
                </a:rPr>
                <a:t>1316</a:t>
              </a:r>
            </a:p>
            <a:p>
              <a:pPr algn="ctr" eaLnBrk="0" hangingPunct="0"/>
              <a:endParaRPr lang="en-US" sz="1000" b="1">
                <a:latin typeface="Calligraph810 BT" charset="0"/>
              </a:endParaRPr>
            </a:p>
            <a:p>
              <a:pPr algn="ctr" eaLnBrk="0" hangingPunct="0"/>
              <a:endParaRPr lang="en-US" sz="1000" b="1">
                <a:latin typeface="Calligraph810 BT" charset="0"/>
              </a:endParaRPr>
            </a:p>
          </p:txBody>
        </p:sp>
      </p:grpSp>
      <p:sp>
        <p:nvSpPr>
          <p:cNvPr id="67606" name="Rectangle 22"/>
          <p:cNvSpPr>
            <a:spLocks noChangeArrowheads="1"/>
          </p:cNvSpPr>
          <p:nvPr/>
        </p:nvSpPr>
        <p:spPr bwMode="auto">
          <a:xfrm>
            <a:off x="304800" y="5486400"/>
            <a:ext cx="8229600" cy="420688"/>
          </a:xfrm>
          <a:prstGeom prst="rect">
            <a:avLst/>
          </a:prstGeom>
          <a:noFill/>
          <a:ln w="9525">
            <a:noFill/>
            <a:miter lim="800000"/>
            <a:headEnd/>
            <a:tailEnd/>
          </a:ln>
          <a:effectLst/>
        </p:spPr>
        <p:txBody>
          <a:bodyPr>
            <a:spAutoFit/>
          </a:bodyPr>
          <a:lstStyle/>
          <a:p>
            <a:pPr>
              <a:lnSpc>
                <a:spcPct val="90000"/>
              </a:lnSpc>
              <a:spcBef>
                <a:spcPct val="50000"/>
              </a:spcBef>
              <a:buClr>
                <a:schemeClr val="folHlink"/>
              </a:buClr>
              <a:buSzPct val="60000"/>
              <a:buFont typeface="Wingdings" pitchFamily="2" charset="2"/>
              <a:buNone/>
            </a:pPr>
            <a:r>
              <a:rPr lang="en-US" sz="2400" dirty="0">
                <a:latin typeface="Parisian BT" charset="0"/>
                <a:cs typeface="Times New Roman" pitchFamily="18" charset="0"/>
              </a:rPr>
              <a:t>*</a:t>
            </a:r>
            <a:r>
              <a:rPr lang="en-US" sz="2400" dirty="0" err="1">
                <a:latin typeface="Parisian BT" charset="0"/>
                <a:cs typeface="Times New Roman" pitchFamily="18" charset="0"/>
              </a:rPr>
              <a:t>px</a:t>
            </a:r>
            <a:r>
              <a:rPr lang="en-US" sz="2400" dirty="0">
                <a:latin typeface="Parisian BT" charset="0"/>
                <a:cs typeface="Times New Roman" pitchFamily="18" charset="0"/>
              </a:rPr>
              <a:t> = 3</a:t>
            </a:r>
            <a:r>
              <a:rPr lang="en-US" sz="2400" i="1" dirty="0">
                <a:latin typeface="Parisian BT" charset="0"/>
                <a:cs typeface="Times New Roman" pitchFamily="18" charset="0"/>
              </a:rPr>
              <a:t>    </a:t>
            </a:r>
            <a:r>
              <a:rPr lang="en-US" i="1" dirty="0">
                <a:latin typeface="Parisian BT" charset="0"/>
                <a:cs typeface="Times New Roman" pitchFamily="18" charset="0"/>
              </a:rPr>
              <a:t>//</a:t>
            </a:r>
            <a:r>
              <a:rPr lang="en-US" i="1" dirty="0">
                <a:latin typeface="Calligraph810 BT" charset="0"/>
                <a:cs typeface="Times New Roman" pitchFamily="18" charset="0"/>
              </a:rPr>
              <a:t>This statement means assign 3 to a variable “</a:t>
            </a:r>
            <a:r>
              <a:rPr lang="en-US" b="1" i="1" dirty="0">
                <a:latin typeface="Calligraph810 BT" charset="0"/>
                <a:cs typeface="Times New Roman" pitchFamily="18" charset="0"/>
              </a:rPr>
              <a:t>pointed to” </a:t>
            </a:r>
            <a:r>
              <a:rPr lang="en-US" dirty="0">
                <a:latin typeface="Calligraph810 BT" charset="0"/>
                <a:cs typeface="Times New Roman" pitchFamily="18" charset="0"/>
              </a:rPr>
              <a:t>by </a:t>
            </a:r>
            <a:r>
              <a:rPr lang="en-US" b="1" i="1" dirty="0" err="1">
                <a:latin typeface="Calligraph810 BT" charset="0"/>
                <a:cs typeface="Times New Roman" pitchFamily="18" charset="0"/>
              </a:rPr>
              <a:t>px</a:t>
            </a:r>
            <a:r>
              <a:rPr lang="en-US" i="1" dirty="0">
                <a:latin typeface="Calligraph810 BT" charset="0"/>
                <a:cs typeface="Times New Roman" pitchFamily="18" charset="0"/>
              </a:rPr>
              <a:t>.</a:t>
            </a:r>
          </a:p>
        </p:txBody>
      </p:sp>
      <p:sp>
        <p:nvSpPr>
          <p:cNvPr id="67607" name="Rectangle 23"/>
          <p:cNvSpPr>
            <a:spLocks noChangeArrowheads="1"/>
          </p:cNvSpPr>
          <p:nvPr/>
        </p:nvSpPr>
        <p:spPr bwMode="auto">
          <a:xfrm>
            <a:off x="533400" y="1981200"/>
            <a:ext cx="7067550" cy="519113"/>
          </a:xfrm>
          <a:prstGeom prst="rect">
            <a:avLst/>
          </a:prstGeom>
          <a:noFill/>
          <a:ln w="9525">
            <a:noFill/>
            <a:miter lim="800000"/>
            <a:headEnd/>
            <a:tailEnd/>
          </a:ln>
          <a:effectLst/>
        </p:spPr>
        <p:txBody>
          <a:bodyPr wrap="none">
            <a:spAutoFit/>
          </a:bodyPr>
          <a:lstStyle/>
          <a:p>
            <a:pPr>
              <a:spcBef>
                <a:spcPct val="20000"/>
              </a:spcBef>
              <a:buClr>
                <a:schemeClr val="folHlink"/>
              </a:buClr>
              <a:buSzPct val="60000"/>
              <a:buFont typeface="Wingdings" pitchFamily="2" charset="2"/>
              <a:buNone/>
            </a:pPr>
            <a:r>
              <a:rPr lang="en-US" sz="2800" dirty="0" err="1">
                <a:latin typeface="Parisian BT" charset="0"/>
                <a:cs typeface="Times New Roman" pitchFamily="18" charset="0"/>
              </a:rPr>
              <a:t>int</a:t>
            </a:r>
            <a:r>
              <a:rPr lang="en-US" sz="2800" dirty="0">
                <a:latin typeface="Parisian BT" charset="0"/>
                <a:cs typeface="Times New Roman" pitchFamily="18" charset="0"/>
              </a:rPr>
              <a:t> *</a:t>
            </a:r>
            <a:r>
              <a:rPr lang="en-US" sz="2800" dirty="0" err="1">
                <a:latin typeface="Parisian BT" charset="0"/>
                <a:cs typeface="Times New Roman" pitchFamily="18" charset="0"/>
              </a:rPr>
              <a:t>px</a:t>
            </a:r>
            <a:r>
              <a:rPr lang="en-US" sz="2800" dirty="0">
                <a:latin typeface="Parisian BT" charset="0"/>
                <a:cs typeface="Times New Roman" pitchFamily="18" charset="0"/>
              </a:rPr>
              <a:t> = &amp;x;</a:t>
            </a:r>
            <a:r>
              <a:rPr lang="en-US" sz="2800" i="1" dirty="0">
                <a:latin typeface="Parisian BT" charset="0"/>
                <a:cs typeface="Times New Roman" pitchFamily="18" charset="0"/>
              </a:rPr>
              <a:t> </a:t>
            </a:r>
            <a:r>
              <a:rPr lang="en-US" sz="2000" i="1" dirty="0">
                <a:latin typeface="Parisian BT" charset="0"/>
                <a:cs typeface="Times New Roman" pitchFamily="18" charset="0"/>
              </a:rPr>
              <a:t>//stores address of variable x in variable </a:t>
            </a:r>
            <a:r>
              <a:rPr lang="en-US" sz="2000" i="1" dirty="0" err="1">
                <a:latin typeface="Parisian BT" charset="0"/>
                <a:cs typeface="Times New Roman" pitchFamily="18" charset="0"/>
              </a:rPr>
              <a:t>px</a:t>
            </a:r>
            <a:r>
              <a:rPr lang="en-US" sz="2000" i="1" dirty="0">
                <a:latin typeface="Parisian BT" charset="0"/>
                <a:cs typeface="Times New Roman" pitchFamily="18" charset="0"/>
              </a:rPr>
              <a:t> </a:t>
            </a:r>
          </a:p>
        </p:txBody>
      </p:sp>
      <p:sp>
        <p:nvSpPr>
          <p:cNvPr id="67608" name="AutoShape 24"/>
          <p:cNvSpPr>
            <a:spLocks noChangeArrowheads="1"/>
          </p:cNvSpPr>
          <p:nvPr/>
        </p:nvSpPr>
        <p:spPr bwMode="auto">
          <a:xfrm rot="-22974441">
            <a:off x="1295400" y="4876800"/>
            <a:ext cx="2743200" cy="274638"/>
          </a:xfrm>
          <a:prstGeom prst="notchedRightArrow">
            <a:avLst>
              <a:gd name="adj1" fmla="val 50000"/>
              <a:gd name="adj2" fmla="val 249711"/>
            </a:avLst>
          </a:prstGeom>
          <a:solidFill>
            <a:schemeClr val="accent1"/>
          </a:solidFill>
          <a:ln w="9525">
            <a:solidFill>
              <a:schemeClr val="tx1"/>
            </a:solidFill>
            <a:miter lim="800000"/>
            <a:headEnd/>
            <a:tailEnd/>
          </a:ln>
          <a:effectLst/>
        </p:spPr>
        <p:txBody>
          <a:bodyPr wrap="none" anchor="ctr"/>
          <a:lstStyle/>
          <a:p>
            <a:endParaRPr lang="en-US"/>
          </a:p>
        </p:txBody>
      </p:sp>
      <p:sp>
        <p:nvSpPr>
          <p:cNvPr id="67609" name="AutoShape 25"/>
          <p:cNvSpPr>
            <a:spLocks noChangeArrowheads="1"/>
          </p:cNvSpPr>
          <p:nvPr/>
        </p:nvSpPr>
        <p:spPr bwMode="auto">
          <a:xfrm rot="-3225188">
            <a:off x="3343275" y="3932238"/>
            <a:ext cx="909637" cy="185738"/>
          </a:xfrm>
          <a:prstGeom prst="rightArrow">
            <a:avLst>
              <a:gd name="adj1" fmla="val 50000"/>
              <a:gd name="adj2" fmla="val 122436"/>
            </a:avLst>
          </a:prstGeom>
          <a:noFill/>
          <a:ln w="9525">
            <a:solidFill>
              <a:schemeClr val="tx1"/>
            </a:solidFill>
            <a:miter lim="800000"/>
            <a:headEnd/>
            <a:tailEnd/>
          </a:ln>
          <a:effectLst/>
        </p:spPr>
        <p:txBody>
          <a:bodyPr wrap="none" anchor="ctr"/>
          <a:lstStyle/>
          <a:p>
            <a:endParaRPr lang="en-US"/>
          </a:p>
        </p:txBody>
      </p:sp>
      <p:sp>
        <p:nvSpPr>
          <p:cNvPr id="67610" name="Text Box 26"/>
          <p:cNvSpPr txBox="1">
            <a:spLocks noChangeArrowheads="1"/>
          </p:cNvSpPr>
          <p:nvPr/>
        </p:nvSpPr>
        <p:spPr bwMode="auto">
          <a:xfrm>
            <a:off x="3048000" y="3429000"/>
            <a:ext cx="762000" cy="273050"/>
          </a:xfrm>
          <a:prstGeom prst="rect">
            <a:avLst/>
          </a:prstGeom>
          <a:solidFill>
            <a:schemeClr val="bg1"/>
          </a:solidFill>
          <a:ln w="28575">
            <a:solidFill>
              <a:schemeClr val="tx1"/>
            </a:solidFill>
            <a:miter lim="800000"/>
            <a:headEnd/>
            <a:tailEnd/>
          </a:ln>
          <a:effectLst/>
        </p:spPr>
        <p:txBody>
          <a:bodyPr>
            <a:spAutoFit/>
          </a:bodyPr>
          <a:lstStyle/>
          <a:p>
            <a:pPr>
              <a:spcBef>
                <a:spcPct val="50000"/>
              </a:spcBef>
            </a:pPr>
            <a:r>
              <a:rPr lang="en-US" sz="1000">
                <a:latin typeface="Tahoma" pitchFamily="34" charset="0"/>
              </a:rPr>
              <a:t>       3</a:t>
            </a:r>
          </a:p>
        </p:txBody>
      </p:sp>
      <p:sp>
        <p:nvSpPr>
          <p:cNvPr id="67611" name="Rectangle 27"/>
          <p:cNvSpPr>
            <a:spLocks noChangeArrowheads="1"/>
          </p:cNvSpPr>
          <p:nvPr/>
        </p:nvSpPr>
        <p:spPr bwMode="auto">
          <a:xfrm>
            <a:off x="304800" y="6019800"/>
            <a:ext cx="4800600" cy="457200"/>
          </a:xfrm>
          <a:prstGeom prst="rect">
            <a:avLst/>
          </a:prstGeom>
          <a:noFill/>
          <a:ln w="9525">
            <a:noFill/>
            <a:miter lim="800000"/>
            <a:headEnd/>
            <a:tailEnd/>
          </a:ln>
          <a:effectLst/>
        </p:spPr>
        <p:txBody>
          <a:bodyPr>
            <a:spAutoFit/>
          </a:bodyPr>
          <a:lstStyle/>
          <a:p>
            <a:r>
              <a:rPr lang="en-US" sz="2400">
                <a:latin typeface="Parisian BT" charset="0"/>
                <a:cs typeface="Times New Roman" pitchFamily="18" charset="0"/>
              </a:rPr>
              <a:t>The data is accessed indirectly</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anim calcmode="lin" valueType="num">
                                      <p:cBhvr additive="base">
                                        <p:cTn id="7" dur="500" fill="hold"/>
                                        <p:tgtEl>
                                          <p:spTgt spid="675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758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9" fill="hold" grpId="0" nodeType="clickEffect">
                                  <p:stCondLst>
                                    <p:cond delay="0"/>
                                  </p:stCondLst>
                                  <p:childTnLst>
                                    <p:set>
                                      <p:cBhvr>
                                        <p:cTn id="12" dur="1" fill="hold">
                                          <p:stCondLst>
                                            <p:cond delay="0"/>
                                          </p:stCondLst>
                                        </p:cTn>
                                        <p:tgtEl>
                                          <p:spTgt spid="67607"/>
                                        </p:tgtEl>
                                        <p:attrNameLst>
                                          <p:attrName>style.visibility</p:attrName>
                                        </p:attrNameLst>
                                      </p:cBhvr>
                                      <p:to>
                                        <p:strVal val="visible"/>
                                      </p:to>
                                    </p:set>
                                    <p:anim calcmode="lin" valueType="num">
                                      <p:cBhvr additive="base">
                                        <p:cTn id="13" dur="500" fill="hold"/>
                                        <p:tgtEl>
                                          <p:spTgt spid="67607"/>
                                        </p:tgtEl>
                                        <p:attrNameLst>
                                          <p:attrName>ppt_x</p:attrName>
                                        </p:attrNameLst>
                                      </p:cBhvr>
                                      <p:tavLst>
                                        <p:tav tm="0">
                                          <p:val>
                                            <p:strVal val="0-#ppt_w/2"/>
                                          </p:val>
                                        </p:tav>
                                        <p:tav tm="100000">
                                          <p:val>
                                            <p:strVal val="#ppt_x"/>
                                          </p:val>
                                        </p:tav>
                                      </p:tavLst>
                                    </p:anim>
                                    <p:anim calcmode="lin" valueType="num">
                                      <p:cBhvr additive="base">
                                        <p:cTn id="14" dur="500" fill="hold"/>
                                        <p:tgtEl>
                                          <p:spTgt spid="67607"/>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9"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9" fill="hold" grpId="0" nodeType="clickEffect">
                                  <p:stCondLst>
                                    <p:cond delay="0"/>
                                  </p:stCondLst>
                                  <p:childTnLst>
                                    <p:set>
                                      <p:cBhvr>
                                        <p:cTn id="24" dur="1" fill="hold">
                                          <p:stCondLst>
                                            <p:cond delay="0"/>
                                          </p:stCondLst>
                                        </p:cTn>
                                        <p:tgtEl>
                                          <p:spTgt spid="67606"/>
                                        </p:tgtEl>
                                        <p:attrNameLst>
                                          <p:attrName>style.visibility</p:attrName>
                                        </p:attrNameLst>
                                      </p:cBhvr>
                                      <p:to>
                                        <p:strVal val="visible"/>
                                      </p:to>
                                    </p:set>
                                    <p:anim calcmode="lin" valueType="num">
                                      <p:cBhvr additive="base">
                                        <p:cTn id="25" dur="500" fill="hold"/>
                                        <p:tgtEl>
                                          <p:spTgt spid="67606"/>
                                        </p:tgtEl>
                                        <p:attrNameLst>
                                          <p:attrName>ppt_x</p:attrName>
                                        </p:attrNameLst>
                                      </p:cBhvr>
                                      <p:tavLst>
                                        <p:tav tm="0">
                                          <p:val>
                                            <p:strVal val="0-#ppt_w/2"/>
                                          </p:val>
                                        </p:tav>
                                        <p:tav tm="100000">
                                          <p:val>
                                            <p:strVal val="#ppt_x"/>
                                          </p:val>
                                        </p:tav>
                                      </p:tavLst>
                                    </p:anim>
                                    <p:anim calcmode="lin" valueType="num">
                                      <p:cBhvr additive="base">
                                        <p:cTn id="26" dur="500" fill="hold"/>
                                        <p:tgtEl>
                                          <p:spTgt spid="67606"/>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9" fill="hold" grpId="0" nodeType="clickEffect">
                                  <p:stCondLst>
                                    <p:cond delay="0"/>
                                  </p:stCondLst>
                                  <p:childTnLst>
                                    <p:set>
                                      <p:cBhvr>
                                        <p:cTn id="30" dur="1" fill="hold">
                                          <p:stCondLst>
                                            <p:cond delay="0"/>
                                          </p:stCondLst>
                                        </p:cTn>
                                        <p:tgtEl>
                                          <p:spTgt spid="67608"/>
                                        </p:tgtEl>
                                        <p:attrNameLst>
                                          <p:attrName>style.visibility</p:attrName>
                                        </p:attrNameLst>
                                      </p:cBhvr>
                                      <p:to>
                                        <p:strVal val="visible"/>
                                      </p:to>
                                    </p:set>
                                    <p:anim calcmode="lin" valueType="num">
                                      <p:cBhvr additive="base">
                                        <p:cTn id="31" dur="500" fill="hold"/>
                                        <p:tgtEl>
                                          <p:spTgt spid="67608"/>
                                        </p:tgtEl>
                                        <p:attrNameLst>
                                          <p:attrName>ppt_x</p:attrName>
                                        </p:attrNameLst>
                                      </p:cBhvr>
                                      <p:tavLst>
                                        <p:tav tm="0">
                                          <p:val>
                                            <p:strVal val="0-#ppt_w/2"/>
                                          </p:val>
                                        </p:tav>
                                        <p:tav tm="100000">
                                          <p:val>
                                            <p:strVal val="#ppt_x"/>
                                          </p:val>
                                        </p:tav>
                                      </p:tavLst>
                                    </p:anim>
                                    <p:anim calcmode="lin" valueType="num">
                                      <p:cBhvr additive="base">
                                        <p:cTn id="32" dur="500" fill="hold"/>
                                        <p:tgtEl>
                                          <p:spTgt spid="67608"/>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9" fill="hold" grpId="0" nodeType="clickEffect">
                                  <p:stCondLst>
                                    <p:cond delay="0"/>
                                  </p:stCondLst>
                                  <p:childTnLst>
                                    <p:set>
                                      <p:cBhvr>
                                        <p:cTn id="36" dur="1" fill="hold">
                                          <p:stCondLst>
                                            <p:cond delay="0"/>
                                          </p:stCondLst>
                                        </p:cTn>
                                        <p:tgtEl>
                                          <p:spTgt spid="67609"/>
                                        </p:tgtEl>
                                        <p:attrNameLst>
                                          <p:attrName>style.visibility</p:attrName>
                                        </p:attrNameLst>
                                      </p:cBhvr>
                                      <p:to>
                                        <p:strVal val="visible"/>
                                      </p:to>
                                    </p:set>
                                    <p:anim calcmode="lin" valueType="num">
                                      <p:cBhvr additive="base">
                                        <p:cTn id="37" dur="500" fill="hold"/>
                                        <p:tgtEl>
                                          <p:spTgt spid="67609"/>
                                        </p:tgtEl>
                                        <p:attrNameLst>
                                          <p:attrName>ppt_x</p:attrName>
                                        </p:attrNameLst>
                                      </p:cBhvr>
                                      <p:tavLst>
                                        <p:tav tm="0">
                                          <p:val>
                                            <p:strVal val="0-#ppt_w/2"/>
                                          </p:val>
                                        </p:tav>
                                        <p:tav tm="100000">
                                          <p:val>
                                            <p:strVal val="#ppt_x"/>
                                          </p:val>
                                        </p:tav>
                                      </p:tavLst>
                                    </p:anim>
                                    <p:anim calcmode="lin" valueType="num">
                                      <p:cBhvr additive="base">
                                        <p:cTn id="38" dur="500" fill="hold"/>
                                        <p:tgtEl>
                                          <p:spTgt spid="67609"/>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9" fill="hold" grpId="0" nodeType="clickEffect">
                                  <p:stCondLst>
                                    <p:cond delay="0"/>
                                  </p:stCondLst>
                                  <p:childTnLst>
                                    <p:set>
                                      <p:cBhvr>
                                        <p:cTn id="42" dur="1" fill="hold">
                                          <p:stCondLst>
                                            <p:cond delay="0"/>
                                          </p:stCondLst>
                                        </p:cTn>
                                        <p:tgtEl>
                                          <p:spTgt spid="67610"/>
                                        </p:tgtEl>
                                        <p:attrNameLst>
                                          <p:attrName>style.visibility</p:attrName>
                                        </p:attrNameLst>
                                      </p:cBhvr>
                                      <p:to>
                                        <p:strVal val="visible"/>
                                      </p:to>
                                    </p:set>
                                    <p:anim calcmode="lin" valueType="num">
                                      <p:cBhvr additive="base">
                                        <p:cTn id="43" dur="500" fill="hold"/>
                                        <p:tgtEl>
                                          <p:spTgt spid="67610"/>
                                        </p:tgtEl>
                                        <p:attrNameLst>
                                          <p:attrName>ppt_x</p:attrName>
                                        </p:attrNameLst>
                                      </p:cBhvr>
                                      <p:tavLst>
                                        <p:tav tm="0">
                                          <p:val>
                                            <p:strVal val="0-#ppt_w/2"/>
                                          </p:val>
                                        </p:tav>
                                        <p:tav tm="100000">
                                          <p:val>
                                            <p:strVal val="#ppt_x"/>
                                          </p:val>
                                        </p:tav>
                                      </p:tavLst>
                                    </p:anim>
                                    <p:anim calcmode="lin" valueType="num">
                                      <p:cBhvr additive="base">
                                        <p:cTn id="44" dur="500" fill="hold"/>
                                        <p:tgtEl>
                                          <p:spTgt spid="67610"/>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9" fill="hold" grpId="0" nodeType="clickEffect">
                                  <p:stCondLst>
                                    <p:cond delay="0"/>
                                  </p:stCondLst>
                                  <p:childTnLst>
                                    <p:set>
                                      <p:cBhvr>
                                        <p:cTn id="48" dur="1" fill="hold">
                                          <p:stCondLst>
                                            <p:cond delay="0"/>
                                          </p:stCondLst>
                                        </p:cTn>
                                        <p:tgtEl>
                                          <p:spTgt spid="67611"/>
                                        </p:tgtEl>
                                        <p:attrNameLst>
                                          <p:attrName>style.visibility</p:attrName>
                                        </p:attrNameLst>
                                      </p:cBhvr>
                                      <p:to>
                                        <p:strVal val="visible"/>
                                      </p:to>
                                    </p:set>
                                    <p:anim calcmode="lin" valueType="num">
                                      <p:cBhvr additive="base">
                                        <p:cTn id="49" dur="500" fill="hold"/>
                                        <p:tgtEl>
                                          <p:spTgt spid="67611"/>
                                        </p:tgtEl>
                                        <p:attrNameLst>
                                          <p:attrName>ppt_x</p:attrName>
                                        </p:attrNameLst>
                                      </p:cBhvr>
                                      <p:tavLst>
                                        <p:tav tm="0">
                                          <p:val>
                                            <p:strVal val="0-#ppt_w/2"/>
                                          </p:val>
                                        </p:tav>
                                        <p:tav tm="100000">
                                          <p:val>
                                            <p:strVal val="#ppt_x"/>
                                          </p:val>
                                        </p:tav>
                                      </p:tavLst>
                                    </p:anim>
                                    <p:anim calcmode="lin" valueType="num">
                                      <p:cBhvr additive="base">
                                        <p:cTn id="50" dur="500" fill="hold"/>
                                        <p:tgtEl>
                                          <p:spTgt spid="676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autoUpdateAnimBg="0"/>
      <p:bldP spid="67606" grpId="0" autoUpdateAnimBg="0"/>
      <p:bldP spid="67607" grpId="0" autoUpdateAnimBg="0"/>
      <p:bldP spid="67608" grpId="0" animBg="1"/>
      <p:bldP spid="67609" grpId="0" animBg="1"/>
      <p:bldP spid="67610" grpId="0" animBg="1" autoUpdateAnimBg="0"/>
      <p:bldP spid="67611"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56321"/>
          <p:cNvSpPr>
            <a:spLocks noGrp="1" noChangeArrowheads="1"/>
          </p:cNvSpPr>
          <p:nvPr>
            <p:ph type="title" idx="4294967295"/>
          </p:nvPr>
        </p:nvSpPr>
        <p:spPr/>
        <p:txBody>
          <a:bodyPr lIns="92075" tIns="46038" rIns="92075" bIns="46038"/>
          <a:lstStyle/>
          <a:p>
            <a:r>
              <a:rPr lang="en-US" dirty="0" smtClean="0"/>
              <a:t>Pointer Representation</a:t>
            </a:r>
            <a:endParaRPr lang="en-US" dirty="0"/>
          </a:p>
        </p:txBody>
      </p:sp>
      <p:grpSp>
        <p:nvGrpSpPr>
          <p:cNvPr id="2" name="Group 3"/>
          <p:cNvGrpSpPr>
            <a:grpSpLocks/>
          </p:cNvGrpSpPr>
          <p:nvPr/>
        </p:nvGrpSpPr>
        <p:grpSpPr bwMode="auto">
          <a:xfrm>
            <a:off x="6934200" y="2362200"/>
            <a:ext cx="1371600" cy="2514600"/>
            <a:chOff x="4368" y="1488"/>
            <a:chExt cx="864" cy="1584"/>
          </a:xfrm>
        </p:grpSpPr>
        <p:sp>
          <p:nvSpPr>
            <p:cNvPr id="68612" name="Rectangle 56323"/>
            <p:cNvSpPr>
              <a:spLocks noChangeArrowheads="1"/>
            </p:cNvSpPr>
            <p:nvPr/>
          </p:nvSpPr>
          <p:spPr bwMode="auto">
            <a:xfrm>
              <a:off x="4368" y="2544"/>
              <a:ext cx="864" cy="528"/>
            </a:xfrm>
            <a:prstGeom prst="rect">
              <a:avLst/>
            </a:prstGeom>
            <a:noFill/>
            <a:ln w="9525">
              <a:noFill/>
              <a:miter lim="800000"/>
              <a:headEnd/>
              <a:tailEnd/>
            </a:ln>
          </p:spPr>
          <p:txBody>
            <a:bodyPr lIns="92075" tIns="46038" rIns="92075" bIns="46038"/>
            <a:lstStyle/>
            <a:p>
              <a:pPr>
                <a:spcBef>
                  <a:spcPct val="20000"/>
                </a:spcBef>
              </a:pPr>
              <a:endParaRPr lang="en-US"/>
            </a:p>
          </p:txBody>
        </p:sp>
        <p:sp>
          <p:nvSpPr>
            <p:cNvPr id="68613" name="Rectangle 56324"/>
            <p:cNvSpPr>
              <a:spLocks noChangeArrowheads="1"/>
            </p:cNvSpPr>
            <p:nvPr/>
          </p:nvSpPr>
          <p:spPr bwMode="auto">
            <a:xfrm>
              <a:off x="4368" y="2016"/>
              <a:ext cx="864" cy="528"/>
            </a:xfrm>
            <a:prstGeom prst="rect">
              <a:avLst/>
            </a:prstGeom>
            <a:noFill/>
            <a:ln w="9525">
              <a:noFill/>
              <a:miter lim="800000"/>
              <a:headEnd/>
              <a:tailEnd/>
            </a:ln>
          </p:spPr>
          <p:txBody>
            <a:bodyPr lIns="92075" tIns="46038" rIns="92075" bIns="46038"/>
            <a:lstStyle/>
            <a:p>
              <a:pPr>
                <a:spcBef>
                  <a:spcPct val="20000"/>
                </a:spcBef>
              </a:pPr>
              <a:endParaRPr lang="en-US"/>
            </a:p>
          </p:txBody>
        </p:sp>
        <p:sp>
          <p:nvSpPr>
            <p:cNvPr id="68614" name="Rectangle 56325"/>
            <p:cNvSpPr>
              <a:spLocks noChangeArrowheads="1"/>
            </p:cNvSpPr>
            <p:nvPr/>
          </p:nvSpPr>
          <p:spPr bwMode="auto">
            <a:xfrm>
              <a:off x="4368" y="1488"/>
              <a:ext cx="864" cy="528"/>
            </a:xfrm>
            <a:prstGeom prst="rect">
              <a:avLst/>
            </a:prstGeom>
            <a:noFill/>
            <a:ln w="9525">
              <a:noFill/>
              <a:miter lim="800000"/>
              <a:headEnd/>
              <a:tailEnd/>
            </a:ln>
          </p:spPr>
          <p:txBody>
            <a:bodyPr lIns="92075" tIns="46038" rIns="92075" bIns="46038"/>
            <a:lstStyle/>
            <a:p>
              <a:pPr>
                <a:spcBef>
                  <a:spcPct val="20000"/>
                </a:spcBef>
              </a:pPr>
              <a:endParaRPr lang="en-US"/>
            </a:p>
          </p:txBody>
        </p:sp>
        <p:sp>
          <p:nvSpPr>
            <p:cNvPr id="68615" name="Straight Connector 56326"/>
            <p:cNvSpPr>
              <a:spLocks noChangeShapeType="1"/>
            </p:cNvSpPr>
            <p:nvPr/>
          </p:nvSpPr>
          <p:spPr bwMode="auto">
            <a:xfrm>
              <a:off x="4368" y="1488"/>
              <a:ext cx="864" cy="0"/>
            </a:xfrm>
            <a:prstGeom prst="line">
              <a:avLst/>
            </a:prstGeom>
            <a:noFill/>
            <a:ln w="12700" algn="ctr">
              <a:solidFill>
                <a:schemeClr val="tx1"/>
              </a:solidFill>
              <a:round/>
              <a:headEnd type="none" w="sm" len="sm"/>
              <a:tailEnd type="none" w="sm" len="sm"/>
            </a:ln>
          </p:spPr>
          <p:txBody>
            <a:bodyPr/>
            <a:lstStyle/>
            <a:p>
              <a:endParaRPr lang="en-US"/>
            </a:p>
          </p:txBody>
        </p:sp>
        <p:sp>
          <p:nvSpPr>
            <p:cNvPr id="68616" name="Straight Connector 56327"/>
            <p:cNvSpPr>
              <a:spLocks noChangeShapeType="1"/>
            </p:cNvSpPr>
            <p:nvPr/>
          </p:nvSpPr>
          <p:spPr bwMode="auto">
            <a:xfrm>
              <a:off x="4368" y="2016"/>
              <a:ext cx="864" cy="0"/>
            </a:xfrm>
            <a:prstGeom prst="line">
              <a:avLst/>
            </a:prstGeom>
            <a:noFill/>
            <a:ln w="12700" algn="ctr">
              <a:solidFill>
                <a:schemeClr val="tx1"/>
              </a:solidFill>
              <a:round/>
              <a:headEnd type="none" w="sm" len="sm"/>
              <a:tailEnd type="none" w="sm" len="sm"/>
            </a:ln>
          </p:spPr>
          <p:txBody>
            <a:bodyPr/>
            <a:lstStyle/>
            <a:p>
              <a:endParaRPr lang="en-US"/>
            </a:p>
          </p:txBody>
        </p:sp>
        <p:sp>
          <p:nvSpPr>
            <p:cNvPr id="68617" name="Straight Connector 56328"/>
            <p:cNvSpPr>
              <a:spLocks noChangeShapeType="1"/>
            </p:cNvSpPr>
            <p:nvPr/>
          </p:nvSpPr>
          <p:spPr bwMode="auto">
            <a:xfrm>
              <a:off x="4368" y="2544"/>
              <a:ext cx="864" cy="0"/>
            </a:xfrm>
            <a:prstGeom prst="line">
              <a:avLst/>
            </a:prstGeom>
            <a:noFill/>
            <a:ln w="12700" algn="ctr">
              <a:solidFill>
                <a:schemeClr val="tx1"/>
              </a:solidFill>
              <a:round/>
              <a:headEnd type="none" w="sm" len="sm"/>
              <a:tailEnd type="none" w="sm" len="sm"/>
            </a:ln>
          </p:spPr>
          <p:txBody>
            <a:bodyPr/>
            <a:lstStyle/>
            <a:p>
              <a:endParaRPr lang="en-US"/>
            </a:p>
          </p:txBody>
        </p:sp>
        <p:sp>
          <p:nvSpPr>
            <p:cNvPr id="68618" name="Straight Connector 56329"/>
            <p:cNvSpPr>
              <a:spLocks noChangeShapeType="1"/>
            </p:cNvSpPr>
            <p:nvPr/>
          </p:nvSpPr>
          <p:spPr bwMode="auto">
            <a:xfrm>
              <a:off x="4368" y="3072"/>
              <a:ext cx="864" cy="0"/>
            </a:xfrm>
            <a:prstGeom prst="line">
              <a:avLst/>
            </a:prstGeom>
            <a:noFill/>
            <a:ln w="12700" algn="ctr">
              <a:solidFill>
                <a:schemeClr val="tx1"/>
              </a:solidFill>
              <a:round/>
              <a:headEnd type="none" w="sm" len="sm"/>
              <a:tailEnd type="none" w="sm" len="sm"/>
            </a:ln>
          </p:spPr>
          <p:txBody>
            <a:bodyPr/>
            <a:lstStyle/>
            <a:p>
              <a:endParaRPr lang="en-US"/>
            </a:p>
          </p:txBody>
        </p:sp>
        <p:sp>
          <p:nvSpPr>
            <p:cNvPr id="68619" name="Straight Connector 56330"/>
            <p:cNvSpPr>
              <a:spLocks noChangeShapeType="1"/>
            </p:cNvSpPr>
            <p:nvPr/>
          </p:nvSpPr>
          <p:spPr bwMode="auto">
            <a:xfrm>
              <a:off x="4368" y="1488"/>
              <a:ext cx="0" cy="1584"/>
            </a:xfrm>
            <a:prstGeom prst="line">
              <a:avLst/>
            </a:prstGeom>
            <a:noFill/>
            <a:ln w="12700" algn="ctr">
              <a:solidFill>
                <a:schemeClr val="tx1"/>
              </a:solidFill>
              <a:round/>
              <a:headEnd type="none" w="sm" len="sm"/>
              <a:tailEnd type="none" w="sm" len="sm"/>
            </a:ln>
          </p:spPr>
          <p:txBody>
            <a:bodyPr/>
            <a:lstStyle/>
            <a:p>
              <a:endParaRPr lang="en-US"/>
            </a:p>
          </p:txBody>
        </p:sp>
        <p:sp>
          <p:nvSpPr>
            <p:cNvPr id="68620" name="Straight Connector 56331"/>
            <p:cNvSpPr>
              <a:spLocks noChangeShapeType="1"/>
            </p:cNvSpPr>
            <p:nvPr/>
          </p:nvSpPr>
          <p:spPr bwMode="auto">
            <a:xfrm>
              <a:off x="5232" y="1488"/>
              <a:ext cx="0" cy="1584"/>
            </a:xfrm>
            <a:prstGeom prst="line">
              <a:avLst/>
            </a:prstGeom>
            <a:noFill/>
            <a:ln w="12700" algn="ctr">
              <a:solidFill>
                <a:schemeClr val="tx1"/>
              </a:solidFill>
              <a:round/>
              <a:headEnd type="none" w="sm" len="sm"/>
              <a:tailEnd type="none" w="sm" len="sm"/>
            </a:ln>
          </p:spPr>
          <p:txBody>
            <a:bodyPr/>
            <a:lstStyle/>
            <a:p>
              <a:endParaRPr lang="en-US"/>
            </a:p>
          </p:txBody>
        </p:sp>
      </p:grpSp>
      <p:grpSp>
        <p:nvGrpSpPr>
          <p:cNvPr id="3" name="Group 13"/>
          <p:cNvGrpSpPr>
            <a:grpSpLocks/>
          </p:cNvGrpSpPr>
          <p:nvPr/>
        </p:nvGrpSpPr>
        <p:grpSpPr bwMode="auto">
          <a:xfrm>
            <a:off x="4572000" y="3200400"/>
            <a:ext cx="1371600" cy="838200"/>
            <a:chOff x="2880" y="2016"/>
            <a:chExt cx="864" cy="528"/>
          </a:xfrm>
        </p:grpSpPr>
        <p:sp>
          <p:nvSpPr>
            <p:cNvPr id="68622" name="Rectangle 56333"/>
            <p:cNvSpPr>
              <a:spLocks noChangeArrowheads="1"/>
            </p:cNvSpPr>
            <p:nvPr/>
          </p:nvSpPr>
          <p:spPr bwMode="auto">
            <a:xfrm>
              <a:off x="2880" y="2016"/>
              <a:ext cx="864" cy="528"/>
            </a:xfrm>
            <a:prstGeom prst="rect">
              <a:avLst/>
            </a:prstGeom>
            <a:noFill/>
            <a:ln w="9525">
              <a:noFill/>
              <a:miter lim="800000"/>
              <a:headEnd/>
              <a:tailEnd/>
            </a:ln>
          </p:spPr>
          <p:txBody>
            <a:bodyPr lIns="92075" tIns="46038" rIns="92075" bIns="46038"/>
            <a:lstStyle/>
            <a:p>
              <a:pPr>
                <a:spcBef>
                  <a:spcPct val="20000"/>
                </a:spcBef>
              </a:pPr>
              <a:endParaRPr lang="en-US"/>
            </a:p>
          </p:txBody>
        </p:sp>
        <p:sp>
          <p:nvSpPr>
            <p:cNvPr id="68623" name="Straight Connector 56334"/>
            <p:cNvSpPr>
              <a:spLocks noChangeShapeType="1"/>
            </p:cNvSpPr>
            <p:nvPr/>
          </p:nvSpPr>
          <p:spPr bwMode="auto">
            <a:xfrm>
              <a:off x="2880" y="2016"/>
              <a:ext cx="864" cy="0"/>
            </a:xfrm>
            <a:prstGeom prst="line">
              <a:avLst/>
            </a:prstGeom>
            <a:noFill/>
            <a:ln w="12700" algn="ctr">
              <a:solidFill>
                <a:schemeClr val="tx1"/>
              </a:solidFill>
              <a:round/>
              <a:headEnd type="none" w="sm" len="sm"/>
              <a:tailEnd type="none" w="sm" len="sm"/>
            </a:ln>
          </p:spPr>
          <p:txBody>
            <a:bodyPr/>
            <a:lstStyle/>
            <a:p>
              <a:endParaRPr lang="en-US"/>
            </a:p>
          </p:txBody>
        </p:sp>
        <p:sp>
          <p:nvSpPr>
            <p:cNvPr id="68624" name="Straight Connector 56335"/>
            <p:cNvSpPr>
              <a:spLocks noChangeShapeType="1"/>
            </p:cNvSpPr>
            <p:nvPr/>
          </p:nvSpPr>
          <p:spPr bwMode="auto">
            <a:xfrm>
              <a:off x="2880" y="2544"/>
              <a:ext cx="864" cy="0"/>
            </a:xfrm>
            <a:prstGeom prst="line">
              <a:avLst/>
            </a:prstGeom>
            <a:noFill/>
            <a:ln w="12700" algn="ctr">
              <a:solidFill>
                <a:schemeClr val="tx1"/>
              </a:solidFill>
              <a:round/>
              <a:headEnd type="none" w="sm" len="sm"/>
              <a:tailEnd type="none" w="sm" len="sm"/>
            </a:ln>
          </p:spPr>
          <p:txBody>
            <a:bodyPr/>
            <a:lstStyle/>
            <a:p>
              <a:endParaRPr lang="en-US"/>
            </a:p>
          </p:txBody>
        </p:sp>
        <p:sp>
          <p:nvSpPr>
            <p:cNvPr id="68625" name="Straight Connector 56336"/>
            <p:cNvSpPr>
              <a:spLocks noChangeShapeType="1"/>
            </p:cNvSpPr>
            <p:nvPr/>
          </p:nvSpPr>
          <p:spPr bwMode="auto">
            <a:xfrm>
              <a:off x="2880" y="2016"/>
              <a:ext cx="0" cy="528"/>
            </a:xfrm>
            <a:prstGeom prst="line">
              <a:avLst/>
            </a:prstGeom>
            <a:noFill/>
            <a:ln w="12700" algn="ctr">
              <a:solidFill>
                <a:schemeClr val="tx1"/>
              </a:solidFill>
              <a:round/>
              <a:headEnd type="none" w="sm" len="sm"/>
              <a:tailEnd type="none" w="sm" len="sm"/>
            </a:ln>
          </p:spPr>
          <p:txBody>
            <a:bodyPr/>
            <a:lstStyle/>
            <a:p>
              <a:endParaRPr lang="en-US"/>
            </a:p>
          </p:txBody>
        </p:sp>
        <p:sp>
          <p:nvSpPr>
            <p:cNvPr id="68626" name="Straight Connector 56337"/>
            <p:cNvSpPr>
              <a:spLocks noChangeShapeType="1"/>
            </p:cNvSpPr>
            <p:nvPr/>
          </p:nvSpPr>
          <p:spPr bwMode="auto">
            <a:xfrm>
              <a:off x="3744" y="2016"/>
              <a:ext cx="0" cy="528"/>
            </a:xfrm>
            <a:prstGeom prst="line">
              <a:avLst/>
            </a:prstGeom>
            <a:noFill/>
            <a:ln w="12700" algn="ctr">
              <a:solidFill>
                <a:schemeClr val="tx1"/>
              </a:solidFill>
              <a:round/>
              <a:headEnd type="none" w="sm" len="sm"/>
              <a:tailEnd type="none" w="sm" len="sm"/>
            </a:ln>
          </p:spPr>
          <p:txBody>
            <a:bodyPr/>
            <a:lstStyle/>
            <a:p>
              <a:endParaRPr lang="en-US"/>
            </a:p>
          </p:txBody>
        </p:sp>
      </p:grpSp>
      <p:sp>
        <p:nvSpPr>
          <p:cNvPr id="68627" name="Rectangle 56338"/>
          <p:cNvSpPr>
            <a:spLocks noChangeArrowheads="1"/>
          </p:cNvSpPr>
          <p:nvPr/>
        </p:nvSpPr>
        <p:spPr bwMode="auto">
          <a:xfrm>
            <a:off x="609600" y="2057400"/>
            <a:ext cx="4723344" cy="3970960"/>
          </a:xfrm>
          <a:prstGeom prst="rect">
            <a:avLst/>
          </a:prstGeom>
          <a:noFill/>
          <a:ln w="9525">
            <a:noFill/>
            <a:miter lim="800000"/>
            <a:headEnd/>
            <a:tailEnd/>
          </a:ln>
        </p:spPr>
        <p:txBody>
          <a:bodyPr wrap="none" lIns="92075" tIns="46038" rIns="92075" bIns="46038">
            <a:spAutoFit/>
          </a:bodyPr>
          <a:lstStyle/>
          <a:p>
            <a:r>
              <a:rPr lang="en-US" sz="2800" dirty="0" err="1">
                <a:latin typeface="Courier New" pitchFamily="49" charset="0"/>
              </a:rPr>
              <a:t>int</a:t>
            </a:r>
            <a:r>
              <a:rPr lang="en-US" sz="2800" dirty="0">
                <a:latin typeface="Courier New" pitchFamily="49" charset="0"/>
              </a:rPr>
              <a:t> x = 10;</a:t>
            </a:r>
          </a:p>
          <a:p>
            <a:r>
              <a:rPr lang="en-US" sz="2800" dirty="0" err="1">
                <a:latin typeface="Courier New" pitchFamily="49" charset="0"/>
              </a:rPr>
              <a:t>int</a:t>
            </a:r>
            <a:r>
              <a:rPr lang="en-US" sz="2800" dirty="0">
                <a:latin typeface="Courier New" pitchFamily="49" charset="0"/>
              </a:rPr>
              <a:t> *p;</a:t>
            </a:r>
          </a:p>
          <a:p>
            <a:endParaRPr lang="en-US" sz="2800" dirty="0">
              <a:latin typeface="Courier New" pitchFamily="49" charset="0"/>
            </a:endParaRPr>
          </a:p>
          <a:p>
            <a:r>
              <a:rPr lang="en-US" sz="2800" dirty="0">
                <a:latin typeface="Courier New" pitchFamily="49" charset="0"/>
              </a:rPr>
              <a:t>p = &amp;x;</a:t>
            </a:r>
          </a:p>
          <a:p>
            <a:endParaRPr lang="en-US" sz="2800" dirty="0">
              <a:latin typeface="Courier New" pitchFamily="49" charset="0"/>
            </a:endParaRPr>
          </a:p>
          <a:p>
            <a:endParaRPr lang="en-US" sz="2800" dirty="0">
              <a:latin typeface="Courier New" pitchFamily="49" charset="0"/>
            </a:endParaRPr>
          </a:p>
          <a:p>
            <a:endParaRPr lang="en-US" sz="2800" dirty="0">
              <a:latin typeface="Courier New" pitchFamily="49" charset="0"/>
            </a:endParaRPr>
          </a:p>
          <a:p>
            <a:endParaRPr lang="en-US" sz="2800" dirty="0">
              <a:latin typeface="Courier New" pitchFamily="49" charset="0"/>
            </a:endParaRPr>
          </a:p>
          <a:p>
            <a:r>
              <a:rPr lang="en-US" sz="2800" dirty="0">
                <a:latin typeface="Courier New" pitchFamily="49" charset="0"/>
              </a:rPr>
              <a:t>p</a:t>
            </a:r>
            <a:r>
              <a:rPr lang="en-US" sz="2800" dirty="0"/>
              <a:t> gets the address of </a:t>
            </a:r>
            <a:r>
              <a:rPr lang="en-US" sz="2800" dirty="0">
                <a:latin typeface="Courier New" pitchFamily="49" charset="0"/>
              </a:rPr>
              <a:t>x</a:t>
            </a:r>
            <a:r>
              <a:rPr lang="en-US" sz="2800" dirty="0"/>
              <a:t> in memory.</a:t>
            </a:r>
          </a:p>
        </p:txBody>
      </p:sp>
      <p:sp>
        <p:nvSpPr>
          <p:cNvPr id="68628" name="Rectangle 56339"/>
          <p:cNvSpPr>
            <a:spLocks noChangeArrowheads="1"/>
          </p:cNvSpPr>
          <p:nvPr/>
        </p:nvSpPr>
        <p:spPr bwMode="auto">
          <a:xfrm>
            <a:off x="5105400" y="2590800"/>
            <a:ext cx="432811" cy="585418"/>
          </a:xfrm>
          <a:prstGeom prst="rect">
            <a:avLst/>
          </a:prstGeom>
          <a:noFill/>
          <a:ln w="9525">
            <a:noFill/>
            <a:miter lim="800000"/>
            <a:headEnd/>
            <a:tailEnd/>
          </a:ln>
        </p:spPr>
        <p:txBody>
          <a:bodyPr wrap="none" lIns="92075" tIns="46038" rIns="92075" bIns="46038">
            <a:spAutoFit/>
          </a:bodyPr>
          <a:lstStyle/>
          <a:p>
            <a:r>
              <a:rPr lang="en-US" sz="3200" dirty="0">
                <a:latin typeface="Courier New" pitchFamily="49" charset="0"/>
              </a:rPr>
              <a:t>p</a:t>
            </a:r>
          </a:p>
        </p:txBody>
      </p:sp>
      <p:sp>
        <p:nvSpPr>
          <p:cNvPr id="68629" name="Rectangle 56340"/>
          <p:cNvSpPr>
            <a:spLocks noChangeArrowheads="1"/>
          </p:cNvSpPr>
          <p:nvPr/>
        </p:nvSpPr>
        <p:spPr bwMode="auto">
          <a:xfrm>
            <a:off x="8305800" y="3352800"/>
            <a:ext cx="432811" cy="585418"/>
          </a:xfrm>
          <a:prstGeom prst="rect">
            <a:avLst/>
          </a:prstGeom>
          <a:noFill/>
          <a:ln w="9525">
            <a:noFill/>
            <a:miter lim="800000"/>
            <a:headEnd/>
            <a:tailEnd/>
          </a:ln>
        </p:spPr>
        <p:txBody>
          <a:bodyPr wrap="none" lIns="92075" tIns="46038" rIns="92075" bIns="46038">
            <a:spAutoFit/>
          </a:bodyPr>
          <a:lstStyle/>
          <a:p>
            <a:r>
              <a:rPr lang="en-US" sz="3200" dirty="0">
                <a:latin typeface="Courier New" pitchFamily="49" charset="0"/>
              </a:rPr>
              <a:t>x</a:t>
            </a:r>
          </a:p>
        </p:txBody>
      </p:sp>
      <p:sp>
        <p:nvSpPr>
          <p:cNvPr id="68630" name="Straight Connector 56341"/>
          <p:cNvSpPr>
            <a:spLocks noChangeShapeType="1"/>
          </p:cNvSpPr>
          <p:nvPr/>
        </p:nvSpPr>
        <p:spPr bwMode="auto">
          <a:xfrm>
            <a:off x="5181600" y="3581400"/>
            <a:ext cx="1752600" cy="0"/>
          </a:xfrm>
          <a:prstGeom prst="line">
            <a:avLst/>
          </a:prstGeom>
          <a:noFill/>
          <a:ln w="12700" algn="ctr">
            <a:solidFill>
              <a:srgbClr val="CC3300"/>
            </a:solidFill>
            <a:round/>
            <a:headEnd type="none" w="sm" len="sm"/>
            <a:tailEnd type="stealth" w="med" len="lg"/>
          </a:ln>
        </p:spPr>
        <p:txBody>
          <a:bodyPr/>
          <a:lstStyle/>
          <a:p>
            <a:endParaRPr lang="en-US"/>
          </a:p>
        </p:txBody>
      </p:sp>
      <p:sp>
        <p:nvSpPr>
          <p:cNvPr id="68631" name="Rectangle 56342"/>
          <p:cNvSpPr>
            <a:spLocks noChangeArrowheads="1"/>
          </p:cNvSpPr>
          <p:nvPr/>
        </p:nvSpPr>
        <p:spPr bwMode="auto">
          <a:xfrm>
            <a:off x="7239000" y="3352800"/>
            <a:ext cx="679673" cy="585418"/>
          </a:xfrm>
          <a:prstGeom prst="rect">
            <a:avLst/>
          </a:prstGeom>
          <a:noFill/>
          <a:ln w="9525">
            <a:noFill/>
            <a:miter lim="800000"/>
            <a:headEnd/>
            <a:tailEnd/>
          </a:ln>
        </p:spPr>
        <p:txBody>
          <a:bodyPr wrap="none" lIns="92075" tIns="46038" rIns="92075" bIns="46038">
            <a:spAutoFit/>
          </a:bodyPr>
          <a:lstStyle/>
          <a:p>
            <a:r>
              <a:rPr lang="en-US" sz="3200">
                <a:latin typeface="Courier New" pitchFamily="49" charset="0"/>
              </a:rPr>
              <a:t>10</a:t>
            </a:r>
          </a:p>
        </p:txBody>
      </p:sp>
      <p:grpSp>
        <p:nvGrpSpPr>
          <p:cNvPr id="4" name="Group 24"/>
          <p:cNvGrpSpPr>
            <a:grpSpLocks/>
          </p:cNvGrpSpPr>
          <p:nvPr/>
        </p:nvGrpSpPr>
        <p:grpSpPr bwMode="auto">
          <a:xfrm>
            <a:off x="7493000" y="1798638"/>
            <a:ext cx="85725" cy="390525"/>
            <a:chOff x="4720" y="1133"/>
            <a:chExt cx="54" cy="246"/>
          </a:xfrm>
        </p:grpSpPr>
        <p:sp>
          <p:nvSpPr>
            <p:cNvPr id="68633" name="Oval 56344"/>
            <p:cNvSpPr>
              <a:spLocks noChangeArrowheads="1"/>
            </p:cNvSpPr>
            <p:nvPr/>
          </p:nvSpPr>
          <p:spPr bwMode="auto">
            <a:xfrm>
              <a:off x="4720" y="1133"/>
              <a:ext cx="54" cy="54"/>
            </a:xfrm>
            <a:prstGeom prst="ellipse">
              <a:avLst/>
            </a:prstGeom>
            <a:solidFill>
              <a:schemeClr val="bg2"/>
            </a:solidFill>
            <a:ln w="12700" algn="ctr">
              <a:solidFill>
                <a:schemeClr val="tx1"/>
              </a:solidFill>
              <a:round/>
              <a:headEnd/>
              <a:tailEnd/>
            </a:ln>
          </p:spPr>
          <p:txBody>
            <a:bodyPr wrap="none" anchor="ctr"/>
            <a:lstStyle/>
            <a:p>
              <a:endParaRPr lang="en-US">
                <a:solidFill>
                  <a:srgbClr val="000000"/>
                </a:solidFill>
              </a:endParaRPr>
            </a:p>
          </p:txBody>
        </p:sp>
        <p:sp>
          <p:nvSpPr>
            <p:cNvPr id="68634" name="Oval 56345"/>
            <p:cNvSpPr>
              <a:spLocks noChangeArrowheads="1"/>
            </p:cNvSpPr>
            <p:nvPr/>
          </p:nvSpPr>
          <p:spPr bwMode="auto">
            <a:xfrm>
              <a:off x="4720" y="1229"/>
              <a:ext cx="54" cy="54"/>
            </a:xfrm>
            <a:prstGeom prst="ellipse">
              <a:avLst/>
            </a:prstGeom>
            <a:solidFill>
              <a:schemeClr val="bg2"/>
            </a:solidFill>
            <a:ln w="12700" algn="ctr">
              <a:solidFill>
                <a:schemeClr val="tx1"/>
              </a:solidFill>
              <a:round/>
              <a:headEnd/>
              <a:tailEnd/>
            </a:ln>
          </p:spPr>
          <p:txBody>
            <a:bodyPr wrap="none" anchor="ctr"/>
            <a:lstStyle/>
            <a:p>
              <a:endParaRPr lang="en-US">
                <a:solidFill>
                  <a:srgbClr val="000000"/>
                </a:solidFill>
              </a:endParaRPr>
            </a:p>
          </p:txBody>
        </p:sp>
        <p:sp>
          <p:nvSpPr>
            <p:cNvPr id="68635" name="Oval 56346"/>
            <p:cNvSpPr>
              <a:spLocks noChangeArrowheads="1"/>
            </p:cNvSpPr>
            <p:nvPr/>
          </p:nvSpPr>
          <p:spPr bwMode="auto">
            <a:xfrm>
              <a:off x="4720" y="1325"/>
              <a:ext cx="54" cy="54"/>
            </a:xfrm>
            <a:prstGeom prst="ellipse">
              <a:avLst/>
            </a:prstGeom>
            <a:solidFill>
              <a:schemeClr val="bg2"/>
            </a:solidFill>
            <a:ln w="12700" algn="ctr">
              <a:solidFill>
                <a:schemeClr val="tx1"/>
              </a:solidFill>
              <a:round/>
              <a:headEnd/>
              <a:tailEnd/>
            </a:ln>
          </p:spPr>
          <p:txBody>
            <a:bodyPr wrap="none" anchor="ctr"/>
            <a:lstStyle/>
            <a:p>
              <a:endParaRPr lang="en-US">
                <a:solidFill>
                  <a:srgbClr val="000000"/>
                </a:solidFill>
              </a:endParaRPr>
            </a:p>
          </p:txBody>
        </p:sp>
      </p:grpSp>
      <p:grpSp>
        <p:nvGrpSpPr>
          <p:cNvPr id="5" name="Group 28"/>
          <p:cNvGrpSpPr>
            <a:grpSpLocks/>
          </p:cNvGrpSpPr>
          <p:nvPr/>
        </p:nvGrpSpPr>
        <p:grpSpPr bwMode="auto">
          <a:xfrm>
            <a:off x="7502525" y="5030788"/>
            <a:ext cx="66675" cy="390525"/>
            <a:chOff x="4726" y="3169"/>
            <a:chExt cx="42" cy="246"/>
          </a:xfrm>
        </p:grpSpPr>
        <p:sp>
          <p:nvSpPr>
            <p:cNvPr id="68637" name="Oval 56348"/>
            <p:cNvSpPr>
              <a:spLocks noChangeArrowheads="1"/>
            </p:cNvSpPr>
            <p:nvPr/>
          </p:nvSpPr>
          <p:spPr bwMode="auto">
            <a:xfrm>
              <a:off x="4726" y="3169"/>
              <a:ext cx="42" cy="54"/>
            </a:xfrm>
            <a:prstGeom prst="ellipse">
              <a:avLst/>
            </a:prstGeom>
            <a:solidFill>
              <a:schemeClr val="bg2"/>
            </a:solidFill>
            <a:ln w="12700" algn="ctr">
              <a:solidFill>
                <a:schemeClr val="tx1"/>
              </a:solidFill>
              <a:round/>
              <a:headEnd/>
              <a:tailEnd/>
            </a:ln>
          </p:spPr>
          <p:txBody>
            <a:bodyPr wrap="none" anchor="ctr"/>
            <a:lstStyle/>
            <a:p>
              <a:endParaRPr lang="en-US">
                <a:solidFill>
                  <a:srgbClr val="000000"/>
                </a:solidFill>
              </a:endParaRPr>
            </a:p>
          </p:txBody>
        </p:sp>
        <p:sp>
          <p:nvSpPr>
            <p:cNvPr id="68638" name="Oval 56349"/>
            <p:cNvSpPr>
              <a:spLocks noChangeArrowheads="1"/>
            </p:cNvSpPr>
            <p:nvPr/>
          </p:nvSpPr>
          <p:spPr bwMode="auto">
            <a:xfrm>
              <a:off x="4726" y="3265"/>
              <a:ext cx="42" cy="54"/>
            </a:xfrm>
            <a:prstGeom prst="ellipse">
              <a:avLst/>
            </a:prstGeom>
            <a:solidFill>
              <a:schemeClr val="bg2"/>
            </a:solidFill>
            <a:ln w="12700" algn="ctr">
              <a:solidFill>
                <a:schemeClr val="tx1"/>
              </a:solidFill>
              <a:round/>
              <a:headEnd/>
              <a:tailEnd/>
            </a:ln>
          </p:spPr>
          <p:txBody>
            <a:bodyPr wrap="none" anchor="ctr"/>
            <a:lstStyle/>
            <a:p>
              <a:endParaRPr lang="en-US">
                <a:solidFill>
                  <a:srgbClr val="000000"/>
                </a:solidFill>
              </a:endParaRPr>
            </a:p>
          </p:txBody>
        </p:sp>
        <p:sp>
          <p:nvSpPr>
            <p:cNvPr id="68639" name="Oval 56350"/>
            <p:cNvSpPr>
              <a:spLocks noChangeArrowheads="1"/>
            </p:cNvSpPr>
            <p:nvPr/>
          </p:nvSpPr>
          <p:spPr bwMode="auto">
            <a:xfrm>
              <a:off x="4726" y="3361"/>
              <a:ext cx="42" cy="54"/>
            </a:xfrm>
            <a:prstGeom prst="ellipse">
              <a:avLst/>
            </a:prstGeom>
            <a:solidFill>
              <a:schemeClr val="bg2"/>
            </a:solidFill>
            <a:ln w="12700" algn="ctr">
              <a:solidFill>
                <a:schemeClr val="tx1"/>
              </a:solidFill>
              <a:round/>
              <a:headEnd/>
              <a:tailEnd/>
            </a:ln>
          </p:spPr>
          <p:txBody>
            <a:bodyPr wrap="none" anchor="ctr"/>
            <a:lstStyle/>
            <a:p>
              <a:endParaRPr lang="en-US">
                <a:solidFill>
                  <a:srgbClr val="000000"/>
                </a:solidFill>
              </a:endParaRPr>
            </a:p>
          </p:txBody>
        </p:sp>
      </p:gr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58369"/>
          <p:cNvSpPr>
            <a:spLocks noGrp="1" noChangeArrowheads="1"/>
          </p:cNvSpPr>
          <p:nvPr>
            <p:ph type="title" idx="4294967295"/>
          </p:nvPr>
        </p:nvSpPr>
        <p:spPr/>
        <p:txBody>
          <a:bodyPr lIns="92075" tIns="46038" rIns="92075" bIns="46038"/>
          <a:lstStyle/>
          <a:p>
            <a:r>
              <a:rPr lang="en-US" dirty="0" smtClean="0"/>
              <a:t>Example</a:t>
            </a:r>
            <a:endParaRPr lang="en-US" dirty="0"/>
          </a:p>
        </p:txBody>
      </p:sp>
      <p:grpSp>
        <p:nvGrpSpPr>
          <p:cNvPr id="2" name="Group 3"/>
          <p:cNvGrpSpPr>
            <a:grpSpLocks/>
          </p:cNvGrpSpPr>
          <p:nvPr/>
        </p:nvGrpSpPr>
        <p:grpSpPr bwMode="auto">
          <a:xfrm>
            <a:off x="6934200" y="2362200"/>
            <a:ext cx="1371600" cy="2514600"/>
            <a:chOff x="4368" y="1488"/>
            <a:chExt cx="864" cy="1584"/>
          </a:xfrm>
        </p:grpSpPr>
        <p:sp>
          <p:nvSpPr>
            <p:cNvPr id="70660" name="Rectangle 58371"/>
            <p:cNvSpPr>
              <a:spLocks noChangeArrowheads="1"/>
            </p:cNvSpPr>
            <p:nvPr/>
          </p:nvSpPr>
          <p:spPr bwMode="auto">
            <a:xfrm>
              <a:off x="4368" y="2544"/>
              <a:ext cx="864" cy="528"/>
            </a:xfrm>
            <a:prstGeom prst="rect">
              <a:avLst/>
            </a:prstGeom>
            <a:noFill/>
            <a:ln w="9525">
              <a:noFill/>
              <a:miter lim="800000"/>
              <a:headEnd/>
              <a:tailEnd/>
            </a:ln>
          </p:spPr>
          <p:txBody>
            <a:bodyPr lIns="92075" tIns="46038" rIns="92075" bIns="46038"/>
            <a:lstStyle/>
            <a:p>
              <a:pPr>
                <a:spcBef>
                  <a:spcPct val="20000"/>
                </a:spcBef>
              </a:pPr>
              <a:endParaRPr lang="en-US"/>
            </a:p>
          </p:txBody>
        </p:sp>
        <p:sp>
          <p:nvSpPr>
            <p:cNvPr id="70661" name="Rectangle 58372"/>
            <p:cNvSpPr>
              <a:spLocks noChangeArrowheads="1"/>
            </p:cNvSpPr>
            <p:nvPr/>
          </p:nvSpPr>
          <p:spPr bwMode="auto">
            <a:xfrm>
              <a:off x="4368" y="2016"/>
              <a:ext cx="864" cy="528"/>
            </a:xfrm>
            <a:prstGeom prst="rect">
              <a:avLst/>
            </a:prstGeom>
            <a:noFill/>
            <a:ln w="9525">
              <a:noFill/>
              <a:miter lim="800000"/>
              <a:headEnd/>
              <a:tailEnd/>
            </a:ln>
          </p:spPr>
          <p:txBody>
            <a:bodyPr lIns="92075" tIns="46038" rIns="92075" bIns="46038"/>
            <a:lstStyle/>
            <a:p>
              <a:pPr>
                <a:spcBef>
                  <a:spcPct val="20000"/>
                </a:spcBef>
              </a:pPr>
              <a:endParaRPr lang="en-US"/>
            </a:p>
          </p:txBody>
        </p:sp>
        <p:sp>
          <p:nvSpPr>
            <p:cNvPr id="70662" name="Rectangle 58373"/>
            <p:cNvSpPr>
              <a:spLocks noChangeArrowheads="1"/>
            </p:cNvSpPr>
            <p:nvPr/>
          </p:nvSpPr>
          <p:spPr bwMode="auto">
            <a:xfrm>
              <a:off x="4368" y="1488"/>
              <a:ext cx="864" cy="528"/>
            </a:xfrm>
            <a:prstGeom prst="rect">
              <a:avLst/>
            </a:prstGeom>
            <a:noFill/>
            <a:ln w="9525">
              <a:noFill/>
              <a:miter lim="800000"/>
              <a:headEnd/>
              <a:tailEnd/>
            </a:ln>
          </p:spPr>
          <p:txBody>
            <a:bodyPr lIns="92075" tIns="46038" rIns="92075" bIns="46038"/>
            <a:lstStyle/>
            <a:p>
              <a:pPr>
                <a:spcBef>
                  <a:spcPct val="20000"/>
                </a:spcBef>
              </a:pPr>
              <a:endParaRPr lang="en-US"/>
            </a:p>
          </p:txBody>
        </p:sp>
        <p:sp>
          <p:nvSpPr>
            <p:cNvPr id="70663" name="Straight Connector 58374"/>
            <p:cNvSpPr>
              <a:spLocks noChangeShapeType="1"/>
            </p:cNvSpPr>
            <p:nvPr/>
          </p:nvSpPr>
          <p:spPr bwMode="auto">
            <a:xfrm>
              <a:off x="4368" y="1488"/>
              <a:ext cx="864" cy="0"/>
            </a:xfrm>
            <a:prstGeom prst="line">
              <a:avLst/>
            </a:prstGeom>
            <a:noFill/>
            <a:ln w="12700" algn="ctr">
              <a:solidFill>
                <a:schemeClr val="tx1"/>
              </a:solidFill>
              <a:round/>
              <a:headEnd type="none" w="sm" len="sm"/>
              <a:tailEnd type="none" w="sm" len="sm"/>
            </a:ln>
          </p:spPr>
          <p:txBody>
            <a:bodyPr/>
            <a:lstStyle/>
            <a:p>
              <a:endParaRPr lang="en-US"/>
            </a:p>
          </p:txBody>
        </p:sp>
        <p:sp>
          <p:nvSpPr>
            <p:cNvPr id="70664" name="Straight Connector 58375"/>
            <p:cNvSpPr>
              <a:spLocks noChangeShapeType="1"/>
            </p:cNvSpPr>
            <p:nvPr/>
          </p:nvSpPr>
          <p:spPr bwMode="auto">
            <a:xfrm>
              <a:off x="4368" y="2016"/>
              <a:ext cx="864" cy="0"/>
            </a:xfrm>
            <a:prstGeom prst="line">
              <a:avLst/>
            </a:prstGeom>
            <a:noFill/>
            <a:ln w="12700" algn="ctr">
              <a:solidFill>
                <a:schemeClr val="tx1"/>
              </a:solidFill>
              <a:round/>
              <a:headEnd type="none" w="sm" len="sm"/>
              <a:tailEnd type="none" w="sm" len="sm"/>
            </a:ln>
          </p:spPr>
          <p:txBody>
            <a:bodyPr/>
            <a:lstStyle/>
            <a:p>
              <a:endParaRPr lang="en-US"/>
            </a:p>
          </p:txBody>
        </p:sp>
        <p:sp>
          <p:nvSpPr>
            <p:cNvPr id="70665" name="Straight Connector 58376"/>
            <p:cNvSpPr>
              <a:spLocks noChangeShapeType="1"/>
            </p:cNvSpPr>
            <p:nvPr/>
          </p:nvSpPr>
          <p:spPr bwMode="auto">
            <a:xfrm>
              <a:off x="4368" y="2544"/>
              <a:ext cx="864" cy="0"/>
            </a:xfrm>
            <a:prstGeom prst="line">
              <a:avLst/>
            </a:prstGeom>
            <a:noFill/>
            <a:ln w="12700" algn="ctr">
              <a:solidFill>
                <a:schemeClr val="tx1"/>
              </a:solidFill>
              <a:round/>
              <a:headEnd type="none" w="sm" len="sm"/>
              <a:tailEnd type="none" w="sm" len="sm"/>
            </a:ln>
          </p:spPr>
          <p:txBody>
            <a:bodyPr/>
            <a:lstStyle/>
            <a:p>
              <a:endParaRPr lang="en-US"/>
            </a:p>
          </p:txBody>
        </p:sp>
        <p:sp>
          <p:nvSpPr>
            <p:cNvPr id="70666" name="Straight Connector 58377"/>
            <p:cNvSpPr>
              <a:spLocks noChangeShapeType="1"/>
            </p:cNvSpPr>
            <p:nvPr/>
          </p:nvSpPr>
          <p:spPr bwMode="auto">
            <a:xfrm>
              <a:off x="4368" y="3072"/>
              <a:ext cx="864" cy="0"/>
            </a:xfrm>
            <a:prstGeom prst="line">
              <a:avLst/>
            </a:prstGeom>
            <a:noFill/>
            <a:ln w="12700" algn="ctr">
              <a:solidFill>
                <a:schemeClr val="tx1"/>
              </a:solidFill>
              <a:round/>
              <a:headEnd type="none" w="sm" len="sm"/>
              <a:tailEnd type="none" w="sm" len="sm"/>
            </a:ln>
          </p:spPr>
          <p:txBody>
            <a:bodyPr/>
            <a:lstStyle/>
            <a:p>
              <a:endParaRPr lang="en-US"/>
            </a:p>
          </p:txBody>
        </p:sp>
        <p:sp>
          <p:nvSpPr>
            <p:cNvPr id="70667" name="Straight Connector 58378"/>
            <p:cNvSpPr>
              <a:spLocks noChangeShapeType="1"/>
            </p:cNvSpPr>
            <p:nvPr/>
          </p:nvSpPr>
          <p:spPr bwMode="auto">
            <a:xfrm>
              <a:off x="4368" y="1488"/>
              <a:ext cx="0" cy="1584"/>
            </a:xfrm>
            <a:prstGeom prst="line">
              <a:avLst/>
            </a:prstGeom>
            <a:noFill/>
            <a:ln w="12700" algn="ctr">
              <a:solidFill>
                <a:schemeClr val="tx1"/>
              </a:solidFill>
              <a:round/>
              <a:headEnd type="none" w="sm" len="sm"/>
              <a:tailEnd type="none" w="sm" len="sm"/>
            </a:ln>
          </p:spPr>
          <p:txBody>
            <a:bodyPr/>
            <a:lstStyle/>
            <a:p>
              <a:endParaRPr lang="en-US"/>
            </a:p>
          </p:txBody>
        </p:sp>
        <p:sp>
          <p:nvSpPr>
            <p:cNvPr id="70668" name="Straight Connector 58379"/>
            <p:cNvSpPr>
              <a:spLocks noChangeShapeType="1"/>
            </p:cNvSpPr>
            <p:nvPr/>
          </p:nvSpPr>
          <p:spPr bwMode="auto">
            <a:xfrm>
              <a:off x="5232" y="1488"/>
              <a:ext cx="0" cy="1584"/>
            </a:xfrm>
            <a:prstGeom prst="line">
              <a:avLst/>
            </a:prstGeom>
            <a:noFill/>
            <a:ln w="12700" algn="ctr">
              <a:solidFill>
                <a:schemeClr val="tx1"/>
              </a:solidFill>
              <a:round/>
              <a:headEnd type="none" w="sm" len="sm"/>
              <a:tailEnd type="none" w="sm" len="sm"/>
            </a:ln>
          </p:spPr>
          <p:txBody>
            <a:bodyPr/>
            <a:lstStyle/>
            <a:p>
              <a:endParaRPr lang="en-US"/>
            </a:p>
          </p:txBody>
        </p:sp>
      </p:grpSp>
      <p:grpSp>
        <p:nvGrpSpPr>
          <p:cNvPr id="3" name="Group 13"/>
          <p:cNvGrpSpPr>
            <a:grpSpLocks/>
          </p:cNvGrpSpPr>
          <p:nvPr/>
        </p:nvGrpSpPr>
        <p:grpSpPr bwMode="auto">
          <a:xfrm>
            <a:off x="4572000" y="3200400"/>
            <a:ext cx="1371600" cy="838200"/>
            <a:chOff x="2880" y="2016"/>
            <a:chExt cx="864" cy="528"/>
          </a:xfrm>
        </p:grpSpPr>
        <p:sp>
          <p:nvSpPr>
            <p:cNvPr id="70670" name="Rectangle 58381"/>
            <p:cNvSpPr>
              <a:spLocks noChangeArrowheads="1"/>
            </p:cNvSpPr>
            <p:nvPr/>
          </p:nvSpPr>
          <p:spPr bwMode="auto">
            <a:xfrm>
              <a:off x="2880" y="2016"/>
              <a:ext cx="864" cy="528"/>
            </a:xfrm>
            <a:prstGeom prst="rect">
              <a:avLst/>
            </a:prstGeom>
            <a:noFill/>
            <a:ln w="9525">
              <a:noFill/>
              <a:miter lim="800000"/>
              <a:headEnd/>
              <a:tailEnd/>
            </a:ln>
          </p:spPr>
          <p:txBody>
            <a:bodyPr lIns="92075" tIns="46038" rIns="92075" bIns="46038"/>
            <a:lstStyle/>
            <a:p>
              <a:pPr>
                <a:spcBef>
                  <a:spcPct val="20000"/>
                </a:spcBef>
              </a:pPr>
              <a:endParaRPr lang="en-US"/>
            </a:p>
          </p:txBody>
        </p:sp>
        <p:sp>
          <p:nvSpPr>
            <p:cNvPr id="70671" name="Straight Connector 58382"/>
            <p:cNvSpPr>
              <a:spLocks noChangeShapeType="1"/>
            </p:cNvSpPr>
            <p:nvPr/>
          </p:nvSpPr>
          <p:spPr bwMode="auto">
            <a:xfrm>
              <a:off x="2880" y="2016"/>
              <a:ext cx="864" cy="0"/>
            </a:xfrm>
            <a:prstGeom prst="line">
              <a:avLst/>
            </a:prstGeom>
            <a:noFill/>
            <a:ln w="12700" algn="ctr">
              <a:solidFill>
                <a:schemeClr val="tx1"/>
              </a:solidFill>
              <a:round/>
              <a:headEnd type="none" w="sm" len="sm"/>
              <a:tailEnd type="none" w="sm" len="sm"/>
            </a:ln>
          </p:spPr>
          <p:txBody>
            <a:bodyPr/>
            <a:lstStyle/>
            <a:p>
              <a:endParaRPr lang="en-US"/>
            </a:p>
          </p:txBody>
        </p:sp>
        <p:sp>
          <p:nvSpPr>
            <p:cNvPr id="70672" name="Straight Connector 58383"/>
            <p:cNvSpPr>
              <a:spLocks noChangeShapeType="1"/>
            </p:cNvSpPr>
            <p:nvPr/>
          </p:nvSpPr>
          <p:spPr bwMode="auto">
            <a:xfrm>
              <a:off x="2880" y="2544"/>
              <a:ext cx="864" cy="0"/>
            </a:xfrm>
            <a:prstGeom prst="line">
              <a:avLst/>
            </a:prstGeom>
            <a:noFill/>
            <a:ln w="12700" algn="ctr">
              <a:solidFill>
                <a:schemeClr val="tx1"/>
              </a:solidFill>
              <a:round/>
              <a:headEnd type="none" w="sm" len="sm"/>
              <a:tailEnd type="none" w="sm" len="sm"/>
            </a:ln>
          </p:spPr>
          <p:txBody>
            <a:bodyPr/>
            <a:lstStyle/>
            <a:p>
              <a:endParaRPr lang="en-US"/>
            </a:p>
          </p:txBody>
        </p:sp>
        <p:sp>
          <p:nvSpPr>
            <p:cNvPr id="70673" name="Straight Connector 58384"/>
            <p:cNvSpPr>
              <a:spLocks noChangeShapeType="1"/>
            </p:cNvSpPr>
            <p:nvPr/>
          </p:nvSpPr>
          <p:spPr bwMode="auto">
            <a:xfrm>
              <a:off x="2880" y="2016"/>
              <a:ext cx="0" cy="528"/>
            </a:xfrm>
            <a:prstGeom prst="line">
              <a:avLst/>
            </a:prstGeom>
            <a:noFill/>
            <a:ln w="12700" algn="ctr">
              <a:solidFill>
                <a:schemeClr val="tx1"/>
              </a:solidFill>
              <a:round/>
              <a:headEnd type="none" w="sm" len="sm"/>
              <a:tailEnd type="none" w="sm" len="sm"/>
            </a:ln>
          </p:spPr>
          <p:txBody>
            <a:bodyPr/>
            <a:lstStyle/>
            <a:p>
              <a:endParaRPr lang="en-US"/>
            </a:p>
          </p:txBody>
        </p:sp>
        <p:sp>
          <p:nvSpPr>
            <p:cNvPr id="70674" name="Straight Connector 58385"/>
            <p:cNvSpPr>
              <a:spLocks noChangeShapeType="1"/>
            </p:cNvSpPr>
            <p:nvPr/>
          </p:nvSpPr>
          <p:spPr bwMode="auto">
            <a:xfrm>
              <a:off x="3744" y="2016"/>
              <a:ext cx="0" cy="528"/>
            </a:xfrm>
            <a:prstGeom prst="line">
              <a:avLst/>
            </a:prstGeom>
            <a:noFill/>
            <a:ln w="12700" algn="ctr">
              <a:solidFill>
                <a:schemeClr val="tx1"/>
              </a:solidFill>
              <a:round/>
              <a:headEnd type="none" w="sm" len="sm"/>
              <a:tailEnd type="none" w="sm" len="sm"/>
            </a:ln>
          </p:spPr>
          <p:txBody>
            <a:bodyPr/>
            <a:lstStyle/>
            <a:p>
              <a:endParaRPr lang="en-US"/>
            </a:p>
          </p:txBody>
        </p:sp>
      </p:grpSp>
      <p:sp>
        <p:nvSpPr>
          <p:cNvPr id="70675" name="Rectangle 58386"/>
          <p:cNvSpPr>
            <a:spLocks noChangeArrowheads="1"/>
          </p:cNvSpPr>
          <p:nvPr/>
        </p:nvSpPr>
        <p:spPr bwMode="auto">
          <a:xfrm>
            <a:off x="609600" y="2057400"/>
            <a:ext cx="4975849" cy="4524958"/>
          </a:xfrm>
          <a:prstGeom prst="rect">
            <a:avLst/>
          </a:prstGeom>
          <a:noFill/>
          <a:ln w="9525">
            <a:noFill/>
            <a:miter lim="800000"/>
            <a:headEnd/>
            <a:tailEnd/>
          </a:ln>
        </p:spPr>
        <p:txBody>
          <a:bodyPr wrap="none" lIns="92075" tIns="46038" rIns="92075" bIns="46038">
            <a:spAutoFit/>
          </a:bodyPr>
          <a:lstStyle/>
          <a:p>
            <a:r>
              <a:rPr lang="en-US" sz="3200" dirty="0" err="1">
                <a:latin typeface="Courier New" pitchFamily="49" charset="0"/>
              </a:rPr>
              <a:t>int</a:t>
            </a:r>
            <a:r>
              <a:rPr lang="en-US" sz="3200" dirty="0">
                <a:latin typeface="Courier New" pitchFamily="49" charset="0"/>
              </a:rPr>
              <a:t> x = 10;</a:t>
            </a:r>
          </a:p>
          <a:p>
            <a:r>
              <a:rPr lang="en-US" sz="3200" dirty="0" err="1">
                <a:latin typeface="Courier New" pitchFamily="49" charset="0"/>
              </a:rPr>
              <a:t>int</a:t>
            </a:r>
            <a:r>
              <a:rPr lang="en-US" sz="3200" dirty="0">
                <a:latin typeface="Courier New" pitchFamily="49" charset="0"/>
              </a:rPr>
              <a:t> *p;</a:t>
            </a:r>
          </a:p>
          <a:p>
            <a:endParaRPr lang="en-US" sz="3200" dirty="0">
              <a:latin typeface="Courier New" pitchFamily="49" charset="0"/>
            </a:endParaRPr>
          </a:p>
          <a:p>
            <a:r>
              <a:rPr lang="en-US" sz="3200" dirty="0">
                <a:latin typeface="Courier New" pitchFamily="49" charset="0"/>
              </a:rPr>
              <a:t>p = &amp;x;</a:t>
            </a:r>
          </a:p>
          <a:p>
            <a:endParaRPr lang="en-US" sz="3200" dirty="0">
              <a:latin typeface="Courier New" pitchFamily="49" charset="0"/>
            </a:endParaRPr>
          </a:p>
          <a:p>
            <a:r>
              <a:rPr lang="en-US" sz="3200" dirty="0">
                <a:latin typeface="Courier New" pitchFamily="49" charset="0"/>
              </a:rPr>
              <a:t>*p = 20;</a:t>
            </a:r>
          </a:p>
          <a:p>
            <a:endParaRPr lang="en-US" sz="3200" dirty="0">
              <a:solidFill>
                <a:schemeClr val="hlink"/>
              </a:solidFill>
            </a:endParaRPr>
          </a:p>
          <a:p>
            <a:endParaRPr lang="en-US" sz="3200" dirty="0"/>
          </a:p>
          <a:p>
            <a:r>
              <a:rPr lang="en-US" sz="3200" dirty="0">
                <a:latin typeface="Courier New" pitchFamily="49" charset="0"/>
              </a:rPr>
              <a:t>*p</a:t>
            </a:r>
            <a:r>
              <a:rPr lang="en-US" sz="3200" dirty="0"/>
              <a:t> is the value at the address </a:t>
            </a:r>
            <a:r>
              <a:rPr lang="en-US" sz="3200" dirty="0">
                <a:latin typeface="Courier New" pitchFamily="49" charset="0"/>
              </a:rPr>
              <a:t>p</a:t>
            </a:r>
            <a:r>
              <a:rPr lang="en-US" sz="3200" dirty="0"/>
              <a:t>.</a:t>
            </a:r>
          </a:p>
        </p:txBody>
      </p:sp>
      <p:sp>
        <p:nvSpPr>
          <p:cNvPr id="70676" name="Rectangle 58387"/>
          <p:cNvSpPr>
            <a:spLocks noChangeArrowheads="1"/>
          </p:cNvSpPr>
          <p:nvPr/>
        </p:nvSpPr>
        <p:spPr bwMode="auto">
          <a:xfrm>
            <a:off x="5105400" y="2590800"/>
            <a:ext cx="432811" cy="585418"/>
          </a:xfrm>
          <a:prstGeom prst="rect">
            <a:avLst/>
          </a:prstGeom>
          <a:noFill/>
          <a:ln w="9525">
            <a:noFill/>
            <a:miter lim="800000"/>
            <a:headEnd/>
            <a:tailEnd/>
          </a:ln>
        </p:spPr>
        <p:txBody>
          <a:bodyPr wrap="none" lIns="92075" tIns="46038" rIns="92075" bIns="46038">
            <a:spAutoFit/>
          </a:bodyPr>
          <a:lstStyle/>
          <a:p>
            <a:r>
              <a:rPr lang="en-US" sz="3200">
                <a:latin typeface="Courier New" pitchFamily="49" charset="0"/>
              </a:rPr>
              <a:t>p</a:t>
            </a:r>
          </a:p>
        </p:txBody>
      </p:sp>
      <p:sp>
        <p:nvSpPr>
          <p:cNvPr id="70677" name="Rectangle 58388"/>
          <p:cNvSpPr>
            <a:spLocks noChangeArrowheads="1"/>
          </p:cNvSpPr>
          <p:nvPr/>
        </p:nvSpPr>
        <p:spPr bwMode="auto">
          <a:xfrm>
            <a:off x="8305800" y="3352800"/>
            <a:ext cx="432811" cy="585418"/>
          </a:xfrm>
          <a:prstGeom prst="rect">
            <a:avLst/>
          </a:prstGeom>
          <a:noFill/>
          <a:ln w="9525">
            <a:noFill/>
            <a:miter lim="800000"/>
            <a:headEnd/>
            <a:tailEnd/>
          </a:ln>
        </p:spPr>
        <p:txBody>
          <a:bodyPr wrap="none" lIns="92075" tIns="46038" rIns="92075" bIns="46038">
            <a:spAutoFit/>
          </a:bodyPr>
          <a:lstStyle/>
          <a:p>
            <a:r>
              <a:rPr lang="en-US" sz="3200">
                <a:latin typeface="Courier New" pitchFamily="49" charset="0"/>
              </a:rPr>
              <a:t>x</a:t>
            </a:r>
          </a:p>
        </p:txBody>
      </p:sp>
      <p:sp>
        <p:nvSpPr>
          <p:cNvPr id="70678" name="Straight Connector 58389"/>
          <p:cNvSpPr>
            <a:spLocks noChangeShapeType="1"/>
          </p:cNvSpPr>
          <p:nvPr/>
        </p:nvSpPr>
        <p:spPr bwMode="auto">
          <a:xfrm>
            <a:off x="5181600" y="3581400"/>
            <a:ext cx="1752600" cy="0"/>
          </a:xfrm>
          <a:prstGeom prst="line">
            <a:avLst/>
          </a:prstGeom>
          <a:noFill/>
          <a:ln w="12700" algn="ctr">
            <a:solidFill>
              <a:schemeClr val="tx1"/>
            </a:solidFill>
            <a:round/>
            <a:headEnd type="none" w="sm" len="sm"/>
            <a:tailEnd type="stealth" w="med" len="lg"/>
          </a:ln>
        </p:spPr>
        <p:txBody>
          <a:bodyPr/>
          <a:lstStyle/>
          <a:p>
            <a:endParaRPr lang="en-US"/>
          </a:p>
        </p:txBody>
      </p:sp>
      <p:sp>
        <p:nvSpPr>
          <p:cNvPr id="70679" name="Rectangle 58390"/>
          <p:cNvSpPr>
            <a:spLocks noChangeArrowheads="1"/>
          </p:cNvSpPr>
          <p:nvPr/>
        </p:nvSpPr>
        <p:spPr bwMode="auto">
          <a:xfrm>
            <a:off x="7239000" y="3352800"/>
            <a:ext cx="679673" cy="585418"/>
          </a:xfrm>
          <a:prstGeom prst="rect">
            <a:avLst/>
          </a:prstGeom>
          <a:noFill/>
          <a:ln w="9525">
            <a:noFill/>
            <a:miter lim="800000"/>
            <a:headEnd/>
            <a:tailEnd/>
          </a:ln>
        </p:spPr>
        <p:txBody>
          <a:bodyPr wrap="none" lIns="92075" tIns="46038" rIns="92075" bIns="46038">
            <a:spAutoFit/>
          </a:bodyPr>
          <a:lstStyle/>
          <a:p>
            <a:r>
              <a:rPr lang="en-US" sz="3200" dirty="0">
                <a:latin typeface="Courier New" pitchFamily="49" charset="0"/>
              </a:rPr>
              <a:t>20</a:t>
            </a:r>
          </a:p>
        </p:txBody>
      </p:sp>
      <p:grpSp>
        <p:nvGrpSpPr>
          <p:cNvPr id="4" name="Group 24"/>
          <p:cNvGrpSpPr>
            <a:grpSpLocks/>
          </p:cNvGrpSpPr>
          <p:nvPr/>
        </p:nvGrpSpPr>
        <p:grpSpPr bwMode="auto">
          <a:xfrm>
            <a:off x="7493000" y="1798638"/>
            <a:ext cx="85725" cy="390525"/>
            <a:chOff x="4720" y="1133"/>
            <a:chExt cx="54" cy="246"/>
          </a:xfrm>
        </p:grpSpPr>
        <p:sp>
          <p:nvSpPr>
            <p:cNvPr id="70681" name="Oval 58392"/>
            <p:cNvSpPr>
              <a:spLocks noChangeArrowheads="1"/>
            </p:cNvSpPr>
            <p:nvPr/>
          </p:nvSpPr>
          <p:spPr bwMode="auto">
            <a:xfrm>
              <a:off x="4720" y="1133"/>
              <a:ext cx="54" cy="54"/>
            </a:xfrm>
            <a:prstGeom prst="ellipse">
              <a:avLst/>
            </a:prstGeom>
            <a:solidFill>
              <a:schemeClr val="bg2"/>
            </a:solidFill>
            <a:ln w="12700" algn="ctr">
              <a:solidFill>
                <a:schemeClr val="tx1"/>
              </a:solidFill>
              <a:round/>
              <a:headEnd/>
              <a:tailEnd/>
            </a:ln>
          </p:spPr>
          <p:txBody>
            <a:bodyPr wrap="none" anchor="ctr"/>
            <a:lstStyle/>
            <a:p>
              <a:endParaRPr lang="en-US">
                <a:solidFill>
                  <a:srgbClr val="000000"/>
                </a:solidFill>
              </a:endParaRPr>
            </a:p>
          </p:txBody>
        </p:sp>
        <p:sp>
          <p:nvSpPr>
            <p:cNvPr id="70682" name="Oval 58393"/>
            <p:cNvSpPr>
              <a:spLocks noChangeArrowheads="1"/>
            </p:cNvSpPr>
            <p:nvPr/>
          </p:nvSpPr>
          <p:spPr bwMode="auto">
            <a:xfrm>
              <a:off x="4720" y="1229"/>
              <a:ext cx="54" cy="54"/>
            </a:xfrm>
            <a:prstGeom prst="ellipse">
              <a:avLst/>
            </a:prstGeom>
            <a:solidFill>
              <a:schemeClr val="bg2"/>
            </a:solidFill>
            <a:ln w="12700" algn="ctr">
              <a:solidFill>
                <a:schemeClr val="tx1"/>
              </a:solidFill>
              <a:round/>
              <a:headEnd/>
              <a:tailEnd/>
            </a:ln>
          </p:spPr>
          <p:txBody>
            <a:bodyPr wrap="none" anchor="ctr"/>
            <a:lstStyle/>
            <a:p>
              <a:endParaRPr lang="en-US">
                <a:solidFill>
                  <a:srgbClr val="000000"/>
                </a:solidFill>
              </a:endParaRPr>
            </a:p>
          </p:txBody>
        </p:sp>
        <p:sp>
          <p:nvSpPr>
            <p:cNvPr id="70683" name="Oval 58394"/>
            <p:cNvSpPr>
              <a:spLocks noChangeArrowheads="1"/>
            </p:cNvSpPr>
            <p:nvPr/>
          </p:nvSpPr>
          <p:spPr bwMode="auto">
            <a:xfrm>
              <a:off x="4720" y="1325"/>
              <a:ext cx="54" cy="54"/>
            </a:xfrm>
            <a:prstGeom prst="ellipse">
              <a:avLst/>
            </a:prstGeom>
            <a:solidFill>
              <a:schemeClr val="bg2"/>
            </a:solidFill>
            <a:ln w="12700" algn="ctr">
              <a:solidFill>
                <a:schemeClr val="tx1"/>
              </a:solidFill>
              <a:round/>
              <a:headEnd/>
              <a:tailEnd/>
            </a:ln>
          </p:spPr>
          <p:txBody>
            <a:bodyPr wrap="none" anchor="ctr"/>
            <a:lstStyle/>
            <a:p>
              <a:endParaRPr lang="en-US">
                <a:solidFill>
                  <a:srgbClr val="000000"/>
                </a:solidFill>
              </a:endParaRPr>
            </a:p>
          </p:txBody>
        </p:sp>
      </p:grpSp>
      <p:grpSp>
        <p:nvGrpSpPr>
          <p:cNvPr id="5" name="Group 28"/>
          <p:cNvGrpSpPr>
            <a:grpSpLocks/>
          </p:cNvGrpSpPr>
          <p:nvPr/>
        </p:nvGrpSpPr>
        <p:grpSpPr bwMode="auto">
          <a:xfrm>
            <a:off x="7502525" y="5030788"/>
            <a:ext cx="66675" cy="390525"/>
            <a:chOff x="4726" y="3169"/>
            <a:chExt cx="42" cy="246"/>
          </a:xfrm>
        </p:grpSpPr>
        <p:sp>
          <p:nvSpPr>
            <p:cNvPr id="70685" name="Oval 58396"/>
            <p:cNvSpPr>
              <a:spLocks noChangeArrowheads="1"/>
            </p:cNvSpPr>
            <p:nvPr/>
          </p:nvSpPr>
          <p:spPr bwMode="auto">
            <a:xfrm>
              <a:off x="4726" y="3169"/>
              <a:ext cx="42" cy="54"/>
            </a:xfrm>
            <a:prstGeom prst="ellipse">
              <a:avLst/>
            </a:prstGeom>
            <a:solidFill>
              <a:schemeClr val="bg2"/>
            </a:solidFill>
            <a:ln w="12700" algn="ctr">
              <a:solidFill>
                <a:schemeClr val="tx1"/>
              </a:solidFill>
              <a:round/>
              <a:headEnd/>
              <a:tailEnd/>
            </a:ln>
          </p:spPr>
          <p:txBody>
            <a:bodyPr wrap="none" anchor="ctr"/>
            <a:lstStyle/>
            <a:p>
              <a:endParaRPr lang="en-US">
                <a:solidFill>
                  <a:srgbClr val="000000"/>
                </a:solidFill>
              </a:endParaRPr>
            </a:p>
          </p:txBody>
        </p:sp>
        <p:sp>
          <p:nvSpPr>
            <p:cNvPr id="70686" name="Oval 58397"/>
            <p:cNvSpPr>
              <a:spLocks noChangeArrowheads="1"/>
            </p:cNvSpPr>
            <p:nvPr/>
          </p:nvSpPr>
          <p:spPr bwMode="auto">
            <a:xfrm>
              <a:off x="4726" y="3265"/>
              <a:ext cx="42" cy="54"/>
            </a:xfrm>
            <a:prstGeom prst="ellipse">
              <a:avLst/>
            </a:prstGeom>
            <a:solidFill>
              <a:schemeClr val="bg2"/>
            </a:solidFill>
            <a:ln w="12700" algn="ctr">
              <a:solidFill>
                <a:schemeClr val="tx1"/>
              </a:solidFill>
              <a:round/>
              <a:headEnd/>
              <a:tailEnd/>
            </a:ln>
          </p:spPr>
          <p:txBody>
            <a:bodyPr wrap="none" anchor="ctr"/>
            <a:lstStyle/>
            <a:p>
              <a:endParaRPr lang="en-US">
                <a:solidFill>
                  <a:srgbClr val="000000"/>
                </a:solidFill>
              </a:endParaRPr>
            </a:p>
          </p:txBody>
        </p:sp>
        <p:sp>
          <p:nvSpPr>
            <p:cNvPr id="70687" name="Oval 58398"/>
            <p:cNvSpPr>
              <a:spLocks noChangeArrowheads="1"/>
            </p:cNvSpPr>
            <p:nvPr/>
          </p:nvSpPr>
          <p:spPr bwMode="auto">
            <a:xfrm>
              <a:off x="4726" y="3361"/>
              <a:ext cx="42" cy="54"/>
            </a:xfrm>
            <a:prstGeom prst="ellipse">
              <a:avLst/>
            </a:prstGeom>
            <a:solidFill>
              <a:schemeClr val="bg2"/>
            </a:solidFill>
            <a:ln w="12700" algn="ctr">
              <a:solidFill>
                <a:schemeClr val="tx1"/>
              </a:solidFill>
              <a:round/>
              <a:headEnd/>
              <a:tailEnd/>
            </a:ln>
          </p:spPr>
          <p:txBody>
            <a:bodyPr wrap="none" anchor="ctr"/>
            <a:lstStyle/>
            <a:p>
              <a:endParaRPr lang="en-US">
                <a:solidFill>
                  <a:srgbClr val="000000"/>
                </a:solidFill>
              </a:endParaRPr>
            </a:p>
          </p:txBody>
        </p:sp>
      </p:gr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Oval 60417"/>
          <p:cNvSpPr>
            <a:spLocks noChangeArrowheads="1"/>
          </p:cNvSpPr>
          <p:nvPr/>
        </p:nvSpPr>
        <p:spPr bwMode="auto">
          <a:xfrm>
            <a:off x="544513" y="2571750"/>
            <a:ext cx="1906587" cy="598488"/>
          </a:xfrm>
          <a:prstGeom prst="ellipse">
            <a:avLst/>
          </a:prstGeom>
          <a:solidFill>
            <a:schemeClr val="tx2"/>
          </a:solidFill>
          <a:ln w="12700" algn="ctr">
            <a:solidFill>
              <a:schemeClr val="tx1"/>
            </a:solidFill>
            <a:round/>
            <a:headEnd/>
            <a:tailEnd/>
          </a:ln>
        </p:spPr>
        <p:txBody>
          <a:bodyPr wrap="none" anchor="ctr"/>
          <a:lstStyle/>
          <a:p>
            <a:endParaRPr lang="en-US">
              <a:solidFill>
                <a:srgbClr val="0000FF"/>
              </a:solidFill>
            </a:endParaRPr>
          </a:p>
        </p:txBody>
      </p:sp>
      <p:sp>
        <p:nvSpPr>
          <p:cNvPr id="72707" name="Oval 60418"/>
          <p:cNvSpPr>
            <a:spLocks noChangeArrowheads="1"/>
          </p:cNvSpPr>
          <p:nvPr/>
        </p:nvSpPr>
        <p:spPr bwMode="auto">
          <a:xfrm>
            <a:off x="1587500" y="3570288"/>
            <a:ext cx="668338" cy="493712"/>
          </a:xfrm>
          <a:prstGeom prst="ellipse">
            <a:avLst/>
          </a:prstGeom>
          <a:solidFill>
            <a:srgbClr val="FFDACD"/>
          </a:solidFill>
          <a:ln w="12700" algn="ctr">
            <a:solidFill>
              <a:schemeClr val="tx1"/>
            </a:solidFill>
            <a:round/>
            <a:headEnd/>
            <a:tailEnd/>
          </a:ln>
        </p:spPr>
        <p:txBody>
          <a:bodyPr wrap="none" anchor="ctr"/>
          <a:lstStyle/>
          <a:p>
            <a:endParaRPr lang="en-US">
              <a:solidFill>
                <a:srgbClr val="000000"/>
              </a:solidFill>
            </a:endParaRPr>
          </a:p>
        </p:txBody>
      </p:sp>
      <p:sp>
        <p:nvSpPr>
          <p:cNvPr id="72708" name="Oval 60419"/>
          <p:cNvSpPr>
            <a:spLocks noChangeArrowheads="1"/>
          </p:cNvSpPr>
          <p:nvPr/>
        </p:nvSpPr>
        <p:spPr bwMode="auto">
          <a:xfrm>
            <a:off x="650875" y="4540250"/>
            <a:ext cx="596900" cy="554038"/>
          </a:xfrm>
          <a:prstGeom prst="ellipse">
            <a:avLst/>
          </a:prstGeom>
          <a:solidFill>
            <a:srgbClr val="FFDACD"/>
          </a:solidFill>
          <a:ln w="12700" algn="ctr">
            <a:solidFill>
              <a:schemeClr val="tx1"/>
            </a:solidFill>
            <a:round/>
            <a:headEnd/>
            <a:tailEnd/>
          </a:ln>
        </p:spPr>
        <p:txBody>
          <a:bodyPr wrap="none" anchor="ctr"/>
          <a:lstStyle/>
          <a:p>
            <a:endParaRPr lang="en-US">
              <a:solidFill>
                <a:srgbClr val="000000"/>
              </a:solidFill>
            </a:endParaRPr>
          </a:p>
        </p:txBody>
      </p:sp>
      <p:sp>
        <p:nvSpPr>
          <p:cNvPr id="60421" name="Title 60420"/>
          <p:cNvSpPr>
            <a:spLocks noGrp="1" noChangeArrowheads="1"/>
          </p:cNvSpPr>
          <p:nvPr>
            <p:ph type="title" idx="4294967295"/>
          </p:nvPr>
        </p:nvSpPr>
        <p:spPr/>
        <p:txBody>
          <a:bodyPr lIns="92075" tIns="46038" rIns="92075" bIns="46038"/>
          <a:lstStyle/>
          <a:p>
            <a:r>
              <a:rPr lang="en-US"/>
              <a:t>What is a pointer?</a:t>
            </a:r>
          </a:p>
        </p:txBody>
      </p:sp>
      <p:sp>
        <p:nvSpPr>
          <p:cNvPr id="72710" name="Rectangle 60421"/>
          <p:cNvSpPr>
            <a:spLocks noChangeArrowheads="1"/>
          </p:cNvSpPr>
          <p:nvPr/>
        </p:nvSpPr>
        <p:spPr bwMode="auto">
          <a:xfrm>
            <a:off x="609600" y="2057400"/>
            <a:ext cx="2901435" cy="4524958"/>
          </a:xfrm>
          <a:prstGeom prst="rect">
            <a:avLst/>
          </a:prstGeom>
          <a:noFill/>
          <a:ln w="9525">
            <a:noFill/>
            <a:miter lim="800000"/>
            <a:headEnd/>
            <a:tailEnd/>
          </a:ln>
        </p:spPr>
        <p:txBody>
          <a:bodyPr wrap="none" lIns="92075" tIns="46038" rIns="92075" bIns="46038">
            <a:spAutoFit/>
          </a:bodyPr>
          <a:lstStyle/>
          <a:p>
            <a:r>
              <a:rPr lang="en-US" sz="3200" b="1" dirty="0" err="1">
                <a:latin typeface="Courier New" pitchFamily="49" charset="0"/>
              </a:rPr>
              <a:t>int</a:t>
            </a:r>
            <a:r>
              <a:rPr lang="en-US" sz="3200" b="1" dirty="0">
                <a:latin typeface="Courier New" pitchFamily="49" charset="0"/>
              </a:rPr>
              <a:t> x = 10;</a:t>
            </a:r>
          </a:p>
          <a:p>
            <a:r>
              <a:rPr lang="en-US" sz="3200" b="1" dirty="0" err="1">
                <a:solidFill>
                  <a:schemeClr val="bg1"/>
                </a:solidFill>
                <a:latin typeface="Courier New" pitchFamily="49" charset="0"/>
              </a:rPr>
              <a:t>int</a:t>
            </a:r>
            <a:r>
              <a:rPr lang="en-US" sz="3200" b="1" dirty="0">
                <a:solidFill>
                  <a:schemeClr val="bg1"/>
                </a:solidFill>
                <a:latin typeface="Courier New" pitchFamily="49" charset="0"/>
              </a:rPr>
              <a:t> *p;</a:t>
            </a:r>
          </a:p>
          <a:p>
            <a:endParaRPr lang="en-US" sz="3200" b="1" dirty="0">
              <a:latin typeface="Courier New" pitchFamily="49" charset="0"/>
            </a:endParaRPr>
          </a:p>
          <a:p>
            <a:r>
              <a:rPr lang="en-US" sz="3200" b="1" dirty="0">
                <a:latin typeface="Courier New" pitchFamily="49" charset="0"/>
              </a:rPr>
              <a:t>p = </a:t>
            </a:r>
            <a:r>
              <a:rPr lang="en-US" sz="3200" b="1" dirty="0">
                <a:solidFill>
                  <a:srgbClr val="0000FF"/>
                </a:solidFill>
                <a:latin typeface="Courier New" pitchFamily="49" charset="0"/>
              </a:rPr>
              <a:t>&amp;x</a:t>
            </a:r>
            <a:r>
              <a:rPr lang="en-US" sz="3200" b="1" dirty="0">
                <a:latin typeface="Courier New" pitchFamily="49" charset="0"/>
              </a:rPr>
              <a:t>;</a:t>
            </a:r>
          </a:p>
          <a:p>
            <a:endParaRPr lang="en-US" sz="3200" b="1" dirty="0">
              <a:latin typeface="Courier New" pitchFamily="49" charset="0"/>
            </a:endParaRPr>
          </a:p>
          <a:p>
            <a:r>
              <a:rPr lang="en-US" sz="3200" b="1" dirty="0">
                <a:solidFill>
                  <a:srgbClr val="0000FF"/>
                </a:solidFill>
                <a:latin typeface="Courier New" pitchFamily="49" charset="0"/>
              </a:rPr>
              <a:t>*p </a:t>
            </a:r>
            <a:r>
              <a:rPr lang="en-US" sz="3200" b="1" dirty="0">
                <a:latin typeface="Courier New" pitchFamily="49" charset="0"/>
              </a:rPr>
              <a:t>= 20;</a:t>
            </a:r>
          </a:p>
          <a:p>
            <a:endParaRPr lang="en-US" sz="3200" dirty="0"/>
          </a:p>
          <a:p>
            <a:endParaRPr lang="en-US" sz="3200" dirty="0"/>
          </a:p>
          <a:p>
            <a:endParaRPr lang="en-US" sz="3200" dirty="0"/>
          </a:p>
        </p:txBody>
      </p:sp>
      <p:sp>
        <p:nvSpPr>
          <p:cNvPr id="72711" name="Rectangle 60422"/>
          <p:cNvSpPr>
            <a:spLocks noChangeArrowheads="1"/>
          </p:cNvSpPr>
          <p:nvPr/>
        </p:nvSpPr>
        <p:spPr bwMode="auto">
          <a:xfrm>
            <a:off x="4419600" y="1630363"/>
            <a:ext cx="3589338" cy="1066800"/>
          </a:xfrm>
          <a:prstGeom prst="rect">
            <a:avLst/>
          </a:prstGeom>
          <a:noFill/>
          <a:ln w="9525">
            <a:noFill/>
            <a:miter lim="800000"/>
            <a:headEnd/>
            <a:tailEnd/>
          </a:ln>
        </p:spPr>
        <p:txBody>
          <a:bodyPr wrap="none" lIns="92075" tIns="46038" rIns="92075" bIns="46038">
            <a:spAutoFit/>
          </a:bodyPr>
          <a:lstStyle/>
          <a:p>
            <a:r>
              <a:rPr lang="en-US" sz="3200"/>
              <a:t>Declares a pointer </a:t>
            </a:r>
          </a:p>
          <a:p>
            <a:r>
              <a:rPr lang="en-US" sz="3200"/>
              <a:t>to an integer</a:t>
            </a:r>
          </a:p>
        </p:txBody>
      </p:sp>
      <p:sp>
        <p:nvSpPr>
          <p:cNvPr id="72712" name="Rectangle 60423"/>
          <p:cNvSpPr>
            <a:spLocks noChangeArrowheads="1"/>
          </p:cNvSpPr>
          <p:nvPr/>
        </p:nvSpPr>
        <p:spPr bwMode="auto">
          <a:xfrm>
            <a:off x="4168775" y="3562350"/>
            <a:ext cx="3621119" cy="1077860"/>
          </a:xfrm>
          <a:prstGeom prst="rect">
            <a:avLst/>
          </a:prstGeom>
          <a:noFill/>
          <a:ln w="9525">
            <a:noFill/>
            <a:miter lim="800000"/>
            <a:headEnd/>
            <a:tailEnd/>
          </a:ln>
        </p:spPr>
        <p:txBody>
          <a:bodyPr wrap="none" lIns="92075" tIns="46038" rIns="92075" bIns="46038">
            <a:spAutoFit/>
          </a:bodyPr>
          <a:lstStyle/>
          <a:p>
            <a:r>
              <a:rPr lang="en-US" sz="3200" b="1" dirty="0">
                <a:latin typeface="Courier New" pitchFamily="49" charset="0"/>
              </a:rPr>
              <a:t>&amp;</a:t>
            </a:r>
            <a:r>
              <a:rPr lang="en-US" sz="3200" dirty="0"/>
              <a:t>  is </a:t>
            </a:r>
            <a:r>
              <a:rPr lang="en-US" sz="3200" b="1" dirty="0"/>
              <a:t>address</a:t>
            </a:r>
            <a:r>
              <a:rPr lang="en-US" sz="3200" dirty="0"/>
              <a:t> operator</a:t>
            </a:r>
          </a:p>
          <a:p>
            <a:r>
              <a:rPr lang="en-US" sz="3200" dirty="0"/>
              <a:t>    gets address of x </a:t>
            </a:r>
          </a:p>
        </p:txBody>
      </p:sp>
      <p:sp>
        <p:nvSpPr>
          <p:cNvPr id="72713" name="Rectangle 60424"/>
          <p:cNvSpPr>
            <a:spLocks noChangeArrowheads="1"/>
          </p:cNvSpPr>
          <p:nvPr/>
        </p:nvSpPr>
        <p:spPr bwMode="auto">
          <a:xfrm>
            <a:off x="3103563" y="5391150"/>
            <a:ext cx="4072397" cy="1077860"/>
          </a:xfrm>
          <a:prstGeom prst="rect">
            <a:avLst/>
          </a:prstGeom>
          <a:noFill/>
          <a:ln w="9525">
            <a:noFill/>
            <a:miter lim="800000"/>
            <a:headEnd/>
            <a:tailEnd/>
          </a:ln>
        </p:spPr>
        <p:txBody>
          <a:bodyPr wrap="none" lIns="92075" tIns="46038" rIns="92075" bIns="46038">
            <a:spAutoFit/>
          </a:bodyPr>
          <a:lstStyle/>
          <a:p>
            <a:r>
              <a:rPr lang="en-US" sz="3200" b="1" dirty="0">
                <a:latin typeface="Courier New" pitchFamily="49" charset="0"/>
              </a:rPr>
              <a:t>*</a:t>
            </a:r>
            <a:r>
              <a:rPr lang="en-US" sz="3200" dirty="0"/>
              <a:t>  </a:t>
            </a:r>
            <a:r>
              <a:rPr lang="en-US" sz="3200" b="1" dirty="0"/>
              <a:t>dereference</a:t>
            </a:r>
            <a:r>
              <a:rPr lang="en-US" sz="3200" dirty="0"/>
              <a:t> operator</a:t>
            </a:r>
          </a:p>
          <a:p>
            <a:r>
              <a:rPr lang="en-US" sz="3200" dirty="0"/>
              <a:t>    gets value at </a:t>
            </a:r>
            <a:r>
              <a:rPr lang="en-US" sz="3200" b="1" dirty="0">
                <a:latin typeface="Courier New" pitchFamily="49" charset="0"/>
              </a:rPr>
              <a:t>p</a:t>
            </a:r>
          </a:p>
        </p:txBody>
      </p:sp>
      <p:sp>
        <p:nvSpPr>
          <p:cNvPr id="72714" name="Shape 60425"/>
          <p:cNvSpPr>
            <a:spLocks/>
          </p:cNvSpPr>
          <p:nvPr/>
        </p:nvSpPr>
        <p:spPr bwMode="auto">
          <a:xfrm>
            <a:off x="2452688" y="2163763"/>
            <a:ext cx="1968500" cy="709612"/>
          </a:xfrm>
          <a:custGeom>
            <a:avLst/>
            <a:gdLst>
              <a:gd name="T0" fmla="*/ 1239 w 1240"/>
              <a:gd name="T1" fmla="*/ 0 h 447"/>
              <a:gd name="T2" fmla="*/ 0 w 1240"/>
              <a:gd name="T3" fmla="*/ 446 h 447"/>
              <a:gd name="T4" fmla="*/ 0 60000 65536"/>
              <a:gd name="T5" fmla="*/ 0 60000 65536"/>
              <a:gd name="T6" fmla="*/ 0 w 1240"/>
              <a:gd name="T7" fmla="*/ 0 h 447"/>
              <a:gd name="T8" fmla="*/ 0 w 1240"/>
              <a:gd name="T9" fmla="*/ 0 h 447"/>
            </a:gdLst>
            <a:ahLst/>
            <a:cxnLst>
              <a:cxn ang="T4">
                <a:pos x="T0" y="T1"/>
              </a:cxn>
              <a:cxn ang="T5">
                <a:pos x="T2" y="T3"/>
              </a:cxn>
            </a:cxnLst>
            <a:rect l="T6" t="T7" r="T8" b="T9"/>
            <a:pathLst>
              <a:path w="1240" h="447">
                <a:moveTo>
                  <a:pt x="1239" y="0"/>
                </a:moveTo>
                <a:lnTo>
                  <a:pt x="0" y="446"/>
                </a:lnTo>
              </a:path>
            </a:pathLst>
          </a:custGeom>
          <a:noFill/>
          <a:ln w="12700" cap="rnd" algn="ctr">
            <a:solidFill>
              <a:schemeClr val="tx1"/>
            </a:solidFill>
            <a:round/>
            <a:headEnd type="none" w="sm" len="sm"/>
            <a:tailEnd type="none" w="sm" len="sm"/>
          </a:ln>
        </p:spPr>
        <p:txBody>
          <a:bodyPr/>
          <a:lstStyle/>
          <a:p>
            <a:endParaRPr lang="en-US">
              <a:solidFill>
                <a:srgbClr val="000000"/>
              </a:solidFill>
            </a:endParaRPr>
          </a:p>
        </p:txBody>
      </p:sp>
      <p:sp>
        <p:nvSpPr>
          <p:cNvPr id="72715" name="Shape 60426"/>
          <p:cNvSpPr>
            <a:spLocks/>
          </p:cNvSpPr>
          <p:nvPr/>
        </p:nvSpPr>
        <p:spPr bwMode="auto">
          <a:xfrm>
            <a:off x="2257425" y="3817938"/>
            <a:ext cx="1912938" cy="279400"/>
          </a:xfrm>
          <a:custGeom>
            <a:avLst/>
            <a:gdLst>
              <a:gd name="T0" fmla="*/ 1204 w 1205"/>
              <a:gd name="T1" fmla="*/ 175 h 176"/>
              <a:gd name="T2" fmla="*/ 0 w 1205"/>
              <a:gd name="T3" fmla="*/ 0 h 176"/>
              <a:gd name="T4" fmla="*/ 0 60000 65536"/>
              <a:gd name="T5" fmla="*/ 0 60000 65536"/>
              <a:gd name="T6" fmla="*/ 0 w 1205"/>
              <a:gd name="T7" fmla="*/ 0 h 176"/>
              <a:gd name="T8" fmla="*/ 0 w 1205"/>
              <a:gd name="T9" fmla="*/ 0 h 176"/>
            </a:gdLst>
            <a:ahLst/>
            <a:cxnLst>
              <a:cxn ang="T4">
                <a:pos x="T0" y="T1"/>
              </a:cxn>
              <a:cxn ang="T5">
                <a:pos x="T2" y="T3"/>
              </a:cxn>
            </a:cxnLst>
            <a:rect l="T6" t="T7" r="T8" b="T9"/>
            <a:pathLst>
              <a:path w="1205" h="176">
                <a:moveTo>
                  <a:pt x="1204" y="175"/>
                </a:moveTo>
                <a:lnTo>
                  <a:pt x="0" y="0"/>
                </a:lnTo>
              </a:path>
            </a:pathLst>
          </a:custGeom>
          <a:noFill/>
          <a:ln w="12700" cap="rnd" algn="ctr">
            <a:solidFill>
              <a:schemeClr val="tx1"/>
            </a:solidFill>
            <a:round/>
            <a:headEnd type="none" w="sm" len="sm"/>
            <a:tailEnd type="none" w="sm" len="sm"/>
          </a:ln>
        </p:spPr>
        <p:txBody>
          <a:bodyPr/>
          <a:lstStyle/>
          <a:p>
            <a:endParaRPr lang="en-US">
              <a:solidFill>
                <a:srgbClr val="000000"/>
              </a:solidFill>
            </a:endParaRPr>
          </a:p>
        </p:txBody>
      </p:sp>
      <p:sp>
        <p:nvSpPr>
          <p:cNvPr id="72716" name="Shape 60427"/>
          <p:cNvSpPr>
            <a:spLocks/>
          </p:cNvSpPr>
          <p:nvPr/>
        </p:nvSpPr>
        <p:spPr bwMode="auto">
          <a:xfrm>
            <a:off x="1162050" y="5014913"/>
            <a:ext cx="1943100" cy="911225"/>
          </a:xfrm>
          <a:custGeom>
            <a:avLst/>
            <a:gdLst>
              <a:gd name="T0" fmla="*/ 0 w 1224"/>
              <a:gd name="T1" fmla="*/ 0 h 574"/>
              <a:gd name="T2" fmla="*/ 1223 w 1224"/>
              <a:gd name="T3" fmla="*/ 573 h 574"/>
              <a:gd name="T4" fmla="*/ 0 60000 65536"/>
              <a:gd name="T5" fmla="*/ 0 60000 65536"/>
              <a:gd name="T6" fmla="*/ 0 w 1224"/>
              <a:gd name="T7" fmla="*/ 0 h 574"/>
              <a:gd name="T8" fmla="*/ 0 w 1224"/>
              <a:gd name="T9" fmla="*/ 0 h 574"/>
            </a:gdLst>
            <a:ahLst/>
            <a:cxnLst>
              <a:cxn ang="T4">
                <a:pos x="T0" y="T1"/>
              </a:cxn>
              <a:cxn ang="T5">
                <a:pos x="T2" y="T3"/>
              </a:cxn>
            </a:cxnLst>
            <a:rect l="T6" t="T7" r="T8" b="T9"/>
            <a:pathLst>
              <a:path w="1224" h="574">
                <a:moveTo>
                  <a:pt x="0" y="0"/>
                </a:moveTo>
                <a:lnTo>
                  <a:pt x="1223" y="573"/>
                </a:lnTo>
              </a:path>
            </a:pathLst>
          </a:custGeom>
          <a:noFill/>
          <a:ln w="12700" cap="rnd" algn="ctr">
            <a:solidFill>
              <a:schemeClr val="tx1"/>
            </a:solidFill>
            <a:round/>
            <a:headEnd type="none" w="sm" len="sm"/>
            <a:tailEnd type="none" w="sm" len="sm"/>
          </a:ln>
        </p:spPr>
        <p:txBody>
          <a:bodyPr/>
          <a:lstStyle/>
          <a:p>
            <a:endParaRPr lang="en-US">
              <a:solidFill>
                <a:srgbClr val="000000"/>
              </a:solidFill>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457200" y="228600"/>
            <a:ext cx="8229600" cy="563563"/>
          </a:xfrm>
        </p:spPr>
        <p:txBody>
          <a:bodyPr>
            <a:normAutofit fontScale="90000"/>
          </a:bodyPr>
          <a:lstStyle/>
          <a:p>
            <a:r>
              <a:rPr lang="en-US" sz="3200" dirty="0" smtClean="0"/>
              <a:t>Pointers Memory Representation</a:t>
            </a:r>
            <a:endParaRPr lang="en-US" sz="3200" dirty="0"/>
          </a:p>
        </p:txBody>
      </p:sp>
      <p:sp>
        <p:nvSpPr>
          <p:cNvPr id="74755" name="Rectangle 3"/>
          <p:cNvSpPr>
            <a:spLocks noGrp="1" noChangeArrowheads="1"/>
          </p:cNvSpPr>
          <p:nvPr>
            <p:ph type="body" sz="half" idx="1"/>
          </p:nvPr>
        </p:nvSpPr>
        <p:spPr>
          <a:xfrm>
            <a:off x="304800" y="1600200"/>
            <a:ext cx="4186238" cy="4525963"/>
          </a:xfrm>
        </p:spPr>
        <p:txBody>
          <a:bodyPr/>
          <a:lstStyle/>
          <a:p>
            <a:endParaRPr lang="en-US" sz="2000" dirty="0"/>
          </a:p>
          <a:p>
            <a:endParaRPr lang="en-US" sz="2000" dirty="0"/>
          </a:p>
          <a:p>
            <a:r>
              <a:rPr lang="en-US" sz="2000" dirty="0"/>
              <a:t>Statements:</a:t>
            </a:r>
          </a:p>
          <a:p>
            <a:pPr>
              <a:buFontTx/>
              <a:buNone/>
            </a:pPr>
            <a:r>
              <a:rPr lang="en-US" sz="2000" dirty="0">
                <a:solidFill>
                  <a:schemeClr val="hlink"/>
                </a:solidFill>
              </a:rPr>
              <a:t>	</a:t>
            </a:r>
            <a:r>
              <a:rPr lang="en-US" sz="2000" b="1" dirty="0" err="1"/>
              <a:t>int</a:t>
            </a:r>
            <a:r>
              <a:rPr lang="en-US" sz="2000" b="1" dirty="0"/>
              <a:t> *p;</a:t>
            </a:r>
          </a:p>
          <a:p>
            <a:pPr>
              <a:buFontTx/>
              <a:buNone/>
            </a:pPr>
            <a:r>
              <a:rPr lang="en-US" sz="2000" b="1" dirty="0"/>
              <a:t>	</a:t>
            </a:r>
            <a:r>
              <a:rPr lang="en-US" sz="2000" b="1" dirty="0" err="1"/>
              <a:t>int</a:t>
            </a:r>
            <a:r>
              <a:rPr lang="en-US" sz="2000" b="1" dirty="0"/>
              <a:t> num;</a:t>
            </a:r>
          </a:p>
        </p:txBody>
      </p:sp>
      <p:pic>
        <p:nvPicPr>
          <p:cNvPr id="74756" name="Picture 4" descr="Fig03-01"/>
          <p:cNvPicPr>
            <a:picLocks noGrp="1" noChangeAspect="1" noChangeArrowheads="1"/>
          </p:cNvPicPr>
          <p:nvPr>
            <p:ph sz="half" idx="2"/>
          </p:nvPr>
        </p:nvPicPr>
        <p:blipFill>
          <a:blip r:embed="rId2" cstate="print"/>
          <a:srcRect/>
          <a:stretch>
            <a:fillRect/>
          </a:stretch>
        </p:blipFill>
        <p:spPr>
          <a:xfrm>
            <a:off x="2133600" y="990600"/>
            <a:ext cx="6629400" cy="5403850"/>
          </a:xfrm>
          <a:noFill/>
          <a:ln/>
        </p:spPr>
      </p:pic>
      <p:sp>
        <p:nvSpPr>
          <p:cNvPr id="2" name="Slide Number Placeholder 1"/>
          <p:cNvSpPr>
            <a:spLocks noGrp="1"/>
          </p:cNvSpPr>
          <p:nvPr>
            <p:ph type="sldNum" sz="quarter" idx="12"/>
          </p:nvPr>
        </p:nvSpPr>
        <p:spPr>
          <a:xfrm>
            <a:off x="228600" y="6248400"/>
            <a:ext cx="381000" cy="381000"/>
          </a:xfrm>
        </p:spPr>
        <p:txBody>
          <a:bodyPr/>
          <a:lstStyle/>
          <a:p>
            <a:fld id="{DFC04444-1CC8-4D58-915C-D7B1BD0F38BE}" type="slidenum">
              <a:rPr lang="en-US" smtClean="0"/>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dirty="0" smtClean="0"/>
              <a:t>cont…</a:t>
            </a:r>
            <a:endParaRPr lang="en-US" dirty="0"/>
          </a:p>
        </p:txBody>
      </p:sp>
      <p:pic>
        <p:nvPicPr>
          <p:cNvPr id="75779" name="Picture 3" descr="Fig03-02"/>
          <p:cNvPicPr>
            <a:picLocks noGrp="1" noChangeAspect="1" noChangeArrowheads="1"/>
          </p:cNvPicPr>
          <p:nvPr>
            <p:ph sz="half" idx="1"/>
          </p:nvPr>
        </p:nvPicPr>
        <p:blipFill>
          <a:blip r:embed="rId2" cstate="print"/>
          <a:srcRect/>
          <a:stretch>
            <a:fillRect/>
          </a:stretch>
        </p:blipFill>
        <p:spPr>
          <a:xfrm>
            <a:off x="1524000" y="1892300"/>
            <a:ext cx="6248400" cy="3330575"/>
          </a:xfrm>
          <a:noFill/>
          <a:ln/>
        </p:spPr>
      </p:pic>
      <p:sp>
        <p:nvSpPr>
          <p:cNvPr id="2" name="Slide Number Placeholder 1"/>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dirty="0" smtClean="0"/>
              <a:t>cont…</a:t>
            </a:r>
            <a:endParaRPr lang="en-US" dirty="0"/>
          </a:p>
        </p:txBody>
      </p:sp>
      <p:pic>
        <p:nvPicPr>
          <p:cNvPr id="76803" name="Picture 3" descr="Fig03-03"/>
          <p:cNvPicPr>
            <a:picLocks noGrp="1" noChangeAspect="1" noChangeArrowheads="1"/>
          </p:cNvPicPr>
          <p:nvPr>
            <p:ph sz="half" idx="2"/>
          </p:nvPr>
        </p:nvPicPr>
        <p:blipFill>
          <a:blip r:embed="rId2" cstate="print"/>
          <a:srcRect/>
          <a:stretch>
            <a:fillRect/>
          </a:stretch>
        </p:blipFill>
        <p:spPr>
          <a:xfrm>
            <a:off x="1828800" y="2017713"/>
            <a:ext cx="5867400" cy="3268662"/>
          </a:xfrm>
          <a:noFill/>
          <a:ln/>
        </p:spPr>
      </p:pic>
      <p:sp>
        <p:nvSpPr>
          <p:cNvPr id="2" name="Slide Number Placeholder 1"/>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smtClean="0"/>
              <a:t>cont…</a:t>
            </a:r>
            <a:endParaRPr lang="en-US" dirty="0"/>
          </a:p>
        </p:txBody>
      </p:sp>
      <p:pic>
        <p:nvPicPr>
          <p:cNvPr id="77827" name="Picture 3" descr="Fig03-04"/>
          <p:cNvPicPr>
            <a:picLocks noGrp="1" noChangeAspect="1" noChangeArrowheads="1"/>
          </p:cNvPicPr>
          <p:nvPr>
            <p:ph idx="1"/>
          </p:nvPr>
        </p:nvPicPr>
        <p:blipFill>
          <a:blip r:embed="rId2" cstate="print"/>
          <a:srcRect/>
          <a:stretch>
            <a:fillRect/>
          </a:stretch>
        </p:blipFill>
        <p:spPr>
          <a:xfrm>
            <a:off x="1200150" y="1828800"/>
            <a:ext cx="6589713" cy="3733800"/>
          </a:xfrm>
          <a:noFill/>
          <a:ln/>
        </p:spPr>
      </p:pic>
      <p:sp>
        <p:nvSpPr>
          <p:cNvPr id="2" name="Slide Number Placeholder 1"/>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dirty="0" smtClean="0"/>
              <a:t>Pointers </a:t>
            </a:r>
            <a:endParaRPr lang="en-US" dirty="0"/>
          </a:p>
        </p:txBody>
      </p:sp>
      <p:sp>
        <p:nvSpPr>
          <p:cNvPr id="78851" name="Rectangle 3"/>
          <p:cNvSpPr>
            <a:spLocks noGrp="1" noChangeArrowheads="1"/>
          </p:cNvSpPr>
          <p:nvPr>
            <p:ph type="body" idx="1"/>
          </p:nvPr>
        </p:nvSpPr>
        <p:spPr/>
        <p:txBody>
          <a:bodyPr/>
          <a:lstStyle/>
          <a:p>
            <a:r>
              <a:rPr lang="en-US"/>
              <a:t>Summary of preceding diagrams</a:t>
            </a:r>
          </a:p>
          <a:p>
            <a:pPr lvl="1"/>
            <a:r>
              <a:rPr lang="en-US"/>
              <a:t>&amp;p, p, and *p all have different meanings</a:t>
            </a:r>
          </a:p>
          <a:p>
            <a:pPr lvl="1"/>
            <a:r>
              <a:rPr lang="en-US"/>
              <a:t>&amp;p means the address of p</a:t>
            </a:r>
          </a:p>
          <a:p>
            <a:pPr lvl="1"/>
            <a:r>
              <a:rPr lang="en-US"/>
              <a:t>p means the content of p</a:t>
            </a:r>
          </a:p>
          <a:p>
            <a:pPr lvl="1"/>
            <a:r>
              <a:rPr lang="en-US"/>
              <a:t>*p means the content pointed to by p, that is pointed to by the content of memory location</a:t>
            </a:r>
          </a:p>
          <a:p>
            <a:pPr lvl="1">
              <a:buFontTx/>
              <a:buNone/>
            </a:pPr>
            <a:endParaRPr lang="en-US"/>
          </a:p>
        </p:txBody>
      </p:sp>
      <p:sp>
        <p:nvSpPr>
          <p:cNvPr id="2" name="Slide Number Placeholder 1"/>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8851">
                                            <p:txEl>
                                              <p:pRg st="1" end="1"/>
                                            </p:txEl>
                                          </p:spTgt>
                                        </p:tgtEl>
                                        <p:attrNameLst>
                                          <p:attrName>style.visibility</p:attrName>
                                        </p:attrNameLst>
                                      </p:cBhvr>
                                      <p:to>
                                        <p:strVal val="visible"/>
                                      </p:to>
                                    </p:set>
                                    <p:animEffect transition="in" filter="blinds(horizontal)">
                                      <p:cBhvr>
                                        <p:cTn id="7" dur="500"/>
                                        <p:tgtEl>
                                          <p:spTgt spid="7885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8851">
                                            <p:txEl>
                                              <p:pRg st="2" end="2"/>
                                            </p:txEl>
                                          </p:spTgt>
                                        </p:tgtEl>
                                        <p:attrNameLst>
                                          <p:attrName>style.visibility</p:attrName>
                                        </p:attrNameLst>
                                      </p:cBhvr>
                                      <p:to>
                                        <p:strVal val="visible"/>
                                      </p:to>
                                    </p:set>
                                    <p:animEffect transition="in" filter="blinds(horizontal)">
                                      <p:cBhvr>
                                        <p:cTn id="12" dur="500"/>
                                        <p:tgtEl>
                                          <p:spTgt spid="7885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8851">
                                            <p:txEl>
                                              <p:pRg st="3" end="3"/>
                                            </p:txEl>
                                          </p:spTgt>
                                        </p:tgtEl>
                                        <p:attrNameLst>
                                          <p:attrName>style.visibility</p:attrName>
                                        </p:attrNameLst>
                                      </p:cBhvr>
                                      <p:to>
                                        <p:strVal val="visible"/>
                                      </p:to>
                                    </p:set>
                                    <p:animEffect transition="in" filter="blinds(horizontal)">
                                      <p:cBhvr>
                                        <p:cTn id="17" dur="500"/>
                                        <p:tgtEl>
                                          <p:spTgt spid="7885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8851">
                                            <p:txEl>
                                              <p:pRg st="4" end="4"/>
                                            </p:txEl>
                                          </p:spTgt>
                                        </p:tgtEl>
                                        <p:attrNameLst>
                                          <p:attrName>style.visibility</p:attrName>
                                        </p:attrNameLst>
                                      </p:cBhvr>
                                      <p:to>
                                        <p:strVal val="visible"/>
                                      </p:to>
                                    </p:set>
                                    <p:animEffect transition="in" filter="blinds(horizontal)">
                                      <p:cBhvr>
                                        <p:cTn id="22" dur="500"/>
                                        <p:tgtEl>
                                          <p:spTgt spid="788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457200" y="274638"/>
            <a:ext cx="8229600" cy="715962"/>
          </a:xfrm>
        </p:spPr>
        <p:txBody>
          <a:bodyPr>
            <a:normAutofit fontScale="90000"/>
          </a:bodyPr>
          <a:lstStyle/>
          <a:p>
            <a:r>
              <a:rPr lang="en-US"/>
              <a:t>Getting the Address of a Variable</a:t>
            </a:r>
          </a:p>
        </p:txBody>
      </p:sp>
      <p:sp>
        <p:nvSpPr>
          <p:cNvPr id="80899" name="Rectangle 3"/>
          <p:cNvSpPr>
            <a:spLocks noGrp="1" noChangeArrowheads="1"/>
          </p:cNvSpPr>
          <p:nvPr>
            <p:ph type="body" idx="1"/>
          </p:nvPr>
        </p:nvSpPr>
        <p:spPr>
          <a:xfrm>
            <a:off x="457200" y="1295400"/>
            <a:ext cx="8229600" cy="4830763"/>
          </a:xfrm>
        </p:spPr>
        <p:txBody>
          <a:bodyPr>
            <a:normAutofit/>
          </a:bodyPr>
          <a:lstStyle/>
          <a:p>
            <a:r>
              <a:rPr lang="en-US" sz="2800" dirty="0"/>
              <a:t>Each  variable in program is stored at a unique address</a:t>
            </a:r>
          </a:p>
          <a:p>
            <a:r>
              <a:rPr lang="en-US" sz="2800" dirty="0"/>
              <a:t>Use address operator </a:t>
            </a:r>
            <a:r>
              <a:rPr lang="en-US" sz="2800" dirty="0">
                <a:latin typeface="Courier New" pitchFamily="49" charset="0"/>
              </a:rPr>
              <a:t>&amp;</a:t>
            </a:r>
            <a:r>
              <a:rPr lang="en-US" sz="2800" dirty="0"/>
              <a:t> to get address of a variable:</a:t>
            </a:r>
          </a:p>
          <a:p>
            <a:pPr lvl="1">
              <a:buFontTx/>
              <a:buNone/>
            </a:pPr>
            <a:r>
              <a:rPr lang="en-US" sz="2800" dirty="0"/>
              <a:t>	</a:t>
            </a:r>
            <a:r>
              <a:rPr lang="en-US" sz="2800" dirty="0" err="1">
                <a:latin typeface="Courier New" pitchFamily="49" charset="0"/>
              </a:rPr>
              <a:t>int</a:t>
            </a:r>
            <a:r>
              <a:rPr lang="en-US" sz="2800" dirty="0">
                <a:latin typeface="Courier New" pitchFamily="49" charset="0"/>
              </a:rPr>
              <a:t> num = </a:t>
            </a:r>
            <a:r>
              <a:rPr lang="en-US" sz="2800" dirty="0" smtClean="0">
                <a:latin typeface="Courier New" pitchFamily="49" charset="0"/>
              </a:rPr>
              <a:t>23</a:t>
            </a:r>
            <a:r>
              <a:rPr lang="en-US" sz="2800" dirty="0">
                <a:latin typeface="Courier New" pitchFamily="49" charset="0"/>
              </a:rPr>
              <a:t>;</a:t>
            </a:r>
          </a:p>
          <a:p>
            <a:pPr lvl="1">
              <a:buFontTx/>
              <a:buNone/>
            </a:pPr>
            <a:r>
              <a:rPr lang="en-US" sz="2800" dirty="0">
                <a:latin typeface="Courier New" pitchFamily="49" charset="0"/>
              </a:rPr>
              <a:t>	</a:t>
            </a:r>
            <a:r>
              <a:rPr lang="en-US" sz="2800" dirty="0" err="1">
                <a:latin typeface="Courier New" pitchFamily="49" charset="0"/>
              </a:rPr>
              <a:t>cout</a:t>
            </a:r>
            <a:r>
              <a:rPr lang="en-US" sz="2800" dirty="0">
                <a:latin typeface="Courier New" pitchFamily="49" charset="0"/>
              </a:rPr>
              <a:t> &lt;&lt; &amp;num; </a:t>
            </a:r>
            <a:endParaRPr lang="en-US" sz="2800" dirty="0">
              <a:solidFill>
                <a:schemeClr val="hlink"/>
              </a:solidFill>
            </a:endParaRPr>
          </a:p>
        </p:txBody>
      </p:sp>
      <p:sp>
        <p:nvSpPr>
          <p:cNvPr id="80900" name="Rectangle 4"/>
          <p:cNvSpPr>
            <a:spLocks noChangeArrowheads="1"/>
          </p:cNvSpPr>
          <p:nvPr/>
        </p:nvSpPr>
        <p:spPr bwMode="auto">
          <a:xfrm>
            <a:off x="4876800" y="3276600"/>
            <a:ext cx="3048000" cy="1066800"/>
          </a:xfrm>
          <a:prstGeom prst="rect">
            <a:avLst/>
          </a:prstGeom>
          <a:solidFill>
            <a:schemeClr val="accent1"/>
          </a:solidFill>
          <a:ln w="9525">
            <a:solidFill>
              <a:schemeClr val="tx1"/>
            </a:solidFill>
            <a:miter lim="800000"/>
            <a:headEnd/>
            <a:tailEnd/>
          </a:ln>
          <a:effectLst/>
        </p:spPr>
        <p:txBody>
          <a:bodyPr wrap="none" anchor="ctr"/>
          <a:lstStyle/>
          <a:p>
            <a:pPr lvl="1" algn="ctr" eaLnBrk="0" hangingPunct="0"/>
            <a:r>
              <a:rPr lang="en-US" sz="2400" b="1" dirty="0">
                <a:solidFill>
                  <a:schemeClr val="bg1"/>
                </a:solidFill>
                <a:effectLst>
                  <a:outerShdw blurRad="38100" dist="38100" dir="2700000" algn="tl">
                    <a:srgbClr val="FFFFFF"/>
                  </a:outerShdw>
                </a:effectLst>
                <a:latin typeface="Garamond" pitchFamily="18" charset="0"/>
              </a:rPr>
              <a:t>// prints address</a:t>
            </a:r>
          </a:p>
          <a:p>
            <a:pPr lvl="1" algn="ctr" eaLnBrk="0" hangingPunct="0"/>
            <a:r>
              <a:rPr lang="en-US" sz="2400" b="1" dirty="0">
                <a:solidFill>
                  <a:schemeClr val="bg1"/>
                </a:solidFill>
                <a:effectLst>
                  <a:outerShdw blurRad="38100" dist="38100" dir="2700000" algn="tl">
                    <a:srgbClr val="FFFFFF"/>
                  </a:outerShdw>
                </a:effectLst>
                <a:latin typeface="Garamond" pitchFamily="18" charset="0"/>
              </a:rPr>
              <a:t>// in hexadecimal</a:t>
            </a:r>
          </a:p>
          <a:p>
            <a:pPr algn="ctr" eaLnBrk="0" hangingPunct="0"/>
            <a:endParaRPr lang="en-US" sz="2400" dirty="0">
              <a:latin typeface="Garamond" pitchFamily="18"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19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0900"/>
                                        </p:tgtEl>
                                        <p:attrNameLst>
                                          <p:attrName>style.visibility</p:attrName>
                                        </p:attrNameLst>
                                      </p:cBhvr>
                                      <p:to>
                                        <p:strVal val="visible"/>
                                      </p:to>
                                    </p:set>
                                    <p:animEffect transition="in" filter="blinds(horizontal)">
                                      <p:cBhvr>
                                        <p:cTn id="7" dur="500"/>
                                        <p:tgtEl>
                                          <p:spTgt spid="809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Pointer</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
        <p:nvSpPr>
          <p:cNvPr id="4" name="Rectangle 3"/>
          <p:cNvSpPr txBox="1">
            <a:spLocks noChangeArrowheads="1"/>
          </p:cNvSpPr>
          <p:nvPr/>
        </p:nvSpPr>
        <p:spPr>
          <a:xfrm>
            <a:off x="762000" y="1524000"/>
            <a:ext cx="7772400" cy="5181600"/>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r>
              <a:rPr lang="en-US" dirty="0"/>
              <a:t>Pointer</a:t>
            </a:r>
          </a:p>
          <a:p>
            <a:r>
              <a:rPr lang="en-US" dirty="0"/>
              <a:t>Pointer Variables</a:t>
            </a:r>
          </a:p>
          <a:p>
            <a:r>
              <a:rPr lang="en-US" dirty="0"/>
              <a:t>Dynamic Memory Allocation </a:t>
            </a:r>
          </a:p>
          <a:p>
            <a:r>
              <a:rPr lang="en-US" dirty="0"/>
              <a:t>Functions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t>Pointer Variables</a:t>
            </a:r>
          </a:p>
        </p:txBody>
      </p:sp>
      <p:sp>
        <p:nvSpPr>
          <p:cNvPr id="82947" name="Rectangle 3"/>
          <p:cNvSpPr>
            <a:spLocks noGrp="1" noChangeArrowheads="1"/>
          </p:cNvSpPr>
          <p:nvPr>
            <p:ph type="body" idx="1"/>
          </p:nvPr>
        </p:nvSpPr>
        <p:spPr/>
        <p:txBody>
          <a:bodyPr>
            <a:normAutofit/>
          </a:bodyPr>
          <a:lstStyle/>
          <a:p>
            <a:r>
              <a:rPr lang="en-US" sz="2800" dirty="0"/>
              <a:t>Definition:</a:t>
            </a:r>
          </a:p>
          <a:p>
            <a:pPr lvl="1">
              <a:buFontTx/>
              <a:buNone/>
            </a:pPr>
            <a:r>
              <a:rPr lang="en-US" sz="2800" dirty="0"/>
              <a:t>	</a:t>
            </a:r>
            <a:r>
              <a:rPr lang="en-US" sz="2800" dirty="0" err="1">
                <a:latin typeface="Courier New" pitchFamily="49" charset="0"/>
              </a:rPr>
              <a:t>int</a:t>
            </a:r>
            <a:r>
              <a:rPr lang="en-US" sz="2800" dirty="0">
                <a:latin typeface="Courier New" pitchFamily="49" charset="0"/>
              </a:rPr>
              <a:t>  *</a:t>
            </a:r>
            <a:r>
              <a:rPr lang="en-US" sz="2800" dirty="0" err="1">
                <a:latin typeface="Courier New" pitchFamily="49" charset="0"/>
              </a:rPr>
              <a:t>intptr</a:t>
            </a:r>
            <a:r>
              <a:rPr lang="en-US" sz="2800" dirty="0">
                <a:latin typeface="Courier New" pitchFamily="49" charset="0"/>
              </a:rPr>
              <a:t>;</a:t>
            </a:r>
          </a:p>
          <a:p>
            <a:pPr>
              <a:buClr>
                <a:schemeClr val="tx1"/>
              </a:buClr>
            </a:pPr>
            <a:r>
              <a:rPr lang="en-US" sz="2800" dirty="0"/>
              <a:t>Read as:</a:t>
            </a:r>
          </a:p>
          <a:p>
            <a:pPr>
              <a:buClr>
                <a:schemeClr val="tx1"/>
              </a:buClr>
              <a:buFontTx/>
              <a:buNone/>
            </a:pPr>
            <a:r>
              <a:rPr lang="en-US" sz="2800" dirty="0"/>
              <a:t>	“</a:t>
            </a:r>
            <a:r>
              <a:rPr lang="en-US" sz="2800" dirty="0" err="1">
                <a:latin typeface="Courier New" pitchFamily="49" charset="0"/>
              </a:rPr>
              <a:t>intptr</a:t>
            </a:r>
            <a:r>
              <a:rPr lang="en-US" sz="2800" dirty="0"/>
              <a:t> can hold the address of an </a:t>
            </a:r>
            <a:r>
              <a:rPr lang="en-US" sz="2800" dirty="0" err="1"/>
              <a:t>int</a:t>
            </a:r>
            <a:r>
              <a:rPr lang="en-US" sz="2800" dirty="0"/>
              <a:t>”</a:t>
            </a:r>
          </a:p>
          <a:p>
            <a:r>
              <a:rPr lang="en-US" sz="2800" dirty="0"/>
              <a:t>Spacing in definition does not matter:</a:t>
            </a:r>
          </a:p>
          <a:p>
            <a:pPr lvl="1">
              <a:buFontTx/>
              <a:buNone/>
            </a:pPr>
            <a:r>
              <a:rPr lang="en-US" sz="2800" dirty="0"/>
              <a:t>	</a:t>
            </a:r>
            <a:r>
              <a:rPr lang="en-US" sz="2800" dirty="0" err="1">
                <a:latin typeface="Courier New" pitchFamily="49" charset="0"/>
              </a:rPr>
              <a:t>int</a:t>
            </a:r>
            <a:r>
              <a:rPr lang="en-US" sz="2800" dirty="0">
                <a:latin typeface="Courier New" pitchFamily="49" charset="0"/>
              </a:rPr>
              <a:t> *</a:t>
            </a:r>
            <a:r>
              <a:rPr lang="en-US" sz="2800" dirty="0" err="1">
                <a:latin typeface="Courier New" pitchFamily="49" charset="0"/>
              </a:rPr>
              <a:t>intptr</a:t>
            </a:r>
            <a:r>
              <a:rPr lang="en-US" sz="2800" dirty="0">
                <a:latin typeface="Courier New" pitchFamily="49" charset="0"/>
              </a:rPr>
              <a:t>;  // same as above</a:t>
            </a:r>
          </a:p>
          <a:p>
            <a:pPr lvl="1">
              <a:buFontTx/>
              <a:buNone/>
            </a:pPr>
            <a:r>
              <a:rPr lang="en-US" sz="2800" dirty="0">
                <a:latin typeface="Courier New" pitchFamily="49" charset="0"/>
              </a:rPr>
              <a:t>	</a:t>
            </a:r>
            <a:r>
              <a:rPr lang="en-US" sz="2800" dirty="0" err="1">
                <a:latin typeface="Courier New" pitchFamily="49" charset="0"/>
              </a:rPr>
              <a:t>int</a:t>
            </a:r>
            <a:r>
              <a:rPr lang="en-US" sz="2800" dirty="0">
                <a:latin typeface="Courier New" pitchFamily="49" charset="0"/>
              </a:rPr>
              <a:t>*  </a:t>
            </a:r>
            <a:r>
              <a:rPr lang="en-US" sz="2800" dirty="0" err="1">
                <a:latin typeface="Courier New" pitchFamily="49" charset="0"/>
              </a:rPr>
              <a:t>intptr</a:t>
            </a:r>
            <a:r>
              <a:rPr lang="en-US" sz="2800" dirty="0">
                <a:latin typeface="Courier New" pitchFamily="49" charset="0"/>
              </a:rPr>
              <a:t>;  // same as above</a:t>
            </a:r>
            <a:endParaRPr lang="en-US" sz="28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t>Pointer Variables</a:t>
            </a:r>
          </a:p>
        </p:txBody>
      </p:sp>
      <p:sp>
        <p:nvSpPr>
          <p:cNvPr id="84995" name="Rectangle 3"/>
          <p:cNvSpPr>
            <a:spLocks noGrp="1" noChangeArrowheads="1"/>
          </p:cNvSpPr>
          <p:nvPr>
            <p:ph type="body" idx="1"/>
          </p:nvPr>
        </p:nvSpPr>
        <p:spPr/>
        <p:txBody>
          <a:bodyPr>
            <a:noAutofit/>
          </a:bodyPr>
          <a:lstStyle/>
          <a:p>
            <a:pPr>
              <a:lnSpc>
                <a:spcPct val="90000"/>
              </a:lnSpc>
            </a:pPr>
            <a:r>
              <a:rPr lang="en-US" sz="2400" dirty="0"/>
              <a:t>Assignment:</a:t>
            </a:r>
          </a:p>
          <a:p>
            <a:pPr lvl="1">
              <a:lnSpc>
                <a:spcPct val="90000"/>
              </a:lnSpc>
              <a:buFontTx/>
              <a:buNone/>
            </a:pPr>
            <a:r>
              <a:rPr lang="en-US" sz="2000" dirty="0" err="1">
                <a:latin typeface="Courier New" pitchFamily="49" charset="0"/>
              </a:rPr>
              <a:t>int</a:t>
            </a:r>
            <a:r>
              <a:rPr lang="en-US" sz="2000" dirty="0">
                <a:latin typeface="Courier New" pitchFamily="49" charset="0"/>
              </a:rPr>
              <a:t> *</a:t>
            </a:r>
            <a:r>
              <a:rPr lang="en-US" sz="2000" dirty="0" err="1">
                <a:latin typeface="Courier New" pitchFamily="49" charset="0"/>
              </a:rPr>
              <a:t>intptr</a:t>
            </a:r>
            <a:r>
              <a:rPr lang="en-US" sz="2000" dirty="0">
                <a:latin typeface="Courier New" pitchFamily="49" charset="0"/>
              </a:rPr>
              <a:t>;</a:t>
            </a:r>
            <a:r>
              <a:rPr lang="en-US" sz="2000" dirty="0"/>
              <a:t>	</a:t>
            </a:r>
          </a:p>
          <a:p>
            <a:pPr lvl="1">
              <a:lnSpc>
                <a:spcPct val="90000"/>
              </a:lnSpc>
              <a:buFontTx/>
              <a:buNone/>
            </a:pPr>
            <a:r>
              <a:rPr lang="en-US" sz="2000" dirty="0" err="1">
                <a:latin typeface="Courier New" pitchFamily="49" charset="0"/>
              </a:rPr>
              <a:t>intptr</a:t>
            </a:r>
            <a:r>
              <a:rPr lang="en-US" sz="2000" dirty="0">
                <a:latin typeface="Courier New" pitchFamily="49" charset="0"/>
              </a:rPr>
              <a:t> = &amp;num;</a:t>
            </a:r>
          </a:p>
          <a:p>
            <a:pPr>
              <a:lnSpc>
                <a:spcPct val="90000"/>
              </a:lnSpc>
              <a:buClr>
                <a:schemeClr val="tx1"/>
              </a:buClr>
            </a:pPr>
            <a:r>
              <a:rPr lang="en-US" sz="2400" dirty="0"/>
              <a:t>Memory layout:</a:t>
            </a:r>
          </a:p>
          <a:p>
            <a:pPr>
              <a:lnSpc>
                <a:spcPct val="90000"/>
              </a:lnSpc>
              <a:buClr>
                <a:schemeClr val="tx1"/>
              </a:buClr>
            </a:pPr>
            <a:endParaRPr lang="en-US" sz="2400" dirty="0"/>
          </a:p>
          <a:p>
            <a:pPr>
              <a:lnSpc>
                <a:spcPct val="90000"/>
              </a:lnSpc>
              <a:buClr>
                <a:schemeClr val="tx1"/>
              </a:buClr>
            </a:pPr>
            <a:endParaRPr lang="en-US" sz="2400" dirty="0"/>
          </a:p>
          <a:p>
            <a:pPr>
              <a:lnSpc>
                <a:spcPct val="90000"/>
              </a:lnSpc>
              <a:buClr>
                <a:schemeClr val="tx1"/>
              </a:buClr>
            </a:pPr>
            <a:endParaRPr lang="en-US" sz="2400" dirty="0"/>
          </a:p>
          <a:p>
            <a:pPr>
              <a:lnSpc>
                <a:spcPct val="90000"/>
              </a:lnSpc>
              <a:buClr>
                <a:schemeClr val="tx1"/>
              </a:buClr>
            </a:pPr>
            <a:endParaRPr lang="en-US" sz="2400" dirty="0" smtClean="0"/>
          </a:p>
          <a:p>
            <a:pPr>
              <a:lnSpc>
                <a:spcPct val="90000"/>
              </a:lnSpc>
              <a:buClr>
                <a:schemeClr val="tx1"/>
              </a:buClr>
            </a:pPr>
            <a:endParaRPr lang="en-US" sz="2400" dirty="0" smtClean="0"/>
          </a:p>
          <a:p>
            <a:pPr>
              <a:lnSpc>
                <a:spcPct val="90000"/>
              </a:lnSpc>
              <a:buClr>
                <a:schemeClr val="tx1"/>
              </a:buClr>
            </a:pPr>
            <a:endParaRPr lang="en-US" sz="2400" dirty="0" smtClean="0"/>
          </a:p>
          <a:p>
            <a:pPr>
              <a:lnSpc>
                <a:spcPct val="90000"/>
              </a:lnSpc>
              <a:buClr>
                <a:schemeClr val="tx1"/>
              </a:buClr>
            </a:pPr>
            <a:r>
              <a:rPr lang="en-US" sz="2400" dirty="0" smtClean="0"/>
              <a:t>Can </a:t>
            </a:r>
            <a:r>
              <a:rPr lang="en-US" sz="2400" dirty="0"/>
              <a:t>access </a:t>
            </a:r>
            <a:r>
              <a:rPr lang="en-US" sz="2400" dirty="0">
                <a:latin typeface="Courier New" pitchFamily="49" charset="0"/>
              </a:rPr>
              <a:t>num</a:t>
            </a:r>
            <a:r>
              <a:rPr lang="en-US" sz="2400" dirty="0"/>
              <a:t> using </a:t>
            </a:r>
            <a:r>
              <a:rPr lang="en-US" sz="2400" dirty="0" err="1">
                <a:latin typeface="Courier New" pitchFamily="49" charset="0"/>
              </a:rPr>
              <a:t>intptr</a:t>
            </a:r>
            <a:r>
              <a:rPr lang="en-US" sz="2400" dirty="0"/>
              <a:t> and </a:t>
            </a:r>
            <a:r>
              <a:rPr lang="en-US" sz="2400" u="sng" dirty="0"/>
              <a:t>indirection operator</a:t>
            </a:r>
            <a:r>
              <a:rPr lang="en-US" sz="2400" dirty="0"/>
              <a:t> </a:t>
            </a:r>
            <a:r>
              <a:rPr lang="en-US" sz="2400" b="1" dirty="0">
                <a:latin typeface="Courier New" pitchFamily="49" charset="0"/>
              </a:rPr>
              <a:t>*</a:t>
            </a:r>
            <a:r>
              <a:rPr lang="en-US" sz="2400" dirty="0"/>
              <a:t>:</a:t>
            </a:r>
          </a:p>
          <a:p>
            <a:pPr lvl="1">
              <a:lnSpc>
                <a:spcPct val="90000"/>
              </a:lnSpc>
              <a:buClr>
                <a:schemeClr val="tx1"/>
              </a:buClr>
              <a:buFontTx/>
              <a:buNone/>
            </a:pPr>
            <a:r>
              <a:rPr lang="en-US" sz="2000" dirty="0"/>
              <a:t>	</a:t>
            </a:r>
            <a:r>
              <a:rPr lang="en-US" sz="2000" dirty="0" err="1">
                <a:latin typeface="Courier New" pitchFamily="49" charset="0"/>
              </a:rPr>
              <a:t>cout</a:t>
            </a:r>
            <a:r>
              <a:rPr lang="en-US" sz="2000" dirty="0">
                <a:latin typeface="Courier New" pitchFamily="49" charset="0"/>
              </a:rPr>
              <a:t> &lt;&lt; *</a:t>
            </a:r>
            <a:r>
              <a:rPr lang="en-US" sz="2000" dirty="0" err="1">
                <a:latin typeface="Courier New" pitchFamily="49" charset="0"/>
              </a:rPr>
              <a:t>intptr</a:t>
            </a:r>
            <a:r>
              <a:rPr lang="en-US" sz="2000" dirty="0">
                <a:latin typeface="Courier New" pitchFamily="49" charset="0"/>
              </a:rPr>
              <a:t> &lt;&lt; </a:t>
            </a:r>
            <a:r>
              <a:rPr lang="en-US" sz="2000" dirty="0" err="1">
                <a:latin typeface="Courier New" pitchFamily="49" charset="0"/>
              </a:rPr>
              <a:t>endl</a:t>
            </a:r>
            <a:r>
              <a:rPr lang="en-US" sz="2000" dirty="0">
                <a:latin typeface="Courier New" pitchFamily="49" charset="0"/>
              </a:rPr>
              <a:t>; </a:t>
            </a:r>
            <a:endParaRPr lang="en-US" sz="2000" dirty="0"/>
          </a:p>
        </p:txBody>
      </p:sp>
      <p:sp>
        <p:nvSpPr>
          <p:cNvPr id="84996" name="Rectangle 4"/>
          <p:cNvSpPr>
            <a:spLocks noChangeArrowheads="1"/>
          </p:cNvSpPr>
          <p:nvPr/>
        </p:nvSpPr>
        <p:spPr bwMode="auto">
          <a:xfrm>
            <a:off x="3048000" y="3581400"/>
            <a:ext cx="1066800" cy="457200"/>
          </a:xfrm>
          <a:prstGeom prst="rect">
            <a:avLst/>
          </a:prstGeom>
          <a:noFill/>
          <a:ln w="9525">
            <a:solidFill>
              <a:schemeClr val="tx1"/>
            </a:solidFill>
            <a:miter lim="800000"/>
            <a:headEnd/>
            <a:tailEnd/>
          </a:ln>
          <a:effectLst/>
        </p:spPr>
        <p:txBody>
          <a:bodyPr wrap="none" anchor="ctr"/>
          <a:lstStyle/>
          <a:p>
            <a:endParaRPr lang="en-US"/>
          </a:p>
        </p:txBody>
      </p:sp>
      <p:sp>
        <p:nvSpPr>
          <p:cNvPr id="84997" name="Rectangle 5"/>
          <p:cNvSpPr>
            <a:spLocks noChangeArrowheads="1"/>
          </p:cNvSpPr>
          <p:nvPr/>
        </p:nvSpPr>
        <p:spPr bwMode="auto">
          <a:xfrm>
            <a:off x="5334000" y="3581400"/>
            <a:ext cx="1066800" cy="457200"/>
          </a:xfrm>
          <a:prstGeom prst="rect">
            <a:avLst/>
          </a:prstGeom>
          <a:noFill/>
          <a:ln w="9525">
            <a:solidFill>
              <a:schemeClr val="tx1"/>
            </a:solidFill>
            <a:miter lim="800000"/>
            <a:headEnd/>
            <a:tailEnd/>
          </a:ln>
          <a:effectLst/>
        </p:spPr>
        <p:txBody>
          <a:bodyPr wrap="none" anchor="ctr"/>
          <a:lstStyle/>
          <a:p>
            <a:endParaRPr lang="en-US"/>
          </a:p>
        </p:txBody>
      </p:sp>
      <p:sp>
        <p:nvSpPr>
          <p:cNvPr id="84998" name="Text Box 6"/>
          <p:cNvSpPr txBox="1">
            <a:spLocks noChangeArrowheads="1"/>
          </p:cNvSpPr>
          <p:nvPr/>
        </p:nvSpPr>
        <p:spPr bwMode="auto">
          <a:xfrm>
            <a:off x="3276600" y="3276600"/>
            <a:ext cx="641350" cy="396875"/>
          </a:xfrm>
          <a:prstGeom prst="rect">
            <a:avLst/>
          </a:prstGeom>
          <a:noFill/>
          <a:ln w="9525">
            <a:noFill/>
            <a:miter lim="800000"/>
            <a:headEnd/>
            <a:tailEnd/>
          </a:ln>
          <a:effectLst/>
        </p:spPr>
        <p:txBody>
          <a:bodyPr wrap="none">
            <a:spAutoFit/>
          </a:bodyPr>
          <a:lstStyle/>
          <a:p>
            <a:r>
              <a:rPr lang="en-US" sz="2000">
                <a:latin typeface="Courier New" pitchFamily="49" charset="0"/>
              </a:rPr>
              <a:t>num</a:t>
            </a:r>
          </a:p>
        </p:txBody>
      </p:sp>
      <p:sp>
        <p:nvSpPr>
          <p:cNvPr id="84999" name="Text Box 7"/>
          <p:cNvSpPr txBox="1">
            <a:spLocks noChangeArrowheads="1"/>
          </p:cNvSpPr>
          <p:nvPr/>
        </p:nvSpPr>
        <p:spPr bwMode="auto">
          <a:xfrm>
            <a:off x="5257800" y="3276600"/>
            <a:ext cx="1098550" cy="396875"/>
          </a:xfrm>
          <a:prstGeom prst="rect">
            <a:avLst/>
          </a:prstGeom>
          <a:noFill/>
          <a:ln w="9525">
            <a:noFill/>
            <a:miter lim="800000"/>
            <a:headEnd/>
            <a:tailEnd/>
          </a:ln>
          <a:effectLst/>
        </p:spPr>
        <p:txBody>
          <a:bodyPr wrap="none">
            <a:spAutoFit/>
          </a:bodyPr>
          <a:lstStyle/>
          <a:p>
            <a:r>
              <a:rPr lang="en-US" sz="2000">
                <a:latin typeface="Courier New" pitchFamily="49" charset="0"/>
              </a:rPr>
              <a:t>intptr</a:t>
            </a:r>
          </a:p>
        </p:txBody>
      </p:sp>
      <p:sp>
        <p:nvSpPr>
          <p:cNvPr id="85000" name="Text Box 8"/>
          <p:cNvSpPr txBox="1">
            <a:spLocks noChangeArrowheads="1"/>
          </p:cNvSpPr>
          <p:nvPr/>
        </p:nvSpPr>
        <p:spPr bwMode="auto">
          <a:xfrm>
            <a:off x="3276600" y="3581400"/>
            <a:ext cx="549275" cy="457200"/>
          </a:xfrm>
          <a:prstGeom prst="rect">
            <a:avLst/>
          </a:prstGeom>
          <a:noFill/>
          <a:ln w="9525">
            <a:noFill/>
            <a:miter lim="800000"/>
            <a:headEnd/>
            <a:tailEnd/>
          </a:ln>
          <a:effectLst/>
        </p:spPr>
        <p:txBody>
          <a:bodyPr wrap="none">
            <a:spAutoFit/>
          </a:bodyPr>
          <a:lstStyle/>
          <a:p>
            <a:r>
              <a:rPr lang="en-US" sz="2400">
                <a:latin typeface="Courier New" pitchFamily="49" charset="0"/>
              </a:rPr>
              <a:t>25</a:t>
            </a:r>
          </a:p>
        </p:txBody>
      </p:sp>
      <p:sp>
        <p:nvSpPr>
          <p:cNvPr id="85001" name="Text Box 9"/>
          <p:cNvSpPr txBox="1">
            <a:spLocks noChangeArrowheads="1"/>
          </p:cNvSpPr>
          <p:nvPr/>
        </p:nvSpPr>
        <p:spPr bwMode="auto">
          <a:xfrm>
            <a:off x="5257800" y="3581400"/>
            <a:ext cx="1193800" cy="427038"/>
          </a:xfrm>
          <a:prstGeom prst="rect">
            <a:avLst/>
          </a:prstGeom>
          <a:noFill/>
          <a:ln w="9525">
            <a:noFill/>
            <a:miter lim="800000"/>
            <a:headEnd/>
            <a:tailEnd/>
          </a:ln>
          <a:effectLst/>
        </p:spPr>
        <p:txBody>
          <a:bodyPr wrap="none">
            <a:spAutoFit/>
          </a:bodyPr>
          <a:lstStyle/>
          <a:p>
            <a:r>
              <a:rPr lang="en-US" sz="2200">
                <a:latin typeface="Courier New" pitchFamily="49" charset="0"/>
              </a:rPr>
              <a:t>0x4a00</a:t>
            </a:r>
          </a:p>
        </p:txBody>
      </p:sp>
      <p:sp>
        <p:nvSpPr>
          <p:cNvPr id="85002" name="Line 10"/>
          <p:cNvSpPr>
            <a:spLocks noChangeShapeType="1"/>
          </p:cNvSpPr>
          <p:nvPr/>
        </p:nvSpPr>
        <p:spPr bwMode="auto">
          <a:xfrm flipH="1">
            <a:off x="4114800" y="3810000"/>
            <a:ext cx="1219200" cy="0"/>
          </a:xfrm>
          <a:prstGeom prst="line">
            <a:avLst/>
          </a:prstGeom>
          <a:noFill/>
          <a:ln w="9525">
            <a:solidFill>
              <a:schemeClr val="tx1"/>
            </a:solidFill>
            <a:round/>
            <a:headEnd/>
            <a:tailEnd type="triangle" w="med" len="med"/>
          </a:ln>
          <a:effectLst/>
        </p:spPr>
        <p:txBody>
          <a:bodyPr/>
          <a:lstStyle/>
          <a:p>
            <a:endParaRPr lang="en-US"/>
          </a:p>
        </p:txBody>
      </p:sp>
      <p:sp>
        <p:nvSpPr>
          <p:cNvPr id="85003" name="Text Box 11"/>
          <p:cNvSpPr txBox="1">
            <a:spLocks noChangeArrowheads="1"/>
          </p:cNvSpPr>
          <p:nvPr/>
        </p:nvSpPr>
        <p:spPr bwMode="auto">
          <a:xfrm>
            <a:off x="1143000" y="4267200"/>
            <a:ext cx="2949575" cy="396875"/>
          </a:xfrm>
          <a:prstGeom prst="rect">
            <a:avLst/>
          </a:prstGeom>
          <a:noFill/>
          <a:ln w="9525">
            <a:noFill/>
            <a:miter lim="800000"/>
            <a:headEnd/>
            <a:tailEnd/>
          </a:ln>
          <a:effectLst/>
        </p:spPr>
        <p:txBody>
          <a:bodyPr wrap="none">
            <a:spAutoFit/>
          </a:bodyPr>
          <a:lstStyle/>
          <a:p>
            <a:r>
              <a:rPr lang="en-US" sz="2000"/>
              <a:t>address of </a:t>
            </a:r>
            <a:r>
              <a:rPr lang="en-US" sz="2000">
                <a:latin typeface="Courier New" pitchFamily="49" charset="0"/>
              </a:rPr>
              <a:t>num</a:t>
            </a:r>
            <a:r>
              <a:rPr lang="en-US" sz="2000"/>
              <a:t>: </a:t>
            </a:r>
            <a:r>
              <a:rPr lang="en-US" sz="2000">
                <a:latin typeface="Courier New" pitchFamily="49" charset="0"/>
              </a:rPr>
              <a:t>0x4a00</a:t>
            </a:r>
            <a:endParaRPr lang="en-US" sz="2000"/>
          </a:p>
        </p:txBody>
      </p:sp>
      <p:sp>
        <p:nvSpPr>
          <p:cNvPr id="2" name="Slide Number Placeholder 1"/>
          <p:cNvSpPr>
            <a:spLocks noGrp="1"/>
          </p:cNvSpPr>
          <p:nvPr>
            <p:ph type="sldNum" sz="quarter" idx="12"/>
          </p:nvPr>
        </p:nvSpPr>
        <p:spPr/>
        <p:txBody>
          <a:bodyPr/>
          <a:lstStyle/>
          <a:p>
            <a:fld id="{B6F15528-21DE-4FAA-801E-634DDDAF4B2B}"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304800" y="182562"/>
            <a:ext cx="8382000" cy="960438"/>
          </a:xfrm>
        </p:spPr>
        <p:txBody>
          <a:bodyPr/>
          <a:lstStyle/>
          <a:p>
            <a:r>
              <a:rPr lang="en-US" sz="2800" dirty="0"/>
              <a:t>Assigning a value to a </a:t>
            </a:r>
            <a:r>
              <a:rPr lang="en-US" sz="2800" i="1" dirty="0" err="1"/>
              <a:t>dereferenced</a:t>
            </a:r>
            <a:r>
              <a:rPr lang="en-US" sz="2800" i="1" dirty="0"/>
              <a:t> </a:t>
            </a:r>
            <a:r>
              <a:rPr lang="en-US" sz="2800" dirty="0"/>
              <a:t>pointer</a:t>
            </a:r>
          </a:p>
        </p:txBody>
      </p:sp>
      <p:sp>
        <p:nvSpPr>
          <p:cNvPr id="87043" name="Rectangle 3"/>
          <p:cNvSpPr>
            <a:spLocks noGrp="1" noChangeArrowheads="1"/>
          </p:cNvSpPr>
          <p:nvPr>
            <p:ph type="body" idx="1"/>
          </p:nvPr>
        </p:nvSpPr>
        <p:spPr>
          <a:xfrm>
            <a:off x="381000" y="1828800"/>
            <a:ext cx="8229600" cy="1106488"/>
          </a:xfrm>
        </p:spPr>
        <p:txBody>
          <a:bodyPr/>
          <a:lstStyle/>
          <a:p>
            <a:pPr>
              <a:buFontTx/>
              <a:buNone/>
            </a:pPr>
            <a:r>
              <a:rPr lang="en-US"/>
              <a:t>A pointer must have a value before you can</a:t>
            </a:r>
            <a:r>
              <a:rPr lang="en-US" i="1"/>
              <a:t> dereference</a:t>
            </a:r>
            <a:r>
              <a:rPr lang="en-US"/>
              <a:t> it (follow the pointer).</a:t>
            </a:r>
          </a:p>
          <a:p>
            <a:pPr>
              <a:buFontTx/>
              <a:buNone/>
            </a:pPr>
            <a:endParaRPr lang="en-US" sz="1800" b="1">
              <a:latin typeface="Courier New" pitchFamily="49" charset="0"/>
            </a:endParaRPr>
          </a:p>
          <a:p>
            <a:pPr>
              <a:buFontTx/>
              <a:buNone/>
            </a:pPr>
            <a:endParaRPr lang="en-US" sz="1800" b="1">
              <a:latin typeface="Courier New" pitchFamily="49" charset="0"/>
            </a:endParaRPr>
          </a:p>
          <a:p>
            <a:pPr>
              <a:buFontTx/>
              <a:buNone/>
            </a:pPr>
            <a:endParaRPr lang="en-US"/>
          </a:p>
        </p:txBody>
      </p:sp>
      <p:sp>
        <p:nvSpPr>
          <p:cNvPr id="87044" name="Text Box 4"/>
          <p:cNvSpPr txBox="1">
            <a:spLocks noChangeArrowheads="1"/>
          </p:cNvSpPr>
          <p:nvPr/>
        </p:nvSpPr>
        <p:spPr bwMode="auto">
          <a:xfrm>
            <a:off x="762000" y="3316288"/>
            <a:ext cx="1673225" cy="1373187"/>
          </a:xfrm>
          <a:prstGeom prst="rect">
            <a:avLst/>
          </a:prstGeom>
          <a:noFill/>
          <a:ln w="9525">
            <a:noFill/>
            <a:miter lim="800000"/>
            <a:headEnd/>
            <a:tailEnd/>
          </a:ln>
          <a:effectLst/>
        </p:spPr>
        <p:txBody>
          <a:bodyPr wrap="none">
            <a:spAutoFit/>
          </a:bodyPr>
          <a:lstStyle/>
          <a:p>
            <a:pPr eaLnBrk="0" hangingPunct="0"/>
            <a:r>
              <a:rPr lang="en-US" sz="2800" dirty="0" err="1">
                <a:latin typeface="Courier New" pitchFamily="49" charset="0"/>
              </a:rPr>
              <a:t>int</a:t>
            </a:r>
            <a:r>
              <a:rPr lang="en-US" sz="2800" dirty="0">
                <a:latin typeface="Courier New" pitchFamily="49" charset="0"/>
              </a:rPr>
              <a:t> *x;</a:t>
            </a:r>
          </a:p>
          <a:p>
            <a:pPr eaLnBrk="0" hangingPunct="0"/>
            <a:r>
              <a:rPr lang="en-US" sz="2800" dirty="0">
                <a:latin typeface="Courier New" pitchFamily="49" charset="0"/>
              </a:rPr>
              <a:t>*x=3;</a:t>
            </a:r>
          </a:p>
          <a:p>
            <a:pPr eaLnBrk="0" hangingPunct="0"/>
            <a:endParaRPr lang="en-US" sz="2800" dirty="0">
              <a:latin typeface="Times New Roman" pitchFamily="18" charset="0"/>
            </a:endParaRPr>
          </a:p>
        </p:txBody>
      </p:sp>
      <p:sp>
        <p:nvSpPr>
          <p:cNvPr id="87045" name="Text Box 5"/>
          <p:cNvSpPr txBox="1">
            <a:spLocks noChangeArrowheads="1"/>
          </p:cNvSpPr>
          <p:nvPr/>
        </p:nvSpPr>
        <p:spPr bwMode="auto">
          <a:xfrm>
            <a:off x="5334000" y="3352800"/>
            <a:ext cx="2647950" cy="2227263"/>
          </a:xfrm>
          <a:prstGeom prst="rect">
            <a:avLst/>
          </a:prstGeom>
          <a:noFill/>
          <a:ln w="9525">
            <a:noFill/>
            <a:miter lim="800000"/>
            <a:headEnd/>
            <a:tailEnd/>
          </a:ln>
          <a:effectLst/>
        </p:spPr>
        <p:txBody>
          <a:bodyPr>
            <a:spAutoFit/>
          </a:bodyPr>
          <a:lstStyle/>
          <a:p>
            <a:pPr eaLnBrk="0" hangingPunct="0"/>
            <a:r>
              <a:rPr lang="en-US" sz="2800" dirty="0" err="1">
                <a:latin typeface="Courier New" pitchFamily="49" charset="0"/>
              </a:rPr>
              <a:t>int</a:t>
            </a:r>
            <a:r>
              <a:rPr lang="en-US" sz="2800" dirty="0">
                <a:latin typeface="Courier New" pitchFamily="49" charset="0"/>
              </a:rPr>
              <a:t> </a:t>
            </a:r>
            <a:r>
              <a:rPr lang="en-US" sz="2800" dirty="0" err="1">
                <a:latin typeface="Courier New" pitchFamily="49" charset="0"/>
              </a:rPr>
              <a:t>foo</a:t>
            </a:r>
            <a:r>
              <a:rPr lang="en-US" sz="2800" dirty="0">
                <a:latin typeface="Courier New" pitchFamily="49" charset="0"/>
              </a:rPr>
              <a:t>;</a:t>
            </a:r>
          </a:p>
          <a:p>
            <a:pPr eaLnBrk="0" hangingPunct="0"/>
            <a:r>
              <a:rPr lang="en-US" sz="2800" dirty="0" err="1">
                <a:latin typeface="Courier New" pitchFamily="49" charset="0"/>
              </a:rPr>
              <a:t>int</a:t>
            </a:r>
            <a:r>
              <a:rPr lang="en-US" sz="2800" dirty="0">
                <a:latin typeface="Courier New" pitchFamily="49" charset="0"/>
              </a:rPr>
              <a:t> *x;</a:t>
            </a:r>
          </a:p>
          <a:p>
            <a:pPr eaLnBrk="0" hangingPunct="0"/>
            <a:r>
              <a:rPr lang="en-US" sz="2800" dirty="0">
                <a:latin typeface="Courier New" pitchFamily="49" charset="0"/>
              </a:rPr>
              <a:t>x = &amp;</a:t>
            </a:r>
            <a:r>
              <a:rPr lang="en-US" sz="2800" dirty="0" err="1">
                <a:latin typeface="Courier New" pitchFamily="49" charset="0"/>
              </a:rPr>
              <a:t>foo</a:t>
            </a:r>
            <a:r>
              <a:rPr lang="en-US" sz="2800" dirty="0">
                <a:latin typeface="Courier New" pitchFamily="49" charset="0"/>
              </a:rPr>
              <a:t>;</a:t>
            </a:r>
          </a:p>
          <a:p>
            <a:pPr eaLnBrk="0" hangingPunct="0"/>
            <a:r>
              <a:rPr lang="en-US" sz="2800" dirty="0">
                <a:latin typeface="Courier New" pitchFamily="49" charset="0"/>
              </a:rPr>
              <a:t>*x=3;</a:t>
            </a:r>
          </a:p>
          <a:p>
            <a:pPr eaLnBrk="0" hangingPunct="0"/>
            <a:endParaRPr lang="en-US" sz="2800" dirty="0">
              <a:latin typeface="Times New Roman" pitchFamily="18" charset="0"/>
            </a:endParaRPr>
          </a:p>
        </p:txBody>
      </p:sp>
      <p:sp>
        <p:nvSpPr>
          <p:cNvPr id="87046" name="Text Box 6"/>
          <p:cNvSpPr txBox="1">
            <a:spLocks noChangeArrowheads="1"/>
          </p:cNvSpPr>
          <p:nvPr/>
        </p:nvSpPr>
        <p:spPr bwMode="auto">
          <a:xfrm rot="-767190">
            <a:off x="304800" y="4495800"/>
            <a:ext cx="4376738" cy="822325"/>
          </a:xfrm>
          <a:prstGeom prst="rect">
            <a:avLst/>
          </a:prstGeom>
          <a:noFill/>
          <a:ln w="9525">
            <a:noFill/>
            <a:miter lim="800000"/>
            <a:headEnd/>
            <a:tailEnd/>
          </a:ln>
          <a:effectLst/>
        </p:spPr>
        <p:txBody>
          <a:bodyPr wrap="none">
            <a:spAutoFit/>
          </a:bodyPr>
          <a:lstStyle/>
          <a:p>
            <a:pPr eaLnBrk="0" hangingPunct="0"/>
            <a:r>
              <a:rPr lang="en-US" sz="2400" b="1" dirty="0">
                <a:solidFill>
                  <a:srgbClr val="FF0000"/>
                </a:solidFill>
              </a:rPr>
              <a:t>ERROR!!!</a:t>
            </a:r>
          </a:p>
          <a:p>
            <a:pPr eaLnBrk="0" hangingPunct="0"/>
            <a:r>
              <a:rPr lang="en-US" sz="2400" b="1" dirty="0">
                <a:solidFill>
                  <a:srgbClr val="FF0000"/>
                </a:solidFill>
              </a:rPr>
              <a:t>x doesn’t point to anything!!!</a:t>
            </a:r>
            <a:endParaRPr lang="en-US" sz="2400" dirty="0">
              <a:latin typeface="Times New Roman" pitchFamily="18" charset="0"/>
            </a:endParaRPr>
          </a:p>
        </p:txBody>
      </p:sp>
      <p:sp>
        <p:nvSpPr>
          <p:cNvPr id="87047" name="Line 7"/>
          <p:cNvSpPr>
            <a:spLocks noChangeShapeType="1"/>
          </p:cNvSpPr>
          <p:nvPr/>
        </p:nvSpPr>
        <p:spPr bwMode="auto">
          <a:xfrm flipH="1" flipV="1">
            <a:off x="1981200" y="4191000"/>
            <a:ext cx="685800" cy="609600"/>
          </a:xfrm>
          <a:prstGeom prst="line">
            <a:avLst/>
          </a:prstGeom>
          <a:noFill/>
          <a:ln w="57150">
            <a:solidFill>
              <a:srgbClr val="FF0000"/>
            </a:solidFill>
            <a:round/>
            <a:headEnd/>
            <a:tailEnd type="triangle" w="med" len="med"/>
          </a:ln>
          <a:effectLst/>
        </p:spPr>
        <p:txBody>
          <a:bodyPr wrap="none" anchor="ctr"/>
          <a:lstStyle/>
          <a:p>
            <a:endParaRPr lang="en-US"/>
          </a:p>
        </p:txBody>
      </p:sp>
      <p:sp>
        <p:nvSpPr>
          <p:cNvPr id="87048" name="Text Box 8"/>
          <p:cNvSpPr txBox="1">
            <a:spLocks noChangeArrowheads="1"/>
          </p:cNvSpPr>
          <p:nvPr/>
        </p:nvSpPr>
        <p:spPr bwMode="auto">
          <a:xfrm rot="-767190">
            <a:off x="6172200" y="5257800"/>
            <a:ext cx="2279650" cy="822325"/>
          </a:xfrm>
          <a:prstGeom prst="rect">
            <a:avLst/>
          </a:prstGeom>
          <a:noFill/>
          <a:ln w="9525">
            <a:noFill/>
            <a:miter lim="800000"/>
            <a:headEnd/>
            <a:tailEnd/>
          </a:ln>
          <a:effectLst/>
        </p:spPr>
        <p:txBody>
          <a:bodyPr wrap="none">
            <a:spAutoFit/>
          </a:bodyPr>
          <a:lstStyle/>
          <a:p>
            <a:pPr eaLnBrk="0" hangingPunct="0"/>
            <a:r>
              <a:rPr lang="en-US" sz="2400" b="1">
                <a:solidFill>
                  <a:schemeClr val="accent2"/>
                </a:solidFill>
              </a:rPr>
              <a:t>this is fine</a:t>
            </a:r>
          </a:p>
          <a:p>
            <a:pPr eaLnBrk="0" hangingPunct="0"/>
            <a:r>
              <a:rPr lang="en-US" sz="2400" b="1">
                <a:solidFill>
                  <a:schemeClr val="accent2"/>
                </a:solidFill>
              </a:rPr>
              <a:t>x points to foo</a:t>
            </a:r>
            <a:endParaRPr lang="en-US" sz="2400">
              <a:solidFill>
                <a:schemeClr val="accent2"/>
              </a:solidFill>
              <a:latin typeface="Times New Roman" pitchFamily="18" charset="0"/>
            </a:endParaRPr>
          </a:p>
        </p:txBody>
      </p:sp>
      <p:sp>
        <p:nvSpPr>
          <p:cNvPr id="87049" name="Line 9"/>
          <p:cNvSpPr>
            <a:spLocks noChangeShapeType="1"/>
          </p:cNvSpPr>
          <p:nvPr/>
        </p:nvSpPr>
        <p:spPr bwMode="auto">
          <a:xfrm flipH="1" flipV="1">
            <a:off x="6477000" y="5029200"/>
            <a:ext cx="457200" cy="381000"/>
          </a:xfrm>
          <a:prstGeom prst="line">
            <a:avLst/>
          </a:prstGeom>
          <a:noFill/>
          <a:ln w="57150">
            <a:solidFill>
              <a:schemeClr val="accent2"/>
            </a:solidFill>
            <a:round/>
            <a:headEnd/>
            <a:tailEnd type="triangle" w="med" len="med"/>
          </a:ln>
          <a:effectLst/>
        </p:spPr>
        <p:txBody>
          <a:bodyPr wrap="none" anchor="ctr"/>
          <a:lstStyle/>
          <a:p>
            <a:endParaRPr lang="en-US"/>
          </a:p>
        </p:txBody>
      </p:sp>
      <p:sp>
        <p:nvSpPr>
          <p:cNvPr id="2" name="Slide Number Placeholder 1"/>
          <p:cNvSpPr>
            <a:spLocks noGrp="1"/>
          </p:cNvSpPr>
          <p:nvPr>
            <p:ph type="sldNum" sz="quarter" idx="12"/>
          </p:nvPr>
        </p:nvSpPr>
        <p:spPr/>
        <p:txBody>
          <a:bodyPr/>
          <a:lstStyle/>
          <a:p>
            <a:fld id="{B6F15528-21DE-4FAA-801E-634DDDAF4B2B}"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457200" y="274638"/>
            <a:ext cx="8229600" cy="868362"/>
          </a:xfrm>
        </p:spPr>
        <p:txBody>
          <a:bodyPr/>
          <a:lstStyle/>
          <a:p>
            <a:r>
              <a:rPr lang="en-US"/>
              <a:t>Pointers to anything</a:t>
            </a:r>
          </a:p>
        </p:txBody>
      </p:sp>
      <p:sp>
        <p:nvSpPr>
          <p:cNvPr id="88067" name="Rectangle 3"/>
          <p:cNvSpPr>
            <a:spLocks noGrp="1" noChangeArrowheads="1"/>
          </p:cNvSpPr>
          <p:nvPr>
            <p:ph type="body" idx="1"/>
          </p:nvPr>
        </p:nvSpPr>
        <p:spPr>
          <a:xfrm>
            <a:off x="457200" y="2079625"/>
            <a:ext cx="2667000" cy="3395663"/>
          </a:xfrm>
        </p:spPr>
        <p:txBody>
          <a:bodyPr/>
          <a:lstStyle/>
          <a:p>
            <a:pPr>
              <a:buFontTx/>
              <a:buNone/>
            </a:pPr>
            <a:r>
              <a:rPr lang="en-US" dirty="0" err="1">
                <a:latin typeface="Courier New" pitchFamily="49" charset="0"/>
              </a:rPr>
              <a:t>int</a:t>
            </a:r>
            <a:r>
              <a:rPr lang="en-US" dirty="0">
                <a:latin typeface="Courier New" pitchFamily="49" charset="0"/>
              </a:rPr>
              <a:t> *x;</a:t>
            </a:r>
          </a:p>
          <a:p>
            <a:pPr>
              <a:buFontTx/>
              <a:buNone/>
            </a:pPr>
            <a:r>
              <a:rPr lang="en-US" dirty="0" err="1">
                <a:latin typeface="Courier New" pitchFamily="49" charset="0"/>
              </a:rPr>
              <a:t>int</a:t>
            </a:r>
            <a:r>
              <a:rPr lang="en-US" dirty="0">
                <a:latin typeface="Courier New" pitchFamily="49" charset="0"/>
              </a:rPr>
              <a:t> **y;</a:t>
            </a:r>
          </a:p>
          <a:p>
            <a:pPr>
              <a:buFontTx/>
              <a:buNone/>
            </a:pPr>
            <a:endParaRPr lang="en-US" dirty="0">
              <a:latin typeface="Courier New" pitchFamily="49" charset="0"/>
            </a:endParaRPr>
          </a:p>
          <a:p>
            <a:pPr>
              <a:buFontTx/>
              <a:buNone/>
            </a:pPr>
            <a:endParaRPr lang="en-US" dirty="0">
              <a:latin typeface="Courier New" pitchFamily="49" charset="0"/>
            </a:endParaRPr>
          </a:p>
          <a:p>
            <a:pPr>
              <a:buFontTx/>
              <a:buNone/>
            </a:pPr>
            <a:r>
              <a:rPr lang="en-US" dirty="0">
                <a:latin typeface="Courier New" pitchFamily="49" charset="0"/>
              </a:rPr>
              <a:t>double *z;</a:t>
            </a:r>
            <a:r>
              <a:rPr lang="en-US" dirty="0"/>
              <a:t>		</a:t>
            </a:r>
          </a:p>
        </p:txBody>
      </p:sp>
      <p:sp>
        <p:nvSpPr>
          <p:cNvPr id="88068" name="Text Box 4"/>
          <p:cNvSpPr txBox="1">
            <a:spLocks noChangeArrowheads="1"/>
          </p:cNvSpPr>
          <p:nvPr/>
        </p:nvSpPr>
        <p:spPr bwMode="auto">
          <a:xfrm>
            <a:off x="4953000" y="1600200"/>
            <a:ext cx="366713" cy="457200"/>
          </a:xfrm>
          <a:prstGeom prst="rect">
            <a:avLst/>
          </a:prstGeom>
          <a:noFill/>
          <a:ln w="9525">
            <a:noFill/>
            <a:miter lim="800000"/>
            <a:headEnd/>
            <a:tailEnd/>
          </a:ln>
          <a:effectLst/>
        </p:spPr>
        <p:txBody>
          <a:bodyPr wrap="none">
            <a:spAutoFit/>
          </a:bodyPr>
          <a:lstStyle/>
          <a:p>
            <a:pPr eaLnBrk="0" hangingPunct="0"/>
            <a:r>
              <a:rPr lang="en-US" sz="2400">
                <a:latin typeface="Courier New" pitchFamily="49" charset="0"/>
              </a:rPr>
              <a:t>x</a:t>
            </a:r>
            <a:endParaRPr lang="en-US" sz="2400">
              <a:latin typeface="Times New Roman" pitchFamily="18" charset="0"/>
            </a:endParaRPr>
          </a:p>
        </p:txBody>
      </p:sp>
      <p:sp>
        <p:nvSpPr>
          <p:cNvPr id="88069" name="Rectangle 5"/>
          <p:cNvSpPr>
            <a:spLocks noChangeArrowheads="1"/>
          </p:cNvSpPr>
          <p:nvPr/>
        </p:nvSpPr>
        <p:spPr bwMode="auto">
          <a:xfrm>
            <a:off x="4495800" y="2057400"/>
            <a:ext cx="1447800" cy="304800"/>
          </a:xfrm>
          <a:prstGeom prst="rect">
            <a:avLst/>
          </a:prstGeom>
          <a:noFill/>
          <a:ln w="38100">
            <a:solidFill>
              <a:schemeClr val="tx1"/>
            </a:solidFill>
            <a:miter lim="800000"/>
            <a:headEnd/>
            <a:tailEnd/>
          </a:ln>
          <a:effectLst/>
        </p:spPr>
        <p:txBody>
          <a:bodyPr wrap="none" anchor="ctr"/>
          <a:lstStyle/>
          <a:p>
            <a:endParaRPr lang="en-US"/>
          </a:p>
        </p:txBody>
      </p:sp>
      <p:sp>
        <p:nvSpPr>
          <p:cNvPr id="88070" name="Rectangle 6"/>
          <p:cNvSpPr>
            <a:spLocks noChangeArrowheads="1"/>
          </p:cNvSpPr>
          <p:nvPr/>
        </p:nvSpPr>
        <p:spPr bwMode="auto">
          <a:xfrm>
            <a:off x="6705600" y="2057400"/>
            <a:ext cx="1447800" cy="304800"/>
          </a:xfrm>
          <a:prstGeom prst="rect">
            <a:avLst/>
          </a:prstGeom>
          <a:noFill/>
          <a:ln w="38100">
            <a:solidFill>
              <a:schemeClr val="tx1"/>
            </a:solidFill>
            <a:miter lim="800000"/>
            <a:headEnd/>
            <a:tailEnd/>
          </a:ln>
          <a:effectLst/>
        </p:spPr>
        <p:txBody>
          <a:bodyPr wrap="none" anchor="ctr"/>
          <a:lstStyle/>
          <a:p>
            <a:endParaRPr lang="en-US"/>
          </a:p>
        </p:txBody>
      </p:sp>
      <p:sp>
        <p:nvSpPr>
          <p:cNvPr id="88071" name="Line 7"/>
          <p:cNvSpPr>
            <a:spLocks noChangeShapeType="1"/>
          </p:cNvSpPr>
          <p:nvPr/>
        </p:nvSpPr>
        <p:spPr bwMode="auto">
          <a:xfrm>
            <a:off x="5334000" y="2209800"/>
            <a:ext cx="1219200"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88072" name="Oval 8"/>
          <p:cNvSpPr>
            <a:spLocks noChangeArrowheads="1"/>
          </p:cNvSpPr>
          <p:nvPr/>
        </p:nvSpPr>
        <p:spPr bwMode="auto">
          <a:xfrm>
            <a:off x="5257800" y="2133600"/>
            <a:ext cx="152400" cy="152400"/>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88073" name="Text Box 9"/>
          <p:cNvSpPr txBox="1">
            <a:spLocks noChangeArrowheads="1"/>
          </p:cNvSpPr>
          <p:nvPr/>
        </p:nvSpPr>
        <p:spPr bwMode="auto">
          <a:xfrm>
            <a:off x="6553200" y="1600200"/>
            <a:ext cx="1505540" cy="461665"/>
          </a:xfrm>
          <a:prstGeom prst="rect">
            <a:avLst/>
          </a:prstGeom>
          <a:noFill/>
          <a:ln w="9525">
            <a:noFill/>
            <a:miter lim="800000"/>
            <a:headEnd/>
            <a:tailEnd/>
          </a:ln>
          <a:effectLst/>
        </p:spPr>
        <p:txBody>
          <a:bodyPr wrap="none">
            <a:spAutoFit/>
          </a:bodyPr>
          <a:lstStyle/>
          <a:p>
            <a:pPr eaLnBrk="0" hangingPunct="0"/>
            <a:r>
              <a:rPr lang="en-US" sz="2400"/>
              <a:t>some</a:t>
            </a:r>
            <a:r>
              <a:rPr lang="en-US" sz="2400">
                <a:latin typeface="Courier New" pitchFamily="49" charset="0"/>
              </a:rPr>
              <a:t> int</a:t>
            </a:r>
            <a:endParaRPr lang="en-US" sz="2400">
              <a:latin typeface="Times New Roman" pitchFamily="18" charset="0"/>
            </a:endParaRPr>
          </a:p>
        </p:txBody>
      </p:sp>
      <p:sp>
        <p:nvSpPr>
          <p:cNvPr id="88074" name="Text Box 10"/>
          <p:cNvSpPr txBox="1">
            <a:spLocks noChangeArrowheads="1"/>
          </p:cNvSpPr>
          <p:nvPr/>
        </p:nvSpPr>
        <p:spPr bwMode="auto">
          <a:xfrm>
            <a:off x="4267200" y="2813050"/>
            <a:ext cx="1689886" cy="461665"/>
          </a:xfrm>
          <a:prstGeom prst="rect">
            <a:avLst/>
          </a:prstGeom>
          <a:noFill/>
          <a:ln w="9525">
            <a:noFill/>
            <a:miter lim="800000"/>
            <a:headEnd/>
            <a:tailEnd/>
          </a:ln>
          <a:effectLst/>
        </p:spPr>
        <p:txBody>
          <a:bodyPr wrap="none">
            <a:spAutoFit/>
          </a:bodyPr>
          <a:lstStyle/>
          <a:p>
            <a:pPr eaLnBrk="0" hangingPunct="0"/>
            <a:r>
              <a:rPr lang="en-US" sz="2400"/>
              <a:t>some</a:t>
            </a:r>
            <a:r>
              <a:rPr lang="en-US" sz="2400">
                <a:latin typeface="Courier New" pitchFamily="49" charset="0"/>
              </a:rPr>
              <a:t> *int</a:t>
            </a:r>
            <a:endParaRPr lang="en-US" sz="2400">
              <a:latin typeface="Times New Roman" pitchFamily="18" charset="0"/>
            </a:endParaRPr>
          </a:p>
        </p:txBody>
      </p:sp>
      <p:sp>
        <p:nvSpPr>
          <p:cNvPr id="88075" name="Rectangle 11"/>
          <p:cNvSpPr>
            <a:spLocks noChangeArrowheads="1"/>
          </p:cNvSpPr>
          <p:nvPr/>
        </p:nvSpPr>
        <p:spPr bwMode="auto">
          <a:xfrm>
            <a:off x="4648200" y="3276600"/>
            <a:ext cx="1447800" cy="304800"/>
          </a:xfrm>
          <a:prstGeom prst="rect">
            <a:avLst/>
          </a:prstGeom>
          <a:noFill/>
          <a:ln w="38100">
            <a:solidFill>
              <a:schemeClr val="tx1"/>
            </a:solidFill>
            <a:miter lim="800000"/>
            <a:headEnd/>
            <a:tailEnd/>
          </a:ln>
          <a:effectLst/>
        </p:spPr>
        <p:txBody>
          <a:bodyPr wrap="none" anchor="ctr"/>
          <a:lstStyle/>
          <a:p>
            <a:endParaRPr lang="en-US"/>
          </a:p>
        </p:txBody>
      </p:sp>
      <p:sp>
        <p:nvSpPr>
          <p:cNvPr id="88076" name="Rectangle 12"/>
          <p:cNvSpPr>
            <a:spLocks noChangeArrowheads="1"/>
          </p:cNvSpPr>
          <p:nvPr/>
        </p:nvSpPr>
        <p:spPr bwMode="auto">
          <a:xfrm>
            <a:off x="6858000" y="3276600"/>
            <a:ext cx="1447800" cy="304800"/>
          </a:xfrm>
          <a:prstGeom prst="rect">
            <a:avLst/>
          </a:prstGeom>
          <a:noFill/>
          <a:ln w="38100">
            <a:solidFill>
              <a:schemeClr val="tx1"/>
            </a:solidFill>
            <a:miter lim="800000"/>
            <a:headEnd/>
            <a:tailEnd/>
          </a:ln>
          <a:effectLst/>
        </p:spPr>
        <p:txBody>
          <a:bodyPr wrap="none" anchor="ctr"/>
          <a:lstStyle/>
          <a:p>
            <a:endParaRPr lang="en-US"/>
          </a:p>
        </p:txBody>
      </p:sp>
      <p:sp>
        <p:nvSpPr>
          <p:cNvPr id="88077" name="Line 13"/>
          <p:cNvSpPr>
            <a:spLocks noChangeShapeType="1"/>
          </p:cNvSpPr>
          <p:nvPr/>
        </p:nvSpPr>
        <p:spPr bwMode="auto">
          <a:xfrm>
            <a:off x="5486400" y="3429000"/>
            <a:ext cx="1219200"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88078" name="Oval 14"/>
          <p:cNvSpPr>
            <a:spLocks noChangeArrowheads="1"/>
          </p:cNvSpPr>
          <p:nvPr/>
        </p:nvSpPr>
        <p:spPr bwMode="auto">
          <a:xfrm>
            <a:off x="5410200" y="3352800"/>
            <a:ext cx="152400" cy="152400"/>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88079" name="Text Box 15"/>
          <p:cNvSpPr txBox="1">
            <a:spLocks noChangeArrowheads="1"/>
          </p:cNvSpPr>
          <p:nvPr/>
        </p:nvSpPr>
        <p:spPr bwMode="auto">
          <a:xfrm>
            <a:off x="6705600" y="2819400"/>
            <a:ext cx="1505540" cy="461665"/>
          </a:xfrm>
          <a:prstGeom prst="rect">
            <a:avLst/>
          </a:prstGeom>
          <a:noFill/>
          <a:ln w="9525">
            <a:noFill/>
            <a:miter lim="800000"/>
            <a:headEnd/>
            <a:tailEnd/>
          </a:ln>
          <a:effectLst/>
        </p:spPr>
        <p:txBody>
          <a:bodyPr wrap="none">
            <a:spAutoFit/>
          </a:bodyPr>
          <a:lstStyle/>
          <a:p>
            <a:pPr eaLnBrk="0" hangingPunct="0"/>
            <a:r>
              <a:rPr lang="en-US" sz="2400"/>
              <a:t>some</a:t>
            </a:r>
            <a:r>
              <a:rPr lang="en-US" sz="2400">
                <a:latin typeface="Courier New" pitchFamily="49" charset="0"/>
              </a:rPr>
              <a:t> int</a:t>
            </a:r>
            <a:endParaRPr lang="en-US" sz="2400">
              <a:latin typeface="Times New Roman" pitchFamily="18" charset="0"/>
            </a:endParaRPr>
          </a:p>
        </p:txBody>
      </p:sp>
      <p:sp>
        <p:nvSpPr>
          <p:cNvPr id="88080" name="Text Box 16"/>
          <p:cNvSpPr txBox="1">
            <a:spLocks noChangeArrowheads="1"/>
          </p:cNvSpPr>
          <p:nvPr/>
        </p:nvSpPr>
        <p:spPr bwMode="auto">
          <a:xfrm>
            <a:off x="3048000" y="2819400"/>
            <a:ext cx="366713" cy="457200"/>
          </a:xfrm>
          <a:prstGeom prst="rect">
            <a:avLst/>
          </a:prstGeom>
          <a:noFill/>
          <a:ln w="9525">
            <a:noFill/>
            <a:miter lim="800000"/>
            <a:headEnd/>
            <a:tailEnd/>
          </a:ln>
          <a:effectLst/>
        </p:spPr>
        <p:txBody>
          <a:bodyPr wrap="none">
            <a:spAutoFit/>
          </a:bodyPr>
          <a:lstStyle/>
          <a:p>
            <a:pPr eaLnBrk="0" hangingPunct="0"/>
            <a:r>
              <a:rPr lang="en-US" sz="2400">
                <a:latin typeface="Courier New" pitchFamily="49" charset="0"/>
              </a:rPr>
              <a:t>y</a:t>
            </a:r>
            <a:endParaRPr lang="en-US" sz="2400">
              <a:latin typeface="Times New Roman" pitchFamily="18" charset="0"/>
            </a:endParaRPr>
          </a:p>
        </p:txBody>
      </p:sp>
      <p:sp>
        <p:nvSpPr>
          <p:cNvPr id="88081" name="Rectangle 17"/>
          <p:cNvSpPr>
            <a:spLocks noChangeArrowheads="1"/>
          </p:cNvSpPr>
          <p:nvPr/>
        </p:nvSpPr>
        <p:spPr bwMode="auto">
          <a:xfrm>
            <a:off x="2590800" y="3276600"/>
            <a:ext cx="1447800" cy="304800"/>
          </a:xfrm>
          <a:prstGeom prst="rect">
            <a:avLst/>
          </a:prstGeom>
          <a:noFill/>
          <a:ln w="38100">
            <a:solidFill>
              <a:schemeClr val="tx1"/>
            </a:solidFill>
            <a:miter lim="800000"/>
            <a:headEnd/>
            <a:tailEnd/>
          </a:ln>
          <a:effectLst/>
        </p:spPr>
        <p:txBody>
          <a:bodyPr wrap="none" anchor="ctr"/>
          <a:lstStyle/>
          <a:p>
            <a:endParaRPr lang="en-US"/>
          </a:p>
        </p:txBody>
      </p:sp>
      <p:sp>
        <p:nvSpPr>
          <p:cNvPr id="88082" name="Oval 18"/>
          <p:cNvSpPr>
            <a:spLocks noChangeArrowheads="1"/>
          </p:cNvSpPr>
          <p:nvPr/>
        </p:nvSpPr>
        <p:spPr bwMode="auto">
          <a:xfrm>
            <a:off x="3352800" y="3352800"/>
            <a:ext cx="152400" cy="152400"/>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88083" name="Line 19"/>
          <p:cNvSpPr>
            <a:spLocks noChangeShapeType="1"/>
          </p:cNvSpPr>
          <p:nvPr/>
        </p:nvSpPr>
        <p:spPr bwMode="auto">
          <a:xfrm>
            <a:off x="3429000" y="3429000"/>
            <a:ext cx="1219200"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88084" name="Text Box 20"/>
          <p:cNvSpPr txBox="1">
            <a:spLocks noChangeArrowheads="1"/>
          </p:cNvSpPr>
          <p:nvPr/>
        </p:nvSpPr>
        <p:spPr bwMode="auto">
          <a:xfrm>
            <a:off x="4724400" y="4419600"/>
            <a:ext cx="366713" cy="457200"/>
          </a:xfrm>
          <a:prstGeom prst="rect">
            <a:avLst/>
          </a:prstGeom>
          <a:noFill/>
          <a:ln w="9525">
            <a:noFill/>
            <a:miter lim="800000"/>
            <a:headEnd/>
            <a:tailEnd/>
          </a:ln>
          <a:effectLst/>
        </p:spPr>
        <p:txBody>
          <a:bodyPr wrap="none">
            <a:spAutoFit/>
          </a:bodyPr>
          <a:lstStyle/>
          <a:p>
            <a:pPr eaLnBrk="0" hangingPunct="0"/>
            <a:r>
              <a:rPr lang="en-US" sz="2400">
                <a:latin typeface="Courier New" pitchFamily="49" charset="0"/>
              </a:rPr>
              <a:t>z</a:t>
            </a:r>
            <a:endParaRPr lang="en-US" sz="2400">
              <a:latin typeface="Times New Roman" pitchFamily="18" charset="0"/>
            </a:endParaRPr>
          </a:p>
        </p:txBody>
      </p:sp>
      <p:sp>
        <p:nvSpPr>
          <p:cNvPr id="88085" name="Rectangle 21"/>
          <p:cNvSpPr>
            <a:spLocks noChangeArrowheads="1"/>
          </p:cNvSpPr>
          <p:nvPr/>
        </p:nvSpPr>
        <p:spPr bwMode="auto">
          <a:xfrm>
            <a:off x="4267200" y="4876800"/>
            <a:ext cx="1447800" cy="304800"/>
          </a:xfrm>
          <a:prstGeom prst="rect">
            <a:avLst/>
          </a:prstGeom>
          <a:noFill/>
          <a:ln w="38100">
            <a:solidFill>
              <a:schemeClr val="tx1"/>
            </a:solidFill>
            <a:miter lim="800000"/>
            <a:headEnd/>
            <a:tailEnd/>
          </a:ln>
          <a:effectLst/>
        </p:spPr>
        <p:txBody>
          <a:bodyPr wrap="none" anchor="ctr"/>
          <a:lstStyle/>
          <a:p>
            <a:endParaRPr lang="en-US"/>
          </a:p>
        </p:txBody>
      </p:sp>
      <p:sp>
        <p:nvSpPr>
          <p:cNvPr id="88086" name="Rectangle 22"/>
          <p:cNvSpPr>
            <a:spLocks noChangeArrowheads="1"/>
          </p:cNvSpPr>
          <p:nvPr/>
        </p:nvSpPr>
        <p:spPr bwMode="auto">
          <a:xfrm>
            <a:off x="6477000" y="4876800"/>
            <a:ext cx="1447800" cy="304800"/>
          </a:xfrm>
          <a:prstGeom prst="rect">
            <a:avLst/>
          </a:prstGeom>
          <a:noFill/>
          <a:ln w="38100">
            <a:solidFill>
              <a:schemeClr val="tx1"/>
            </a:solidFill>
            <a:miter lim="800000"/>
            <a:headEnd/>
            <a:tailEnd/>
          </a:ln>
          <a:effectLst/>
        </p:spPr>
        <p:txBody>
          <a:bodyPr wrap="none" anchor="ctr"/>
          <a:lstStyle/>
          <a:p>
            <a:endParaRPr lang="en-US"/>
          </a:p>
        </p:txBody>
      </p:sp>
      <p:sp>
        <p:nvSpPr>
          <p:cNvPr id="88087" name="Line 23"/>
          <p:cNvSpPr>
            <a:spLocks noChangeShapeType="1"/>
          </p:cNvSpPr>
          <p:nvPr/>
        </p:nvSpPr>
        <p:spPr bwMode="auto">
          <a:xfrm>
            <a:off x="5105400" y="5029200"/>
            <a:ext cx="1219200"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88088" name="Oval 24"/>
          <p:cNvSpPr>
            <a:spLocks noChangeArrowheads="1"/>
          </p:cNvSpPr>
          <p:nvPr/>
        </p:nvSpPr>
        <p:spPr bwMode="auto">
          <a:xfrm>
            <a:off x="5029200" y="4953000"/>
            <a:ext cx="152400" cy="152400"/>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88089" name="Text Box 25"/>
          <p:cNvSpPr txBox="1">
            <a:spLocks noChangeArrowheads="1"/>
          </p:cNvSpPr>
          <p:nvPr/>
        </p:nvSpPr>
        <p:spPr bwMode="auto">
          <a:xfrm>
            <a:off x="6019800" y="4419600"/>
            <a:ext cx="2058577" cy="461665"/>
          </a:xfrm>
          <a:prstGeom prst="rect">
            <a:avLst/>
          </a:prstGeom>
          <a:noFill/>
          <a:ln w="9525">
            <a:noFill/>
            <a:miter lim="800000"/>
            <a:headEnd/>
            <a:tailEnd/>
          </a:ln>
          <a:effectLst/>
        </p:spPr>
        <p:txBody>
          <a:bodyPr wrap="none">
            <a:spAutoFit/>
          </a:bodyPr>
          <a:lstStyle/>
          <a:p>
            <a:pPr eaLnBrk="0" hangingPunct="0"/>
            <a:r>
              <a:rPr lang="en-US" sz="2400"/>
              <a:t>some</a:t>
            </a:r>
            <a:r>
              <a:rPr lang="en-US" sz="2400">
                <a:latin typeface="Courier New" pitchFamily="49" charset="0"/>
              </a:rPr>
              <a:t> double</a:t>
            </a:r>
            <a:endParaRPr lang="en-US" sz="2400">
              <a:latin typeface="Times New Roman" pitchFamily="18"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381000" y="274638"/>
            <a:ext cx="8153400" cy="639762"/>
          </a:xfrm>
        </p:spPr>
        <p:txBody>
          <a:bodyPr>
            <a:normAutofit/>
          </a:bodyPr>
          <a:lstStyle/>
          <a:p>
            <a:r>
              <a:rPr lang="en-US" sz="2800" dirty="0"/>
              <a:t>The Relationship Between Arrays and Pointers</a:t>
            </a:r>
          </a:p>
        </p:txBody>
      </p:sp>
      <p:sp>
        <p:nvSpPr>
          <p:cNvPr id="89091" name="Rectangle 3"/>
          <p:cNvSpPr>
            <a:spLocks noGrp="1" noChangeArrowheads="1"/>
          </p:cNvSpPr>
          <p:nvPr>
            <p:ph type="body" idx="1"/>
          </p:nvPr>
        </p:nvSpPr>
        <p:spPr>
          <a:xfrm>
            <a:off x="609600" y="1371600"/>
            <a:ext cx="8077200" cy="4191000"/>
          </a:xfrm>
        </p:spPr>
        <p:txBody>
          <a:bodyPr/>
          <a:lstStyle/>
          <a:p>
            <a:r>
              <a:rPr lang="en-US" dirty="0"/>
              <a:t>Array name is starting address of array</a:t>
            </a:r>
          </a:p>
          <a:p>
            <a:pPr lvl="1">
              <a:buFontTx/>
              <a:buNone/>
            </a:pPr>
            <a:r>
              <a:rPr lang="en-US" dirty="0"/>
              <a:t>	</a:t>
            </a:r>
            <a:r>
              <a:rPr lang="en-US" dirty="0" err="1">
                <a:latin typeface="Courier New" pitchFamily="49" charset="0"/>
              </a:rPr>
              <a:t>int</a:t>
            </a:r>
            <a:r>
              <a:rPr lang="en-US" dirty="0">
                <a:latin typeface="Courier New" pitchFamily="49" charset="0"/>
              </a:rPr>
              <a:t> </a:t>
            </a:r>
            <a:r>
              <a:rPr lang="en-US" dirty="0" err="1">
                <a:latin typeface="Courier New" pitchFamily="49" charset="0"/>
              </a:rPr>
              <a:t>vals</a:t>
            </a:r>
            <a:r>
              <a:rPr lang="en-US" dirty="0">
                <a:latin typeface="Courier New" pitchFamily="49" charset="0"/>
              </a:rPr>
              <a:t>[] = {4, 7, 11};</a:t>
            </a:r>
          </a:p>
          <a:p>
            <a:pPr lvl="1">
              <a:buFontTx/>
              <a:buNone/>
            </a:pPr>
            <a:endParaRPr lang="en-US" dirty="0">
              <a:latin typeface="Courier New" pitchFamily="49" charset="0"/>
            </a:endParaRPr>
          </a:p>
          <a:p>
            <a:pPr lvl="1">
              <a:buFontTx/>
              <a:buNone/>
            </a:pPr>
            <a:endParaRPr lang="en-US" dirty="0">
              <a:latin typeface="Courier New" pitchFamily="49" charset="0"/>
            </a:endParaRPr>
          </a:p>
          <a:p>
            <a:pPr lvl="1">
              <a:buFontTx/>
              <a:buNone/>
            </a:pPr>
            <a:r>
              <a:rPr lang="en-US" dirty="0">
                <a:latin typeface="Courier New" pitchFamily="49" charset="0"/>
              </a:rPr>
              <a:t>	</a:t>
            </a:r>
          </a:p>
          <a:p>
            <a:pPr lvl="1">
              <a:buFontTx/>
              <a:buNone/>
            </a:pPr>
            <a:r>
              <a:rPr lang="en-US" dirty="0">
                <a:latin typeface="Courier New" pitchFamily="49" charset="0"/>
              </a:rPr>
              <a:t>	</a:t>
            </a:r>
            <a:r>
              <a:rPr lang="en-US" dirty="0" err="1">
                <a:latin typeface="Courier New" pitchFamily="49" charset="0"/>
              </a:rPr>
              <a:t>cout</a:t>
            </a:r>
            <a:r>
              <a:rPr lang="en-US" dirty="0">
                <a:latin typeface="Courier New" pitchFamily="49" charset="0"/>
              </a:rPr>
              <a:t> &lt;&lt; </a:t>
            </a:r>
            <a:r>
              <a:rPr lang="en-US" dirty="0" err="1">
                <a:latin typeface="Courier New" pitchFamily="49" charset="0"/>
              </a:rPr>
              <a:t>vals</a:t>
            </a:r>
            <a:r>
              <a:rPr lang="en-US" dirty="0">
                <a:latin typeface="Courier New" pitchFamily="49" charset="0"/>
              </a:rPr>
              <a:t>;		</a:t>
            </a:r>
          </a:p>
          <a:p>
            <a:pPr lvl="1">
              <a:buFontTx/>
              <a:buNone/>
            </a:pPr>
            <a:endParaRPr lang="en-US" dirty="0">
              <a:latin typeface="Courier New" pitchFamily="49" charset="0"/>
            </a:endParaRPr>
          </a:p>
          <a:p>
            <a:pPr lvl="1">
              <a:buFontTx/>
              <a:buNone/>
            </a:pPr>
            <a:r>
              <a:rPr lang="en-US" dirty="0">
                <a:latin typeface="Courier New" pitchFamily="49" charset="0"/>
              </a:rPr>
              <a:t>	</a:t>
            </a:r>
            <a:r>
              <a:rPr lang="en-US" dirty="0" err="1">
                <a:latin typeface="Courier New" pitchFamily="49" charset="0"/>
              </a:rPr>
              <a:t>cout</a:t>
            </a:r>
            <a:r>
              <a:rPr lang="en-US" dirty="0">
                <a:latin typeface="Courier New" pitchFamily="49" charset="0"/>
              </a:rPr>
              <a:t> &lt;&lt; </a:t>
            </a:r>
            <a:r>
              <a:rPr lang="en-US" dirty="0" err="1">
                <a:latin typeface="Courier New" pitchFamily="49" charset="0"/>
              </a:rPr>
              <a:t>vals</a:t>
            </a:r>
            <a:r>
              <a:rPr lang="en-US" dirty="0">
                <a:latin typeface="Courier New" pitchFamily="49" charset="0"/>
              </a:rPr>
              <a:t>[0];    </a:t>
            </a:r>
          </a:p>
        </p:txBody>
      </p:sp>
      <p:graphicFrame>
        <p:nvGraphicFramePr>
          <p:cNvPr id="89092" name="Group 4"/>
          <p:cNvGraphicFramePr>
            <a:graphicFrameLocks noGrp="1"/>
          </p:cNvGraphicFramePr>
          <p:nvPr/>
        </p:nvGraphicFramePr>
        <p:xfrm>
          <a:off x="3429000" y="2819400"/>
          <a:ext cx="2133600" cy="533400"/>
        </p:xfrm>
        <a:graphic>
          <a:graphicData uri="http://schemas.openxmlformats.org/drawingml/2006/table">
            <a:tbl>
              <a:tblPr/>
              <a:tblGrid>
                <a:gridCol w="711200"/>
                <a:gridCol w="736600"/>
                <a:gridCol w="685800"/>
              </a:tblGrid>
              <a:tr h="533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Courier New" pitchFamily="49"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Courier New" pitchFamily="49"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Courier New" pitchFamily="49"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9102" name="Text Box 14"/>
          <p:cNvSpPr txBox="1">
            <a:spLocks noChangeArrowheads="1"/>
          </p:cNvSpPr>
          <p:nvPr/>
        </p:nvSpPr>
        <p:spPr bwMode="auto">
          <a:xfrm>
            <a:off x="990600" y="2281535"/>
            <a:ext cx="4261423" cy="461665"/>
          </a:xfrm>
          <a:prstGeom prst="rect">
            <a:avLst/>
          </a:prstGeom>
          <a:noFill/>
          <a:ln w="9525">
            <a:noFill/>
            <a:miter lim="800000"/>
            <a:headEnd/>
            <a:tailEnd/>
          </a:ln>
          <a:effectLst/>
        </p:spPr>
        <p:txBody>
          <a:bodyPr wrap="none">
            <a:spAutoFit/>
          </a:bodyPr>
          <a:lstStyle/>
          <a:p>
            <a:r>
              <a:rPr lang="en-US" sz="2400" dirty="0"/>
              <a:t>starting address of </a:t>
            </a:r>
            <a:r>
              <a:rPr lang="en-US" sz="2400" dirty="0" err="1">
                <a:latin typeface="Courier New" pitchFamily="49" charset="0"/>
              </a:rPr>
              <a:t>vals</a:t>
            </a:r>
            <a:r>
              <a:rPr lang="en-US" sz="2400" dirty="0"/>
              <a:t>: </a:t>
            </a:r>
            <a:r>
              <a:rPr lang="en-US" sz="2400" dirty="0">
                <a:latin typeface="Courier New" pitchFamily="49" charset="0"/>
              </a:rPr>
              <a:t>0x4a00</a:t>
            </a:r>
            <a:endParaRPr lang="en-US" sz="2400" dirty="0"/>
          </a:p>
        </p:txBody>
      </p:sp>
      <p:sp>
        <p:nvSpPr>
          <p:cNvPr id="89103" name="Rectangle 15"/>
          <p:cNvSpPr>
            <a:spLocks noChangeArrowheads="1"/>
          </p:cNvSpPr>
          <p:nvPr/>
        </p:nvSpPr>
        <p:spPr bwMode="auto">
          <a:xfrm>
            <a:off x="6019800" y="3505200"/>
            <a:ext cx="2590800" cy="914400"/>
          </a:xfrm>
          <a:prstGeom prst="rect">
            <a:avLst/>
          </a:prstGeom>
          <a:solidFill>
            <a:schemeClr val="accent1"/>
          </a:solidFill>
          <a:ln w="9525">
            <a:solidFill>
              <a:schemeClr val="tx1"/>
            </a:solidFill>
            <a:miter lim="800000"/>
            <a:headEnd/>
            <a:tailEnd/>
          </a:ln>
          <a:effectLst/>
        </p:spPr>
        <p:txBody>
          <a:bodyPr wrap="none" anchor="ctr"/>
          <a:lstStyle/>
          <a:p>
            <a:pPr lvl="1" algn="ctr" eaLnBrk="0" hangingPunct="0"/>
            <a:r>
              <a:rPr lang="en-US" sz="2400" b="1">
                <a:solidFill>
                  <a:schemeClr val="bg2"/>
                </a:solidFill>
                <a:effectLst>
                  <a:outerShdw blurRad="38100" dist="38100" dir="2700000" algn="tl">
                    <a:srgbClr val="000000"/>
                  </a:outerShdw>
                </a:effectLst>
                <a:latin typeface="Garamond" pitchFamily="18" charset="0"/>
              </a:rPr>
              <a:t>// displays </a:t>
            </a:r>
          </a:p>
          <a:p>
            <a:pPr lvl="1" algn="ctr" eaLnBrk="0" hangingPunct="0"/>
            <a:r>
              <a:rPr lang="en-US" sz="2400" b="1">
                <a:solidFill>
                  <a:schemeClr val="bg2"/>
                </a:solidFill>
                <a:effectLst>
                  <a:outerShdw blurRad="38100" dist="38100" dir="2700000" algn="tl">
                    <a:srgbClr val="000000"/>
                  </a:outerShdw>
                </a:effectLst>
                <a:latin typeface="Garamond" pitchFamily="18" charset="0"/>
              </a:rPr>
              <a:t> 0x4a00</a:t>
            </a:r>
          </a:p>
        </p:txBody>
      </p:sp>
      <p:sp>
        <p:nvSpPr>
          <p:cNvPr id="89104" name="Rectangle 16"/>
          <p:cNvSpPr>
            <a:spLocks noChangeArrowheads="1"/>
          </p:cNvSpPr>
          <p:nvPr/>
        </p:nvSpPr>
        <p:spPr bwMode="auto">
          <a:xfrm>
            <a:off x="6019800" y="4495800"/>
            <a:ext cx="2590800" cy="9144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b="1">
                <a:solidFill>
                  <a:schemeClr val="bg2"/>
                </a:solidFill>
                <a:effectLst>
                  <a:outerShdw blurRad="38100" dist="38100" dir="2700000" algn="tl">
                    <a:srgbClr val="000000"/>
                  </a:outerShdw>
                </a:effectLst>
                <a:latin typeface="Garamond" pitchFamily="18" charset="0"/>
              </a:rPr>
              <a:t>// displays 4</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9103"/>
                                        </p:tgtEl>
                                        <p:attrNameLst>
                                          <p:attrName>style.visibility</p:attrName>
                                        </p:attrNameLst>
                                      </p:cBhvr>
                                      <p:to>
                                        <p:strVal val="visible"/>
                                      </p:to>
                                    </p:set>
                                    <p:animEffect transition="in" filter="blinds(horizontal)">
                                      <p:cBhvr>
                                        <p:cTn id="7" dur="500"/>
                                        <p:tgtEl>
                                          <p:spTgt spid="89103"/>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89104"/>
                                        </p:tgtEl>
                                        <p:attrNameLst>
                                          <p:attrName>style.visibility</p:attrName>
                                        </p:attrNameLst>
                                      </p:cBhvr>
                                      <p:to>
                                        <p:strVal val="visible"/>
                                      </p:to>
                                    </p:set>
                                    <p:animEffect transition="in" filter="diamond(in)">
                                      <p:cBhvr>
                                        <p:cTn id="12" dur="2000"/>
                                        <p:tgtEl>
                                          <p:spTgt spid="89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103" grpId="0" animBg="1"/>
      <p:bldP spid="8910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t>Pointers and Arrays</a:t>
            </a:r>
          </a:p>
        </p:txBody>
      </p:sp>
      <p:sp>
        <p:nvSpPr>
          <p:cNvPr id="91139" name="Rectangle 3"/>
          <p:cNvSpPr>
            <a:spLocks noGrp="1" noChangeArrowheads="1"/>
          </p:cNvSpPr>
          <p:nvPr>
            <p:ph type="body" idx="1"/>
          </p:nvPr>
        </p:nvSpPr>
        <p:spPr/>
        <p:txBody>
          <a:bodyPr>
            <a:normAutofit/>
          </a:bodyPr>
          <a:lstStyle/>
          <a:p>
            <a:r>
              <a:rPr lang="en-US" sz="2800" dirty="0"/>
              <a:t>An array name is basically a </a:t>
            </a:r>
            <a:r>
              <a:rPr lang="en-US" sz="2800" i="1" dirty="0"/>
              <a:t>const</a:t>
            </a:r>
            <a:r>
              <a:rPr lang="en-US" sz="2800" dirty="0"/>
              <a:t> pointer.</a:t>
            </a:r>
          </a:p>
          <a:p>
            <a:r>
              <a:rPr lang="en-US" sz="2800" dirty="0"/>
              <a:t>You can use the [] operator with a pointer:</a:t>
            </a:r>
          </a:p>
          <a:p>
            <a:pPr lvl="1">
              <a:buFontTx/>
              <a:buNone/>
            </a:pPr>
            <a:endParaRPr lang="en-US" sz="2000" b="1" dirty="0"/>
          </a:p>
          <a:p>
            <a:pPr lvl="1">
              <a:buFontTx/>
              <a:buNone/>
            </a:pPr>
            <a:r>
              <a:rPr lang="en-US" sz="2000" b="1" dirty="0" err="1"/>
              <a:t>int</a:t>
            </a:r>
            <a:r>
              <a:rPr lang="en-US" sz="2000" b="1" dirty="0"/>
              <a:t> *x;</a:t>
            </a:r>
          </a:p>
          <a:p>
            <a:pPr lvl="1">
              <a:buFontTx/>
              <a:buNone/>
            </a:pPr>
            <a:r>
              <a:rPr lang="en-US" sz="2000" b="1" dirty="0" err="1"/>
              <a:t>int</a:t>
            </a:r>
            <a:r>
              <a:rPr lang="en-US" sz="2000" b="1" dirty="0"/>
              <a:t> a[10];</a:t>
            </a:r>
          </a:p>
          <a:p>
            <a:pPr lvl="1">
              <a:buFontTx/>
              <a:buNone/>
            </a:pPr>
            <a:r>
              <a:rPr lang="en-US" sz="2000" b="1" dirty="0"/>
              <a:t>x = &amp;a[2];</a:t>
            </a:r>
          </a:p>
        </p:txBody>
      </p:sp>
      <p:sp>
        <p:nvSpPr>
          <p:cNvPr id="91140" name="Text Box 4"/>
          <p:cNvSpPr txBox="1">
            <a:spLocks noChangeArrowheads="1"/>
          </p:cNvSpPr>
          <p:nvPr/>
        </p:nvSpPr>
        <p:spPr bwMode="auto">
          <a:xfrm>
            <a:off x="4784725" y="4024313"/>
            <a:ext cx="3567113" cy="457200"/>
          </a:xfrm>
          <a:prstGeom prst="rect">
            <a:avLst/>
          </a:prstGeom>
          <a:noFill/>
          <a:ln w="9525">
            <a:noFill/>
            <a:miter lim="800000"/>
            <a:headEnd/>
            <a:tailEnd/>
          </a:ln>
          <a:effectLst/>
        </p:spPr>
        <p:txBody>
          <a:bodyPr wrap="none">
            <a:spAutoFit/>
          </a:bodyPr>
          <a:lstStyle/>
          <a:p>
            <a:pPr eaLnBrk="0" hangingPunct="0"/>
            <a:r>
              <a:rPr lang="en-US" sz="2400" b="1" dirty="0">
                <a:latin typeface="Courier New" pitchFamily="49" charset="0"/>
              </a:rPr>
              <a:t>x</a:t>
            </a:r>
            <a:r>
              <a:rPr lang="en-US" sz="2400" dirty="0">
                <a:latin typeface="Times New Roman" pitchFamily="18" charset="0"/>
              </a:rPr>
              <a:t> is “the address of </a:t>
            </a:r>
            <a:r>
              <a:rPr lang="en-US" sz="2400" b="1" dirty="0">
                <a:latin typeface="Courier New" pitchFamily="49" charset="0"/>
              </a:rPr>
              <a:t>a[2]</a:t>
            </a:r>
            <a:r>
              <a:rPr lang="en-US" sz="2400" dirty="0">
                <a:latin typeface="Times New Roman" pitchFamily="18" charset="0"/>
              </a:rPr>
              <a:t> ”</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457200" y="152400"/>
            <a:ext cx="8229600" cy="838200"/>
          </a:xfrm>
        </p:spPr>
        <p:txBody>
          <a:bodyPr/>
          <a:lstStyle/>
          <a:p>
            <a:r>
              <a:rPr lang="en-US"/>
              <a:t>Pointer Arithmetic</a:t>
            </a:r>
          </a:p>
        </p:txBody>
      </p:sp>
      <p:sp>
        <p:nvSpPr>
          <p:cNvPr id="92163" name="Rectangle 3"/>
          <p:cNvSpPr>
            <a:spLocks noGrp="1" noChangeArrowheads="1"/>
          </p:cNvSpPr>
          <p:nvPr>
            <p:ph type="body" idx="1"/>
          </p:nvPr>
        </p:nvSpPr>
        <p:spPr>
          <a:xfrm>
            <a:off x="533400" y="1828800"/>
            <a:ext cx="7772400" cy="3394075"/>
          </a:xfrm>
        </p:spPr>
        <p:txBody>
          <a:bodyPr>
            <a:normAutofit/>
          </a:bodyPr>
          <a:lstStyle/>
          <a:p>
            <a:r>
              <a:rPr lang="en-US" sz="2800" dirty="0"/>
              <a:t>Operations on pointer variables:</a:t>
            </a:r>
          </a:p>
          <a:p>
            <a:pPr lvl="1">
              <a:buFontTx/>
              <a:buNone/>
            </a:pPr>
            <a:r>
              <a:rPr lang="en-US" sz="2800" dirty="0"/>
              <a:t>	</a:t>
            </a:r>
            <a:endParaRPr lang="en-US" sz="2800" dirty="0">
              <a:latin typeface="Courier New" pitchFamily="49" charset="0"/>
            </a:endParaRPr>
          </a:p>
          <a:p>
            <a:pPr lvl="1">
              <a:buFontTx/>
              <a:buNone/>
            </a:pPr>
            <a:r>
              <a:rPr lang="en-US" sz="2800" dirty="0">
                <a:latin typeface="Courier New" pitchFamily="49" charset="0"/>
              </a:rPr>
              <a:t>	</a:t>
            </a:r>
            <a:endParaRPr lang="en-US" sz="2800" dirty="0"/>
          </a:p>
          <a:p>
            <a:pPr lvl="1">
              <a:buFontTx/>
              <a:buNone/>
            </a:pPr>
            <a:r>
              <a:rPr lang="en-US" sz="2800" dirty="0"/>
              <a:t>		</a:t>
            </a:r>
          </a:p>
          <a:p>
            <a:pPr>
              <a:buClr>
                <a:schemeClr val="tx1"/>
              </a:buClr>
              <a:buFontTx/>
              <a:buNone/>
            </a:pPr>
            <a:endParaRPr lang="en-US" sz="2800" dirty="0"/>
          </a:p>
        </p:txBody>
      </p:sp>
      <p:graphicFrame>
        <p:nvGraphicFramePr>
          <p:cNvPr id="92164" name="Group 4"/>
          <p:cNvGraphicFramePr>
            <a:graphicFrameLocks noGrp="1"/>
          </p:cNvGraphicFramePr>
          <p:nvPr/>
        </p:nvGraphicFramePr>
        <p:xfrm>
          <a:off x="304800" y="2520950"/>
          <a:ext cx="8610600" cy="3631438"/>
        </p:xfrm>
        <a:graphic>
          <a:graphicData uri="http://schemas.openxmlformats.org/drawingml/2006/table">
            <a:tbl>
              <a:tblPr/>
              <a:tblGrid>
                <a:gridCol w="3249613"/>
                <a:gridCol w="5360987"/>
              </a:tblGrid>
              <a:tr h="528638">
                <a:tc>
                  <a:txBody>
                    <a:bodyPr/>
                    <a:lstStyle/>
                    <a:p>
                      <a:pPr marL="0" marR="0" lvl="0" indent="0" algn="l" defTabSz="914400" rtl="0" eaLnBrk="1" fontAlgn="base" latinLnBrk="0" hangingPunct="1">
                        <a:lnSpc>
                          <a:spcPct val="85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Cambria" pitchFamily="18" charset="0"/>
                        </a:rPr>
                        <a:t>Operation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Cambria" pitchFamily="18" charset="0"/>
                        </a:rPr>
                        <a:t>Example</a:t>
                      </a:r>
                    </a:p>
                    <a:p>
                      <a:pPr marL="0" marR="0" lvl="0" indent="0" algn="l" defTabSz="914400" rtl="0" eaLnBrk="1" fontAlgn="base" latinLnBrk="0" hangingPunct="1">
                        <a:lnSpc>
                          <a:spcPct val="85000"/>
                        </a:lnSpc>
                        <a:spcBef>
                          <a:spcPct val="2000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Courier New" pitchFamily="49" charset="0"/>
                        </a:rPr>
                        <a:t>int</a:t>
                      </a:r>
                      <a:r>
                        <a:rPr kumimoji="0" lang="en-US" sz="1800" b="0" i="0" u="none" strike="noStrike" cap="none" normalizeH="0" baseline="0" dirty="0" smtClean="0">
                          <a:ln>
                            <a:noFill/>
                          </a:ln>
                          <a:solidFill>
                            <a:schemeClr val="tx1"/>
                          </a:solidFill>
                          <a:effectLst/>
                          <a:latin typeface="Courier New" pitchFamily="49" charset="0"/>
                        </a:rPr>
                        <a:t> </a:t>
                      </a:r>
                      <a:r>
                        <a:rPr kumimoji="0" lang="en-US" sz="1800" b="0" i="0" u="none" strike="noStrike" cap="none" normalizeH="0" baseline="0" dirty="0" err="1" smtClean="0">
                          <a:ln>
                            <a:noFill/>
                          </a:ln>
                          <a:solidFill>
                            <a:schemeClr val="tx1"/>
                          </a:solidFill>
                          <a:effectLst/>
                          <a:latin typeface="Courier New" pitchFamily="49" charset="0"/>
                        </a:rPr>
                        <a:t>vals</a:t>
                      </a:r>
                      <a:r>
                        <a:rPr kumimoji="0" lang="en-US" sz="1800" b="0" i="0" u="none" strike="noStrike" cap="none" normalizeH="0" baseline="0" dirty="0" smtClean="0">
                          <a:ln>
                            <a:noFill/>
                          </a:ln>
                          <a:solidFill>
                            <a:schemeClr val="tx1"/>
                          </a:solidFill>
                          <a:effectLst/>
                          <a:latin typeface="Courier New" pitchFamily="49" charset="0"/>
                        </a:rPr>
                        <a:t>[]={4,7,11}; </a:t>
                      </a:r>
                    </a:p>
                    <a:p>
                      <a:pPr marL="0" marR="0" lvl="0" indent="0" algn="l" defTabSz="914400" rtl="0" eaLnBrk="1" fontAlgn="base" latinLnBrk="0" hangingPunct="1">
                        <a:lnSpc>
                          <a:spcPct val="85000"/>
                        </a:lnSpc>
                        <a:spcBef>
                          <a:spcPct val="2000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Courier New" pitchFamily="49" charset="0"/>
                        </a:rPr>
                        <a:t>int</a:t>
                      </a:r>
                      <a:r>
                        <a:rPr kumimoji="0" lang="en-US" sz="1800" b="0" i="0" u="none" strike="noStrike" cap="none" normalizeH="0" baseline="0" dirty="0" smtClean="0">
                          <a:ln>
                            <a:noFill/>
                          </a:ln>
                          <a:solidFill>
                            <a:schemeClr val="tx1"/>
                          </a:solidFill>
                          <a:effectLst/>
                          <a:latin typeface="Courier New" pitchFamily="49" charset="0"/>
                        </a:rPr>
                        <a:t> *</a:t>
                      </a:r>
                      <a:r>
                        <a:rPr kumimoji="0" lang="en-US" sz="1800" b="0" i="0" u="none" strike="noStrike" cap="none" normalizeH="0" baseline="0" dirty="0" err="1" smtClean="0">
                          <a:ln>
                            <a:noFill/>
                          </a:ln>
                          <a:solidFill>
                            <a:schemeClr val="tx1"/>
                          </a:solidFill>
                          <a:effectLst/>
                          <a:latin typeface="Courier New" pitchFamily="49" charset="0"/>
                        </a:rPr>
                        <a:t>valptr</a:t>
                      </a:r>
                      <a:r>
                        <a:rPr kumimoji="0" lang="en-US" sz="1800" b="0" i="0" u="none" strike="noStrike" cap="none" normalizeH="0" baseline="0" dirty="0" smtClean="0">
                          <a:ln>
                            <a:noFill/>
                          </a:ln>
                          <a:solidFill>
                            <a:schemeClr val="tx1"/>
                          </a:solidFill>
                          <a:effectLst/>
                          <a:latin typeface="Courier New" pitchFamily="49" charset="0"/>
                        </a:rPr>
                        <a:t> = </a:t>
                      </a:r>
                      <a:r>
                        <a:rPr kumimoji="0" lang="en-US" sz="1800" b="0" i="0" u="none" strike="noStrike" cap="none" normalizeH="0" baseline="0" dirty="0" err="1" smtClean="0">
                          <a:ln>
                            <a:noFill/>
                          </a:ln>
                          <a:solidFill>
                            <a:schemeClr val="tx1"/>
                          </a:solidFill>
                          <a:effectLst/>
                          <a:latin typeface="Courier New" pitchFamily="49" charset="0"/>
                        </a:rPr>
                        <a:t>vals</a:t>
                      </a:r>
                      <a:r>
                        <a:rPr kumimoji="0" lang="en-US" sz="1800" b="0" i="0" u="none" strike="noStrike" cap="none" normalizeH="0" baseline="0" dirty="0" smtClean="0">
                          <a:ln>
                            <a:noFill/>
                          </a:ln>
                          <a:solidFill>
                            <a:schemeClr val="tx1"/>
                          </a:solidFill>
                          <a:effectLst/>
                          <a:latin typeface="Courier New" pitchFamily="49"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8638">
                <a:tc>
                  <a:txBody>
                    <a:bodyPr/>
                    <a:lstStyle/>
                    <a:p>
                      <a:pPr marL="0" marR="0" lvl="0" indent="0" algn="l" defTabSz="914400" rtl="0" eaLnBrk="1" fontAlgn="base" latinLnBrk="0" hangingPunct="1">
                        <a:lnSpc>
                          <a:spcPct val="85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rPr>
                        <a:t>valptr++; // points at 7</a:t>
                      </a:r>
                    </a:p>
                    <a:p>
                      <a:pPr marL="0" marR="0" lvl="0" indent="0" algn="l" defTabSz="914400" rtl="0" eaLnBrk="1" fontAlgn="base" latinLnBrk="0" hangingPunct="1">
                        <a:lnSpc>
                          <a:spcPct val="85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rPr>
                        <a:t>valptr--; // now points at 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7050">
                <a:tc>
                  <a:txBody>
                    <a:bodyPr/>
                    <a:lstStyle/>
                    <a:p>
                      <a:pPr marL="0" marR="0" lvl="0" indent="0" algn="l" defTabSz="914400" rtl="0" eaLnBrk="1" fontAlgn="base" latinLnBrk="0" hangingPunct="1">
                        <a:lnSpc>
                          <a:spcPct val="85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rPr>
                        <a:t>+, - </a:t>
                      </a:r>
                      <a:r>
                        <a:rPr kumimoji="0" lang="en-US" sz="1800" b="0" i="0" u="none" strike="noStrike" cap="none" normalizeH="0" baseline="0" smtClean="0">
                          <a:ln>
                            <a:noFill/>
                          </a:ln>
                          <a:solidFill>
                            <a:schemeClr val="tx1"/>
                          </a:solidFill>
                          <a:effectLst/>
                          <a:latin typeface="Cambria" pitchFamily="18" charset="0"/>
                        </a:rPr>
                        <a:t>(pointer and </a:t>
                      </a:r>
                      <a:r>
                        <a:rPr kumimoji="0" lang="en-US" sz="1800" b="0" i="0" u="none" strike="noStrike" cap="none" normalizeH="0" baseline="0" smtClean="0">
                          <a:ln>
                            <a:noFill/>
                          </a:ln>
                          <a:solidFill>
                            <a:schemeClr val="tx1"/>
                          </a:solidFill>
                          <a:effectLst/>
                          <a:latin typeface="Courier New" pitchFamily="49" charset="0"/>
                        </a:rPr>
                        <a:t>int</a:t>
                      </a:r>
                      <a:r>
                        <a:rPr kumimoji="0" lang="en-US" sz="1800" b="0" i="0" u="none" strike="noStrike" cap="none" normalizeH="0" baseline="0" smtClean="0">
                          <a:ln>
                            <a:noFill/>
                          </a:ln>
                          <a:solidFill>
                            <a:schemeClr val="tx1"/>
                          </a:solidFill>
                          <a:effectLst/>
                          <a:latin typeface="Cambria"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Courier New" pitchFamily="49" charset="0"/>
                        </a:rPr>
                        <a:t>cout</a:t>
                      </a:r>
                      <a:r>
                        <a:rPr kumimoji="0" lang="en-US" sz="1800" b="0" i="0" u="none" strike="noStrike" cap="none" normalizeH="0" baseline="0" dirty="0" smtClean="0">
                          <a:ln>
                            <a:noFill/>
                          </a:ln>
                          <a:solidFill>
                            <a:schemeClr val="tx1"/>
                          </a:solidFill>
                          <a:effectLst/>
                          <a:latin typeface="Courier New" pitchFamily="49" charset="0"/>
                        </a:rPr>
                        <a:t> &lt;&lt; *(</a:t>
                      </a:r>
                      <a:r>
                        <a:rPr kumimoji="0" lang="en-US" sz="1800" b="0" i="0" u="none" strike="noStrike" cap="none" normalizeH="0" baseline="0" dirty="0" err="1" smtClean="0">
                          <a:ln>
                            <a:noFill/>
                          </a:ln>
                          <a:solidFill>
                            <a:schemeClr val="tx1"/>
                          </a:solidFill>
                          <a:effectLst/>
                          <a:latin typeface="Courier New" pitchFamily="49" charset="0"/>
                        </a:rPr>
                        <a:t>valptr</a:t>
                      </a:r>
                      <a:r>
                        <a:rPr kumimoji="0" lang="en-US" sz="1800" b="0" i="0" u="none" strike="noStrike" cap="none" normalizeH="0" baseline="0" dirty="0" smtClean="0">
                          <a:ln>
                            <a:noFill/>
                          </a:ln>
                          <a:solidFill>
                            <a:schemeClr val="tx1"/>
                          </a:solidFill>
                          <a:effectLst/>
                          <a:latin typeface="Courier New" pitchFamily="49" charset="0"/>
                        </a:rPr>
                        <a:t> + 2); // 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8638">
                <a:tc>
                  <a:txBody>
                    <a:bodyPr/>
                    <a:lstStyle/>
                    <a:p>
                      <a:pPr marL="0" marR="0" lvl="0" indent="0" algn="l" defTabSz="914400" rtl="0" eaLnBrk="1" fontAlgn="base" latinLnBrk="0" hangingPunct="1">
                        <a:lnSpc>
                          <a:spcPct val="85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rPr>
                        <a:t>+=, -= </a:t>
                      </a:r>
                      <a:r>
                        <a:rPr kumimoji="0" lang="en-US" sz="1800" b="0" i="0" u="none" strike="noStrike" cap="none" normalizeH="0" baseline="0" smtClean="0">
                          <a:ln>
                            <a:noFill/>
                          </a:ln>
                          <a:solidFill>
                            <a:schemeClr val="tx1"/>
                          </a:solidFill>
                          <a:effectLst/>
                          <a:latin typeface="Cambria" pitchFamily="18" charset="0"/>
                        </a:rPr>
                        <a:t>(pointer </a:t>
                      </a:r>
                    </a:p>
                    <a:p>
                      <a:pPr marL="0" marR="0" lvl="0" indent="0" algn="l" defTabSz="914400" rtl="0" eaLnBrk="1" fontAlgn="base" latinLnBrk="0" hangingPunct="1">
                        <a:lnSpc>
                          <a:spcPct val="85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ambria" pitchFamily="18" charset="0"/>
                        </a:rPr>
                        <a:t>and </a:t>
                      </a:r>
                      <a:r>
                        <a:rPr kumimoji="0" lang="en-US" sz="1800" b="0" i="0" u="none" strike="noStrike" cap="none" normalizeH="0" baseline="0" smtClean="0">
                          <a:ln>
                            <a:noFill/>
                          </a:ln>
                          <a:solidFill>
                            <a:schemeClr val="tx1"/>
                          </a:solidFill>
                          <a:effectLst/>
                          <a:latin typeface="Courier New" pitchFamily="49" charset="0"/>
                        </a:rPr>
                        <a:t>int</a:t>
                      </a:r>
                      <a:r>
                        <a:rPr kumimoji="0" lang="en-US" sz="1800" b="0" i="0" u="none" strike="noStrike" cap="none" normalizeH="0" baseline="0" smtClean="0">
                          <a:ln>
                            <a:noFill/>
                          </a:ln>
                          <a:solidFill>
                            <a:schemeClr val="tx1"/>
                          </a:solidFill>
                          <a:effectLst/>
                          <a:latin typeface="Cambria"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rPr>
                        <a:t>valptr = vals; // points at 4</a:t>
                      </a:r>
                    </a:p>
                    <a:p>
                      <a:pPr marL="0" marR="0" lvl="0" indent="0" algn="l" defTabSz="914400" rtl="0" eaLnBrk="1" fontAlgn="base" latinLnBrk="0" hangingPunct="1">
                        <a:lnSpc>
                          <a:spcPct val="85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rPr>
                        <a:t>valptr += 2;   // points at 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0413">
                <a:tc>
                  <a:txBody>
                    <a:bodyPr/>
                    <a:lstStyle/>
                    <a:p>
                      <a:pPr marL="0" marR="0" lvl="0" indent="0" algn="l" defTabSz="914400" rtl="0" eaLnBrk="1" fontAlgn="base" latinLnBrk="0" hangingPunct="1">
                        <a:lnSpc>
                          <a:spcPct val="85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rPr>
                        <a:t>- </a:t>
                      </a:r>
                      <a:r>
                        <a:rPr kumimoji="0" lang="en-US" sz="1800" b="0" i="0" u="none" strike="noStrike" cap="none" normalizeH="0" baseline="0" smtClean="0">
                          <a:ln>
                            <a:noFill/>
                          </a:ln>
                          <a:solidFill>
                            <a:schemeClr val="tx1"/>
                          </a:solidFill>
                          <a:effectLst/>
                          <a:latin typeface="Cambria" pitchFamily="18" charset="0"/>
                        </a:rPr>
                        <a:t>(pointer from pointer)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Courier New" pitchFamily="49" charset="0"/>
                        </a:rPr>
                        <a:t>cout</a:t>
                      </a:r>
                      <a:r>
                        <a:rPr kumimoji="0" lang="en-US" sz="1800" b="0" i="0" u="none" strike="noStrike" cap="none" normalizeH="0" baseline="0" dirty="0" smtClean="0">
                          <a:ln>
                            <a:noFill/>
                          </a:ln>
                          <a:solidFill>
                            <a:schemeClr val="tx1"/>
                          </a:solidFill>
                          <a:effectLst/>
                          <a:latin typeface="Courier New" pitchFamily="49" charset="0"/>
                        </a:rPr>
                        <a:t> &lt;&lt; </a:t>
                      </a:r>
                      <a:r>
                        <a:rPr kumimoji="0" lang="en-US" sz="1800" b="0" i="0" u="none" strike="noStrike" cap="none" normalizeH="0" baseline="0" dirty="0" err="1" smtClean="0">
                          <a:ln>
                            <a:noFill/>
                          </a:ln>
                          <a:solidFill>
                            <a:schemeClr val="tx1"/>
                          </a:solidFill>
                          <a:effectLst/>
                          <a:latin typeface="Courier New" pitchFamily="49" charset="0"/>
                        </a:rPr>
                        <a:t>valptr–val</a:t>
                      </a:r>
                      <a:r>
                        <a:rPr kumimoji="0" lang="en-US" sz="1800" b="0" i="0" u="none" strike="noStrike" cap="none" normalizeH="0" baseline="0" dirty="0" smtClean="0">
                          <a:ln>
                            <a:noFill/>
                          </a:ln>
                          <a:solidFill>
                            <a:schemeClr val="tx1"/>
                          </a:solidFill>
                          <a:effectLst/>
                          <a:latin typeface="Courier New" pitchFamily="49" charset="0"/>
                        </a:rPr>
                        <a:t>; // difference</a:t>
                      </a:r>
                    </a:p>
                    <a:p>
                      <a:pPr marL="0" marR="0" lvl="0" indent="0" algn="l" defTabSz="914400" rtl="0" eaLnBrk="1" fontAlgn="base" latinLnBrk="0" hangingPunct="1">
                        <a:lnSpc>
                          <a:spcPct val="85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//(number of </a:t>
                      </a:r>
                      <a:r>
                        <a:rPr kumimoji="0" lang="en-US" sz="1800" b="0" i="0" u="none" strike="noStrike" cap="none" normalizeH="0" baseline="0" dirty="0" err="1" smtClean="0">
                          <a:ln>
                            <a:noFill/>
                          </a:ln>
                          <a:solidFill>
                            <a:schemeClr val="tx1"/>
                          </a:solidFill>
                          <a:effectLst/>
                          <a:latin typeface="Courier New" pitchFamily="49" charset="0"/>
                        </a:rPr>
                        <a:t>ints</a:t>
                      </a:r>
                      <a:r>
                        <a:rPr kumimoji="0" lang="en-US" sz="1800" b="0" i="0" u="none" strike="noStrike" cap="none" normalizeH="0" baseline="0" dirty="0" smtClean="0">
                          <a:ln>
                            <a:noFill/>
                          </a:ln>
                          <a:solidFill>
                            <a:schemeClr val="tx1"/>
                          </a:solidFill>
                          <a:effectLst/>
                          <a:latin typeface="Courier New" pitchFamily="49" charset="0"/>
                        </a:rPr>
                        <a:t>) between </a:t>
                      </a:r>
                      <a:r>
                        <a:rPr kumimoji="0" lang="en-US" sz="1800" b="0" i="0" u="none" strike="noStrike" cap="none" normalizeH="0" baseline="0" dirty="0" err="1" smtClean="0">
                          <a:ln>
                            <a:noFill/>
                          </a:ln>
                          <a:solidFill>
                            <a:schemeClr val="tx1"/>
                          </a:solidFill>
                          <a:effectLst/>
                          <a:latin typeface="Courier New" pitchFamily="49" charset="0"/>
                        </a:rPr>
                        <a:t>valptr</a:t>
                      </a:r>
                      <a:endParaRPr kumimoji="0" lang="en-US" sz="1800" b="0" i="0" u="none" strike="noStrike" cap="none" normalizeH="0" baseline="0" dirty="0" smtClean="0">
                        <a:ln>
                          <a:noFill/>
                        </a:ln>
                        <a:solidFill>
                          <a:schemeClr val="tx1"/>
                        </a:solidFill>
                        <a:effectLst/>
                        <a:latin typeface="Courier New" pitchFamily="49" charset="0"/>
                      </a:endParaRPr>
                    </a:p>
                    <a:p>
                      <a:pPr marL="0" marR="0" lvl="0" indent="0" algn="l" defTabSz="914400" rtl="0" eaLnBrk="1" fontAlgn="base" latinLnBrk="0" hangingPunct="1">
                        <a:lnSpc>
                          <a:spcPct val="85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 and </a:t>
                      </a:r>
                      <a:r>
                        <a:rPr kumimoji="0" lang="en-US" sz="1800" b="0" i="0" u="none" strike="noStrike" cap="none" normalizeH="0" baseline="0" dirty="0" err="1" smtClean="0">
                          <a:ln>
                            <a:noFill/>
                          </a:ln>
                          <a:solidFill>
                            <a:schemeClr val="tx1"/>
                          </a:solidFill>
                          <a:effectLst/>
                          <a:latin typeface="Courier New" pitchFamily="49" charset="0"/>
                        </a:rPr>
                        <a:t>val</a:t>
                      </a:r>
                      <a:r>
                        <a:rPr kumimoji="0" lang="en-US" sz="1800" b="0" i="0" u="none" strike="noStrike" cap="none" normalizeH="0" baseline="0" dirty="0" smtClean="0">
                          <a:ln>
                            <a:noFill/>
                          </a:ln>
                          <a:solidFill>
                            <a:schemeClr val="tx1"/>
                          </a:solidFill>
                          <a:effectLst/>
                          <a:latin typeface="Courier New" pitchFamily="49"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Slide Number Placeholder 1"/>
          <p:cNvSpPr>
            <a:spLocks noGrp="1"/>
          </p:cNvSpPr>
          <p:nvPr>
            <p:ph type="sldNum" sz="quarter" idx="12"/>
          </p:nvPr>
        </p:nvSpPr>
        <p:spPr/>
        <p:txBody>
          <a:bodyPr/>
          <a:lstStyle/>
          <a:p>
            <a:fld id="{B6F15528-21DE-4FAA-801E-634DDDAF4B2B}"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685800" y="274638"/>
            <a:ext cx="7772400" cy="609600"/>
          </a:xfrm>
        </p:spPr>
        <p:txBody>
          <a:bodyPr>
            <a:normAutofit fontScale="90000"/>
          </a:bodyPr>
          <a:lstStyle/>
          <a:p>
            <a:r>
              <a:rPr lang="en-US">
                <a:solidFill>
                  <a:schemeClr val="tx1"/>
                </a:solidFill>
              </a:rPr>
              <a:t>Pointer arithmetic</a:t>
            </a:r>
          </a:p>
        </p:txBody>
      </p:sp>
      <p:sp>
        <p:nvSpPr>
          <p:cNvPr id="94211" name="Rectangle 3"/>
          <p:cNvSpPr>
            <a:spLocks noGrp="1" noChangeArrowheads="1"/>
          </p:cNvSpPr>
          <p:nvPr>
            <p:ph type="body" idx="1"/>
          </p:nvPr>
        </p:nvSpPr>
        <p:spPr>
          <a:xfrm>
            <a:off x="685800" y="1143000"/>
            <a:ext cx="8077200" cy="2133600"/>
          </a:xfrm>
        </p:spPr>
        <p:txBody>
          <a:bodyPr/>
          <a:lstStyle/>
          <a:p>
            <a:r>
              <a:rPr lang="en-US"/>
              <a:t>Integer math operations can be used with pointers.</a:t>
            </a:r>
          </a:p>
          <a:p>
            <a:r>
              <a:rPr lang="en-US"/>
              <a:t>If you increment a pointer, it will be increased by the size of whatever it points to.</a:t>
            </a:r>
          </a:p>
        </p:txBody>
      </p:sp>
      <p:sp>
        <p:nvSpPr>
          <p:cNvPr id="94212" name="Rectangle 4"/>
          <p:cNvSpPr>
            <a:spLocks noChangeArrowheads="1"/>
          </p:cNvSpPr>
          <p:nvPr/>
        </p:nvSpPr>
        <p:spPr bwMode="auto">
          <a:xfrm>
            <a:off x="1752600" y="4953000"/>
            <a:ext cx="990600" cy="304800"/>
          </a:xfrm>
          <a:prstGeom prst="rect">
            <a:avLst/>
          </a:prstGeom>
          <a:noFill/>
          <a:ln w="38100">
            <a:solidFill>
              <a:schemeClr val="tx1"/>
            </a:solidFill>
            <a:miter lim="800000"/>
            <a:headEnd/>
            <a:tailEnd/>
          </a:ln>
          <a:effectLst/>
        </p:spPr>
        <p:txBody>
          <a:bodyPr wrap="none" anchor="ctr"/>
          <a:lstStyle/>
          <a:p>
            <a:endParaRPr lang="en-US"/>
          </a:p>
        </p:txBody>
      </p:sp>
      <p:sp>
        <p:nvSpPr>
          <p:cNvPr id="94213" name="Rectangle 5"/>
          <p:cNvSpPr>
            <a:spLocks noChangeArrowheads="1"/>
          </p:cNvSpPr>
          <p:nvPr/>
        </p:nvSpPr>
        <p:spPr bwMode="auto">
          <a:xfrm>
            <a:off x="2743200" y="4953000"/>
            <a:ext cx="990600" cy="304800"/>
          </a:xfrm>
          <a:prstGeom prst="rect">
            <a:avLst/>
          </a:prstGeom>
          <a:noFill/>
          <a:ln w="38100">
            <a:solidFill>
              <a:schemeClr val="tx1"/>
            </a:solidFill>
            <a:miter lim="800000"/>
            <a:headEnd/>
            <a:tailEnd/>
          </a:ln>
          <a:effectLst/>
        </p:spPr>
        <p:txBody>
          <a:bodyPr wrap="none" anchor="ctr"/>
          <a:lstStyle/>
          <a:p>
            <a:endParaRPr lang="en-US"/>
          </a:p>
        </p:txBody>
      </p:sp>
      <p:sp>
        <p:nvSpPr>
          <p:cNvPr id="94214" name="Rectangle 6"/>
          <p:cNvSpPr>
            <a:spLocks noChangeArrowheads="1"/>
          </p:cNvSpPr>
          <p:nvPr/>
        </p:nvSpPr>
        <p:spPr bwMode="auto">
          <a:xfrm>
            <a:off x="3733800" y="4953000"/>
            <a:ext cx="990600" cy="304800"/>
          </a:xfrm>
          <a:prstGeom prst="rect">
            <a:avLst/>
          </a:prstGeom>
          <a:noFill/>
          <a:ln w="38100">
            <a:solidFill>
              <a:schemeClr val="tx1"/>
            </a:solidFill>
            <a:miter lim="800000"/>
            <a:headEnd/>
            <a:tailEnd/>
          </a:ln>
          <a:effectLst/>
        </p:spPr>
        <p:txBody>
          <a:bodyPr wrap="none" anchor="ctr"/>
          <a:lstStyle/>
          <a:p>
            <a:endParaRPr lang="en-US"/>
          </a:p>
        </p:txBody>
      </p:sp>
      <p:sp>
        <p:nvSpPr>
          <p:cNvPr id="94215" name="Rectangle 7"/>
          <p:cNvSpPr>
            <a:spLocks noChangeArrowheads="1"/>
          </p:cNvSpPr>
          <p:nvPr/>
        </p:nvSpPr>
        <p:spPr bwMode="auto">
          <a:xfrm>
            <a:off x="4724400" y="4953000"/>
            <a:ext cx="990600" cy="304800"/>
          </a:xfrm>
          <a:prstGeom prst="rect">
            <a:avLst/>
          </a:prstGeom>
          <a:noFill/>
          <a:ln w="38100">
            <a:solidFill>
              <a:schemeClr val="tx1"/>
            </a:solidFill>
            <a:miter lim="800000"/>
            <a:headEnd/>
            <a:tailEnd/>
          </a:ln>
          <a:effectLst/>
        </p:spPr>
        <p:txBody>
          <a:bodyPr wrap="none" anchor="ctr"/>
          <a:lstStyle/>
          <a:p>
            <a:endParaRPr lang="en-US"/>
          </a:p>
        </p:txBody>
      </p:sp>
      <p:sp>
        <p:nvSpPr>
          <p:cNvPr id="94216" name="Rectangle 8"/>
          <p:cNvSpPr>
            <a:spLocks noChangeArrowheads="1"/>
          </p:cNvSpPr>
          <p:nvPr/>
        </p:nvSpPr>
        <p:spPr bwMode="auto">
          <a:xfrm>
            <a:off x="5715000" y="4953000"/>
            <a:ext cx="990600" cy="304800"/>
          </a:xfrm>
          <a:prstGeom prst="rect">
            <a:avLst/>
          </a:prstGeom>
          <a:noFill/>
          <a:ln w="38100">
            <a:solidFill>
              <a:schemeClr val="tx1"/>
            </a:solidFill>
            <a:miter lim="800000"/>
            <a:headEnd/>
            <a:tailEnd/>
          </a:ln>
          <a:effectLst/>
        </p:spPr>
        <p:txBody>
          <a:bodyPr wrap="none" anchor="ctr"/>
          <a:lstStyle/>
          <a:p>
            <a:endParaRPr lang="en-US"/>
          </a:p>
        </p:txBody>
      </p:sp>
      <p:sp>
        <p:nvSpPr>
          <p:cNvPr id="94217" name="Text Box 9"/>
          <p:cNvSpPr txBox="1">
            <a:spLocks noChangeArrowheads="1"/>
          </p:cNvSpPr>
          <p:nvPr/>
        </p:nvSpPr>
        <p:spPr bwMode="auto">
          <a:xfrm>
            <a:off x="3276600" y="5867400"/>
            <a:ext cx="1827213" cy="457200"/>
          </a:xfrm>
          <a:prstGeom prst="rect">
            <a:avLst/>
          </a:prstGeom>
          <a:noFill/>
          <a:ln w="9525">
            <a:noFill/>
            <a:miter lim="800000"/>
            <a:headEnd/>
            <a:tailEnd/>
          </a:ln>
          <a:effectLst/>
        </p:spPr>
        <p:txBody>
          <a:bodyPr wrap="none">
            <a:spAutoFit/>
          </a:bodyPr>
          <a:lstStyle/>
          <a:p>
            <a:pPr eaLnBrk="0" hangingPunct="0"/>
            <a:r>
              <a:rPr lang="en-US" sz="2400">
                <a:latin typeface="Courier New" pitchFamily="49" charset="0"/>
              </a:rPr>
              <a:t>int a[5];</a:t>
            </a:r>
            <a:endParaRPr lang="en-US" sz="2400">
              <a:latin typeface="Times New Roman" pitchFamily="18" charset="0"/>
            </a:endParaRPr>
          </a:p>
        </p:txBody>
      </p:sp>
      <p:sp>
        <p:nvSpPr>
          <p:cNvPr id="94218" name="Text Box 10"/>
          <p:cNvSpPr txBox="1">
            <a:spLocks noChangeArrowheads="1"/>
          </p:cNvSpPr>
          <p:nvPr/>
        </p:nvSpPr>
        <p:spPr bwMode="auto">
          <a:xfrm>
            <a:off x="1676400" y="5257800"/>
            <a:ext cx="5943600" cy="442913"/>
          </a:xfrm>
          <a:prstGeom prst="rect">
            <a:avLst/>
          </a:prstGeom>
          <a:noFill/>
          <a:ln w="9525">
            <a:noFill/>
            <a:miter lim="800000"/>
            <a:headEnd/>
            <a:tailEnd/>
          </a:ln>
          <a:effectLst/>
        </p:spPr>
        <p:txBody>
          <a:bodyPr>
            <a:spAutoFit/>
          </a:bodyPr>
          <a:lstStyle/>
          <a:p>
            <a:pPr eaLnBrk="0" hangingPunct="0"/>
            <a:r>
              <a:rPr lang="en-US" sz="2300">
                <a:latin typeface="Courier New" pitchFamily="49" charset="0"/>
              </a:rPr>
              <a:t>a[0]  a[1]  a[2]  a[3]  a[4]</a:t>
            </a:r>
            <a:endParaRPr lang="en-US" sz="2400">
              <a:latin typeface="Times New Roman" pitchFamily="18" charset="0"/>
            </a:endParaRPr>
          </a:p>
        </p:txBody>
      </p:sp>
      <p:sp>
        <p:nvSpPr>
          <p:cNvPr id="94219" name="Rectangle 11"/>
          <p:cNvSpPr>
            <a:spLocks noChangeArrowheads="1"/>
          </p:cNvSpPr>
          <p:nvPr/>
        </p:nvSpPr>
        <p:spPr bwMode="auto">
          <a:xfrm>
            <a:off x="1066800" y="3505200"/>
            <a:ext cx="2557463" cy="457200"/>
          </a:xfrm>
          <a:prstGeom prst="rect">
            <a:avLst/>
          </a:prstGeom>
          <a:noFill/>
          <a:ln w="9525">
            <a:noFill/>
            <a:miter lim="800000"/>
            <a:headEnd/>
            <a:tailEnd/>
          </a:ln>
          <a:effectLst/>
        </p:spPr>
        <p:txBody>
          <a:bodyPr wrap="none">
            <a:spAutoFit/>
          </a:bodyPr>
          <a:lstStyle/>
          <a:p>
            <a:pPr eaLnBrk="0" hangingPunct="0"/>
            <a:r>
              <a:rPr lang="en-US" sz="2400" dirty="0" err="1">
                <a:latin typeface="Courier New" pitchFamily="49" charset="0"/>
              </a:rPr>
              <a:t>int</a:t>
            </a:r>
            <a:r>
              <a:rPr lang="en-US" sz="2400" dirty="0">
                <a:latin typeface="Courier New" pitchFamily="49" charset="0"/>
              </a:rPr>
              <a:t> *</a:t>
            </a:r>
            <a:r>
              <a:rPr lang="en-US" sz="2400" dirty="0" err="1">
                <a:latin typeface="Courier New" pitchFamily="49" charset="0"/>
              </a:rPr>
              <a:t>ptr</a:t>
            </a:r>
            <a:r>
              <a:rPr lang="en-US" sz="2400" dirty="0">
                <a:latin typeface="Courier New" pitchFamily="49" charset="0"/>
              </a:rPr>
              <a:t> = a;</a:t>
            </a:r>
          </a:p>
        </p:txBody>
      </p:sp>
      <p:sp>
        <p:nvSpPr>
          <p:cNvPr id="94220" name="Rectangle 12"/>
          <p:cNvSpPr>
            <a:spLocks noChangeArrowheads="1"/>
          </p:cNvSpPr>
          <p:nvPr/>
        </p:nvSpPr>
        <p:spPr bwMode="auto">
          <a:xfrm>
            <a:off x="1752600" y="4267200"/>
            <a:ext cx="914400" cy="457200"/>
          </a:xfrm>
          <a:prstGeom prst="rect">
            <a:avLst/>
          </a:prstGeom>
          <a:noFill/>
          <a:ln w="9525">
            <a:noFill/>
            <a:miter lim="800000"/>
            <a:headEnd/>
            <a:tailEnd/>
          </a:ln>
          <a:effectLst/>
        </p:spPr>
        <p:txBody>
          <a:bodyPr wrap="none">
            <a:spAutoFit/>
          </a:bodyPr>
          <a:lstStyle/>
          <a:p>
            <a:pPr eaLnBrk="0" hangingPunct="0"/>
            <a:r>
              <a:rPr lang="en-US" sz="2400" dirty="0">
                <a:latin typeface="Courier New" pitchFamily="49" charset="0"/>
              </a:rPr>
              <a:t>*</a:t>
            </a:r>
            <a:r>
              <a:rPr lang="en-US" sz="2400" dirty="0" err="1">
                <a:latin typeface="Courier New" pitchFamily="49" charset="0"/>
              </a:rPr>
              <a:t>ptr</a:t>
            </a:r>
            <a:endParaRPr lang="en-US" sz="2400" dirty="0">
              <a:latin typeface="Courier New" pitchFamily="49" charset="0"/>
            </a:endParaRPr>
          </a:p>
        </p:txBody>
      </p:sp>
      <p:sp>
        <p:nvSpPr>
          <p:cNvPr id="94221" name="Rectangle 13"/>
          <p:cNvSpPr>
            <a:spLocks noChangeArrowheads="1"/>
          </p:cNvSpPr>
          <p:nvPr/>
        </p:nvSpPr>
        <p:spPr bwMode="auto">
          <a:xfrm>
            <a:off x="3810000" y="3810000"/>
            <a:ext cx="1644650" cy="457200"/>
          </a:xfrm>
          <a:prstGeom prst="rect">
            <a:avLst/>
          </a:prstGeom>
          <a:noFill/>
          <a:ln w="9525">
            <a:noFill/>
            <a:miter lim="800000"/>
            <a:headEnd/>
            <a:tailEnd/>
          </a:ln>
          <a:effectLst/>
        </p:spPr>
        <p:txBody>
          <a:bodyPr wrap="none">
            <a:spAutoFit/>
          </a:bodyPr>
          <a:lstStyle/>
          <a:p>
            <a:pPr eaLnBrk="0" hangingPunct="0"/>
            <a:r>
              <a:rPr lang="en-US" sz="2400">
                <a:latin typeface="Courier New" pitchFamily="49" charset="0"/>
              </a:rPr>
              <a:t>*(ptr+2)</a:t>
            </a:r>
          </a:p>
        </p:txBody>
      </p:sp>
      <p:sp>
        <p:nvSpPr>
          <p:cNvPr id="94222" name="Rectangle 14"/>
          <p:cNvSpPr>
            <a:spLocks noChangeArrowheads="1"/>
          </p:cNvSpPr>
          <p:nvPr/>
        </p:nvSpPr>
        <p:spPr bwMode="auto">
          <a:xfrm>
            <a:off x="6324600" y="4038600"/>
            <a:ext cx="1644650" cy="457200"/>
          </a:xfrm>
          <a:prstGeom prst="rect">
            <a:avLst/>
          </a:prstGeom>
          <a:noFill/>
          <a:ln w="9525">
            <a:noFill/>
            <a:miter lim="800000"/>
            <a:headEnd/>
            <a:tailEnd/>
          </a:ln>
          <a:effectLst/>
        </p:spPr>
        <p:txBody>
          <a:bodyPr wrap="none">
            <a:spAutoFit/>
          </a:bodyPr>
          <a:lstStyle/>
          <a:p>
            <a:pPr eaLnBrk="0" hangingPunct="0"/>
            <a:r>
              <a:rPr lang="en-US" sz="2400">
                <a:latin typeface="Courier New" pitchFamily="49" charset="0"/>
              </a:rPr>
              <a:t>*(ptr+4)</a:t>
            </a:r>
          </a:p>
        </p:txBody>
      </p:sp>
      <p:sp>
        <p:nvSpPr>
          <p:cNvPr id="94223" name="Line 15"/>
          <p:cNvSpPr>
            <a:spLocks noChangeShapeType="1"/>
          </p:cNvSpPr>
          <p:nvPr/>
        </p:nvSpPr>
        <p:spPr bwMode="auto">
          <a:xfrm>
            <a:off x="2209800" y="4648200"/>
            <a:ext cx="0" cy="228600"/>
          </a:xfrm>
          <a:prstGeom prst="line">
            <a:avLst/>
          </a:prstGeom>
          <a:noFill/>
          <a:ln w="38100">
            <a:solidFill>
              <a:schemeClr val="accent2"/>
            </a:solidFill>
            <a:round/>
            <a:headEnd/>
            <a:tailEnd/>
          </a:ln>
          <a:effectLst/>
        </p:spPr>
        <p:txBody>
          <a:bodyPr wrap="none" anchor="ctr"/>
          <a:lstStyle/>
          <a:p>
            <a:endParaRPr lang="en-US"/>
          </a:p>
        </p:txBody>
      </p:sp>
      <p:sp>
        <p:nvSpPr>
          <p:cNvPr id="94224" name="Line 16"/>
          <p:cNvSpPr>
            <a:spLocks noChangeShapeType="1"/>
          </p:cNvSpPr>
          <p:nvPr/>
        </p:nvSpPr>
        <p:spPr bwMode="auto">
          <a:xfrm flipH="1">
            <a:off x="4267200" y="4267200"/>
            <a:ext cx="228600" cy="609600"/>
          </a:xfrm>
          <a:prstGeom prst="line">
            <a:avLst/>
          </a:prstGeom>
          <a:noFill/>
          <a:ln w="38100">
            <a:solidFill>
              <a:schemeClr val="accent2"/>
            </a:solidFill>
            <a:round/>
            <a:headEnd/>
            <a:tailEnd/>
          </a:ln>
          <a:effectLst/>
        </p:spPr>
        <p:txBody>
          <a:bodyPr wrap="none" anchor="ctr"/>
          <a:lstStyle/>
          <a:p>
            <a:endParaRPr lang="en-US"/>
          </a:p>
        </p:txBody>
      </p:sp>
      <p:sp>
        <p:nvSpPr>
          <p:cNvPr id="94225" name="Line 17"/>
          <p:cNvSpPr>
            <a:spLocks noChangeShapeType="1"/>
          </p:cNvSpPr>
          <p:nvPr/>
        </p:nvSpPr>
        <p:spPr bwMode="auto">
          <a:xfrm flipH="1">
            <a:off x="6248400" y="4419600"/>
            <a:ext cx="381000" cy="457200"/>
          </a:xfrm>
          <a:prstGeom prst="line">
            <a:avLst/>
          </a:prstGeom>
          <a:noFill/>
          <a:ln w="38100">
            <a:solidFill>
              <a:schemeClr val="accent2"/>
            </a:solidFill>
            <a:round/>
            <a:headEnd/>
            <a:tailEnd/>
          </a:ln>
          <a:effectLst/>
        </p:spPr>
        <p:txBody>
          <a:bodyPr wrap="none" anchor="ctr"/>
          <a:lstStyle/>
          <a:p>
            <a:endParaRPr lang="en-US"/>
          </a:p>
        </p:txBody>
      </p:sp>
      <p:sp>
        <p:nvSpPr>
          <p:cNvPr id="2" name="Slide Number Placeholder 1"/>
          <p:cNvSpPr>
            <a:spLocks noGrp="1"/>
          </p:cNvSpPr>
          <p:nvPr>
            <p:ph type="sldNum" sz="quarter" idx="12"/>
          </p:nvPr>
        </p:nvSpPr>
        <p:spPr/>
        <p:txBody>
          <a:bodyPr/>
          <a:lstStyle/>
          <a:p>
            <a:fld id="{B6F15528-21DE-4FAA-801E-634DDDAF4B2B}"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457200" y="274638"/>
            <a:ext cx="8229600" cy="792162"/>
          </a:xfrm>
        </p:spPr>
        <p:txBody>
          <a:bodyPr/>
          <a:lstStyle/>
          <a:p>
            <a:r>
              <a:rPr lang="en-US"/>
              <a:t>Initializing Pointers</a:t>
            </a:r>
          </a:p>
        </p:txBody>
      </p:sp>
      <p:sp>
        <p:nvSpPr>
          <p:cNvPr id="95235" name="Rectangle 3"/>
          <p:cNvSpPr>
            <a:spLocks noGrp="1" noChangeArrowheads="1"/>
          </p:cNvSpPr>
          <p:nvPr>
            <p:ph type="body" idx="1"/>
          </p:nvPr>
        </p:nvSpPr>
        <p:spPr>
          <a:xfrm>
            <a:off x="457200" y="1447800"/>
            <a:ext cx="8458200" cy="4648200"/>
          </a:xfrm>
        </p:spPr>
        <p:txBody>
          <a:bodyPr>
            <a:normAutofit/>
          </a:bodyPr>
          <a:lstStyle/>
          <a:p>
            <a:r>
              <a:rPr lang="en-US" sz="2800" dirty="0"/>
              <a:t>Can initialize at definition time:</a:t>
            </a:r>
          </a:p>
          <a:p>
            <a:pPr lvl="1">
              <a:buFontTx/>
              <a:buNone/>
            </a:pPr>
            <a:r>
              <a:rPr lang="en-US" sz="2800" dirty="0"/>
              <a:t>	</a:t>
            </a:r>
            <a:r>
              <a:rPr lang="en-US" sz="2800" dirty="0" err="1">
                <a:latin typeface="Courier New" pitchFamily="49" charset="0"/>
              </a:rPr>
              <a:t>int</a:t>
            </a:r>
            <a:r>
              <a:rPr lang="en-US" sz="2800" dirty="0">
                <a:latin typeface="Courier New" pitchFamily="49" charset="0"/>
              </a:rPr>
              <a:t> num, *</a:t>
            </a:r>
            <a:r>
              <a:rPr lang="en-US" sz="2800" dirty="0" err="1">
                <a:latin typeface="Courier New" pitchFamily="49" charset="0"/>
              </a:rPr>
              <a:t>numptr</a:t>
            </a:r>
            <a:r>
              <a:rPr lang="en-US" sz="2800" dirty="0">
                <a:latin typeface="Courier New" pitchFamily="49" charset="0"/>
              </a:rPr>
              <a:t> = &amp;num;</a:t>
            </a:r>
          </a:p>
          <a:p>
            <a:pPr lvl="1">
              <a:buFontTx/>
              <a:buNone/>
            </a:pPr>
            <a:r>
              <a:rPr lang="en-US" sz="2800" dirty="0">
                <a:latin typeface="Courier New" pitchFamily="49" charset="0"/>
              </a:rPr>
              <a:t>	</a:t>
            </a:r>
            <a:r>
              <a:rPr lang="en-US" sz="2800" dirty="0" err="1">
                <a:latin typeface="Courier New" pitchFamily="49" charset="0"/>
              </a:rPr>
              <a:t>int</a:t>
            </a:r>
            <a:r>
              <a:rPr lang="en-US" sz="2800" dirty="0">
                <a:latin typeface="Courier New" pitchFamily="49" charset="0"/>
              </a:rPr>
              <a:t> </a:t>
            </a:r>
            <a:r>
              <a:rPr lang="en-US" sz="2800" dirty="0" err="1">
                <a:latin typeface="Courier New" pitchFamily="49" charset="0"/>
              </a:rPr>
              <a:t>val</a:t>
            </a:r>
            <a:r>
              <a:rPr lang="en-US" sz="2800" dirty="0">
                <a:latin typeface="Courier New" pitchFamily="49" charset="0"/>
              </a:rPr>
              <a:t>[3], *</a:t>
            </a:r>
            <a:r>
              <a:rPr lang="en-US" sz="2800" dirty="0" err="1">
                <a:latin typeface="Courier New" pitchFamily="49" charset="0"/>
              </a:rPr>
              <a:t>valptr</a:t>
            </a:r>
            <a:r>
              <a:rPr lang="en-US" sz="2800" dirty="0">
                <a:latin typeface="Courier New" pitchFamily="49" charset="0"/>
              </a:rPr>
              <a:t> = </a:t>
            </a:r>
            <a:r>
              <a:rPr lang="en-US" sz="2800" dirty="0" err="1">
                <a:latin typeface="Courier New" pitchFamily="49" charset="0"/>
              </a:rPr>
              <a:t>val</a:t>
            </a:r>
            <a:r>
              <a:rPr lang="en-US" sz="2800" dirty="0">
                <a:latin typeface="Courier New" pitchFamily="49" charset="0"/>
              </a:rPr>
              <a:t>;</a:t>
            </a:r>
          </a:p>
          <a:p>
            <a:pPr lvl="1">
              <a:buFontTx/>
              <a:buNone/>
            </a:pPr>
            <a:endParaRPr lang="en-US" sz="2800" dirty="0">
              <a:latin typeface="Courier New" pitchFamily="49" charset="0"/>
            </a:endParaRPr>
          </a:p>
          <a:p>
            <a:pPr>
              <a:buClr>
                <a:schemeClr val="tx1"/>
              </a:buClr>
            </a:pPr>
            <a:r>
              <a:rPr lang="en-US" sz="2800" dirty="0"/>
              <a:t>Cannot mix data types:</a:t>
            </a:r>
          </a:p>
          <a:p>
            <a:pPr lvl="1">
              <a:buClr>
                <a:schemeClr val="tx1"/>
              </a:buClr>
              <a:buFontTx/>
              <a:buNone/>
            </a:pPr>
            <a:r>
              <a:rPr lang="en-US" sz="2800" dirty="0"/>
              <a:t>	</a:t>
            </a:r>
            <a:r>
              <a:rPr lang="en-US" sz="2800" dirty="0">
                <a:latin typeface="Courier New" pitchFamily="49" charset="0"/>
              </a:rPr>
              <a:t>float cost;</a:t>
            </a:r>
          </a:p>
          <a:p>
            <a:pPr lvl="1">
              <a:buClr>
                <a:schemeClr val="tx1"/>
              </a:buClr>
              <a:buFontTx/>
              <a:buNone/>
            </a:pPr>
            <a:r>
              <a:rPr lang="en-US" sz="2800" dirty="0">
                <a:latin typeface="Courier New" pitchFamily="49" charset="0"/>
              </a:rPr>
              <a:t>	</a:t>
            </a:r>
            <a:r>
              <a:rPr lang="en-US" sz="2800" dirty="0" err="1">
                <a:latin typeface="Courier New" pitchFamily="49" charset="0"/>
              </a:rPr>
              <a:t>int</a:t>
            </a:r>
            <a:r>
              <a:rPr lang="en-US" sz="2800" dirty="0">
                <a:latin typeface="Courier New" pitchFamily="49" charset="0"/>
              </a:rPr>
              <a:t> *</a:t>
            </a:r>
            <a:r>
              <a:rPr lang="en-US" sz="2800" dirty="0" err="1">
                <a:latin typeface="Courier New" pitchFamily="49" charset="0"/>
              </a:rPr>
              <a:t>ptr</a:t>
            </a:r>
            <a:r>
              <a:rPr lang="en-US" sz="2800" dirty="0">
                <a:latin typeface="Courier New" pitchFamily="49" charset="0"/>
              </a:rPr>
              <a:t> = &amp;cost; // won’t work</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t>Comparing Pointers</a:t>
            </a:r>
          </a:p>
        </p:txBody>
      </p:sp>
      <p:sp>
        <p:nvSpPr>
          <p:cNvPr id="97283" name="Rectangle 3"/>
          <p:cNvSpPr>
            <a:spLocks noGrp="1" noChangeArrowheads="1"/>
          </p:cNvSpPr>
          <p:nvPr>
            <p:ph type="body" idx="1"/>
          </p:nvPr>
        </p:nvSpPr>
        <p:spPr/>
        <p:txBody>
          <a:bodyPr>
            <a:normAutofit/>
          </a:bodyPr>
          <a:lstStyle/>
          <a:p>
            <a:pPr>
              <a:lnSpc>
                <a:spcPct val="85000"/>
              </a:lnSpc>
            </a:pPr>
            <a:r>
              <a:rPr lang="en-US" sz="2800" dirty="0"/>
              <a:t>Relational operators (</a:t>
            </a:r>
            <a:r>
              <a:rPr lang="en-US" sz="2800" dirty="0">
                <a:latin typeface="Courier New" pitchFamily="49" charset="0"/>
              </a:rPr>
              <a:t>&lt;</a:t>
            </a:r>
            <a:r>
              <a:rPr lang="en-US" sz="2800" dirty="0"/>
              <a:t>, </a:t>
            </a:r>
            <a:r>
              <a:rPr lang="en-US" sz="2800" dirty="0">
                <a:latin typeface="Courier New" pitchFamily="49" charset="0"/>
              </a:rPr>
              <a:t>&gt;=</a:t>
            </a:r>
            <a:r>
              <a:rPr lang="en-US" sz="2800" dirty="0"/>
              <a:t>, etc.) can be used to compare addresses in pointers</a:t>
            </a:r>
          </a:p>
          <a:p>
            <a:pPr>
              <a:lnSpc>
                <a:spcPct val="85000"/>
              </a:lnSpc>
            </a:pPr>
            <a:r>
              <a:rPr lang="en-US" sz="2800" dirty="0"/>
              <a:t>Comparing addresses </a:t>
            </a:r>
            <a:r>
              <a:rPr lang="en-US" sz="2800" u="sng" dirty="0"/>
              <a:t>in</a:t>
            </a:r>
            <a:r>
              <a:rPr lang="en-US" sz="2800" dirty="0"/>
              <a:t> pointers is not the same as comparing contents </a:t>
            </a:r>
            <a:r>
              <a:rPr lang="en-US" sz="2800" u="sng" dirty="0"/>
              <a:t>pointed at by</a:t>
            </a:r>
            <a:r>
              <a:rPr lang="en-US" sz="2800" dirty="0"/>
              <a:t> pointers:</a:t>
            </a:r>
          </a:p>
          <a:p>
            <a:pPr lvl="1">
              <a:lnSpc>
                <a:spcPct val="85000"/>
              </a:lnSpc>
              <a:buFontTx/>
              <a:buNone/>
            </a:pPr>
            <a:r>
              <a:rPr lang="en-US" sz="2800" dirty="0"/>
              <a:t>	</a:t>
            </a:r>
            <a:r>
              <a:rPr lang="en-US" sz="2800" dirty="0">
                <a:latin typeface="Courier New" pitchFamily="49" charset="0"/>
              </a:rPr>
              <a:t>if (ptr1 == ptr2)   // compares</a:t>
            </a:r>
          </a:p>
          <a:p>
            <a:pPr lvl="1">
              <a:lnSpc>
                <a:spcPct val="85000"/>
              </a:lnSpc>
              <a:buFontTx/>
              <a:buNone/>
            </a:pPr>
            <a:r>
              <a:rPr lang="en-US" sz="2800" dirty="0">
                <a:latin typeface="Courier New" pitchFamily="49" charset="0"/>
              </a:rPr>
              <a:t>						  // addresses</a:t>
            </a:r>
          </a:p>
          <a:p>
            <a:pPr lvl="1">
              <a:lnSpc>
                <a:spcPct val="85000"/>
              </a:lnSpc>
              <a:buFontTx/>
              <a:buNone/>
            </a:pPr>
            <a:r>
              <a:rPr lang="en-US" sz="2800" dirty="0">
                <a:latin typeface="Courier New" pitchFamily="49" charset="0"/>
              </a:rPr>
              <a:t>	if (*ptr1 == *ptr2) // compares</a:t>
            </a:r>
          </a:p>
          <a:p>
            <a:pPr lvl="1">
              <a:lnSpc>
                <a:spcPct val="85000"/>
              </a:lnSpc>
              <a:buFontTx/>
              <a:buNone/>
            </a:pPr>
            <a:r>
              <a:rPr lang="en-US" sz="2800" dirty="0">
                <a:latin typeface="Courier New" pitchFamily="49" charset="0"/>
              </a:rPr>
              <a:t>					      // contents</a:t>
            </a:r>
            <a:endParaRPr lang="en-US" sz="28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a Pointer?</a:t>
            </a:r>
            <a:endParaRPr lang="en-US" dirty="0"/>
          </a:p>
        </p:txBody>
      </p:sp>
      <p:sp>
        <p:nvSpPr>
          <p:cNvPr id="4" name="Content Placeholder 3"/>
          <p:cNvSpPr>
            <a:spLocks noGrp="1"/>
          </p:cNvSpPr>
          <p:nvPr>
            <p:ph sz="quarter" idx="1"/>
          </p:nvPr>
        </p:nvSpPr>
        <p:spPr/>
        <p:txBody>
          <a:bodyPr>
            <a:normAutofit/>
          </a:bodyPr>
          <a:lstStyle/>
          <a:p>
            <a:r>
              <a:rPr lang="en-US" sz="3200" dirty="0" smtClean="0"/>
              <a:t>A Pointer provides a way of accessing a variable without referring to the variable directly. </a:t>
            </a:r>
          </a:p>
          <a:p>
            <a:r>
              <a:rPr lang="en-US" sz="3200" dirty="0" smtClean="0"/>
              <a:t>The mechanism used for this purpose is the address of the variable.</a:t>
            </a:r>
          </a:p>
          <a:p>
            <a:r>
              <a:rPr lang="en-US" sz="3200" dirty="0" smtClean="0"/>
              <a:t>A variable that stores the address of another variable is called a </a:t>
            </a:r>
            <a:r>
              <a:rPr lang="en-US" sz="3200" i="1" dirty="0" smtClean="0"/>
              <a:t>pointer variable.</a:t>
            </a:r>
          </a:p>
          <a:p>
            <a:endParaRPr lang="en-US" sz="32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xmlns="" val="42816506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US"/>
              <a:t>Operator new and new[]</a:t>
            </a:r>
          </a:p>
        </p:txBody>
      </p:sp>
      <p:sp>
        <p:nvSpPr>
          <p:cNvPr id="115715" name="Rectangle 3"/>
          <p:cNvSpPr>
            <a:spLocks noGrp="1" noChangeArrowheads="1"/>
          </p:cNvSpPr>
          <p:nvPr>
            <p:ph type="body" idx="1"/>
          </p:nvPr>
        </p:nvSpPr>
        <p:spPr>
          <a:xfrm>
            <a:off x="914400" y="1295400"/>
            <a:ext cx="7772400" cy="5105400"/>
          </a:xfrm>
        </p:spPr>
        <p:txBody>
          <a:bodyPr>
            <a:noAutofit/>
          </a:bodyPr>
          <a:lstStyle/>
          <a:p>
            <a:r>
              <a:rPr lang="en-US" sz="2800" dirty="0"/>
              <a:t>In order to request dynamic memory we use the operator new. </a:t>
            </a:r>
          </a:p>
          <a:p>
            <a:r>
              <a:rPr lang="en-US" sz="2800" dirty="0"/>
              <a:t>new is followed by a data type </a:t>
            </a:r>
            <a:r>
              <a:rPr lang="en-US" sz="2800" dirty="0" err="1"/>
              <a:t>specifier</a:t>
            </a:r>
            <a:endParaRPr lang="en-US" sz="2800" dirty="0"/>
          </a:p>
          <a:p>
            <a:pPr>
              <a:buNone/>
            </a:pPr>
            <a:r>
              <a:rPr lang="en-US" sz="2800" dirty="0" smtClean="0"/>
              <a:t>pointer </a:t>
            </a:r>
            <a:r>
              <a:rPr lang="en-US" sz="2800" dirty="0"/>
              <a:t>= new type</a:t>
            </a:r>
            <a:br>
              <a:rPr lang="en-US" sz="2800" dirty="0"/>
            </a:br>
            <a:endParaRPr lang="en-US" sz="2800" dirty="0"/>
          </a:p>
          <a:p>
            <a:endParaRPr lang="en-US" sz="2800" dirty="0" smtClean="0"/>
          </a:p>
          <a:p>
            <a:r>
              <a:rPr lang="en-US" sz="2800" dirty="0" smtClean="0"/>
              <a:t>if </a:t>
            </a:r>
            <a:r>
              <a:rPr lang="en-US" sz="2800" dirty="0"/>
              <a:t>a sequence of more than one element is required- the number of these </a:t>
            </a:r>
            <a:r>
              <a:rPr lang="en-US" sz="2800" dirty="0" smtClean="0"/>
              <a:t>are given within </a:t>
            </a:r>
            <a:r>
              <a:rPr lang="en-US" sz="2800" dirty="0"/>
              <a:t>brackets []. </a:t>
            </a:r>
          </a:p>
          <a:p>
            <a:pPr>
              <a:buNone/>
            </a:pPr>
            <a:r>
              <a:rPr lang="en-US" sz="2800" dirty="0" smtClean="0"/>
              <a:t>pointer </a:t>
            </a:r>
            <a:r>
              <a:rPr lang="en-US" sz="2800" dirty="0"/>
              <a:t>= new type [</a:t>
            </a:r>
            <a:r>
              <a:rPr lang="en-US" sz="2800" dirty="0" err="1"/>
              <a:t>number_of_elements</a:t>
            </a:r>
            <a:r>
              <a:rPr lang="en-US" sz="2800" dirty="0" smtClean="0"/>
              <a:t>]</a:t>
            </a:r>
            <a:endParaRPr lang="en-US" sz="2800" dirty="0"/>
          </a:p>
          <a:p>
            <a:endParaRPr lang="en-US" sz="28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dirty="0" smtClean="0"/>
              <a:t>cont…</a:t>
            </a:r>
            <a:endParaRPr lang="en-US" dirty="0"/>
          </a:p>
        </p:txBody>
      </p:sp>
      <p:sp>
        <p:nvSpPr>
          <p:cNvPr id="116739" name="Rectangle 3"/>
          <p:cNvSpPr>
            <a:spLocks noGrp="1" noChangeArrowheads="1"/>
          </p:cNvSpPr>
          <p:nvPr>
            <p:ph type="body" idx="1"/>
          </p:nvPr>
        </p:nvSpPr>
        <p:spPr>
          <a:xfrm>
            <a:off x="914400" y="1447800"/>
            <a:ext cx="7772400" cy="4953000"/>
          </a:xfrm>
        </p:spPr>
        <p:txBody>
          <a:bodyPr>
            <a:noAutofit/>
          </a:bodyPr>
          <a:lstStyle/>
          <a:p>
            <a:pPr algn="just"/>
            <a:r>
              <a:rPr lang="en-US" sz="2800" dirty="0"/>
              <a:t>It returns a pointer to the beginning of the new block of memory allocated.</a:t>
            </a:r>
          </a:p>
          <a:p>
            <a:pPr algn="just"/>
            <a:r>
              <a:rPr lang="en-US" sz="2800" dirty="0" err="1"/>
              <a:t>int</a:t>
            </a:r>
            <a:r>
              <a:rPr lang="en-US" sz="2800" dirty="0"/>
              <a:t> * </a:t>
            </a:r>
            <a:r>
              <a:rPr lang="en-US" sz="2800" dirty="0" err="1" smtClean="0"/>
              <a:t>ptr</a:t>
            </a:r>
            <a:r>
              <a:rPr lang="en-US" sz="2800" dirty="0" smtClean="0"/>
              <a:t>; </a:t>
            </a:r>
            <a:endParaRPr lang="en-US" sz="2800" dirty="0"/>
          </a:p>
          <a:p>
            <a:pPr algn="just"/>
            <a:r>
              <a:rPr lang="en-US" sz="2800" dirty="0" err="1" smtClean="0"/>
              <a:t>ptr</a:t>
            </a:r>
            <a:r>
              <a:rPr lang="en-US" sz="2800" dirty="0" smtClean="0"/>
              <a:t> </a:t>
            </a:r>
            <a:r>
              <a:rPr lang="en-US" sz="2800" dirty="0"/>
              <a:t>= new </a:t>
            </a:r>
            <a:r>
              <a:rPr lang="en-US" sz="2800" dirty="0" err="1"/>
              <a:t>int</a:t>
            </a:r>
            <a:r>
              <a:rPr lang="en-US" sz="2800" dirty="0"/>
              <a:t> [5];</a:t>
            </a:r>
          </a:p>
          <a:p>
            <a:r>
              <a:rPr lang="en-US" sz="2800" dirty="0"/>
              <a:t>In this case, the system dynamically assigns space for five elements of type </a:t>
            </a:r>
            <a:r>
              <a:rPr lang="en-US" sz="2800" dirty="0" err="1"/>
              <a:t>int</a:t>
            </a:r>
            <a:r>
              <a:rPr lang="en-US" sz="2800" dirty="0"/>
              <a:t> and returns a pointer to the first element of the sequence, which is assigned to </a:t>
            </a:r>
            <a:r>
              <a:rPr lang="en-US" sz="2800" dirty="0" err="1" smtClean="0"/>
              <a:t>ptr</a:t>
            </a:r>
            <a:r>
              <a:rPr lang="en-US" sz="2800" dirty="0" smtClean="0"/>
              <a:t>. </a:t>
            </a:r>
            <a:r>
              <a:rPr lang="en-US" sz="2800" dirty="0"/>
              <a:t>Therefore, now</a:t>
            </a:r>
            <a:r>
              <a:rPr lang="en-US" sz="2800" dirty="0" smtClean="0"/>
              <a:t>, </a:t>
            </a:r>
            <a:r>
              <a:rPr lang="en-US" sz="2800" dirty="0" err="1" smtClean="0"/>
              <a:t>ptr</a:t>
            </a:r>
            <a:r>
              <a:rPr lang="en-US" sz="2800" dirty="0"/>
              <a:t> points to a valid block of memory with space for five elements of type int. </a:t>
            </a:r>
            <a:r>
              <a:rPr lang="en-US" sz="2400" dirty="0"/>
              <a:t/>
            </a:r>
            <a:br>
              <a:rPr lang="en-US" sz="2400" dirty="0"/>
            </a:br>
            <a:endParaRPr lang="en-US" sz="18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US" dirty="0" smtClean="0"/>
              <a:t>cont…</a:t>
            </a:r>
            <a:endParaRPr lang="en-US" dirty="0"/>
          </a:p>
        </p:txBody>
      </p:sp>
      <p:sp>
        <p:nvSpPr>
          <p:cNvPr id="118787" name="Rectangle 3"/>
          <p:cNvSpPr>
            <a:spLocks noGrp="1" noChangeArrowheads="1"/>
          </p:cNvSpPr>
          <p:nvPr>
            <p:ph type="body" idx="1"/>
          </p:nvPr>
        </p:nvSpPr>
        <p:spPr/>
        <p:txBody>
          <a:bodyPr>
            <a:normAutofit/>
          </a:bodyPr>
          <a:lstStyle/>
          <a:p>
            <a:r>
              <a:rPr lang="en-US" sz="2800" dirty="0"/>
              <a:t>The first element pointed by </a:t>
            </a:r>
            <a:r>
              <a:rPr lang="en-US" sz="2800" dirty="0" err="1" smtClean="0"/>
              <a:t>ptr</a:t>
            </a:r>
            <a:r>
              <a:rPr lang="en-US" sz="2800" dirty="0" smtClean="0"/>
              <a:t> </a:t>
            </a:r>
            <a:r>
              <a:rPr lang="en-US" sz="2800" dirty="0"/>
              <a:t>can be accessed either with the expression </a:t>
            </a:r>
            <a:r>
              <a:rPr lang="en-US" sz="2800" dirty="0" err="1" smtClean="0"/>
              <a:t>ptr</a:t>
            </a:r>
            <a:r>
              <a:rPr lang="en-US" sz="2800" dirty="0" smtClean="0"/>
              <a:t>[0</a:t>
            </a:r>
            <a:r>
              <a:rPr lang="en-US" sz="2800" dirty="0"/>
              <a:t>] or the expression </a:t>
            </a:r>
            <a:r>
              <a:rPr lang="en-US" sz="2800" dirty="0" smtClean="0"/>
              <a:t>*</a:t>
            </a:r>
            <a:r>
              <a:rPr lang="en-US" sz="2800" dirty="0" err="1" smtClean="0"/>
              <a:t>ptr</a:t>
            </a:r>
            <a:r>
              <a:rPr lang="en-US" sz="2800" dirty="0" smtClean="0"/>
              <a:t>. </a:t>
            </a:r>
            <a:r>
              <a:rPr lang="en-US" sz="2800" dirty="0"/>
              <a:t>Both are </a:t>
            </a:r>
            <a:r>
              <a:rPr lang="en-US" sz="2800" dirty="0" smtClean="0"/>
              <a:t>equivalent.</a:t>
            </a:r>
          </a:p>
          <a:p>
            <a:r>
              <a:rPr lang="en-US" sz="2800" dirty="0" smtClean="0"/>
              <a:t> </a:t>
            </a:r>
            <a:r>
              <a:rPr lang="en-US" sz="2800" dirty="0"/>
              <a:t>The second element can be accessed either with </a:t>
            </a:r>
            <a:r>
              <a:rPr lang="en-US" sz="2800" dirty="0" err="1" smtClean="0"/>
              <a:t>ptr</a:t>
            </a:r>
            <a:r>
              <a:rPr lang="en-US" sz="2800" dirty="0" smtClean="0"/>
              <a:t>[1</a:t>
            </a:r>
            <a:r>
              <a:rPr lang="en-US" sz="2800" dirty="0"/>
              <a:t>] or </a:t>
            </a:r>
            <a:r>
              <a:rPr lang="en-US" sz="2800" dirty="0" smtClean="0"/>
              <a:t>*(ptr+1</a:t>
            </a:r>
            <a:r>
              <a:rPr lang="en-US" sz="2800" dirty="0"/>
              <a:t>) and so on... </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a:t>Operator delete and delete[]</a:t>
            </a:r>
          </a:p>
        </p:txBody>
      </p:sp>
      <p:sp>
        <p:nvSpPr>
          <p:cNvPr id="119811" name="Rectangle 3"/>
          <p:cNvSpPr>
            <a:spLocks noGrp="1" noChangeArrowheads="1"/>
          </p:cNvSpPr>
          <p:nvPr>
            <p:ph type="body" idx="1"/>
          </p:nvPr>
        </p:nvSpPr>
        <p:spPr/>
        <p:txBody>
          <a:bodyPr>
            <a:noAutofit/>
          </a:bodyPr>
          <a:lstStyle/>
          <a:p>
            <a:pPr algn="just"/>
            <a:r>
              <a:rPr lang="en-US" sz="2800" dirty="0"/>
              <a:t>Since the necessity of dynamic memory is usually limited to specific moments within a program, once it is no longer needed it should be freed so that the memory becomes available again for other requests of dynamic memory. This is the purpose of the operator delete, whose format is:</a:t>
            </a:r>
          </a:p>
          <a:p>
            <a:pPr algn="just"/>
            <a:r>
              <a:rPr lang="en-US" sz="2800" dirty="0"/>
              <a:t>delete pointer; </a:t>
            </a:r>
          </a:p>
          <a:p>
            <a:pPr algn="just"/>
            <a:r>
              <a:rPr lang="en-US" sz="2800" dirty="0"/>
              <a:t>delete [] </a:t>
            </a:r>
            <a:r>
              <a:rPr lang="en-US" sz="2800" dirty="0" smtClean="0"/>
              <a:t>pointer;</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dirty="0" smtClean="0"/>
              <a:t>cont…</a:t>
            </a:r>
            <a:endParaRPr lang="en-US" dirty="0"/>
          </a:p>
        </p:txBody>
      </p:sp>
      <p:sp>
        <p:nvSpPr>
          <p:cNvPr id="120835" name="Rectangle 3"/>
          <p:cNvSpPr>
            <a:spLocks noGrp="1" noChangeArrowheads="1"/>
          </p:cNvSpPr>
          <p:nvPr>
            <p:ph type="body" idx="1"/>
          </p:nvPr>
        </p:nvSpPr>
        <p:spPr/>
        <p:txBody>
          <a:bodyPr/>
          <a:lstStyle/>
          <a:p>
            <a:pPr algn="just"/>
            <a:r>
              <a:rPr lang="en-US" dirty="0"/>
              <a:t>The first expression should be used to delete memory allocated for a single element, and the second one for memory allocated for arrays of elements. </a:t>
            </a:r>
            <a:br>
              <a:rPr lang="en-US" dirty="0"/>
            </a:br>
            <a:r>
              <a:rPr lang="en-US" dirty="0"/>
              <a:t/>
            </a:r>
            <a:br>
              <a:rPr lang="en-US" dirty="0"/>
            </a:br>
            <a:endParaRPr lang="en-US" dirty="0"/>
          </a:p>
          <a:p>
            <a:pPr algn="just"/>
            <a:r>
              <a:rPr lang="en-US" dirty="0"/>
              <a:t>The value passed as argument to delete must be either a pointer to a memory block previously allocated with new, or a null pointer (in the case of a null pointer, </a:t>
            </a:r>
            <a:r>
              <a:rPr lang="en-US" dirty="0" smtClean="0"/>
              <a:t>delete produces </a:t>
            </a:r>
            <a:r>
              <a:rPr lang="en-US" dirty="0"/>
              <a:t>no effect). </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t> </a:t>
            </a:r>
          </a:p>
        </p:txBody>
      </p:sp>
      <p:sp>
        <p:nvSpPr>
          <p:cNvPr id="121859" name="Rectangle 3"/>
          <p:cNvSpPr>
            <a:spLocks noGrp="1" noChangeArrowheads="1"/>
          </p:cNvSpPr>
          <p:nvPr>
            <p:ph type="body" idx="1"/>
          </p:nvPr>
        </p:nvSpPr>
        <p:spPr>
          <a:xfrm>
            <a:off x="381000" y="381000"/>
            <a:ext cx="8229600" cy="6324600"/>
          </a:xfrm>
        </p:spPr>
        <p:txBody>
          <a:bodyPr>
            <a:normAutofit lnSpcReduction="10000"/>
          </a:bodyPr>
          <a:lstStyle/>
          <a:p>
            <a:pPr>
              <a:buNone/>
            </a:pPr>
            <a:r>
              <a:rPr lang="en-US" sz="2000" dirty="0"/>
              <a:t>#include &lt;</a:t>
            </a:r>
            <a:r>
              <a:rPr lang="en-US" sz="2000" dirty="0" err="1"/>
              <a:t>iostream</a:t>
            </a:r>
            <a:r>
              <a:rPr lang="en-US" sz="2000" dirty="0"/>
              <a:t>&gt; </a:t>
            </a:r>
          </a:p>
          <a:p>
            <a:pPr>
              <a:buNone/>
            </a:pPr>
            <a:r>
              <a:rPr lang="en-US" sz="2000" dirty="0" err="1"/>
              <a:t>int</a:t>
            </a:r>
            <a:r>
              <a:rPr lang="en-US" sz="2000" dirty="0"/>
              <a:t> main () </a:t>
            </a:r>
          </a:p>
          <a:p>
            <a:pPr>
              <a:buNone/>
            </a:pPr>
            <a:r>
              <a:rPr lang="en-US" sz="2000" dirty="0"/>
              <a:t>{ </a:t>
            </a:r>
            <a:r>
              <a:rPr lang="en-US" sz="2000" dirty="0" err="1"/>
              <a:t>int</a:t>
            </a:r>
            <a:r>
              <a:rPr lang="en-US" sz="2000" dirty="0"/>
              <a:t> </a:t>
            </a:r>
            <a:r>
              <a:rPr lang="en-US" sz="2000" dirty="0" err="1"/>
              <a:t>i,n</a:t>
            </a:r>
            <a:r>
              <a:rPr lang="en-US" sz="2000" dirty="0"/>
              <a:t>; </a:t>
            </a:r>
          </a:p>
          <a:p>
            <a:pPr>
              <a:buNone/>
            </a:pPr>
            <a:r>
              <a:rPr lang="en-US" sz="2000" dirty="0" err="1"/>
              <a:t>int</a:t>
            </a:r>
            <a:r>
              <a:rPr lang="en-US" sz="2000" dirty="0"/>
              <a:t> * p; </a:t>
            </a:r>
          </a:p>
          <a:p>
            <a:pPr>
              <a:buNone/>
            </a:pPr>
            <a:r>
              <a:rPr lang="en-US" sz="2000" dirty="0" err="1"/>
              <a:t>cout</a:t>
            </a:r>
            <a:r>
              <a:rPr lang="en-US" sz="2000" dirty="0"/>
              <a:t> &lt;&lt; "How many numbers would you like to type? "; </a:t>
            </a:r>
          </a:p>
          <a:p>
            <a:pPr>
              <a:buNone/>
            </a:pPr>
            <a:r>
              <a:rPr lang="en-US" sz="2000" dirty="0" err="1"/>
              <a:t>cin</a:t>
            </a:r>
            <a:r>
              <a:rPr lang="en-US" sz="2000" dirty="0"/>
              <a:t> &gt;&gt; </a:t>
            </a:r>
            <a:r>
              <a:rPr lang="en-US" sz="2000" dirty="0" err="1"/>
              <a:t>i</a:t>
            </a:r>
            <a:r>
              <a:rPr lang="en-US" sz="2000" dirty="0"/>
              <a:t>; </a:t>
            </a:r>
          </a:p>
          <a:p>
            <a:pPr>
              <a:buNone/>
            </a:pPr>
            <a:r>
              <a:rPr lang="en-US" sz="2000" dirty="0"/>
              <a:t>p= new </a:t>
            </a:r>
            <a:r>
              <a:rPr lang="en-US" sz="2000" dirty="0" err="1"/>
              <a:t>int</a:t>
            </a:r>
            <a:r>
              <a:rPr lang="en-US" sz="2000" dirty="0"/>
              <a:t>[</a:t>
            </a:r>
            <a:r>
              <a:rPr lang="en-US" sz="2000" dirty="0" err="1"/>
              <a:t>i</a:t>
            </a:r>
            <a:r>
              <a:rPr lang="en-US" sz="2000" dirty="0"/>
              <a:t>]; </a:t>
            </a:r>
          </a:p>
          <a:p>
            <a:pPr>
              <a:buNone/>
            </a:pPr>
            <a:r>
              <a:rPr lang="en-US" sz="2000" dirty="0"/>
              <a:t>for (n=0; n&lt;</a:t>
            </a:r>
            <a:r>
              <a:rPr lang="en-US" sz="2000" dirty="0" err="1"/>
              <a:t>i</a:t>
            </a:r>
            <a:r>
              <a:rPr lang="en-US" sz="2000" dirty="0"/>
              <a:t>; n++) </a:t>
            </a:r>
          </a:p>
          <a:p>
            <a:pPr>
              <a:buNone/>
            </a:pPr>
            <a:r>
              <a:rPr lang="en-US" sz="2000" dirty="0"/>
              <a:t>{</a:t>
            </a:r>
          </a:p>
          <a:p>
            <a:pPr>
              <a:buNone/>
            </a:pPr>
            <a:r>
              <a:rPr lang="en-US" sz="2000" dirty="0" err="1"/>
              <a:t>cout</a:t>
            </a:r>
            <a:r>
              <a:rPr lang="en-US" sz="2000" dirty="0"/>
              <a:t> &lt;&lt; "Enter number: "; </a:t>
            </a:r>
          </a:p>
          <a:p>
            <a:pPr>
              <a:buNone/>
            </a:pPr>
            <a:r>
              <a:rPr lang="en-US" sz="2000" dirty="0" err="1"/>
              <a:t>cin</a:t>
            </a:r>
            <a:r>
              <a:rPr lang="en-US" sz="2000" dirty="0"/>
              <a:t> &gt;&gt; p[n]; } </a:t>
            </a:r>
          </a:p>
          <a:p>
            <a:pPr>
              <a:buNone/>
            </a:pPr>
            <a:r>
              <a:rPr lang="en-US" sz="2000" dirty="0" err="1"/>
              <a:t>cout</a:t>
            </a:r>
            <a:r>
              <a:rPr lang="en-US" sz="2000" dirty="0"/>
              <a:t> &lt;&lt; "You have entered: "; </a:t>
            </a:r>
          </a:p>
          <a:p>
            <a:pPr>
              <a:buNone/>
            </a:pPr>
            <a:r>
              <a:rPr lang="en-US" sz="2000" dirty="0"/>
              <a:t>for (n=0; n&lt;</a:t>
            </a:r>
            <a:r>
              <a:rPr lang="en-US" sz="2000" dirty="0" err="1"/>
              <a:t>i</a:t>
            </a:r>
            <a:r>
              <a:rPr lang="en-US" sz="2000" dirty="0"/>
              <a:t>; n++) </a:t>
            </a:r>
          </a:p>
          <a:p>
            <a:pPr>
              <a:buNone/>
            </a:pPr>
            <a:r>
              <a:rPr lang="en-US" sz="2000" dirty="0" err="1"/>
              <a:t>cout</a:t>
            </a:r>
            <a:r>
              <a:rPr lang="en-US" sz="2000" dirty="0"/>
              <a:t> &lt;&lt; p[n] &lt;&lt; ", "; </a:t>
            </a:r>
          </a:p>
          <a:p>
            <a:pPr>
              <a:buNone/>
            </a:pPr>
            <a:r>
              <a:rPr lang="en-US" sz="2000" dirty="0"/>
              <a:t>delete[] p; </a:t>
            </a:r>
          </a:p>
          <a:p>
            <a:pPr>
              <a:buNone/>
            </a:pPr>
            <a:r>
              <a:rPr lang="en-US" sz="2000" dirty="0"/>
              <a:t>} </a:t>
            </a:r>
          </a:p>
          <a:p>
            <a:pPr>
              <a:buNone/>
            </a:pPr>
            <a:r>
              <a:rPr lang="en-US" sz="2000" dirty="0" smtClean="0"/>
              <a:t>return </a:t>
            </a:r>
            <a:r>
              <a:rPr lang="en-US" sz="2000" dirty="0"/>
              <a:t>0; </a:t>
            </a:r>
            <a:endParaRPr lang="en-US" sz="2000" dirty="0" smtClean="0"/>
          </a:p>
          <a:p>
            <a:pPr>
              <a:buNone/>
            </a:pPr>
            <a:r>
              <a:rPr lang="en-US" sz="2000" dirty="0" smtClean="0"/>
              <a:t>}</a:t>
            </a:r>
            <a:endParaRPr lang="en-US" sz="20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endParaRPr lang="en-US"/>
          </a:p>
        </p:txBody>
      </p:sp>
      <p:sp>
        <p:nvSpPr>
          <p:cNvPr id="122883" name="Rectangle 3"/>
          <p:cNvSpPr>
            <a:spLocks noGrp="1" noChangeArrowheads="1"/>
          </p:cNvSpPr>
          <p:nvPr>
            <p:ph type="body" idx="1"/>
          </p:nvPr>
        </p:nvSpPr>
        <p:spPr/>
        <p:txBody>
          <a:bodyPr/>
          <a:lstStyle/>
          <a:p>
            <a:r>
              <a:rPr lang="en-US"/>
              <a:t>How many numbers would you like to type? 5 </a:t>
            </a:r>
          </a:p>
          <a:p>
            <a:r>
              <a:rPr lang="en-US"/>
              <a:t>Enter number : 75 </a:t>
            </a:r>
          </a:p>
          <a:p>
            <a:r>
              <a:rPr lang="en-US"/>
              <a:t>Enter number : 436 </a:t>
            </a:r>
          </a:p>
          <a:p>
            <a:r>
              <a:rPr lang="en-US"/>
              <a:t>Enter number : 1067 </a:t>
            </a:r>
          </a:p>
          <a:p>
            <a:r>
              <a:rPr lang="en-US"/>
              <a:t>Enter number : 8 </a:t>
            </a:r>
          </a:p>
          <a:p>
            <a:r>
              <a:rPr lang="en-US"/>
              <a:t>Enter number : 32 </a:t>
            </a:r>
          </a:p>
          <a:p>
            <a:r>
              <a:rPr lang="en-US"/>
              <a:t>You have entered: 75, 436, 1067, 8, 32, </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US"/>
              <a:t>Dynamic Memory Allocation</a:t>
            </a:r>
          </a:p>
        </p:txBody>
      </p:sp>
      <p:sp>
        <p:nvSpPr>
          <p:cNvPr id="103427" name="Rectangle 3"/>
          <p:cNvSpPr>
            <a:spLocks noGrp="1" noChangeArrowheads="1"/>
          </p:cNvSpPr>
          <p:nvPr>
            <p:ph type="body" idx="1"/>
          </p:nvPr>
        </p:nvSpPr>
        <p:spPr>
          <a:xfrm>
            <a:off x="381000" y="1828800"/>
            <a:ext cx="7745413" cy="3733800"/>
          </a:xfrm>
        </p:spPr>
        <p:txBody>
          <a:bodyPr>
            <a:normAutofit/>
          </a:bodyPr>
          <a:lstStyle/>
          <a:p>
            <a:pPr>
              <a:lnSpc>
                <a:spcPct val="90000"/>
              </a:lnSpc>
            </a:pPr>
            <a:r>
              <a:rPr lang="en-US" sz="2800" dirty="0"/>
              <a:t>DMA provides a mechanism to allocate memory at run-time by the programmer</a:t>
            </a:r>
          </a:p>
          <a:p>
            <a:pPr>
              <a:lnSpc>
                <a:spcPct val="90000"/>
              </a:lnSpc>
            </a:pPr>
            <a:r>
              <a:rPr lang="en-US" sz="2800" dirty="0"/>
              <a:t>Memory </a:t>
            </a:r>
            <a:r>
              <a:rPr lang="en-US" sz="2800" dirty="0" smtClean="0"/>
              <a:t>is a </a:t>
            </a:r>
            <a:r>
              <a:rPr lang="en-US" sz="2800" b="1" dirty="0" smtClean="0"/>
              <a:t>Free </a:t>
            </a:r>
            <a:r>
              <a:rPr lang="en-US" sz="2800" b="1" dirty="0"/>
              <a:t>Store</a:t>
            </a:r>
          </a:p>
          <a:p>
            <a:pPr lvl="1">
              <a:lnSpc>
                <a:spcPct val="90000"/>
              </a:lnSpc>
            </a:pPr>
            <a:r>
              <a:rPr lang="en-US" dirty="0"/>
              <a:t>During execution of program, there is unused memory in the computer. It is called free store. </a:t>
            </a:r>
          </a:p>
          <a:p>
            <a:pPr>
              <a:lnSpc>
                <a:spcPct val="90000"/>
              </a:lnSpc>
            </a:pPr>
            <a:r>
              <a:rPr lang="en-US" sz="2800" dirty="0"/>
              <a:t>Dynamic Storage duration </a:t>
            </a:r>
          </a:p>
          <a:p>
            <a:pPr lvl="1">
              <a:lnSpc>
                <a:spcPct val="90000"/>
              </a:lnSpc>
            </a:pPr>
            <a:r>
              <a:rPr lang="en-US" dirty="0"/>
              <a:t>Life-span of dynamic variables is defined by the programmer</a:t>
            </a:r>
          </a:p>
          <a:p>
            <a:pPr>
              <a:lnSpc>
                <a:spcPct val="90000"/>
              </a:lnSpc>
            </a:pPr>
            <a:r>
              <a:rPr lang="en-US" sz="2800" dirty="0"/>
              <a:t>The Operators </a:t>
            </a:r>
            <a:r>
              <a:rPr lang="en-US" sz="2800" b="1" dirty="0"/>
              <a:t>new</a:t>
            </a:r>
            <a:r>
              <a:rPr lang="en-US" sz="2800" dirty="0"/>
              <a:t> and </a:t>
            </a:r>
            <a:r>
              <a:rPr lang="en-US" sz="2800" b="1" dirty="0"/>
              <a:t>delete</a:t>
            </a:r>
            <a:r>
              <a:rPr lang="en-US" sz="2800" dirty="0"/>
              <a:t> are used for DMA</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a:t>Void Pointer 	</a:t>
            </a:r>
          </a:p>
        </p:txBody>
      </p:sp>
      <p:sp>
        <p:nvSpPr>
          <p:cNvPr id="105475" name="Rectangle 3"/>
          <p:cNvSpPr>
            <a:spLocks noGrp="1" noChangeArrowheads="1"/>
          </p:cNvSpPr>
          <p:nvPr>
            <p:ph type="body" idx="1"/>
          </p:nvPr>
        </p:nvSpPr>
        <p:spPr/>
        <p:txBody>
          <a:bodyPr>
            <a:normAutofit/>
          </a:bodyPr>
          <a:lstStyle/>
          <a:p>
            <a:pPr>
              <a:lnSpc>
                <a:spcPct val="90000"/>
              </a:lnSpc>
            </a:pPr>
            <a:r>
              <a:rPr lang="en-US" sz="2800" dirty="0"/>
              <a:t>A void* is a generic pointer. Pointer of any type can be assigned to the void pointer </a:t>
            </a:r>
          </a:p>
          <a:p>
            <a:pPr>
              <a:lnSpc>
                <a:spcPct val="90000"/>
              </a:lnSpc>
            </a:pPr>
            <a:r>
              <a:rPr lang="en-US" sz="2800" dirty="0"/>
              <a:t>Once assigned the type of void* is the same as that of assigned pointer type</a:t>
            </a:r>
          </a:p>
          <a:p>
            <a:pPr>
              <a:lnSpc>
                <a:spcPct val="90000"/>
              </a:lnSpc>
            </a:pPr>
            <a:r>
              <a:rPr lang="en-US" sz="2800" dirty="0"/>
              <a:t>Dereferencing a void* is a syntax error</a:t>
            </a:r>
          </a:p>
          <a:p>
            <a:pPr lvl="1">
              <a:lnSpc>
                <a:spcPct val="90000"/>
              </a:lnSpc>
              <a:buFontTx/>
              <a:buNone/>
            </a:pPr>
            <a:r>
              <a:rPr lang="en-US" dirty="0"/>
              <a:t>void*  </a:t>
            </a:r>
            <a:r>
              <a:rPr lang="en-US" dirty="0" err="1"/>
              <a:t>sPtr</a:t>
            </a:r>
            <a:r>
              <a:rPr lang="en-US" dirty="0"/>
              <a:t>;  </a:t>
            </a:r>
            <a:r>
              <a:rPr lang="en-US" dirty="0" err="1"/>
              <a:t>int</a:t>
            </a:r>
            <a:r>
              <a:rPr lang="en-US" dirty="0"/>
              <a:t> num; </a:t>
            </a:r>
          </a:p>
          <a:p>
            <a:pPr lvl="1">
              <a:lnSpc>
                <a:spcPct val="90000"/>
              </a:lnSpc>
              <a:buFontTx/>
              <a:buNone/>
            </a:pPr>
            <a:r>
              <a:rPr lang="en-US" dirty="0" err="1"/>
              <a:t>int</a:t>
            </a:r>
            <a:r>
              <a:rPr lang="en-US" dirty="0"/>
              <a:t> z[3]={1,2,3};</a:t>
            </a:r>
          </a:p>
          <a:p>
            <a:pPr lvl="1">
              <a:lnSpc>
                <a:spcPct val="90000"/>
              </a:lnSpc>
              <a:buFontTx/>
              <a:buNone/>
            </a:pPr>
            <a:r>
              <a:rPr lang="en-US" dirty="0" err="1"/>
              <a:t>sPtr</a:t>
            </a:r>
            <a:r>
              <a:rPr lang="en-US" dirty="0"/>
              <a:t>= z; </a:t>
            </a:r>
          </a:p>
          <a:p>
            <a:pPr lvl="1">
              <a:lnSpc>
                <a:spcPct val="90000"/>
              </a:lnSpc>
              <a:buFontTx/>
              <a:buNone/>
            </a:pPr>
            <a:r>
              <a:rPr lang="en-US" dirty="0"/>
              <a:t>num= *</a:t>
            </a:r>
            <a:r>
              <a:rPr lang="en-US" dirty="0" err="1"/>
              <a:t>sPtr</a:t>
            </a:r>
            <a:r>
              <a:rPr lang="en-US" dirty="0"/>
              <a:t>;  //   ERROR </a:t>
            </a:r>
          </a:p>
          <a:p>
            <a:pPr lvl="1">
              <a:lnSpc>
                <a:spcPct val="90000"/>
              </a:lnSpc>
              <a:buFontTx/>
              <a:buNone/>
            </a:pPr>
            <a:r>
              <a:rPr lang="en-US" dirty="0"/>
              <a:t>num= *(</a:t>
            </a:r>
            <a:r>
              <a:rPr lang="en-US" dirty="0" err="1"/>
              <a:t>int</a:t>
            </a:r>
            <a:r>
              <a:rPr lang="en-US" dirty="0"/>
              <a:t>*) </a:t>
            </a:r>
            <a:r>
              <a:rPr lang="en-US" dirty="0" err="1"/>
              <a:t>sPtr</a:t>
            </a:r>
            <a:r>
              <a:rPr lang="en-US" dirty="0"/>
              <a:t>;  // correct version</a:t>
            </a:r>
          </a:p>
          <a:p>
            <a:pPr>
              <a:lnSpc>
                <a:spcPct val="90000"/>
              </a:lnSpc>
              <a:buFontTx/>
              <a:buNone/>
            </a:pPr>
            <a:endParaRPr lang="en-US" sz="20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t>Functions</a:t>
            </a:r>
          </a:p>
        </p:txBody>
      </p:sp>
      <p:sp>
        <p:nvSpPr>
          <p:cNvPr id="106499" name="Rectangle 3"/>
          <p:cNvSpPr>
            <a:spLocks noGrp="1" noChangeArrowheads="1"/>
          </p:cNvSpPr>
          <p:nvPr>
            <p:ph type="body" idx="1"/>
          </p:nvPr>
        </p:nvSpPr>
        <p:spPr>
          <a:xfrm>
            <a:off x="685800" y="1447800"/>
            <a:ext cx="7772400" cy="4495800"/>
          </a:xfrm>
        </p:spPr>
        <p:txBody>
          <a:bodyPr>
            <a:normAutofit/>
          </a:bodyPr>
          <a:lstStyle/>
          <a:p>
            <a:r>
              <a:rPr lang="en-US" sz="2800" dirty="0"/>
              <a:t>Pass by value</a:t>
            </a:r>
          </a:p>
          <a:p>
            <a:pPr lvl="1"/>
            <a:r>
              <a:rPr lang="en-US" dirty="0"/>
              <a:t>A copy of argument it created</a:t>
            </a:r>
          </a:p>
          <a:p>
            <a:pPr lvl="1"/>
            <a:r>
              <a:rPr lang="en-US" dirty="0"/>
              <a:t>The value of the passed argument is not modified</a:t>
            </a:r>
          </a:p>
          <a:p>
            <a:pPr lvl="1"/>
            <a:r>
              <a:rPr lang="en-US" dirty="0"/>
              <a:t>The operation is performed on the copy of passed value as argument</a:t>
            </a:r>
          </a:p>
          <a:p>
            <a:r>
              <a:rPr lang="en-US" sz="2800" dirty="0"/>
              <a:t>Pass by reference</a:t>
            </a:r>
          </a:p>
          <a:p>
            <a:pPr lvl="1"/>
            <a:r>
              <a:rPr lang="en-US" dirty="0"/>
              <a:t>The address of argument is passed</a:t>
            </a:r>
          </a:p>
          <a:p>
            <a:pPr lvl="1"/>
            <a:r>
              <a:rPr lang="en-US" dirty="0"/>
              <a:t>The value of the passed argument gets modified</a:t>
            </a:r>
          </a:p>
          <a:p>
            <a:pPr lvl="1"/>
            <a:r>
              <a:rPr lang="en-US" dirty="0"/>
              <a:t>This may occur by Reference variable or through pointer variables</a:t>
            </a:r>
          </a:p>
          <a:p>
            <a:endParaRPr lang="en-US" sz="28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Pointer Variables</a:t>
            </a:r>
            <a:endParaRPr lang="en-US" dirty="0"/>
          </a:p>
        </p:txBody>
      </p:sp>
      <p:sp>
        <p:nvSpPr>
          <p:cNvPr id="4" name="Content Placeholder 3"/>
          <p:cNvSpPr>
            <a:spLocks noGrp="1"/>
          </p:cNvSpPr>
          <p:nvPr>
            <p:ph sz="quarter" idx="1"/>
          </p:nvPr>
        </p:nvSpPr>
        <p:spPr/>
        <p:txBody>
          <a:bodyPr>
            <a:normAutofit/>
          </a:bodyPr>
          <a:lstStyle/>
          <a:p>
            <a:r>
              <a:rPr lang="en-US" sz="2800" dirty="0" smtClean="0"/>
              <a:t>Pointer variable: A variable that holds an address</a:t>
            </a:r>
          </a:p>
          <a:p>
            <a:r>
              <a:rPr lang="en-US" sz="2800" dirty="0" smtClean="0"/>
              <a:t>Can perform some tasks more easily with an address than by accessing memory via a symbolic name:</a:t>
            </a:r>
          </a:p>
          <a:p>
            <a:r>
              <a:rPr lang="en-US" sz="2800" dirty="0" smtClean="0"/>
              <a:t>Accessing unnamed memory locations</a:t>
            </a:r>
          </a:p>
          <a:p>
            <a:r>
              <a:rPr lang="en-US" sz="2800" dirty="0" smtClean="0"/>
              <a:t>Array manipulation</a:t>
            </a:r>
          </a:p>
          <a:p>
            <a:r>
              <a:rPr lang="en-US" sz="2800" dirty="0" smtClean="0"/>
              <a:t>etc.</a:t>
            </a:r>
          </a:p>
          <a:p>
            <a:pPr>
              <a:buNone/>
            </a:pPr>
            <a:endParaRPr lang="en-US" sz="28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457200" y="274638"/>
            <a:ext cx="8229600" cy="685800"/>
          </a:xfrm>
        </p:spPr>
        <p:txBody>
          <a:bodyPr>
            <a:normAutofit fontScale="90000"/>
          </a:bodyPr>
          <a:lstStyle/>
          <a:p>
            <a:r>
              <a:rPr lang="en-US"/>
              <a:t>Pointer Parameters</a:t>
            </a:r>
          </a:p>
        </p:txBody>
      </p:sp>
      <p:sp>
        <p:nvSpPr>
          <p:cNvPr id="107523" name="Rectangle 3"/>
          <p:cNvSpPr>
            <a:spLocks noGrp="1" noChangeArrowheads="1"/>
          </p:cNvSpPr>
          <p:nvPr>
            <p:ph type="body" idx="1"/>
          </p:nvPr>
        </p:nvSpPr>
        <p:spPr>
          <a:xfrm>
            <a:off x="685800" y="1371600"/>
            <a:ext cx="7772400" cy="4724400"/>
          </a:xfrm>
        </p:spPr>
        <p:txBody>
          <a:bodyPr/>
          <a:lstStyle/>
          <a:p>
            <a:r>
              <a:rPr lang="en-US" dirty="0"/>
              <a:t>Pointers are passed by value (the value of a pointer is the address it holds).</a:t>
            </a:r>
          </a:p>
          <a:p>
            <a:endParaRPr lang="en-US" dirty="0"/>
          </a:p>
          <a:p>
            <a:r>
              <a:rPr lang="en-US" dirty="0"/>
              <a:t>If we change what the pointer points to the caller will see the change.</a:t>
            </a:r>
          </a:p>
          <a:p>
            <a:endParaRPr lang="en-US" dirty="0"/>
          </a:p>
          <a:p>
            <a:r>
              <a:rPr lang="en-US" dirty="0"/>
              <a:t>If we change the pointer itself, the caller won't see the change (we get a copy of the pointer)</a:t>
            </a:r>
          </a:p>
        </p:txBody>
      </p:sp>
      <p:sp>
        <p:nvSpPr>
          <p:cNvPr id="2" name="Slide Number Placeholder 1"/>
          <p:cNvSpPr>
            <a:spLocks noGrp="1"/>
          </p:cNvSpPr>
          <p:nvPr>
            <p:ph type="sldNum" sz="quarter" idx="12"/>
          </p:nvPr>
        </p:nvSpPr>
        <p:spPr/>
        <p:txBody>
          <a:bodyPr/>
          <a:lstStyle/>
          <a:p>
            <a:fld id="{B6F15528-21DE-4FAA-801E-634DDDAF4B2B}"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457200" y="0"/>
            <a:ext cx="8229600" cy="838200"/>
          </a:xfrm>
        </p:spPr>
        <p:txBody>
          <a:bodyPr/>
          <a:lstStyle/>
          <a:p>
            <a:r>
              <a:rPr lang="en-US"/>
              <a:t>Pointers as Function Parameters</a:t>
            </a:r>
          </a:p>
        </p:txBody>
      </p:sp>
      <p:sp>
        <p:nvSpPr>
          <p:cNvPr id="108547" name="Rectangle 3"/>
          <p:cNvSpPr>
            <a:spLocks noGrp="1" noChangeArrowheads="1"/>
          </p:cNvSpPr>
          <p:nvPr>
            <p:ph type="body" idx="1"/>
          </p:nvPr>
        </p:nvSpPr>
        <p:spPr>
          <a:xfrm>
            <a:off x="381000" y="1066800"/>
            <a:ext cx="8534400" cy="5486400"/>
          </a:xfrm>
        </p:spPr>
        <p:txBody>
          <a:bodyPr>
            <a:normAutofit/>
          </a:bodyPr>
          <a:lstStyle/>
          <a:p>
            <a:pPr marL="533400" indent="-533400">
              <a:lnSpc>
                <a:spcPct val="85000"/>
              </a:lnSpc>
            </a:pPr>
            <a:r>
              <a:rPr lang="en-US" sz="2400" dirty="0"/>
              <a:t>A pointer can be parameter</a:t>
            </a:r>
          </a:p>
          <a:p>
            <a:pPr marL="533400" indent="-533400">
              <a:lnSpc>
                <a:spcPct val="85000"/>
              </a:lnSpc>
            </a:pPr>
            <a:r>
              <a:rPr lang="en-US" sz="2400" dirty="0"/>
              <a:t>Works like reference variable to allow change to argument from within function</a:t>
            </a:r>
          </a:p>
          <a:p>
            <a:pPr marL="533400" indent="-533400">
              <a:lnSpc>
                <a:spcPct val="85000"/>
              </a:lnSpc>
            </a:pPr>
            <a:r>
              <a:rPr lang="en-US" sz="2400" dirty="0"/>
              <a:t>Requires:</a:t>
            </a:r>
          </a:p>
          <a:p>
            <a:pPr marL="914400" lvl="1" indent="-457200">
              <a:lnSpc>
                <a:spcPct val="85000"/>
              </a:lnSpc>
              <a:buClr>
                <a:schemeClr val="tx1"/>
              </a:buClr>
              <a:buFontTx/>
              <a:buAutoNum type="arabicParenR"/>
            </a:pPr>
            <a:r>
              <a:rPr lang="en-US" dirty="0"/>
              <a:t> asterisk * on parameter in prototype and heading</a:t>
            </a:r>
          </a:p>
          <a:p>
            <a:pPr marL="914400" lvl="1" indent="-457200">
              <a:lnSpc>
                <a:spcPct val="85000"/>
              </a:lnSpc>
              <a:buFontTx/>
              <a:buNone/>
            </a:pPr>
            <a:r>
              <a:rPr lang="en-US" dirty="0"/>
              <a:t>void </a:t>
            </a:r>
            <a:r>
              <a:rPr lang="en-US" dirty="0" err="1"/>
              <a:t>getNum</a:t>
            </a:r>
            <a:r>
              <a:rPr lang="en-US" dirty="0"/>
              <a:t>(</a:t>
            </a:r>
            <a:r>
              <a:rPr lang="en-US" dirty="0" err="1"/>
              <a:t>int</a:t>
            </a:r>
            <a:r>
              <a:rPr lang="en-US" dirty="0"/>
              <a:t>*);    // function prototype</a:t>
            </a:r>
            <a:r>
              <a:rPr lang="en-US" sz="2800" dirty="0"/>
              <a:t> </a:t>
            </a:r>
          </a:p>
          <a:p>
            <a:pPr marL="914400" lvl="1" indent="-457200">
              <a:lnSpc>
                <a:spcPct val="85000"/>
              </a:lnSpc>
              <a:buFontTx/>
              <a:buNone/>
            </a:pPr>
            <a:r>
              <a:rPr lang="en-US" dirty="0"/>
              <a:t>void </a:t>
            </a:r>
            <a:r>
              <a:rPr lang="en-US" dirty="0" err="1"/>
              <a:t>getNum</a:t>
            </a:r>
            <a:r>
              <a:rPr lang="en-US" dirty="0"/>
              <a:t>(</a:t>
            </a:r>
            <a:r>
              <a:rPr lang="en-US" dirty="0" err="1"/>
              <a:t>int</a:t>
            </a:r>
            <a:r>
              <a:rPr lang="en-US" dirty="0"/>
              <a:t> *</a:t>
            </a:r>
            <a:r>
              <a:rPr lang="en-US" dirty="0" err="1"/>
              <a:t>ptr</a:t>
            </a:r>
            <a:r>
              <a:rPr lang="en-US" dirty="0"/>
              <a:t>) // function header</a:t>
            </a:r>
          </a:p>
          <a:p>
            <a:pPr marL="914400" lvl="1" indent="-457200">
              <a:lnSpc>
                <a:spcPct val="85000"/>
              </a:lnSpc>
              <a:buFontTx/>
              <a:buNone/>
            </a:pPr>
            <a:r>
              <a:rPr lang="en-US" dirty="0"/>
              <a:t>                      // </a:t>
            </a:r>
            <a:r>
              <a:rPr lang="en-US" dirty="0" err="1"/>
              <a:t>ptr</a:t>
            </a:r>
            <a:r>
              <a:rPr lang="en-US" dirty="0"/>
              <a:t> is pointer to an </a:t>
            </a:r>
            <a:r>
              <a:rPr lang="en-US" dirty="0" err="1"/>
              <a:t>int</a:t>
            </a:r>
            <a:r>
              <a:rPr lang="en-US" sz="2800" dirty="0"/>
              <a:t> </a:t>
            </a:r>
          </a:p>
          <a:p>
            <a:pPr marL="914400" lvl="1" indent="-457200">
              <a:lnSpc>
                <a:spcPct val="85000"/>
              </a:lnSpc>
              <a:buClr>
                <a:schemeClr val="tx1"/>
              </a:buClr>
              <a:buFontTx/>
              <a:buAutoNum type="arabicParenR" startAt="2"/>
            </a:pPr>
            <a:r>
              <a:rPr lang="en-US" dirty="0"/>
              <a:t>asterisk </a:t>
            </a:r>
            <a:r>
              <a:rPr lang="en-US" b="1" dirty="0"/>
              <a:t>* </a:t>
            </a:r>
            <a:r>
              <a:rPr lang="en-US" dirty="0"/>
              <a:t>in body to dereference the pointer</a:t>
            </a:r>
          </a:p>
          <a:p>
            <a:pPr marL="533400" indent="-533400">
              <a:lnSpc>
                <a:spcPct val="85000"/>
              </a:lnSpc>
              <a:buFontTx/>
              <a:buNone/>
            </a:pPr>
            <a:r>
              <a:rPr lang="en-US" sz="3200" dirty="0"/>
              <a:t>	</a:t>
            </a:r>
            <a:r>
              <a:rPr lang="en-US" sz="2400" dirty="0" err="1"/>
              <a:t>cin</a:t>
            </a:r>
            <a:r>
              <a:rPr lang="en-US" sz="2400" dirty="0"/>
              <a:t> &gt;&gt; *</a:t>
            </a:r>
            <a:r>
              <a:rPr lang="en-US" sz="2400" dirty="0" err="1"/>
              <a:t>ptr</a:t>
            </a:r>
            <a:r>
              <a:rPr lang="en-US" sz="2400" dirty="0"/>
              <a:t>;</a:t>
            </a:r>
            <a:r>
              <a:rPr lang="en-US" sz="3200" dirty="0"/>
              <a:t>     </a:t>
            </a:r>
          </a:p>
          <a:p>
            <a:pPr marL="914400" lvl="1" indent="-457200">
              <a:lnSpc>
                <a:spcPct val="85000"/>
              </a:lnSpc>
              <a:buClr>
                <a:schemeClr val="tx1"/>
              </a:buClr>
              <a:buFontTx/>
              <a:buAutoNum type="arabicParenR" startAt="3"/>
            </a:pPr>
            <a:r>
              <a:rPr lang="en-US" dirty="0"/>
              <a:t>address as argument to the function</a:t>
            </a:r>
          </a:p>
          <a:p>
            <a:pPr marL="914400" lvl="1" indent="-457200">
              <a:lnSpc>
                <a:spcPct val="85000"/>
              </a:lnSpc>
              <a:buClr>
                <a:schemeClr val="tx1"/>
              </a:buClr>
              <a:buFontTx/>
              <a:buNone/>
            </a:pPr>
            <a:r>
              <a:rPr lang="en-US" dirty="0" err="1"/>
              <a:t>getNum</a:t>
            </a:r>
            <a:r>
              <a:rPr lang="en-US" dirty="0"/>
              <a:t>(&amp;num);     // pass address of num to </a:t>
            </a:r>
            <a:r>
              <a:rPr lang="en-US" dirty="0" err="1"/>
              <a:t>getNum</a:t>
            </a:r>
            <a:r>
              <a:rPr lang="en-US" sz="2800" dirty="0"/>
              <a:t>  </a:t>
            </a:r>
          </a:p>
        </p:txBody>
      </p:sp>
      <p:sp>
        <p:nvSpPr>
          <p:cNvPr id="2" name="Slide Number Placeholder 1"/>
          <p:cNvSpPr>
            <a:spLocks noGrp="1"/>
          </p:cNvSpPr>
          <p:nvPr>
            <p:ph type="sldNum" sz="quarter" idx="12"/>
          </p:nvPr>
        </p:nvSpPr>
        <p:spPr/>
        <p:txBody>
          <a:bodyPr/>
          <a:lstStyle/>
          <a:p>
            <a:fld id="{B6F15528-21DE-4FAA-801E-634DDDAF4B2B}"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dirty="0"/>
              <a:t>Pointers as Function Parameters</a:t>
            </a:r>
          </a:p>
        </p:txBody>
      </p:sp>
      <p:sp>
        <p:nvSpPr>
          <p:cNvPr id="110595" name="Rectangle 3"/>
          <p:cNvSpPr>
            <a:spLocks noGrp="1" noChangeArrowheads="1"/>
          </p:cNvSpPr>
          <p:nvPr>
            <p:ph type="body" idx="1"/>
          </p:nvPr>
        </p:nvSpPr>
        <p:spPr>
          <a:xfrm>
            <a:off x="1066800" y="1600200"/>
            <a:ext cx="7315200" cy="4343400"/>
          </a:xfrm>
        </p:spPr>
        <p:txBody>
          <a:bodyPr>
            <a:noAutofit/>
          </a:bodyPr>
          <a:lstStyle/>
          <a:p>
            <a:pPr>
              <a:lnSpc>
                <a:spcPct val="85000"/>
              </a:lnSpc>
              <a:buFontTx/>
              <a:buNone/>
            </a:pPr>
            <a:r>
              <a:rPr lang="en-US" sz="2800" dirty="0"/>
              <a:t>void swap(</a:t>
            </a:r>
            <a:r>
              <a:rPr lang="en-US" sz="2800" dirty="0" err="1"/>
              <a:t>int</a:t>
            </a:r>
            <a:r>
              <a:rPr lang="en-US" sz="2800" dirty="0"/>
              <a:t> *x, </a:t>
            </a:r>
            <a:r>
              <a:rPr lang="en-US" sz="2800" dirty="0" err="1"/>
              <a:t>int</a:t>
            </a:r>
            <a:r>
              <a:rPr lang="en-US" sz="2800" dirty="0"/>
              <a:t> *y)</a:t>
            </a:r>
          </a:p>
          <a:p>
            <a:pPr>
              <a:lnSpc>
                <a:spcPct val="85000"/>
              </a:lnSpc>
              <a:buFontTx/>
              <a:buNone/>
            </a:pPr>
            <a:r>
              <a:rPr lang="en-US" sz="2800" dirty="0"/>
              <a:t>{		</a:t>
            </a:r>
            <a:r>
              <a:rPr lang="en-US" sz="2800" dirty="0" err="1"/>
              <a:t>int</a:t>
            </a:r>
            <a:r>
              <a:rPr lang="en-US" sz="2800" dirty="0"/>
              <a:t> temp;</a:t>
            </a:r>
          </a:p>
          <a:p>
            <a:pPr>
              <a:lnSpc>
                <a:spcPct val="85000"/>
              </a:lnSpc>
              <a:buFontTx/>
              <a:buNone/>
            </a:pPr>
            <a:r>
              <a:rPr lang="en-US" sz="2800" dirty="0"/>
              <a:t>		temp = *x;</a:t>
            </a:r>
          </a:p>
          <a:p>
            <a:pPr>
              <a:lnSpc>
                <a:spcPct val="85000"/>
              </a:lnSpc>
              <a:buFontTx/>
              <a:buNone/>
            </a:pPr>
            <a:r>
              <a:rPr lang="en-US" sz="2800" dirty="0"/>
              <a:t>		*x = *y;</a:t>
            </a:r>
          </a:p>
          <a:p>
            <a:pPr>
              <a:lnSpc>
                <a:spcPct val="85000"/>
              </a:lnSpc>
              <a:buFontTx/>
              <a:buNone/>
            </a:pPr>
            <a:r>
              <a:rPr lang="en-US" sz="2800" dirty="0"/>
              <a:t>		*y = temp;</a:t>
            </a:r>
          </a:p>
          <a:p>
            <a:pPr>
              <a:lnSpc>
                <a:spcPct val="85000"/>
              </a:lnSpc>
              <a:buFontTx/>
              <a:buNone/>
            </a:pPr>
            <a:r>
              <a:rPr lang="en-US" sz="2800" dirty="0"/>
              <a:t>}</a:t>
            </a:r>
          </a:p>
          <a:p>
            <a:pPr>
              <a:lnSpc>
                <a:spcPct val="85000"/>
              </a:lnSpc>
              <a:buFontTx/>
              <a:buNone/>
            </a:pPr>
            <a:endParaRPr lang="en-US" sz="2800" dirty="0"/>
          </a:p>
          <a:p>
            <a:pPr>
              <a:lnSpc>
                <a:spcPct val="85000"/>
              </a:lnSpc>
              <a:buFontTx/>
              <a:buNone/>
            </a:pPr>
            <a:r>
              <a:rPr lang="en-US" sz="2800" dirty="0" err="1"/>
              <a:t>int</a:t>
            </a:r>
            <a:r>
              <a:rPr lang="en-US" sz="2800" dirty="0"/>
              <a:t> num1 = 2, num2 = </a:t>
            </a:r>
            <a:r>
              <a:rPr lang="en-US" sz="2800" dirty="0" smtClean="0"/>
              <a:t>3</a:t>
            </a:r>
            <a:r>
              <a:rPr lang="en-US" sz="2800" dirty="0"/>
              <a:t>;</a:t>
            </a:r>
          </a:p>
          <a:p>
            <a:pPr>
              <a:lnSpc>
                <a:spcPct val="85000"/>
              </a:lnSpc>
              <a:buFontTx/>
              <a:buNone/>
            </a:pPr>
            <a:r>
              <a:rPr lang="en-US" sz="2800" dirty="0"/>
              <a:t>swap(&amp;num1, &amp;num2);</a:t>
            </a:r>
          </a:p>
        </p:txBody>
      </p:sp>
      <p:sp>
        <p:nvSpPr>
          <p:cNvPr id="2" name="Slide Number Placeholder 1"/>
          <p:cNvSpPr>
            <a:spLocks noGrp="1"/>
          </p:cNvSpPr>
          <p:nvPr>
            <p:ph type="sldNum" sz="quarter" idx="12"/>
          </p:nvPr>
        </p:nvSpPr>
        <p:spPr/>
        <p:txBody>
          <a:bodyPr/>
          <a:lstStyle/>
          <a:p>
            <a:fld id="{B6F15528-21DE-4FAA-801E-634DDDAF4B2B}"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
            <a:ext cx="7772400" cy="639762"/>
          </a:xfrm>
        </p:spPr>
        <p:txBody>
          <a:bodyPr>
            <a:normAutofit fontScale="90000"/>
          </a:bodyPr>
          <a:lstStyle/>
          <a:p>
            <a:r>
              <a:rPr lang="en-GB" dirty="0" smtClean="0"/>
              <a:t>Passing pointers as arguments</a:t>
            </a:r>
            <a:endParaRPr lang="en-US" dirty="0" smtClean="0"/>
          </a:p>
        </p:txBody>
      </p:sp>
      <p:sp>
        <p:nvSpPr>
          <p:cNvPr id="3" name="Content Placeholder 2"/>
          <p:cNvSpPr>
            <a:spLocks noGrp="1"/>
          </p:cNvSpPr>
          <p:nvPr>
            <p:ph sz="quarter" idx="1"/>
          </p:nvPr>
        </p:nvSpPr>
        <p:spPr>
          <a:xfrm>
            <a:off x="914400" y="762000"/>
            <a:ext cx="7772400" cy="5715000"/>
          </a:xfrm>
        </p:spPr>
        <p:txBody>
          <a:bodyPr/>
          <a:lstStyle/>
          <a:p>
            <a:r>
              <a:rPr lang="en-US" sz="2400" dirty="0" smtClean="0">
                <a:latin typeface="Times New Roman" pitchFamily="18" charset="0"/>
              </a:rPr>
              <a:t>When a pointer is passed as an argument, it divulges an address to the called function, so the function can change the value stored at that address:</a:t>
            </a:r>
            <a:endParaRPr lang="en-US" sz="2400" dirty="0" smtClean="0">
              <a:latin typeface="Courier New" pitchFamily="49" charset="0"/>
            </a:endParaRPr>
          </a:p>
          <a:p>
            <a:pPr eaLnBrk="0" hangingPunct="0">
              <a:buNone/>
            </a:pPr>
            <a:endParaRPr lang="en-US" sz="2000" dirty="0" smtClean="0">
              <a:latin typeface="Courier New" pitchFamily="49" charset="0"/>
            </a:endParaRPr>
          </a:p>
          <a:p>
            <a:pPr eaLnBrk="0" hangingPunct="0">
              <a:buNone/>
            </a:pPr>
            <a:r>
              <a:rPr lang="en-US" sz="2000" dirty="0" smtClean="0">
                <a:latin typeface="Courier New" pitchFamily="49" charset="0"/>
              </a:rPr>
              <a:t>void </a:t>
            </a:r>
            <a:r>
              <a:rPr lang="en-US" sz="2000" dirty="0" err="1" smtClean="0">
                <a:latin typeface="Courier New" pitchFamily="49" charset="0"/>
              </a:rPr>
              <a:t>passPointer</a:t>
            </a:r>
            <a:r>
              <a:rPr lang="en-US" sz="2000" dirty="0" smtClean="0">
                <a:latin typeface="Courier New" pitchFamily="49" charset="0"/>
              </a:rPr>
              <a:t>(</a:t>
            </a:r>
            <a:r>
              <a:rPr lang="en-US" sz="2000" dirty="0" err="1" smtClean="0">
                <a:latin typeface="Courier New" pitchFamily="49" charset="0"/>
              </a:rPr>
              <a:t>int</a:t>
            </a:r>
            <a:r>
              <a:rPr lang="en-US" sz="2000" dirty="0" smtClean="0">
                <a:latin typeface="Courier New" pitchFamily="49" charset="0"/>
              </a:rPr>
              <a:t>* </a:t>
            </a:r>
            <a:r>
              <a:rPr lang="en-US" sz="2000" dirty="0" err="1" smtClean="0">
                <a:latin typeface="Courier New" pitchFamily="49" charset="0"/>
              </a:rPr>
              <a:t>iPtr</a:t>
            </a:r>
            <a:r>
              <a:rPr lang="en-US" sz="2000" dirty="0" smtClean="0">
                <a:latin typeface="Courier New" pitchFamily="49" charset="0"/>
              </a:rPr>
              <a:t>){</a:t>
            </a:r>
          </a:p>
          <a:p>
            <a:pPr eaLnBrk="0" hangingPunct="0">
              <a:buNone/>
            </a:pPr>
            <a:r>
              <a:rPr lang="en-US" sz="2000" dirty="0" smtClean="0">
                <a:latin typeface="Courier New" pitchFamily="49" charset="0"/>
              </a:rPr>
              <a:t>  *</a:t>
            </a:r>
            <a:r>
              <a:rPr lang="en-US" sz="2000" dirty="0" err="1" smtClean="0">
                <a:latin typeface="Courier New" pitchFamily="49" charset="0"/>
              </a:rPr>
              <a:t>iPtr</a:t>
            </a:r>
            <a:r>
              <a:rPr lang="en-US" sz="2000" dirty="0" smtClean="0">
                <a:latin typeface="Courier New" pitchFamily="49" charset="0"/>
              </a:rPr>
              <a:t> += 2;         </a:t>
            </a:r>
          </a:p>
          <a:p>
            <a:pPr eaLnBrk="0" hangingPunct="0">
              <a:buNone/>
            </a:pPr>
            <a:r>
              <a:rPr lang="en-US" sz="2000" dirty="0" smtClean="0">
                <a:latin typeface="Courier New" pitchFamily="49" charset="0"/>
              </a:rPr>
              <a:t>}</a:t>
            </a:r>
          </a:p>
          <a:p>
            <a:pPr eaLnBrk="0" hangingPunct="0">
              <a:buNone/>
            </a:pPr>
            <a:r>
              <a:rPr lang="en-US" sz="2000" dirty="0" smtClean="0">
                <a:latin typeface="Courier New" pitchFamily="49" charset="0"/>
              </a:rPr>
              <a:t>...</a:t>
            </a:r>
          </a:p>
          <a:p>
            <a:pPr eaLnBrk="0" hangingPunct="0">
              <a:buNone/>
            </a:pPr>
            <a:r>
              <a:rPr lang="en-US" sz="2000" dirty="0" err="1" smtClean="0">
                <a:latin typeface="Courier New" pitchFamily="49" charset="0"/>
              </a:rPr>
              <a:t>int</a:t>
            </a:r>
            <a:r>
              <a:rPr lang="en-US" sz="2000" dirty="0" smtClean="0">
                <a:latin typeface="Courier New" pitchFamily="49" charset="0"/>
              </a:rPr>
              <a:t> </a:t>
            </a:r>
            <a:r>
              <a:rPr lang="en-US" sz="2000" dirty="0" err="1" smtClean="0">
                <a:latin typeface="Courier New" pitchFamily="49" charset="0"/>
              </a:rPr>
              <a:t>i</a:t>
            </a:r>
            <a:r>
              <a:rPr lang="en-US" sz="2000" dirty="0" smtClean="0">
                <a:latin typeface="Courier New" pitchFamily="49" charset="0"/>
              </a:rPr>
              <a:t> = 3;</a:t>
            </a:r>
          </a:p>
          <a:p>
            <a:pPr eaLnBrk="0" hangingPunct="0">
              <a:buNone/>
            </a:pPr>
            <a:r>
              <a:rPr lang="en-US" sz="2000" dirty="0" err="1" smtClean="0">
                <a:latin typeface="Courier New" pitchFamily="49" charset="0"/>
              </a:rPr>
              <a:t>int</a:t>
            </a:r>
            <a:r>
              <a:rPr lang="en-US" sz="2000" dirty="0" smtClean="0">
                <a:latin typeface="Courier New" pitchFamily="49" charset="0"/>
              </a:rPr>
              <a:t>* </a:t>
            </a:r>
            <a:r>
              <a:rPr lang="en-US" sz="2000" dirty="0" err="1" smtClean="0">
                <a:latin typeface="Courier New" pitchFamily="49" charset="0"/>
              </a:rPr>
              <a:t>iPtr</a:t>
            </a:r>
            <a:r>
              <a:rPr lang="en-US" sz="2000" dirty="0" smtClean="0">
                <a:latin typeface="Courier New" pitchFamily="49" charset="0"/>
              </a:rPr>
              <a:t> = &amp;</a:t>
            </a:r>
            <a:r>
              <a:rPr lang="en-US" sz="2000" dirty="0" err="1" smtClean="0">
                <a:latin typeface="Courier New" pitchFamily="49" charset="0"/>
              </a:rPr>
              <a:t>i</a:t>
            </a:r>
            <a:r>
              <a:rPr lang="en-US" sz="2000" dirty="0" smtClean="0">
                <a:latin typeface="Courier New" pitchFamily="49" charset="0"/>
              </a:rPr>
              <a:t>;</a:t>
            </a:r>
          </a:p>
          <a:p>
            <a:pPr eaLnBrk="0" hangingPunct="0">
              <a:buNone/>
            </a:pPr>
            <a:r>
              <a:rPr lang="en-US" sz="2000" dirty="0" err="1" smtClean="0">
                <a:latin typeface="Courier New" pitchFamily="49" charset="0"/>
              </a:rPr>
              <a:t>passPointer</a:t>
            </a:r>
            <a:r>
              <a:rPr lang="en-US" sz="2000" dirty="0" smtClean="0">
                <a:latin typeface="Courier New" pitchFamily="49" charset="0"/>
              </a:rPr>
              <a:t>(</a:t>
            </a:r>
            <a:r>
              <a:rPr lang="en-US" sz="2000" dirty="0" err="1" smtClean="0">
                <a:latin typeface="Courier New" pitchFamily="49" charset="0"/>
              </a:rPr>
              <a:t>iPtr</a:t>
            </a:r>
            <a:r>
              <a:rPr lang="en-US" sz="2000" dirty="0" smtClean="0">
                <a:latin typeface="Courier New" pitchFamily="49" charset="0"/>
              </a:rPr>
              <a:t>);</a:t>
            </a:r>
          </a:p>
          <a:p>
            <a:pPr eaLnBrk="0" hangingPunct="0">
              <a:buNone/>
            </a:pPr>
            <a:r>
              <a:rPr lang="en-US" sz="2000" dirty="0" err="1" smtClean="0">
                <a:latin typeface="Courier New" pitchFamily="49" charset="0"/>
              </a:rPr>
              <a:t>cout</a:t>
            </a:r>
            <a:r>
              <a:rPr lang="en-US" sz="2000" dirty="0" smtClean="0">
                <a:latin typeface="Courier New" pitchFamily="49" charset="0"/>
              </a:rPr>
              <a:t> &lt;&lt; "</a:t>
            </a:r>
            <a:r>
              <a:rPr lang="en-US" sz="2000" dirty="0" err="1" smtClean="0">
                <a:latin typeface="Courier New" pitchFamily="49" charset="0"/>
              </a:rPr>
              <a:t>i</a:t>
            </a:r>
            <a:r>
              <a:rPr lang="en-US" sz="2000" dirty="0" smtClean="0">
                <a:latin typeface="Courier New" pitchFamily="49" charset="0"/>
              </a:rPr>
              <a:t> = " &lt;&lt; </a:t>
            </a:r>
            <a:r>
              <a:rPr lang="en-US" sz="2000" dirty="0" err="1" smtClean="0">
                <a:latin typeface="Courier New" pitchFamily="49" charset="0"/>
              </a:rPr>
              <a:t>i</a:t>
            </a:r>
            <a:r>
              <a:rPr lang="en-US" sz="2000" dirty="0" smtClean="0">
                <a:latin typeface="Courier New" pitchFamily="49" charset="0"/>
              </a:rPr>
              <a:t> &lt;&lt; </a:t>
            </a:r>
            <a:r>
              <a:rPr lang="en-US" sz="2000" dirty="0" err="1" smtClean="0">
                <a:latin typeface="Courier New" pitchFamily="49" charset="0"/>
              </a:rPr>
              <a:t>endl</a:t>
            </a:r>
            <a:r>
              <a:rPr lang="en-US" sz="2000" dirty="0" smtClean="0">
                <a:latin typeface="Courier New" pitchFamily="49" charset="0"/>
              </a:rPr>
              <a:t>;    // prints </a:t>
            </a:r>
            <a:r>
              <a:rPr lang="en-US" sz="2000" dirty="0" err="1" smtClean="0">
                <a:latin typeface="Courier New" pitchFamily="49" charset="0"/>
              </a:rPr>
              <a:t>i</a:t>
            </a:r>
            <a:r>
              <a:rPr lang="en-US" sz="2000" dirty="0" smtClean="0">
                <a:latin typeface="Courier New" pitchFamily="49" charset="0"/>
              </a:rPr>
              <a:t> = 5</a:t>
            </a:r>
          </a:p>
          <a:p>
            <a:pPr eaLnBrk="0" hangingPunct="0">
              <a:buNone/>
            </a:pPr>
            <a:r>
              <a:rPr lang="en-US" sz="2000" dirty="0" err="1" smtClean="0">
                <a:latin typeface="Courier New" pitchFamily="49" charset="0"/>
              </a:rPr>
              <a:t>passPointer</a:t>
            </a:r>
            <a:r>
              <a:rPr lang="en-US" sz="2000" dirty="0" smtClean="0">
                <a:latin typeface="Courier New" pitchFamily="49" charset="0"/>
              </a:rPr>
              <a:t>(&amp;</a:t>
            </a:r>
            <a:r>
              <a:rPr lang="en-US" sz="2000" dirty="0" err="1" smtClean="0">
                <a:latin typeface="Courier New" pitchFamily="49" charset="0"/>
              </a:rPr>
              <a:t>i</a:t>
            </a:r>
            <a:r>
              <a:rPr lang="en-US" sz="2000" dirty="0" smtClean="0">
                <a:latin typeface="Courier New" pitchFamily="49" charset="0"/>
              </a:rPr>
              <a:t>);           // equivalent to above</a:t>
            </a:r>
          </a:p>
          <a:p>
            <a:pPr eaLnBrk="0" hangingPunct="0">
              <a:buNone/>
            </a:pPr>
            <a:r>
              <a:rPr lang="en-US" sz="2000" dirty="0" err="1" smtClean="0">
                <a:latin typeface="Courier New" pitchFamily="49" charset="0"/>
              </a:rPr>
              <a:t>cout</a:t>
            </a:r>
            <a:r>
              <a:rPr lang="en-US" sz="2000" dirty="0" smtClean="0">
                <a:latin typeface="Courier New" pitchFamily="49" charset="0"/>
              </a:rPr>
              <a:t> &lt;&lt; "</a:t>
            </a:r>
            <a:r>
              <a:rPr lang="en-US" sz="2000" dirty="0" err="1" smtClean="0">
                <a:latin typeface="Courier New" pitchFamily="49" charset="0"/>
              </a:rPr>
              <a:t>i</a:t>
            </a:r>
            <a:r>
              <a:rPr lang="en-US" sz="2000" dirty="0" smtClean="0">
                <a:latin typeface="Courier New" pitchFamily="49" charset="0"/>
              </a:rPr>
              <a:t> = " &lt;&lt; </a:t>
            </a:r>
            <a:r>
              <a:rPr lang="en-US" sz="2000" dirty="0" err="1" smtClean="0">
                <a:latin typeface="Courier New" pitchFamily="49" charset="0"/>
              </a:rPr>
              <a:t>i</a:t>
            </a:r>
            <a:r>
              <a:rPr lang="en-US" sz="2000" dirty="0" smtClean="0">
                <a:latin typeface="Courier New" pitchFamily="49" charset="0"/>
              </a:rPr>
              <a:t> &lt;&lt; </a:t>
            </a:r>
            <a:r>
              <a:rPr lang="en-US" sz="2000" dirty="0" err="1" smtClean="0">
                <a:latin typeface="Courier New" pitchFamily="49" charset="0"/>
              </a:rPr>
              <a:t>endl</a:t>
            </a:r>
            <a:r>
              <a:rPr lang="en-US" sz="2000" dirty="0" smtClean="0">
                <a:latin typeface="Courier New" pitchFamily="49" charset="0"/>
              </a:rPr>
              <a:t>;    // prints </a:t>
            </a:r>
            <a:r>
              <a:rPr lang="en-US" sz="2000" dirty="0" err="1" smtClean="0">
                <a:latin typeface="Courier New" pitchFamily="49" charset="0"/>
              </a:rPr>
              <a:t>i</a:t>
            </a:r>
            <a:r>
              <a:rPr lang="en-US" sz="2000" dirty="0" smtClean="0">
                <a:latin typeface="Courier New" pitchFamily="49" charset="0"/>
              </a:rPr>
              <a:t> = 7</a:t>
            </a:r>
          </a:p>
          <a:p>
            <a:pPr eaLnBrk="0" hangingPunct="0"/>
            <a:endParaRPr lang="en-US" sz="2000" b="1" dirty="0" smtClean="0">
              <a:latin typeface="Courier New" pitchFamily="49" charset="0"/>
            </a:endParaRP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Summary</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44</a:t>
            </a:fld>
            <a:endParaRPr lang="en-US"/>
          </a:p>
        </p:txBody>
      </p:sp>
      <p:sp>
        <p:nvSpPr>
          <p:cNvPr id="4" name="Rectangle 3"/>
          <p:cNvSpPr txBox="1">
            <a:spLocks noChangeArrowheads="1"/>
          </p:cNvSpPr>
          <p:nvPr/>
        </p:nvSpPr>
        <p:spPr>
          <a:xfrm>
            <a:off x="762000" y="1524000"/>
            <a:ext cx="7772400" cy="5181600"/>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r>
              <a:rPr lang="en-US" dirty="0"/>
              <a:t>Pointer</a:t>
            </a:r>
          </a:p>
          <a:p>
            <a:r>
              <a:rPr lang="en-US" dirty="0"/>
              <a:t>Pointer Variables</a:t>
            </a:r>
          </a:p>
          <a:p>
            <a:r>
              <a:rPr lang="en-US" dirty="0"/>
              <a:t>Dynamic Memory Allocation </a:t>
            </a:r>
          </a:p>
          <a:p>
            <a:r>
              <a:rPr lang="en-US" dirty="0"/>
              <a:t>Functions</a:t>
            </a:r>
          </a:p>
        </p:txBody>
      </p:sp>
    </p:spTree>
    <p:extLst>
      <p:ext uri="{BB962C8B-B14F-4D97-AF65-F5344CB8AC3E}">
        <p14:creationId xmlns:p14="http://schemas.microsoft.com/office/powerpoint/2010/main" xmlns="" val="36518890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Pointers?</a:t>
            </a:r>
            <a:endParaRPr lang="en-US" dirty="0"/>
          </a:p>
        </p:txBody>
      </p:sp>
      <p:sp>
        <p:nvSpPr>
          <p:cNvPr id="4" name="Content Placeholder 3"/>
          <p:cNvSpPr>
            <a:spLocks noGrp="1"/>
          </p:cNvSpPr>
          <p:nvPr>
            <p:ph sz="quarter" idx="1"/>
          </p:nvPr>
        </p:nvSpPr>
        <p:spPr/>
        <p:txBody>
          <a:bodyPr>
            <a:normAutofit/>
          </a:bodyPr>
          <a:lstStyle/>
          <a:p>
            <a:r>
              <a:rPr lang="en-US" sz="2800" dirty="0" smtClean="0"/>
              <a:t>To operate on data stored in an array</a:t>
            </a:r>
          </a:p>
          <a:p>
            <a:r>
              <a:rPr lang="en-US" sz="2800" dirty="0" smtClean="0"/>
              <a:t>To enable convenient access within a function to large blocks data, such as arrays, that are defined outside the function.</a:t>
            </a:r>
          </a:p>
          <a:p>
            <a:r>
              <a:rPr lang="en-US" sz="2800" dirty="0" smtClean="0"/>
              <a:t>To allocate space for new variables </a:t>
            </a:r>
            <a:r>
              <a:rPr lang="en-US" sz="2800" i="1" dirty="0" smtClean="0"/>
              <a:t>dynamically–that is during program execution</a:t>
            </a:r>
          </a:p>
        </p:txBody>
      </p:sp>
      <p:sp>
        <p:nvSpPr>
          <p:cNvPr id="3" name="Slide Number Placeholder 2"/>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Pointer Data Types and Pointer Variables</a:t>
            </a:r>
            <a:endParaRPr lang="en-US" sz="3200" dirty="0"/>
          </a:p>
        </p:txBody>
      </p:sp>
      <p:sp>
        <p:nvSpPr>
          <p:cNvPr id="4" name="Content Placeholder 3"/>
          <p:cNvSpPr>
            <a:spLocks noGrp="1"/>
          </p:cNvSpPr>
          <p:nvPr>
            <p:ph sz="quarter" idx="1"/>
          </p:nvPr>
        </p:nvSpPr>
        <p:spPr>
          <a:xfrm>
            <a:off x="762000" y="1447800"/>
            <a:ext cx="7924800" cy="4572000"/>
          </a:xfrm>
        </p:spPr>
        <p:txBody>
          <a:bodyPr>
            <a:normAutofit/>
          </a:bodyPr>
          <a:lstStyle/>
          <a:p>
            <a:r>
              <a:rPr lang="en-US" sz="2800" dirty="0" smtClean="0"/>
              <a:t>Pointer variable: variable whose content is a memory address</a:t>
            </a:r>
          </a:p>
          <a:p>
            <a:r>
              <a:rPr lang="en-US" sz="2800" dirty="0" smtClean="0"/>
              <a:t>Syntax to declare pointer variable:</a:t>
            </a:r>
          </a:p>
          <a:p>
            <a:r>
              <a:rPr lang="en-US" sz="2800" dirty="0" err="1" smtClean="0"/>
              <a:t>dataType</a:t>
            </a:r>
            <a:r>
              <a:rPr lang="en-US" sz="2800" dirty="0" smtClean="0"/>
              <a:t> *identifier;</a:t>
            </a:r>
          </a:p>
          <a:p>
            <a:r>
              <a:rPr lang="en-US" sz="2800" dirty="0" smtClean="0"/>
              <a:t>Address of operator: Ampersand, &amp;</a:t>
            </a:r>
          </a:p>
          <a:p>
            <a:r>
              <a:rPr lang="en-US" sz="2800" dirty="0" smtClean="0"/>
              <a:t>Dereferencing operator/Indirection operator: Asterisk, </a:t>
            </a:r>
            <a:r>
              <a:rPr lang="en-US" sz="2800" b="1" dirty="0" smtClean="0"/>
              <a:t>*</a:t>
            </a:r>
          </a:p>
          <a:p>
            <a:endParaRPr lang="en-US" sz="28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Address-Of Operator (&amp;)</a:t>
            </a:r>
            <a:endParaRPr lang="en-US" dirty="0"/>
          </a:p>
        </p:txBody>
      </p:sp>
      <p:sp>
        <p:nvSpPr>
          <p:cNvPr id="4" name="Content Placeholder 3"/>
          <p:cNvSpPr>
            <a:spLocks noGrp="1"/>
          </p:cNvSpPr>
          <p:nvPr>
            <p:ph sz="quarter" idx="1"/>
          </p:nvPr>
        </p:nvSpPr>
        <p:spPr/>
        <p:txBody>
          <a:bodyPr>
            <a:normAutofit/>
          </a:bodyPr>
          <a:lstStyle/>
          <a:p>
            <a:r>
              <a:rPr lang="en-US" sz="3200" dirty="0" smtClean="0"/>
              <a:t>The address-of operator, &amp;, is a unary operator that obtains the address in memory where a variable is stored.</a:t>
            </a:r>
          </a:p>
          <a:p>
            <a:r>
              <a:rPr lang="en-US" sz="3200" dirty="0" err="1" smtClean="0"/>
              <a:t>int</a:t>
            </a:r>
            <a:r>
              <a:rPr lang="en-US" sz="3200" dirty="0" smtClean="0"/>
              <a:t> number = 1234;</a:t>
            </a:r>
          </a:p>
          <a:p>
            <a:r>
              <a:rPr lang="en-US" sz="3200" dirty="0" err="1" smtClean="0"/>
              <a:t>int</a:t>
            </a:r>
            <a:r>
              <a:rPr lang="en-US" sz="3200" dirty="0" smtClean="0"/>
              <a:t>*</a:t>
            </a:r>
            <a:r>
              <a:rPr lang="en-US" sz="3200" dirty="0" err="1" smtClean="0"/>
              <a:t>pnumber</a:t>
            </a:r>
            <a:r>
              <a:rPr lang="en-US" sz="3200" dirty="0" smtClean="0"/>
              <a:t>= &amp;number; </a:t>
            </a:r>
            <a:r>
              <a:rPr lang="en-US" sz="3200" i="1" dirty="0" smtClean="0"/>
              <a:t>//stores address of //number in </a:t>
            </a:r>
            <a:r>
              <a:rPr lang="en-US" sz="3200" i="1" dirty="0" err="1" smtClean="0"/>
              <a:t>pnumber</a:t>
            </a:r>
            <a:endParaRPr lang="en-US" sz="3200" i="1" dirty="0" smtClean="0"/>
          </a:p>
          <a:p>
            <a:r>
              <a:rPr lang="en-US" sz="3200" dirty="0" smtClean="0"/>
              <a:t>char a = „a‟;</a:t>
            </a:r>
          </a:p>
          <a:p>
            <a:r>
              <a:rPr lang="en-US" sz="3200" dirty="0" smtClean="0"/>
              <a:t>char *pa = &amp;a;</a:t>
            </a:r>
            <a:r>
              <a:rPr lang="en-US" sz="3200" i="1" dirty="0" smtClean="0"/>
              <a:t>//stores address of a in pa.</a:t>
            </a:r>
            <a:endParaRPr lang="en-US" sz="32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Indirection Operator</a:t>
            </a:r>
            <a:endParaRPr lang="en-US" dirty="0"/>
          </a:p>
        </p:txBody>
      </p:sp>
      <p:sp>
        <p:nvSpPr>
          <p:cNvPr id="4" name="Content Placeholder 3"/>
          <p:cNvSpPr>
            <a:spLocks noGrp="1"/>
          </p:cNvSpPr>
          <p:nvPr>
            <p:ph sz="quarter" idx="1"/>
          </p:nvPr>
        </p:nvSpPr>
        <p:spPr>
          <a:xfrm>
            <a:off x="685800" y="1447800"/>
            <a:ext cx="8001000" cy="5105400"/>
          </a:xfrm>
        </p:spPr>
        <p:txBody>
          <a:bodyPr>
            <a:normAutofit/>
          </a:bodyPr>
          <a:lstStyle/>
          <a:p>
            <a:r>
              <a:rPr lang="en-US" sz="2800" dirty="0" smtClean="0"/>
              <a:t>How pointer variable is used to access the contents of memory location?</a:t>
            </a:r>
          </a:p>
          <a:p>
            <a:r>
              <a:rPr lang="en-US" sz="2800" dirty="0" smtClean="0"/>
              <a:t>The indirection operator, *is used for this purpose.</a:t>
            </a:r>
          </a:p>
          <a:p>
            <a:endParaRPr lang="en-US" sz="2800" dirty="0" smtClean="0"/>
          </a:p>
          <a:p>
            <a:r>
              <a:rPr lang="en-US" sz="2800" dirty="0" err="1" smtClean="0"/>
              <a:t>cout</a:t>
            </a:r>
            <a:r>
              <a:rPr lang="en-US" sz="2800" dirty="0" smtClean="0"/>
              <a:t>&lt;&lt; *</a:t>
            </a:r>
            <a:r>
              <a:rPr lang="en-US" sz="2800" dirty="0" err="1" smtClean="0"/>
              <a:t>pnumber</a:t>
            </a:r>
            <a:r>
              <a:rPr lang="en-US" sz="2800" dirty="0" smtClean="0"/>
              <a:t>; </a:t>
            </a:r>
          </a:p>
          <a:p>
            <a:endParaRPr lang="en-US" sz="2800" dirty="0" smtClean="0"/>
          </a:p>
          <a:p>
            <a:endParaRPr lang="en-US" sz="28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457200" y="274638"/>
            <a:ext cx="8229600" cy="639762"/>
          </a:xfrm>
        </p:spPr>
        <p:txBody>
          <a:bodyPr/>
          <a:lstStyle/>
          <a:p>
            <a:r>
              <a:rPr lang="en-US" sz="3200"/>
              <a:t>The Indirection Operator</a:t>
            </a:r>
          </a:p>
        </p:txBody>
      </p:sp>
      <p:sp>
        <p:nvSpPr>
          <p:cNvPr id="66563" name="Rectangle 3"/>
          <p:cNvSpPr>
            <a:spLocks noGrp="1" noChangeArrowheads="1"/>
          </p:cNvSpPr>
          <p:nvPr>
            <p:ph type="body" idx="1"/>
          </p:nvPr>
        </p:nvSpPr>
        <p:spPr>
          <a:xfrm>
            <a:off x="188913" y="1371600"/>
            <a:ext cx="8955087" cy="533400"/>
          </a:xfrm>
        </p:spPr>
        <p:txBody>
          <a:bodyPr/>
          <a:lstStyle/>
          <a:p>
            <a:pPr>
              <a:buFontTx/>
              <a:buNone/>
            </a:pPr>
            <a:r>
              <a:rPr lang="en-US" sz="2000" dirty="0" err="1">
                <a:latin typeface="Parisian BT" charset="0"/>
                <a:cs typeface="Times New Roman" pitchFamily="18" charset="0"/>
              </a:rPr>
              <a:t>int</a:t>
            </a:r>
            <a:r>
              <a:rPr lang="en-US" sz="2000" dirty="0">
                <a:latin typeface="Parisian BT" charset="0"/>
                <a:cs typeface="Times New Roman" pitchFamily="18" charset="0"/>
              </a:rPr>
              <a:t> x= 4;</a:t>
            </a:r>
          </a:p>
        </p:txBody>
      </p:sp>
      <p:grpSp>
        <p:nvGrpSpPr>
          <p:cNvPr id="2" name="Group 4"/>
          <p:cNvGrpSpPr>
            <a:grpSpLocks/>
          </p:cNvGrpSpPr>
          <p:nvPr/>
        </p:nvGrpSpPr>
        <p:grpSpPr bwMode="auto">
          <a:xfrm>
            <a:off x="2667000" y="2590800"/>
            <a:ext cx="2133600" cy="2209800"/>
            <a:chOff x="144" y="1968"/>
            <a:chExt cx="1344" cy="1392"/>
          </a:xfrm>
        </p:grpSpPr>
        <p:sp>
          <p:nvSpPr>
            <p:cNvPr id="66565" name="Rectangle 5"/>
            <p:cNvSpPr>
              <a:spLocks noChangeArrowheads="1"/>
            </p:cNvSpPr>
            <p:nvPr/>
          </p:nvSpPr>
          <p:spPr bwMode="auto">
            <a:xfrm>
              <a:off x="408" y="2088"/>
              <a:ext cx="504" cy="144"/>
            </a:xfrm>
            <a:prstGeom prst="rect">
              <a:avLst/>
            </a:prstGeom>
            <a:noFill/>
            <a:ln w="9525">
              <a:solidFill>
                <a:srgbClr val="000000"/>
              </a:solidFill>
              <a:miter lim="800000"/>
              <a:headEnd/>
              <a:tailEnd/>
            </a:ln>
          </p:spPr>
          <p:txBody>
            <a:bodyPr/>
            <a:lstStyle/>
            <a:p>
              <a:pPr algn="ctr" eaLnBrk="0" hangingPunct="0"/>
              <a:endParaRPr lang="en-US" sz="1200" b="1">
                <a:latin typeface="Calligraph810 BT" charset="0"/>
              </a:endParaRPr>
            </a:p>
          </p:txBody>
        </p:sp>
        <p:sp>
          <p:nvSpPr>
            <p:cNvPr id="66566" name="Rectangle 6"/>
            <p:cNvSpPr>
              <a:spLocks noChangeArrowheads="1"/>
            </p:cNvSpPr>
            <p:nvPr/>
          </p:nvSpPr>
          <p:spPr bwMode="auto">
            <a:xfrm>
              <a:off x="408" y="2232"/>
              <a:ext cx="504" cy="144"/>
            </a:xfrm>
            <a:prstGeom prst="rect">
              <a:avLst/>
            </a:prstGeom>
            <a:noFill/>
            <a:ln w="9525">
              <a:solidFill>
                <a:srgbClr val="000000"/>
              </a:solidFill>
              <a:miter lim="800000"/>
              <a:headEnd/>
              <a:tailEnd/>
            </a:ln>
          </p:spPr>
          <p:txBody>
            <a:bodyPr/>
            <a:lstStyle/>
            <a:p>
              <a:pPr algn="ctr" eaLnBrk="0" hangingPunct="0"/>
              <a:r>
                <a:rPr lang="en-US" sz="1200" b="1">
                  <a:latin typeface="Calligraph810 BT" charset="0"/>
                </a:rPr>
                <a:t>4</a:t>
              </a:r>
            </a:p>
          </p:txBody>
        </p:sp>
        <p:sp>
          <p:nvSpPr>
            <p:cNvPr id="66567" name="Rectangle 7"/>
            <p:cNvSpPr>
              <a:spLocks noChangeArrowheads="1"/>
            </p:cNvSpPr>
            <p:nvPr/>
          </p:nvSpPr>
          <p:spPr bwMode="auto">
            <a:xfrm>
              <a:off x="408" y="2376"/>
              <a:ext cx="504" cy="144"/>
            </a:xfrm>
            <a:prstGeom prst="rect">
              <a:avLst/>
            </a:prstGeom>
            <a:noFill/>
            <a:ln w="9525">
              <a:solidFill>
                <a:srgbClr val="000000"/>
              </a:solidFill>
              <a:miter lim="800000"/>
              <a:headEnd/>
              <a:tailEnd/>
            </a:ln>
          </p:spPr>
          <p:txBody>
            <a:bodyPr/>
            <a:lstStyle/>
            <a:p>
              <a:pPr algn="ctr" eaLnBrk="0" hangingPunct="0"/>
              <a:endParaRPr lang="en-US" sz="1200" b="1">
                <a:latin typeface="Calligraph810 BT" charset="0"/>
              </a:endParaRPr>
            </a:p>
          </p:txBody>
        </p:sp>
        <p:sp>
          <p:nvSpPr>
            <p:cNvPr id="66568" name="Rectangle 8"/>
            <p:cNvSpPr>
              <a:spLocks noChangeArrowheads="1"/>
            </p:cNvSpPr>
            <p:nvPr/>
          </p:nvSpPr>
          <p:spPr bwMode="auto">
            <a:xfrm>
              <a:off x="408" y="2520"/>
              <a:ext cx="504" cy="144"/>
            </a:xfrm>
            <a:prstGeom prst="rect">
              <a:avLst/>
            </a:prstGeom>
            <a:noFill/>
            <a:ln w="9525">
              <a:solidFill>
                <a:srgbClr val="000000"/>
              </a:solidFill>
              <a:miter lim="800000"/>
              <a:headEnd/>
              <a:tailEnd/>
            </a:ln>
          </p:spPr>
          <p:txBody>
            <a:bodyPr/>
            <a:lstStyle/>
            <a:p>
              <a:pPr algn="ctr" eaLnBrk="0" hangingPunct="0"/>
              <a:endParaRPr lang="en-US" sz="1200" b="1">
                <a:latin typeface="Calligraph810 BT" charset="0"/>
              </a:endParaRPr>
            </a:p>
          </p:txBody>
        </p:sp>
        <p:sp>
          <p:nvSpPr>
            <p:cNvPr id="66569" name="Rectangle 9"/>
            <p:cNvSpPr>
              <a:spLocks noChangeArrowheads="1"/>
            </p:cNvSpPr>
            <p:nvPr/>
          </p:nvSpPr>
          <p:spPr bwMode="auto">
            <a:xfrm>
              <a:off x="408" y="2664"/>
              <a:ext cx="504" cy="144"/>
            </a:xfrm>
            <a:prstGeom prst="rect">
              <a:avLst/>
            </a:prstGeom>
            <a:noFill/>
            <a:ln w="9525">
              <a:solidFill>
                <a:srgbClr val="000000"/>
              </a:solidFill>
              <a:miter lim="800000"/>
              <a:headEnd/>
              <a:tailEnd/>
            </a:ln>
          </p:spPr>
          <p:txBody>
            <a:bodyPr/>
            <a:lstStyle/>
            <a:p>
              <a:pPr algn="ctr" eaLnBrk="0" hangingPunct="0"/>
              <a:endParaRPr lang="en-US" sz="1200" b="1">
                <a:latin typeface="Calligraph810 BT" charset="0"/>
              </a:endParaRPr>
            </a:p>
          </p:txBody>
        </p:sp>
        <p:sp>
          <p:nvSpPr>
            <p:cNvPr id="66570" name="Rectangle 10"/>
            <p:cNvSpPr>
              <a:spLocks noChangeArrowheads="1"/>
            </p:cNvSpPr>
            <p:nvPr/>
          </p:nvSpPr>
          <p:spPr bwMode="auto">
            <a:xfrm>
              <a:off x="192" y="2232"/>
              <a:ext cx="216" cy="144"/>
            </a:xfrm>
            <a:prstGeom prst="rect">
              <a:avLst/>
            </a:prstGeom>
            <a:noFill/>
            <a:ln w="9525">
              <a:noFill/>
              <a:miter lim="800000"/>
              <a:headEnd/>
              <a:tailEnd/>
            </a:ln>
          </p:spPr>
          <p:txBody>
            <a:bodyPr/>
            <a:lstStyle/>
            <a:p>
              <a:pPr algn="ctr" eaLnBrk="0" hangingPunct="0"/>
              <a:r>
                <a:rPr lang="en-US" sz="1200" b="1">
                  <a:latin typeface="Calligraph810 BT" charset="0"/>
                </a:rPr>
                <a:t>x</a:t>
              </a:r>
            </a:p>
          </p:txBody>
        </p:sp>
        <p:sp>
          <p:nvSpPr>
            <p:cNvPr id="66571" name="Rectangle 11"/>
            <p:cNvSpPr>
              <a:spLocks noChangeArrowheads="1"/>
            </p:cNvSpPr>
            <p:nvPr/>
          </p:nvSpPr>
          <p:spPr bwMode="auto">
            <a:xfrm>
              <a:off x="192" y="2520"/>
              <a:ext cx="216" cy="144"/>
            </a:xfrm>
            <a:prstGeom prst="rect">
              <a:avLst/>
            </a:prstGeom>
            <a:noFill/>
            <a:ln w="9525">
              <a:noFill/>
              <a:miter lim="800000"/>
              <a:headEnd/>
              <a:tailEnd/>
            </a:ln>
          </p:spPr>
          <p:txBody>
            <a:bodyPr/>
            <a:lstStyle/>
            <a:p>
              <a:pPr algn="ctr" eaLnBrk="0" hangingPunct="0"/>
              <a:endParaRPr lang="en-US" sz="1200" b="1">
                <a:latin typeface="Calligraph810 BT" charset="0"/>
              </a:endParaRPr>
            </a:p>
          </p:txBody>
        </p:sp>
        <p:sp>
          <p:nvSpPr>
            <p:cNvPr id="66572" name="Rectangle 12"/>
            <p:cNvSpPr>
              <a:spLocks noChangeArrowheads="1"/>
            </p:cNvSpPr>
            <p:nvPr/>
          </p:nvSpPr>
          <p:spPr bwMode="auto">
            <a:xfrm>
              <a:off x="408" y="2784"/>
              <a:ext cx="504" cy="144"/>
            </a:xfrm>
            <a:prstGeom prst="rect">
              <a:avLst/>
            </a:prstGeom>
            <a:noFill/>
            <a:ln w="9525">
              <a:solidFill>
                <a:schemeClr val="bg2"/>
              </a:solidFill>
              <a:miter lim="800000"/>
              <a:headEnd/>
              <a:tailEnd/>
            </a:ln>
          </p:spPr>
          <p:txBody>
            <a:bodyPr/>
            <a:lstStyle/>
            <a:p>
              <a:pPr algn="ctr" eaLnBrk="0" hangingPunct="0"/>
              <a:r>
                <a:rPr lang="en-US" sz="1200" b="1">
                  <a:latin typeface="Calligraph810 BT" charset="0"/>
                </a:rPr>
                <a:t>1310</a:t>
              </a:r>
            </a:p>
          </p:txBody>
        </p:sp>
        <p:sp>
          <p:nvSpPr>
            <p:cNvPr id="66573" name="Rectangle 13"/>
            <p:cNvSpPr>
              <a:spLocks noChangeArrowheads="1"/>
            </p:cNvSpPr>
            <p:nvPr/>
          </p:nvSpPr>
          <p:spPr bwMode="auto">
            <a:xfrm>
              <a:off x="408" y="2928"/>
              <a:ext cx="504" cy="144"/>
            </a:xfrm>
            <a:prstGeom prst="rect">
              <a:avLst/>
            </a:prstGeom>
            <a:noFill/>
            <a:ln w="9525">
              <a:solidFill>
                <a:srgbClr val="000000"/>
              </a:solidFill>
              <a:miter lim="800000"/>
              <a:headEnd/>
              <a:tailEnd/>
            </a:ln>
          </p:spPr>
          <p:txBody>
            <a:bodyPr/>
            <a:lstStyle/>
            <a:p>
              <a:pPr algn="ctr" eaLnBrk="0" hangingPunct="0"/>
              <a:endParaRPr lang="en-US" sz="1200" b="1">
                <a:latin typeface="Calligraph810 BT" charset="0"/>
              </a:endParaRPr>
            </a:p>
          </p:txBody>
        </p:sp>
        <p:sp>
          <p:nvSpPr>
            <p:cNvPr id="66574" name="Rectangle 14"/>
            <p:cNvSpPr>
              <a:spLocks noChangeArrowheads="1"/>
            </p:cNvSpPr>
            <p:nvPr/>
          </p:nvSpPr>
          <p:spPr bwMode="auto">
            <a:xfrm>
              <a:off x="408" y="3072"/>
              <a:ext cx="504" cy="144"/>
            </a:xfrm>
            <a:prstGeom prst="rect">
              <a:avLst/>
            </a:prstGeom>
            <a:noFill/>
            <a:ln w="9525">
              <a:solidFill>
                <a:srgbClr val="000000"/>
              </a:solidFill>
              <a:miter lim="800000"/>
              <a:headEnd/>
              <a:tailEnd/>
            </a:ln>
          </p:spPr>
          <p:txBody>
            <a:bodyPr/>
            <a:lstStyle/>
            <a:p>
              <a:pPr algn="ctr" eaLnBrk="0" hangingPunct="0"/>
              <a:endParaRPr lang="en-US" sz="1200" b="1">
                <a:latin typeface="Calligraph810 BT" charset="0"/>
              </a:endParaRPr>
            </a:p>
          </p:txBody>
        </p:sp>
        <p:sp>
          <p:nvSpPr>
            <p:cNvPr id="66575" name="Rectangle 15"/>
            <p:cNvSpPr>
              <a:spLocks noChangeArrowheads="1"/>
            </p:cNvSpPr>
            <p:nvPr/>
          </p:nvSpPr>
          <p:spPr bwMode="auto">
            <a:xfrm>
              <a:off x="408" y="3216"/>
              <a:ext cx="504" cy="144"/>
            </a:xfrm>
            <a:prstGeom prst="rect">
              <a:avLst/>
            </a:prstGeom>
            <a:noFill/>
            <a:ln w="9525">
              <a:solidFill>
                <a:srgbClr val="000000"/>
              </a:solidFill>
              <a:miter lim="800000"/>
              <a:headEnd/>
              <a:tailEnd/>
            </a:ln>
          </p:spPr>
          <p:txBody>
            <a:bodyPr/>
            <a:lstStyle/>
            <a:p>
              <a:pPr algn="ctr" eaLnBrk="0" hangingPunct="0"/>
              <a:endParaRPr lang="en-US" sz="1200" b="1">
                <a:latin typeface="Calligraph810 BT" charset="0"/>
              </a:endParaRPr>
            </a:p>
          </p:txBody>
        </p:sp>
        <p:sp>
          <p:nvSpPr>
            <p:cNvPr id="66576" name="Rectangle 16"/>
            <p:cNvSpPr>
              <a:spLocks noChangeArrowheads="1"/>
            </p:cNvSpPr>
            <p:nvPr/>
          </p:nvSpPr>
          <p:spPr bwMode="auto">
            <a:xfrm>
              <a:off x="144" y="2784"/>
              <a:ext cx="264" cy="144"/>
            </a:xfrm>
            <a:prstGeom prst="rect">
              <a:avLst/>
            </a:prstGeom>
            <a:noFill/>
            <a:ln w="9525">
              <a:noFill/>
              <a:miter lim="800000"/>
              <a:headEnd/>
              <a:tailEnd/>
            </a:ln>
          </p:spPr>
          <p:txBody>
            <a:bodyPr/>
            <a:lstStyle/>
            <a:p>
              <a:pPr algn="ctr" eaLnBrk="0" hangingPunct="0"/>
              <a:r>
                <a:rPr lang="en-US" sz="1200" b="1" dirty="0" err="1">
                  <a:latin typeface="Calligraph810 BT" charset="0"/>
                </a:rPr>
                <a:t>px</a:t>
              </a:r>
              <a:endParaRPr lang="en-US" sz="1200" b="1" dirty="0">
                <a:latin typeface="Calligraph810 BT" charset="0"/>
              </a:endParaRPr>
            </a:p>
          </p:txBody>
        </p:sp>
        <p:sp>
          <p:nvSpPr>
            <p:cNvPr id="66577" name="Rectangle 17"/>
            <p:cNvSpPr>
              <a:spLocks noChangeArrowheads="1"/>
            </p:cNvSpPr>
            <p:nvPr/>
          </p:nvSpPr>
          <p:spPr bwMode="auto">
            <a:xfrm>
              <a:off x="816" y="1968"/>
              <a:ext cx="672" cy="144"/>
            </a:xfrm>
            <a:prstGeom prst="rect">
              <a:avLst/>
            </a:prstGeom>
            <a:noFill/>
            <a:ln w="9525">
              <a:noFill/>
              <a:miter lim="800000"/>
              <a:headEnd/>
              <a:tailEnd/>
            </a:ln>
          </p:spPr>
          <p:txBody>
            <a:bodyPr/>
            <a:lstStyle/>
            <a:p>
              <a:pPr algn="ctr" eaLnBrk="0" hangingPunct="0"/>
              <a:r>
                <a:rPr lang="en-US" sz="1200" b="1" dirty="0">
                  <a:latin typeface="Calligraph810 BT" charset="0"/>
                </a:rPr>
                <a:t>Addresses</a:t>
              </a:r>
            </a:p>
            <a:p>
              <a:pPr algn="ctr" eaLnBrk="0" hangingPunct="0"/>
              <a:endParaRPr lang="en-US" sz="1200" b="1" dirty="0">
                <a:latin typeface="Calligraph810 BT" charset="0"/>
              </a:endParaRPr>
            </a:p>
            <a:p>
              <a:pPr algn="ctr" eaLnBrk="0" hangingPunct="0"/>
              <a:endParaRPr lang="en-US" sz="1200" b="1" dirty="0">
                <a:latin typeface="Calligraph810 BT" charset="0"/>
              </a:endParaRPr>
            </a:p>
          </p:txBody>
        </p:sp>
        <p:sp>
          <p:nvSpPr>
            <p:cNvPr id="66578" name="Rectangle 18"/>
            <p:cNvSpPr>
              <a:spLocks noChangeArrowheads="1"/>
            </p:cNvSpPr>
            <p:nvPr/>
          </p:nvSpPr>
          <p:spPr bwMode="auto">
            <a:xfrm>
              <a:off x="960" y="2232"/>
              <a:ext cx="360" cy="144"/>
            </a:xfrm>
            <a:prstGeom prst="rect">
              <a:avLst/>
            </a:prstGeom>
            <a:noFill/>
            <a:ln w="9525">
              <a:noFill/>
              <a:miter lim="800000"/>
              <a:headEnd/>
              <a:tailEnd/>
            </a:ln>
          </p:spPr>
          <p:txBody>
            <a:bodyPr/>
            <a:lstStyle/>
            <a:p>
              <a:pPr algn="ctr" eaLnBrk="0" hangingPunct="0"/>
              <a:r>
                <a:rPr lang="en-US" sz="1200" b="1">
                  <a:latin typeface="Calligraph810 BT" charset="0"/>
                </a:rPr>
                <a:t>1310</a:t>
              </a:r>
            </a:p>
            <a:p>
              <a:pPr algn="ctr" eaLnBrk="0" hangingPunct="0"/>
              <a:endParaRPr lang="en-US" sz="1200" b="1">
                <a:latin typeface="Calligraph810 BT" charset="0"/>
              </a:endParaRPr>
            </a:p>
            <a:p>
              <a:pPr algn="ctr" eaLnBrk="0" hangingPunct="0"/>
              <a:endParaRPr lang="en-US" sz="1200" b="1">
                <a:latin typeface="Calligraph810 BT" charset="0"/>
              </a:endParaRPr>
            </a:p>
          </p:txBody>
        </p:sp>
        <p:sp>
          <p:nvSpPr>
            <p:cNvPr id="66579" name="Rectangle 19"/>
            <p:cNvSpPr>
              <a:spLocks noChangeArrowheads="1"/>
            </p:cNvSpPr>
            <p:nvPr/>
          </p:nvSpPr>
          <p:spPr bwMode="auto">
            <a:xfrm>
              <a:off x="960" y="2496"/>
              <a:ext cx="360" cy="144"/>
            </a:xfrm>
            <a:prstGeom prst="rect">
              <a:avLst/>
            </a:prstGeom>
            <a:noFill/>
            <a:ln w="9525">
              <a:noFill/>
              <a:miter lim="800000"/>
              <a:headEnd/>
              <a:tailEnd/>
            </a:ln>
          </p:spPr>
          <p:txBody>
            <a:bodyPr/>
            <a:lstStyle/>
            <a:p>
              <a:pPr algn="ctr" eaLnBrk="0" hangingPunct="0"/>
              <a:r>
                <a:rPr lang="en-US" sz="1200" b="1">
                  <a:latin typeface="Calligraph810 BT" charset="0"/>
                </a:rPr>
                <a:t>1312</a:t>
              </a:r>
            </a:p>
            <a:p>
              <a:pPr algn="ctr" eaLnBrk="0" hangingPunct="0"/>
              <a:endParaRPr lang="en-US" sz="1200" b="1">
                <a:latin typeface="Calligraph810 BT" charset="0"/>
              </a:endParaRPr>
            </a:p>
            <a:p>
              <a:pPr algn="ctr" eaLnBrk="0" hangingPunct="0"/>
              <a:endParaRPr lang="en-US" sz="1200" b="1">
                <a:latin typeface="Calligraph810 BT" charset="0"/>
              </a:endParaRPr>
            </a:p>
          </p:txBody>
        </p:sp>
        <p:sp>
          <p:nvSpPr>
            <p:cNvPr id="66580" name="Rectangle 20"/>
            <p:cNvSpPr>
              <a:spLocks noChangeArrowheads="1"/>
            </p:cNvSpPr>
            <p:nvPr/>
          </p:nvSpPr>
          <p:spPr bwMode="auto">
            <a:xfrm>
              <a:off x="960" y="2784"/>
              <a:ext cx="360" cy="144"/>
            </a:xfrm>
            <a:prstGeom prst="rect">
              <a:avLst/>
            </a:prstGeom>
            <a:noFill/>
            <a:ln w="9525">
              <a:noFill/>
              <a:miter lim="800000"/>
              <a:headEnd/>
              <a:tailEnd/>
            </a:ln>
          </p:spPr>
          <p:txBody>
            <a:bodyPr/>
            <a:lstStyle/>
            <a:p>
              <a:pPr algn="ctr" eaLnBrk="0" hangingPunct="0"/>
              <a:r>
                <a:rPr lang="en-US" sz="1200" b="1">
                  <a:latin typeface="Calligraph810 BT" charset="0"/>
                </a:rPr>
                <a:t>1314</a:t>
              </a:r>
            </a:p>
            <a:p>
              <a:pPr algn="ctr" eaLnBrk="0" hangingPunct="0"/>
              <a:endParaRPr lang="en-US" sz="1200" b="1">
                <a:latin typeface="Calligraph810 BT" charset="0"/>
              </a:endParaRPr>
            </a:p>
            <a:p>
              <a:pPr algn="ctr" eaLnBrk="0" hangingPunct="0"/>
              <a:endParaRPr lang="en-US" sz="1200" b="1">
                <a:latin typeface="Calligraph810 BT" charset="0"/>
              </a:endParaRPr>
            </a:p>
          </p:txBody>
        </p:sp>
        <p:sp>
          <p:nvSpPr>
            <p:cNvPr id="66581" name="Rectangle 21"/>
            <p:cNvSpPr>
              <a:spLocks noChangeArrowheads="1"/>
            </p:cNvSpPr>
            <p:nvPr/>
          </p:nvSpPr>
          <p:spPr bwMode="auto">
            <a:xfrm>
              <a:off x="960" y="3072"/>
              <a:ext cx="360" cy="144"/>
            </a:xfrm>
            <a:prstGeom prst="rect">
              <a:avLst/>
            </a:prstGeom>
            <a:noFill/>
            <a:ln w="9525">
              <a:noFill/>
              <a:miter lim="800000"/>
              <a:headEnd/>
              <a:tailEnd/>
            </a:ln>
          </p:spPr>
          <p:txBody>
            <a:bodyPr/>
            <a:lstStyle/>
            <a:p>
              <a:pPr algn="ctr" eaLnBrk="0" hangingPunct="0"/>
              <a:r>
                <a:rPr lang="en-US" sz="1200" b="1">
                  <a:latin typeface="Calligraph810 BT" charset="0"/>
                </a:rPr>
                <a:t>1316</a:t>
              </a:r>
            </a:p>
            <a:p>
              <a:pPr algn="ctr" eaLnBrk="0" hangingPunct="0"/>
              <a:endParaRPr lang="en-US" sz="1400" b="1">
                <a:latin typeface="Calligraph810 BT" charset="0"/>
              </a:endParaRPr>
            </a:p>
            <a:p>
              <a:pPr algn="ctr" eaLnBrk="0" hangingPunct="0"/>
              <a:endParaRPr lang="en-US" sz="1200" b="1">
                <a:latin typeface="Calligraph810 BT" charset="0"/>
              </a:endParaRPr>
            </a:p>
          </p:txBody>
        </p:sp>
      </p:grpSp>
      <p:sp>
        <p:nvSpPr>
          <p:cNvPr id="66582" name="Rectangle 22"/>
          <p:cNvSpPr>
            <a:spLocks noChangeArrowheads="1"/>
          </p:cNvSpPr>
          <p:nvPr/>
        </p:nvSpPr>
        <p:spPr bwMode="auto">
          <a:xfrm>
            <a:off x="4953000" y="2514600"/>
            <a:ext cx="4191000" cy="420688"/>
          </a:xfrm>
          <a:prstGeom prst="rect">
            <a:avLst/>
          </a:prstGeom>
          <a:noFill/>
          <a:ln w="9525">
            <a:noFill/>
            <a:miter lim="800000"/>
            <a:headEnd/>
            <a:tailEnd/>
          </a:ln>
          <a:effectLst/>
        </p:spPr>
        <p:txBody>
          <a:bodyPr>
            <a:spAutoFit/>
          </a:bodyPr>
          <a:lstStyle/>
          <a:p>
            <a:pPr>
              <a:lnSpc>
                <a:spcPct val="90000"/>
              </a:lnSpc>
              <a:spcBef>
                <a:spcPct val="50000"/>
              </a:spcBef>
              <a:buClr>
                <a:schemeClr val="folHlink"/>
              </a:buClr>
              <a:buSzPct val="60000"/>
              <a:buFont typeface="Wingdings" pitchFamily="2" charset="2"/>
              <a:buNone/>
            </a:pPr>
            <a:r>
              <a:rPr lang="en-US" sz="2400" dirty="0" err="1">
                <a:latin typeface="Parisian BT" charset="0"/>
                <a:cs typeface="Times New Roman" pitchFamily="18" charset="0"/>
              </a:rPr>
              <a:t>cout</a:t>
            </a:r>
            <a:r>
              <a:rPr lang="en-US" sz="2400" dirty="0">
                <a:latin typeface="Parisian BT" charset="0"/>
                <a:cs typeface="Times New Roman" pitchFamily="18" charset="0"/>
              </a:rPr>
              <a:t>&lt;&lt;“The number is:”&lt;&lt;x;</a:t>
            </a:r>
          </a:p>
        </p:txBody>
      </p:sp>
      <p:sp>
        <p:nvSpPr>
          <p:cNvPr id="66583" name="Rectangle 23"/>
          <p:cNvSpPr>
            <a:spLocks noChangeArrowheads="1"/>
          </p:cNvSpPr>
          <p:nvPr/>
        </p:nvSpPr>
        <p:spPr bwMode="auto">
          <a:xfrm>
            <a:off x="5029200" y="3124200"/>
            <a:ext cx="3657600" cy="931863"/>
          </a:xfrm>
          <a:prstGeom prst="rect">
            <a:avLst/>
          </a:prstGeom>
          <a:noFill/>
          <a:ln w="9525">
            <a:noFill/>
            <a:miter lim="800000"/>
            <a:headEnd/>
            <a:tailEnd/>
          </a:ln>
          <a:effectLst/>
        </p:spPr>
        <p:txBody>
          <a:bodyPr>
            <a:spAutoFit/>
          </a:bodyPr>
          <a:lstStyle/>
          <a:p>
            <a:pPr>
              <a:lnSpc>
                <a:spcPct val="90000"/>
              </a:lnSpc>
              <a:spcBef>
                <a:spcPct val="50000"/>
              </a:spcBef>
              <a:buClr>
                <a:schemeClr val="folHlink"/>
              </a:buClr>
              <a:buSzPct val="60000"/>
              <a:buFont typeface="Wingdings" pitchFamily="2" charset="2"/>
              <a:buNone/>
            </a:pPr>
            <a:r>
              <a:rPr lang="en-US" sz="2400">
                <a:latin typeface="Parisian BT" charset="0"/>
                <a:cs typeface="Times New Roman" pitchFamily="18" charset="0"/>
              </a:rPr>
              <a:t>The output is:</a:t>
            </a:r>
          </a:p>
          <a:p>
            <a:pPr>
              <a:lnSpc>
                <a:spcPct val="90000"/>
              </a:lnSpc>
              <a:spcBef>
                <a:spcPct val="50000"/>
              </a:spcBef>
              <a:buClr>
                <a:schemeClr val="folHlink"/>
              </a:buClr>
              <a:buSzPct val="60000"/>
              <a:buFont typeface="Wingdings" pitchFamily="2" charset="2"/>
              <a:buNone/>
            </a:pPr>
            <a:r>
              <a:rPr lang="en-US" sz="2400">
                <a:latin typeface="Parisian BT" charset="0"/>
                <a:cs typeface="Times New Roman" pitchFamily="18" charset="0"/>
              </a:rPr>
              <a:t>The number is:   4</a:t>
            </a:r>
          </a:p>
        </p:txBody>
      </p:sp>
      <p:sp>
        <p:nvSpPr>
          <p:cNvPr id="66584" name="Rectangle 24"/>
          <p:cNvSpPr>
            <a:spLocks noChangeArrowheads="1"/>
          </p:cNvSpPr>
          <p:nvPr/>
        </p:nvSpPr>
        <p:spPr bwMode="auto">
          <a:xfrm>
            <a:off x="304800" y="5181600"/>
            <a:ext cx="8229600" cy="420688"/>
          </a:xfrm>
          <a:prstGeom prst="rect">
            <a:avLst/>
          </a:prstGeom>
          <a:noFill/>
          <a:ln w="9525">
            <a:noFill/>
            <a:miter lim="800000"/>
            <a:headEnd/>
            <a:tailEnd/>
          </a:ln>
          <a:effectLst/>
        </p:spPr>
        <p:txBody>
          <a:bodyPr>
            <a:spAutoFit/>
          </a:bodyPr>
          <a:lstStyle/>
          <a:p>
            <a:pPr>
              <a:lnSpc>
                <a:spcPct val="90000"/>
              </a:lnSpc>
              <a:spcBef>
                <a:spcPct val="50000"/>
              </a:spcBef>
              <a:buClr>
                <a:schemeClr val="folHlink"/>
              </a:buClr>
              <a:buSzPct val="60000"/>
              <a:buFont typeface="Wingdings" pitchFamily="2" charset="2"/>
              <a:buNone/>
            </a:pPr>
            <a:r>
              <a:rPr lang="en-US" sz="2400" dirty="0" err="1">
                <a:latin typeface="Parisian BT" charset="0"/>
                <a:cs typeface="Times New Roman" pitchFamily="18" charset="0"/>
              </a:rPr>
              <a:t>cout</a:t>
            </a:r>
            <a:r>
              <a:rPr lang="en-US" sz="2400" dirty="0">
                <a:latin typeface="Parisian BT" charset="0"/>
                <a:cs typeface="Times New Roman" pitchFamily="18" charset="0"/>
              </a:rPr>
              <a:t>&lt;&lt;“The number accessed by pointer variable is: ”&lt;&lt;*</a:t>
            </a:r>
            <a:r>
              <a:rPr lang="en-US" sz="2400" dirty="0" err="1">
                <a:latin typeface="Parisian BT" charset="0"/>
                <a:cs typeface="Times New Roman" pitchFamily="18" charset="0"/>
              </a:rPr>
              <a:t>px</a:t>
            </a:r>
            <a:endParaRPr lang="en-US" sz="2400" dirty="0">
              <a:latin typeface="Parisian BT" charset="0"/>
              <a:cs typeface="Times New Roman" pitchFamily="18" charset="0"/>
            </a:endParaRPr>
          </a:p>
        </p:txBody>
      </p:sp>
      <p:sp>
        <p:nvSpPr>
          <p:cNvPr id="66585" name="Rectangle 25"/>
          <p:cNvSpPr>
            <a:spLocks noChangeArrowheads="1"/>
          </p:cNvSpPr>
          <p:nvPr/>
        </p:nvSpPr>
        <p:spPr bwMode="auto">
          <a:xfrm>
            <a:off x="381000" y="5829181"/>
            <a:ext cx="4572000" cy="800219"/>
          </a:xfrm>
          <a:prstGeom prst="rect">
            <a:avLst/>
          </a:prstGeom>
          <a:noFill/>
          <a:ln w="9525">
            <a:noFill/>
            <a:miter lim="800000"/>
            <a:headEnd/>
            <a:tailEnd/>
          </a:ln>
          <a:effectLst/>
        </p:spPr>
        <p:txBody>
          <a:bodyPr>
            <a:spAutoFit/>
          </a:bodyPr>
          <a:lstStyle/>
          <a:p>
            <a:pPr>
              <a:lnSpc>
                <a:spcPct val="90000"/>
              </a:lnSpc>
              <a:spcBef>
                <a:spcPct val="50000"/>
              </a:spcBef>
              <a:buClr>
                <a:schemeClr val="folHlink"/>
              </a:buClr>
              <a:buSzPct val="60000"/>
              <a:buFont typeface="Wingdings" pitchFamily="2" charset="2"/>
              <a:buNone/>
            </a:pPr>
            <a:r>
              <a:rPr lang="en-US" sz="2000" i="1" dirty="0">
                <a:latin typeface="Parisian BT" charset="0"/>
                <a:cs typeface="Times New Roman" pitchFamily="18" charset="0"/>
              </a:rPr>
              <a:t>The output is:</a:t>
            </a:r>
          </a:p>
          <a:p>
            <a:pPr>
              <a:lnSpc>
                <a:spcPct val="90000"/>
              </a:lnSpc>
              <a:spcBef>
                <a:spcPct val="50000"/>
              </a:spcBef>
              <a:buClr>
                <a:schemeClr val="folHlink"/>
              </a:buClr>
              <a:buSzPct val="60000"/>
              <a:buFont typeface="Wingdings" pitchFamily="2" charset="2"/>
              <a:buNone/>
            </a:pPr>
            <a:r>
              <a:rPr lang="en-US" sz="2000" dirty="0">
                <a:latin typeface="Parisian BT" charset="0"/>
                <a:cs typeface="Times New Roman" pitchFamily="18" charset="0"/>
              </a:rPr>
              <a:t>The number is:   4</a:t>
            </a:r>
          </a:p>
        </p:txBody>
      </p:sp>
      <p:grpSp>
        <p:nvGrpSpPr>
          <p:cNvPr id="3" name="Group 26"/>
          <p:cNvGrpSpPr>
            <a:grpSpLocks/>
          </p:cNvGrpSpPr>
          <p:nvPr/>
        </p:nvGrpSpPr>
        <p:grpSpPr bwMode="auto">
          <a:xfrm>
            <a:off x="228600" y="2667000"/>
            <a:ext cx="2057400" cy="2209800"/>
            <a:chOff x="192" y="1968"/>
            <a:chExt cx="1296" cy="1392"/>
          </a:xfrm>
        </p:grpSpPr>
        <p:sp>
          <p:nvSpPr>
            <p:cNvPr id="66587" name="Rectangle 27"/>
            <p:cNvSpPr>
              <a:spLocks noChangeArrowheads="1"/>
            </p:cNvSpPr>
            <p:nvPr/>
          </p:nvSpPr>
          <p:spPr bwMode="auto">
            <a:xfrm>
              <a:off x="408" y="2088"/>
              <a:ext cx="504" cy="144"/>
            </a:xfrm>
            <a:prstGeom prst="rect">
              <a:avLst/>
            </a:prstGeom>
            <a:noFill/>
            <a:ln w="9525">
              <a:solidFill>
                <a:srgbClr val="000000"/>
              </a:solidFill>
              <a:miter lim="800000"/>
              <a:headEnd/>
              <a:tailEnd/>
            </a:ln>
          </p:spPr>
          <p:txBody>
            <a:bodyPr/>
            <a:lstStyle/>
            <a:p>
              <a:pPr algn="ctr" eaLnBrk="0" hangingPunct="0"/>
              <a:endParaRPr lang="en-US" sz="1200" b="1">
                <a:latin typeface="Calligraph810 BT" charset="0"/>
              </a:endParaRPr>
            </a:p>
          </p:txBody>
        </p:sp>
        <p:sp>
          <p:nvSpPr>
            <p:cNvPr id="66588" name="Rectangle 28"/>
            <p:cNvSpPr>
              <a:spLocks noChangeArrowheads="1"/>
            </p:cNvSpPr>
            <p:nvPr/>
          </p:nvSpPr>
          <p:spPr bwMode="auto">
            <a:xfrm>
              <a:off x="408" y="2232"/>
              <a:ext cx="504" cy="144"/>
            </a:xfrm>
            <a:prstGeom prst="rect">
              <a:avLst/>
            </a:prstGeom>
            <a:noFill/>
            <a:ln w="9525">
              <a:solidFill>
                <a:srgbClr val="000000"/>
              </a:solidFill>
              <a:miter lim="800000"/>
              <a:headEnd/>
              <a:tailEnd/>
            </a:ln>
          </p:spPr>
          <p:txBody>
            <a:bodyPr/>
            <a:lstStyle/>
            <a:p>
              <a:pPr algn="ctr" eaLnBrk="0" hangingPunct="0"/>
              <a:r>
                <a:rPr lang="en-US" sz="1200" b="1">
                  <a:latin typeface="Calligraph810 BT" charset="0"/>
                </a:rPr>
                <a:t>4</a:t>
              </a:r>
            </a:p>
          </p:txBody>
        </p:sp>
        <p:sp>
          <p:nvSpPr>
            <p:cNvPr id="66589" name="Rectangle 29"/>
            <p:cNvSpPr>
              <a:spLocks noChangeArrowheads="1"/>
            </p:cNvSpPr>
            <p:nvPr/>
          </p:nvSpPr>
          <p:spPr bwMode="auto">
            <a:xfrm>
              <a:off x="408" y="2376"/>
              <a:ext cx="504" cy="144"/>
            </a:xfrm>
            <a:prstGeom prst="rect">
              <a:avLst/>
            </a:prstGeom>
            <a:noFill/>
            <a:ln w="9525">
              <a:solidFill>
                <a:srgbClr val="000000"/>
              </a:solidFill>
              <a:miter lim="800000"/>
              <a:headEnd/>
              <a:tailEnd/>
            </a:ln>
          </p:spPr>
          <p:txBody>
            <a:bodyPr/>
            <a:lstStyle/>
            <a:p>
              <a:pPr algn="ctr" eaLnBrk="0" hangingPunct="0"/>
              <a:endParaRPr lang="en-US" sz="1200" b="1">
                <a:latin typeface="Calligraph810 BT" charset="0"/>
              </a:endParaRPr>
            </a:p>
          </p:txBody>
        </p:sp>
        <p:sp>
          <p:nvSpPr>
            <p:cNvPr id="66590" name="Rectangle 30"/>
            <p:cNvSpPr>
              <a:spLocks noChangeArrowheads="1"/>
            </p:cNvSpPr>
            <p:nvPr/>
          </p:nvSpPr>
          <p:spPr bwMode="auto">
            <a:xfrm>
              <a:off x="408" y="2520"/>
              <a:ext cx="504" cy="144"/>
            </a:xfrm>
            <a:prstGeom prst="rect">
              <a:avLst/>
            </a:prstGeom>
            <a:noFill/>
            <a:ln w="9525">
              <a:solidFill>
                <a:srgbClr val="000000"/>
              </a:solidFill>
              <a:miter lim="800000"/>
              <a:headEnd/>
              <a:tailEnd/>
            </a:ln>
          </p:spPr>
          <p:txBody>
            <a:bodyPr/>
            <a:lstStyle/>
            <a:p>
              <a:pPr algn="ctr" eaLnBrk="0" hangingPunct="0"/>
              <a:endParaRPr lang="en-US" sz="1200" b="1">
                <a:latin typeface="Calligraph810 BT" charset="0"/>
              </a:endParaRPr>
            </a:p>
          </p:txBody>
        </p:sp>
        <p:sp>
          <p:nvSpPr>
            <p:cNvPr id="66591" name="Rectangle 31"/>
            <p:cNvSpPr>
              <a:spLocks noChangeArrowheads="1"/>
            </p:cNvSpPr>
            <p:nvPr/>
          </p:nvSpPr>
          <p:spPr bwMode="auto">
            <a:xfrm>
              <a:off x="408" y="2664"/>
              <a:ext cx="504" cy="144"/>
            </a:xfrm>
            <a:prstGeom prst="rect">
              <a:avLst/>
            </a:prstGeom>
            <a:noFill/>
            <a:ln w="9525">
              <a:solidFill>
                <a:srgbClr val="000000"/>
              </a:solidFill>
              <a:miter lim="800000"/>
              <a:headEnd/>
              <a:tailEnd/>
            </a:ln>
          </p:spPr>
          <p:txBody>
            <a:bodyPr/>
            <a:lstStyle/>
            <a:p>
              <a:pPr algn="ctr" eaLnBrk="0" hangingPunct="0"/>
              <a:endParaRPr lang="en-US" sz="1200" b="1">
                <a:latin typeface="Calligraph810 BT" charset="0"/>
              </a:endParaRPr>
            </a:p>
          </p:txBody>
        </p:sp>
        <p:sp>
          <p:nvSpPr>
            <p:cNvPr id="66592" name="Rectangle 32"/>
            <p:cNvSpPr>
              <a:spLocks noChangeArrowheads="1"/>
            </p:cNvSpPr>
            <p:nvPr/>
          </p:nvSpPr>
          <p:spPr bwMode="auto">
            <a:xfrm>
              <a:off x="192" y="2232"/>
              <a:ext cx="216" cy="144"/>
            </a:xfrm>
            <a:prstGeom prst="rect">
              <a:avLst/>
            </a:prstGeom>
            <a:noFill/>
            <a:ln w="9525">
              <a:noFill/>
              <a:miter lim="800000"/>
              <a:headEnd/>
              <a:tailEnd/>
            </a:ln>
          </p:spPr>
          <p:txBody>
            <a:bodyPr/>
            <a:lstStyle/>
            <a:p>
              <a:pPr algn="ctr" eaLnBrk="0" hangingPunct="0"/>
              <a:r>
                <a:rPr lang="en-US" sz="1200" b="1">
                  <a:latin typeface="Calligraph810 BT" charset="0"/>
                </a:rPr>
                <a:t>x</a:t>
              </a:r>
            </a:p>
          </p:txBody>
        </p:sp>
        <p:sp>
          <p:nvSpPr>
            <p:cNvPr id="66593" name="Rectangle 33"/>
            <p:cNvSpPr>
              <a:spLocks noChangeArrowheads="1"/>
            </p:cNvSpPr>
            <p:nvPr/>
          </p:nvSpPr>
          <p:spPr bwMode="auto">
            <a:xfrm>
              <a:off x="192" y="2520"/>
              <a:ext cx="216" cy="144"/>
            </a:xfrm>
            <a:prstGeom prst="rect">
              <a:avLst/>
            </a:prstGeom>
            <a:noFill/>
            <a:ln w="9525">
              <a:noFill/>
              <a:miter lim="800000"/>
              <a:headEnd/>
              <a:tailEnd/>
            </a:ln>
          </p:spPr>
          <p:txBody>
            <a:bodyPr/>
            <a:lstStyle/>
            <a:p>
              <a:pPr algn="ctr" eaLnBrk="0" hangingPunct="0"/>
              <a:endParaRPr lang="en-US" sz="1200" b="1">
                <a:latin typeface="Calligraph810 BT" charset="0"/>
              </a:endParaRPr>
            </a:p>
          </p:txBody>
        </p:sp>
        <p:sp>
          <p:nvSpPr>
            <p:cNvPr id="66594" name="Rectangle 34"/>
            <p:cNvSpPr>
              <a:spLocks noChangeArrowheads="1"/>
            </p:cNvSpPr>
            <p:nvPr/>
          </p:nvSpPr>
          <p:spPr bwMode="auto">
            <a:xfrm>
              <a:off x="408" y="2784"/>
              <a:ext cx="504" cy="144"/>
            </a:xfrm>
            <a:prstGeom prst="rect">
              <a:avLst/>
            </a:prstGeom>
            <a:noFill/>
            <a:ln w="9525">
              <a:solidFill>
                <a:schemeClr val="bg2"/>
              </a:solidFill>
              <a:miter lim="800000"/>
              <a:headEnd/>
              <a:tailEnd/>
            </a:ln>
          </p:spPr>
          <p:txBody>
            <a:bodyPr/>
            <a:lstStyle/>
            <a:p>
              <a:pPr algn="ctr" eaLnBrk="0" hangingPunct="0"/>
              <a:endParaRPr lang="en-US" sz="1200" b="1">
                <a:latin typeface="Calligraph810 BT" charset="0"/>
              </a:endParaRPr>
            </a:p>
          </p:txBody>
        </p:sp>
        <p:sp>
          <p:nvSpPr>
            <p:cNvPr id="66595" name="Rectangle 35"/>
            <p:cNvSpPr>
              <a:spLocks noChangeArrowheads="1"/>
            </p:cNvSpPr>
            <p:nvPr/>
          </p:nvSpPr>
          <p:spPr bwMode="auto">
            <a:xfrm>
              <a:off x="408" y="2928"/>
              <a:ext cx="504" cy="144"/>
            </a:xfrm>
            <a:prstGeom prst="rect">
              <a:avLst/>
            </a:prstGeom>
            <a:noFill/>
            <a:ln w="9525">
              <a:solidFill>
                <a:srgbClr val="000000"/>
              </a:solidFill>
              <a:miter lim="800000"/>
              <a:headEnd/>
              <a:tailEnd/>
            </a:ln>
          </p:spPr>
          <p:txBody>
            <a:bodyPr/>
            <a:lstStyle/>
            <a:p>
              <a:pPr algn="ctr" eaLnBrk="0" hangingPunct="0"/>
              <a:endParaRPr lang="en-US" sz="1200" b="1">
                <a:latin typeface="Calligraph810 BT" charset="0"/>
              </a:endParaRPr>
            </a:p>
          </p:txBody>
        </p:sp>
        <p:sp>
          <p:nvSpPr>
            <p:cNvPr id="66596" name="Rectangle 36"/>
            <p:cNvSpPr>
              <a:spLocks noChangeArrowheads="1"/>
            </p:cNvSpPr>
            <p:nvPr/>
          </p:nvSpPr>
          <p:spPr bwMode="auto">
            <a:xfrm>
              <a:off x="408" y="3072"/>
              <a:ext cx="504" cy="144"/>
            </a:xfrm>
            <a:prstGeom prst="rect">
              <a:avLst/>
            </a:prstGeom>
            <a:noFill/>
            <a:ln w="9525">
              <a:solidFill>
                <a:srgbClr val="000000"/>
              </a:solidFill>
              <a:miter lim="800000"/>
              <a:headEnd/>
              <a:tailEnd/>
            </a:ln>
          </p:spPr>
          <p:txBody>
            <a:bodyPr/>
            <a:lstStyle/>
            <a:p>
              <a:pPr algn="ctr" eaLnBrk="0" hangingPunct="0"/>
              <a:endParaRPr lang="en-US" sz="1200" b="1">
                <a:latin typeface="Calligraph810 BT" charset="0"/>
              </a:endParaRPr>
            </a:p>
          </p:txBody>
        </p:sp>
        <p:sp>
          <p:nvSpPr>
            <p:cNvPr id="66597" name="Rectangle 37"/>
            <p:cNvSpPr>
              <a:spLocks noChangeArrowheads="1"/>
            </p:cNvSpPr>
            <p:nvPr/>
          </p:nvSpPr>
          <p:spPr bwMode="auto">
            <a:xfrm>
              <a:off x="408" y="3216"/>
              <a:ext cx="504" cy="144"/>
            </a:xfrm>
            <a:prstGeom prst="rect">
              <a:avLst/>
            </a:prstGeom>
            <a:noFill/>
            <a:ln w="9525">
              <a:solidFill>
                <a:srgbClr val="000000"/>
              </a:solidFill>
              <a:miter lim="800000"/>
              <a:headEnd/>
              <a:tailEnd/>
            </a:ln>
          </p:spPr>
          <p:txBody>
            <a:bodyPr/>
            <a:lstStyle/>
            <a:p>
              <a:pPr algn="ctr" eaLnBrk="0" hangingPunct="0"/>
              <a:endParaRPr lang="en-US" sz="1200" b="1">
                <a:latin typeface="Calligraph810 BT" charset="0"/>
              </a:endParaRPr>
            </a:p>
          </p:txBody>
        </p:sp>
        <p:sp>
          <p:nvSpPr>
            <p:cNvPr id="66598" name="Rectangle 38"/>
            <p:cNvSpPr>
              <a:spLocks noChangeArrowheads="1"/>
            </p:cNvSpPr>
            <p:nvPr/>
          </p:nvSpPr>
          <p:spPr bwMode="auto">
            <a:xfrm>
              <a:off x="192" y="2784"/>
              <a:ext cx="216" cy="144"/>
            </a:xfrm>
            <a:prstGeom prst="rect">
              <a:avLst/>
            </a:prstGeom>
            <a:noFill/>
            <a:ln w="9525">
              <a:noFill/>
              <a:miter lim="800000"/>
              <a:headEnd/>
              <a:tailEnd/>
            </a:ln>
          </p:spPr>
          <p:txBody>
            <a:bodyPr/>
            <a:lstStyle/>
            <a:p>
              <a:pPr algn="ctr" eaLnBrk="0" hangingPunct="0"/>
              <a:endParaRPr lang="en-US" sz="1200" b="1">
                <a:latin typeface="Calligraph810 BT" charset="0"/>
              </a:endParaRPr>
            </a:p>
          </p:txBody>
        </p:sp>
        <p:sp>
          <p:nvSpPr>
            <p:cNvPr id="66599" name="Rectangle 39"/>
            <p:cNvSpPr>
              <a:spLocks noChangeArrowheads="1"/>
            </p:cNvSpPr>
            <p:nvPr/>
          </p:nvSpPr>
          <p:spPr bwMode="auto">
            <a:xfrm>
              <a:off x="864" y="1968"/>
              <a:ext cx="624" cy="144"/>
            </a:xfrm>
            <a:prstGeom prst="rect">
              <a:avLst/>
            </a:prstGeom>
            <a:noFill/>
            <a:ln w="9525">
              <a:noFill/>
              <a:miter lim="800000"/>
              <a:headEnd/>
              <a:tailEnd/>
            </a:ln>
          </p:spPr>
          <p:txBody>
            <a:bodyPr/>
            <a:lstStyle/>
            <a:p>
              <a:pPr algn="ctr" eaLnBrk="0" hangingPunct="0"/>
              <a:r>
                <a:rPr lang="en-US" sz="1200" b="1" dirty="0">
                  <a:latin typeface="Calligraph810 BT" charset="0"/>
                </a:rPr>
                <a:t>Addresses</a:t>
              </a:r>
            </a:p>
            <a:p>
              <a:pPr algn="ctr" eaLnBrk="0" hangingPunct="0"/>
              <a:endParaRPr lang="en-US" sz="1200" b="1" dirty="0">
                <a:latin typeface="Calligraph810 BT" charset="0"/>
              </a:endParaRPr>
            </a:p>
            <a:p>
              <a:pPr algn="ctr" eaLnBrk="0" hangingPunct="0"/>
              <a:endParaRPr lang="en-US" sz="1200" b="1" dirty="0">
                <a:latin typeface="Calligraph810 BT" charset="0"/>
              </a:endParaRPr>
            </a:p>
          </p:txBody>
        </p:sp>
        <p:sp>
          <p:nvSpPr>
            <p:cNvPr id="66600" name="Rectangle 40"/>
            <p:cNvSpPr>
              <a:spLocks noChangeArrowheads="1"/>
            </p:cNvSpPr>
            <p:nvPr/>
          </p:nvSpPr>
          <p:spPr bwMode="auto">
            <a:xfrm>
              <a:off x="960" y="2232"/>
              <a:ext cx="360" cy="144"/>
            </a:xfrm>
            <a:prstGeom prst="rect">
              <a:avLst/>
            </a:prstGeom>
            <a:noFill/>
            <a:ln w="9525">
              <a:noFill/>
              <a:miter lim="800000"/>
              <a:headEnd/>
              <a:tailEnd/>
            </a:ln>
          </p:spPr>
          <p:txBody>
            <a:bodyPr/>
            <a:lstStyle/>
            <a:p>
              <a:pPr algn="ctr" eaLnBrk="0" hangingPunct="0"/>
              <a:r>
                <a:rPr lang="en-US" sz="1200" b="1">
                  <a:latin typeface="Calligraph810 BT" charset="0"/>
                </a:rPr>
                <a:t>1310</a:t>
              </a:r>
            </a:p>
            <a:p>
              <a:pPr algn="ctr" eaLnBrk="0" hangingPunct="0"/>
              <a:endParaRPr lang="en-US" sz="1200" b="1">
                <a:latin typeface="Calligraph810 BT" charset="0"/>
              </a:endParaRPr>
            </a:p>
            <a:p>
              <a:pPr algn="ctr" eaLnBrk="0" hangingPunct="0"/>
              <a:endParaRPr lang="en-US" sz="1200" b="1">
                <a:latin typeface="Calligraph810 BT" charset="0"/>
              </a:endParaRPr>
            </a:p>
          </p:txBody>
        </p:sp>
        <p:sp>
          <p:nvSpPr>
            <p:cNvPr id="66601" name="Rectangle 41"/>
            <p:cNvSpPr>
              <a:spLocks noChangeArrowheads="1"/>
            </p:cNvSpPr>
            <p:nvPr/>
          </p:nvSpPr>
          <p:spPr bwMode="auto">
            <a:xfrm>
              <a:off x="960" y="2496"/>
              <a:ext cx="360" cy="144"/>
            </a:xfrm>
            <a:prstGeom prst="rect">
              <a:avLst/>
            </a:prstGeom>
            <a:noFill/>
            <a:ln w="9525">
              <a:noFill/>
              <a:miter lim="800000"/>
              <a:headEnd/>
              <a:tailEnd/>
            </a:ln>
          </p:spPr>
          <p:txBody>
            <a:bodyPr/>
            <a:lstStyle/>
            <a:p>
              <a:pPr algn="ctr" eaLnBrk="0" hangingPunct="0"/>
              <a:r>
                <a:rPr lang="en-US" sz="1200" b="1">
                  <a:latin typeface="Calligraph810 BT" charset="0"/>
                </a:rPr>
                <a:t>1312</a:t>
              </a:r>
            </a:p>
            <a:p>
              <a:pPr algn="ctr" eaLnBrk="0" hangingPunct="0"/>
              <a:endParaRPr lang="en-US" sz="1200" b="1">
                <a:latin typeface="Calligraph810 BT" charset="0"/>
              </a:endParaRPr>
            </a:p>
            <a:p>
              <a:pPr algn="ctr" eaLnBrk="0" hangingPunct="0"/>
              <a:endParaRPr lang="en-US" sz="1200" b="1">
                <a:latin typeface="Calligraph810 BT" charset="0"/>
              </a:endParaRPr>
            </a:p>
          </p:txBody>
        </p:sp>
        <p:sp>
          <p:nvSpPr>
            <p:cNvPr id="66602" name="Rectangle 42"/>
            <p:cNvSpPr>
              <a:spLocks noChangeArrowheads="1"/>
            </p:cNvSpPr>
            <p:nvPr/>
          </p:nvSpPr>
          <p:spPr bwMode="auto">
            <a:xfrm>
              <a:off x="960" y="2784"/>
              <a:ext cx="360" cy="144"/>
            </a:xfrm>
            <a:prstGeom prst="rect">
              <a:avLst/>
            </a:prstGeom>
            <a:noFill/>
            <a:ln w="9525">
              <a:noFill/>
              <a:miter lim="800000"/>
              <a:headEnd/>
              <a:tailEnd/>
            </a:ln>
          </p:spPr>
          <p:txBody>
            <a:bodyPr/>
            <a:lstStyle/>
            <a:p>
              <a:pPr algn="ctr" eaLnBrk="0" hangingPunct="0"/>
              <a:r>
                <a:rPr lang="en-US" sz="1200" b="1">
                  <a:latin typeface="Calligraph810 BT" charset="0"/>
                </a:rPr>
                <a:t>1314</a:t>
              </a:r>
            </a:p>
            <a:p>
              <a:pPr algn="ctr" eaLnBrk="0" hangingPunct="0"/>
              <a:endParaRPr lang="en-US" sz="1200" b="1">
                <a:latin typeface="Calligraph810 BT" charset="0"/>
              </a:endParaRPr>
            </a:p>
            <a:p>
              <a:pPr algn="ctr" eaLnBrk="0" hangingPunct="0"/>
              <a:endParaRPr lang="en-US" sz="1200" b="1">
                <a:latin typeface="Calligraph810 BT" charset="0"/>
              </a:endParaRPr>
            </a:p>
          </p:txBody>
        </p:sp>
        <p:sp>
          <p:nvSpPr>
            <p:cNvPr id="66603" name="Rectangle 43"/>
            <p:cNvSpPr>
              <a:spLocks noChangeArrowheads="1"/>
            </p:cNvSpPr>
            <p:nvPr/>
          </p:nvSpPr>
          <p:spPr bwMode="auto">
            <a:xfrm>
              <a:off x="960" y="3072"/>
              <a:ext cx="360" cy="144"/>
            </a:xfrm>
            <a:prstGeom prst="rect">
              <a:avLst/>
            </a:prstGeom>
            <a:noFill/>
            <a:ln w="9525">
              <a:noFill/>
              <a:miter lim="800000"/>
              <a:headEnd/>
              <a:tailEnd/>
            </a:ln>
          </p:spPr>
          <p:txBody>
            <a:bodyPr/>
            <a:lstStyle/>
            <a:p>
              <a:pPr algn="ctr" eaLnBrk="0" hangingPunct="0"/>
              <a:r>
                <a:rPr lang="en-US" sz="1200" b="1">
                  <a:latin typeface="Calligraph810 BT" charset="0"/>
                </a:rPr>
                <a:t>1316</a:t>
              </a:r>
            </a:p>
            <a:p>
              <a:pPr algn="ctr" eaLnBrk="0" hangingPunct="0"/>
              <a:endParaRPr lang="en-US" sz="1200" b="1">
                <a:latin typeface="Calligraph810 BT" charset="0"/>
              </a:endParaRPr>
            </a:p>
            <a:p>
              <a:pPr algn="ctr" eaLnBrk="0" hangingPunct="0"/>
              <a:endParaRPr lang="en-US" sz="1200" b="1">
                <a:latin typeface="Calligraph810 BT" charset="0"/>
              </a:endParaRPr>
            </a:p>
          </p:txBody>
        </p:sp>
      </p:grpSp>
      <p:sp>
        <p:nvSpPr>
          <p:cNvPr id="66604" name="Rectangle 44"/>
          <p:cNvSpPr>
            <a:spLocks noChangeArrowheads="1"/>
          </p:cNvSpPr>
          <p:nvPr/>
        </p:nvSpPr>
        <p:spPr bwMode="auto">
          <a:xfrm>
            <a:off x="228600" y="1905000"/>
            <a:ext cx="8259763" cy="461665"/>
          </a:xfrm>
          <a:prstGeom prst="rect">
            <a:avLst/>
          </a:prstGeom>
          <a:noFill/>
          <a:ln w="9525">
            <a:noFill/>
            <a:miter lim="800000"/>
            <a:headEnd/>
            <a:tailEnd/>
          </a:ln>
          <a:effectLst/>
        </p:spPr>
        <p:txBody>
          <a:bodyPr>
            <a:spAutoFit/>
          </a:bodyPr>
          <a:lstStyle/>
          <a:p>
            <a:pPr>
              <a:spcBef>
                <a:spcPct val="20000"/>
              </a:spcBef>
              <a:buClr>
                <a:schemeClr val="folHlink"/>
              </a:buClr>
              <a:buSzPct val="60000"/>
              <a:buFont typeface="Wingdings" pitchFamily="2" charset="2"/>
              <a:buNone/>
            </a:pPr>
            <a:r>
              <a:rPr lang="en-US" sz="2400" dirty="0" err="1">
                <a:latin typeface="Parisian BT" charset="0"/>
                <a:cs typeface="Times New Roman" pitchFamily="18" charset="0"/>
              </a:rPr>
              <a:t>int</a:t>
            </a:r>
            <a:r>
              <a:rPr lang="en-US" sz="2400" dirty="0">
                <a:latin typeface="Parisian BT" charset="0"/>
                <a:cs typeface="Times New Roman" pitchFamily="18" charset="0"/>
              </a:rPr>
              <a:t> *</a:t>
            </a:r>
            <a:r>
              <a:rPr lang="en-US" sz="2400" dirty="0" err="1">
                <a:latin typeface="Parisian BT" charset="0"/>
                <a:cs typeface="Times New Roman" pitchFamily="18" charset="0"/>
              </a:rPr>
              <a:t>px</a:t>
            </a:r>
            <a:r>
              <a:rPr lang="en-US" sz="2400" dirty="0">
                <a:latin typeface="Parisian BT" charset="0"/>
                <a:cs typeface="Times New Roman" pitchFamily="18" charset="0"/>
              </a:rPr>
              <a:t> = &amp;x;</a:t>
            </a:r>
            <a:r>
              <a:rPr lang="en-US" sz="2400" i="1" dirty="0">
                <a:latin typeface="Parisian BT" charset="0"/>
                <a:cs typeface="Times New Roman" pitchFamily="18" charset="0"/>
              </a:rPr>
              <a:t>    </a:t>
            </a:r>
            <a:r>
              <a:rPr lang="en-US" sz="2000" dirty="0">
                <a:latin typeface="Parisian BT" charset="0"/>
                <a:cs typeface="Times New Roman" pitchFamily="18" charset="0"/>
              </a:rPr>
              <a:t>//stores address of variable x in variable </a:t>
            </a:r>
            <a:r>
              <a:rPr lang="en-US" sz="2000" dirty="0" err="1">
                <a:latin typeface="Parisian BT" charset="0"/>
                <a:cs typeface="Times New Roman" pitchFamily="18" charset="0"/>
              </a:rPr>
              <a:t>px</a:t>
            </a:r>
            <a:r>
              <a:rPr lang="en-US" sz="2400" dirty="0">
                <a:latin typeface="Parisian BT" charset="0"/>
                <a:cs typeface="Times New Roman" pitchFamily="18" charset="0"/>
              </a:rPr>
              <a:t> </a:t>
            </a:r>
          </a:p>
        </p:txBody>
      </p:sp>
      <p:sp>
        <p:nvSpPr>
          <p:cNvPr id="66606" name="AutoShape 46"/>
          <p:cNvSpPr>
            <a:spLocks noChangeArrowheads="1"/>
          </p:cNvSpPr>
          <p:nvPr/>
        </p:nvSpPr>
        <p:spPr bwMode="auto">
          <a:xfrm rot="-3225188">
            <a:off x="3343275" y="3409950"/>
            <a:ext cx="909638" cy="185738"/>
          </a:xfrm>
          <a:prstGeom prst="rightArrow">
            <a:avLst>
              <a:gd name="adj1" fmla="val 50000"/>
              <a:gd name="adj2" fmla="val 122436"/>
            </a:avLst>
          </a:prstGeom>
          <a:solidFill>
            <a:schemeClr val="accent2"/>
          </a:solidFill>
          <a:ln w="9525">
            <a:solidFill>
              <a:schemeClr val="tx1"/>
            </a:solidFill>
            <a:miter lim="800000"/>
            <a:headEnd/>
            <a:tailEnd/>
          </a:ln>
          <a:effectLst/>
        </p:spPr>
        <p:txBody>
          <a:bodyPr vert="eaVert" wrap="none" anchor="ctr"/>
          <a:lstStyle/>
          <a:p>
            <a:pPr algn="ctr" eaLnBrk="0" hangingPunct="0"/>
            <a:endParaRPr lang="en-US">
              <a:latin typeface="Garamond"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anim calcmode="lin" valueType="num">
                                      <p:cBhvr additive="base">
                                        <p:cTn id="7" dur="500" fill="hold"/>
                                        <p:tgtEl>
                                          <p:spTgt spid="665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656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9"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9" fill="hold" grpId="0" nodeType="clickEffect">
                                  <p:stCondLst>
                                    <p:cond delay="0"/>
                                  </p:stCondLst>
                                  <p:childTnLst>
                                    <p:set>
                                      <p:cBhvr>
                                        <p:cTn id="18" dur="1" fill="hold">
                                          <p:stCondLst>
                                            <p:cond delay="0"/>
                                          </p:stCondLst>
                                        </p:cTn>
                                        <p:tgtEl>
                                          <p:spTgt spid="66604"/>
                                        </p:tgtEl>
                                        <p:attrNameLst>
                                          <p:attrName>style.visibility</p:attrName>
                                        </p:attrNameLst>
                                      </p:cBhvr>
                                      <p:to>
                                        <p:strVal val="visible"/>
                                      </p:to>
                                    </p:set>
                                    <p:anim calcmode="lin" valueType="num">
                                      <p:cBhvr additive="base">
                                        <p:cTn id="19" dur="500" fill="hold"/>
                                        <p:tgtEl>
                                          <p:spTgt spid="66604"/>
                                        </p:tgtEl>
                                        <p:attrNameLst>
                                          <p:attrName>ppt_x</p:attrName>
                                        </p:attrNameLst>
                                      </p:cBhvr>
                                      <p:tavLst>
                                        <p:tav tm="0">
                                          <p:val>
                                            <p:strVal val="0-#ppt_w/2"/>
                                          </p:val>
                                        </p:tav>
                                        <p:tav tm="100000">
                                          <p:val>
                                            <p:strVal val="#ppt_x"/>
                                          </p:val>
                                        </p:tav>
                                      </p:tavLst>
                                    </p:anim>
                                    <p:anim calcmode="lin" valueType="num">
                                      <p:cBhvr additive="base">
                                        <p:cTn id="20" dur="500" fill="hold"/>
                                        <p:tgtEl>
                                          <p:spTgt spid="66604"/>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9"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0-#ppt_w/2"/>
                                          </p:val>
                                        </p:tav>
                                        <p:tav tm="100000">
                                          <p:val>
                                            <p:strVal val="#ppt_x"/>
                                          </p:val>
                                        </p:tav>
                                      </p:tavLst>
                                    </p:anim>
                                    <p:anim calcmode="lin" valueType="num">
                                      <p:cBhvr additive="base">
                                        <p:cTn id="26"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9" fill="hold" grpId="0" nodeType="clickEffect">
                                  <p:stCondLst>
                                    <p:cond delay="0"/>
                                  </p:stCondLst>
                                  <p:childTnLst>
                                    <p:set>
                                      <p:cBhvr>
                                        <p:cTn id="30" dur="1" fill="hold">
                                          <p:stCondLst>
                                            <p:cond delay="0"/>
                                          </p:stCondLst>
                                        </p:cTn>
                                        <p:tgtEl>
                                          <p:spTgt spid="66582"/>
                                        </p:tgtEl>
                                        <p:attrNameLst>
                                          <p:attrName>style.visibility</p:attrName>
                                        </p:attrNameLst>
                                      </p:cBhvr>
                                      <p:to>
                                        <p:strVal val="visible"/>
                                      </p:to>
                                    </p:set>
                                    <p:anim calcmode="lin" valueType="num">
                                      <p:cBhvr additive="base">
                                        <p:cTn id="31" dur="500" fill="hold"/>
                                        <p:tgtEl>
                                          <p:spTgt spid="66582"/>
                                        </p:tgtEl>
                                        <p:attrNameLst>
                                          <p:attrName>ppt_x</p:attrName>
                                        </p:attrNameLst>
                                      </p:cBhvr>
                                      <p:tavLst>
                                        <p:tav tm="0">
                                          <p:val>
                                            <p:strVal val="0-#ppt_w/2"/>
                                          </p:val>
                                        </p:tav>
                                        <p:tav tm="100000">
                                          <p:val>
                                            <p:strVal val="#ppt_x"/>
                                          </p:val>
                                        </p:tav>
                                      </p:tavLst>
                                    </p:anim>
                                    <p:anim calcmode="lin" valueType="num">
                                      <p:cBhvr additive="base">
                                        <p:cTn id="32" dur="500" fill="hold"/>
                                        <p:tgtEl>
                                          <p:spTgt spid="66582"/>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9" fill="hold" grpId="0" nodeType="clickEffect">
                                  <p:stCondLst>
                                    <p:cond delay="0"/>
                                  </p:stCondLst>
                                  <p:childTnLst>
                                    <p:set>
                                      <p:cBhvr>
                                        <p:cTn id="36" dur="1" fill="hold">
                                          <p:stCondLst>
                                            <p:cond delay="0"/>
                                          </p:stCondLst>
                                        </p:cTn>
                                        <p:tgtEl>
                                          <p:spTgt spid="66583"/>
                                        </p:tgtEl>
                                        <p:attrNameLst>
                                          <p:attrName>style.visibility</p:attrName>
                                        </p:attrNameLst>
                                      </p:cBhvr>
                                      <p:to>
                                        <p:strVal val="visible"/>
                                      </p:to>
                                    </p:set>
                                    <p:anim calcmode="lin" valueType="num">
                                      <p:cBhvr additive="base">
                                        <p:cTn id="37" dur="500" fill="hold"/>
                                        <p:tgtEl>
                                          <p:spTgt spid="66583"/>
                                        </p:tgtEl>
                                        <p:attrNameLst>
                                          <p:attrName>ppt_x</p:attrName>
                                        </p:attrNameLst>
                                      </p:cBhvr>
                                      <p:tavLst>
                                        <p:tav tm="0">
                                          <p:val>
                                            <p:strVal val="0-#ppt_w/2"/>
                                          </p:val>
                                        </p:tav>
                                        <p:tav tm="100000">
                                          <p:val>
                                            <p:strVal val="#ppt_x"/>
                                          </p:val>
                                        </p:tav>
                                      </p:tavLst>
                                    </p:anim>
                                    <p:anim calcmode="lin" valueType="num">
                                      <p:cBhvr additive="base">
                                        <p:cTn id="38" dur="500" fill="hold"/>
                                        <p:tgtEl>
                                          <p:spTgt spid="66583"/>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9" fill="hold" grpId="0" nodeType="clickEffect">
                                  <p:stCondLst>
                                    <p:cond delay="0"/>
                                  </p:stCondLst>
                                  <p:childTnLst>
                                    <p:set>
                                      <p:cBhvr>
                                        <p:cTn id="42" dur="1" fill="hold">
                                          <p:stCondLst>
                                            <p:cond delay="0"/>
                                          </p:stCondLst>
                                        </p:cTn>
                                        <p:tgtEl>
                                          <p:spTgt spid="66584"/>
                                        </p:tgtEl>
                                        <p:attrNameLst>
                                          <p:attrName>style.visibility</p:attrName>
                                        </p:attrNameLst>
                                      </p:cBhvr>
                                      <p:to>
                                        <p:strVal val="visible"/>
                                      </p:to>
                                    </p:set>
                                    <p:anim calcmode="lin" valueType="num">
                                      <p:cBhvr additive="base">
                                        <p:cTn id="43" dur="500" fill="hold"/>
                                        <p:tgtEl>
                                          <p:spTgt spid="66584"/>
                                        </p:tgtEl>
                                        <p:attrNameLst>
                                          <p:attrName>ppt_x</p:attrName>
                                        </p:attrNameLst>
                                      </p:cBhvr>
                                      <p:tavLst>
                                        <p:tav tm="0">
                                          <p:val>
                                            <p:strVal val="0-#ppt_w/2"/>
                                          </p:val>
                                        </p:tav>
                                        <p:tav tm="100000">
                                          <p:val>
                                            <p:strVal val="#ppt_x"/>
                                          </p:val>
                                        </p:tav>
                                      </p:tavLst>
                                    </p:anim>
                                    <p:anim calcmode="lin" valueType="num">
                                      <p:cBhvr additive="base">
                                        <p:cTn id="44" dur="500" fill="hold"/>
                                        <p:tgtEl>
                                          <p:spTgt spid="66584"/>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9" fill="hold" grpId="0" nodeType="clickEffect">
                                  <p:stCondLst>
                                    <p:cond delay="0"/>
                                  </p:stCondLst>
                                  <p:childTnLst>
                                    <p:set>
                                      <p:cBhvr>
                                        <p:cTn id="48" dur="1" fill="hold">
                                          <p:stCondLst>
                                            <p:cond delay="0"/>
                                          </p:stCondLst>
                                        </p:cTn>
                                        <p:tgtEl>
                                          <p:spTgt spid="66606"/>
                                        </p:tgtEl>
                                        <p:attrNameLst>
                                          <p:attrName>style.visibility</p:attrName>
                                        </p:attrNameLst>
                                      </p:cBhvr>
                                      <p:to>
                                        <p:strVal val="visible"/>
                                      </p:to>
                                    </p:set>
                                    <p:anim calcmode="lin" valueType="num">
                                      <p:cBhvr additive="base">
                                        <p:cTn id="49" dur="500" fill="hold"/>
                                        <p:tgtEl>
                                          <p:spTgt spid="66606"/>
                                        </p:tgtEl>
                                        <p:attrNameLst>
                                          <p:attrName>ppt_x</p:attrName>
                                        </p:attrNameLst>
                                      </p:cBhvr>
                                      <p:tavLst>
                                        <p:tav tm="0">
                                          <p:val>
                                            <p:strVal val="0-#ppt_w/2"/>
                                          </p:val>
                                        </p:tav>
                                        <p:tav tm="100000">
                                          <p:val>
                                            <p:strVal val="#ppt_x"/>
                                          </p:val>
                                        </p:tav>
                                      </p:tavLst>
                                    </p:anim>
                                    <p:anim calcmode="lin" valueType="num">
                                      <p:cBhvr additive="base">
                                        <p:cTn id="50" dur="500" fill="hold"/>
                                        <p:tgtEl>
                                          <p:spTgt spid="66606"/>
                                        </p:tgtEl>
                                        <p:attrNameLst>
                                          <p:attrName>ppt_y</p:attrName>
                                        </p:attrNameLst>
                                      </p:cBhvr>
                                      <p:tavLst>
                                        <p:tav tm="0">
                                          <p:val>
                                            <p:strVal val="0-#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9" fill="hold" grpId="0" nodeType="clickEffect">
                                  <p:stCondLst>
                                    <p:cond delay="0"/>
                                  </p:stCondLst>
                                  <p:childTnLst>
                                    <p:set>
                                      <p:cBhvr>
                                        <p:cTn id="54" dur="1" fill="hold">
                                          <p:stCondLst>
                                            <p:cond delay="0"/>
                                          </p:stCondLst>
                                        </p:cTn>
                                        <p:tgtEl>
                                          <p:spTgt spid="66585"/>
                                        </p:tgtEl>
                                        <p:attrNameLst>
                                          <p:attrName>style.visibility</p:attrName>
                                        </p:attrNameLst>
                                      </p:cBhvr>
                                      <p:to>
                                        <p:strVal val="visible"/>
                                      </p:to>
                                    </p:set>
                                    <p:anim calcmode="lin" valueType="num">
                                      <p:cBhvr additive="base">
                                        <p:cTn id="55" dur="500" fill="hold"/>
                                        <p:tgtEl>
                                          <p:spTgt spid="66585"/>
                                        </p:tgtEl>
                                        <p:attrNameLst>
                                          <p:attrName>ppt_x</p:attrName>
                                        </p:attrNameLst>
                                      </p:cBhvr>
                                      <p:tavLst>
                                        <p:tav tm="0">
                                          <p:val>
                                            <p:strVal val="0-#ppt_w/2"/>
                                          </p:val>
                                        </p:tav>
                                        <p:tav tm="100000">
                                          <p:val>
                                            <p:strVal val="#ppt_x"/>
                                          </p:val>
                                        </p:tav>
                                      </p:tavLst>
                                    </p:anim>
                                    <p:anim calcmode="lin" valueType="num">
                                      <p:cBhvr additive="base">
                                        <p:cTn id="56" dur="500" fill="hold"/>
                                        <p:tgtEl>
                                          <p:spTgt spid="6658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build="p" autoUpdateAnimBg="0"/>
      <p:bldP spid="66582" grpId="0" autoUpdateAnimBg="0"/>
      <p:bldP spid="66583" grpId="0" autoUpdateAnimBg="0"/>
      <p:bldP spid="66584" grpId="0" autoUpdateAnimBg="0"/>
      <p:bldP spid="66585" grpId="0" autoUpdateAnimBg="0"/>
      <p:bldP spid="66604" grpId="0" autoUpdateAnimBg="0"/>
      <p:bldP spid="66606"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2427</TotalTime>
  <Words>1830</Words>
  <Application>Microsoft Office PowerPoint</Application>
  <PresentationFormat>On-screen Show (4:3)</PresentationFormat>
  <Paragraphs>449</Paragraphs>
  <Slides>44</Slides>
  <Notes>12</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Equity</vt:lpstr>
      <vt:lpstr>Review</vt:lpstr>
      <vt:lpstr>Pointer</vt:lpstr>
      <vt:lpstr>What is a Pointer?</vt:lpstr>
      <vt:lpstr>Pointer Variables</vt:lpstr>
      <vt:lpstr>Why Use Pointers?</vt:lpstr>
      <vt:lpstr>Pointer Data Types and Pointer Variables</vt:lpstr>
      <vt:lpstr>The Address-Of Operator (&amp;)</vt:lpstr>
      <vt:lpstr>The Indirection Operator</vt:lpstr>
      <vt:lpstr>The Indirection Operator</vt:lpstr>
      <vt:lpstr>The Indirection Operator</vt:lpstr>
      <vt:lpstr>Pointer Representation</vt:lpstr>
      <vt:lpstr>Example</vt:lpstr>
      <vt:lpstr>What is a pointer?</vt:lpstr>
      <vt:lpstr>Pointers Memory Representation</vt:lpstr>
      <vt:lpstr>cont…</vt:lpstr>
      <vt:lpstr>cont…</vt:lpstr>
      <vt:lpstr>cont…</vt:lpstr>
      <vt:lpstr>Pointers </vt:lpstr>
      <vt:lpstr>Getting the Address of a Variable</vt:lpstr>
      <vt:lpstr>Pointer Variables</vt:lpstr>
      <vt:lpstr>Pointer Variables</vt:lpstr>
      <vt:lpstr>Assigning a value to a dereferenced pointer</vt:lpstr>
      <vt:lpstr>Pointers to anything</vt:lpstr>
      <vt:lpstr>The Relationship Between Arrays and Pointers</vt:lpstr>
      <vt:lpstr>Pointers and Arrays</vt:lpstr>
      <vt:lpstr>Pointer Arithmetic</vt:lpstr>
      <vt:lpstr>Pointer arithmetic</vt:lpstr>
      <vt:lpstr>Initializing Pointers</vt:lpstr>
      <vt:lpstr>Comparing Pointers</vt:lpstr>
      <vt:lpstr>Operator new and new[]</vt:lpstr>
      <vt:lpstr>cont…</vt:lpstr>
      <vt:lpstr>cont…</vt:lpstr>
      <vt:lpstr>Operator delete and delete[]</vt:lpstr>
      <vt:lpstr>cont…</vt:lpstr>
      <vt:lpstr> </vt:lpstr>
      <vt:lpstr>Slide 36</vt:lpstr>
      <vt:lpstr>Dynamic Memory Allocation</vt:lpstr>
      <vt:lpstr>Void Pointer  </vt:lpstr>
      <vt:lpstr>Functions</vt:lpstr>
      <vt:lpstr>Pointer Parameters</vt:lpstr>
      <vt:lpstr>Pointers as Function Parameters</vt:lpstr>
      <vt:lpstr>Pointers as Function Parameters</vt:lpstr>
      <vt:lpstr>Passing pointers as arguments</vt:lpstr>
      <vt:lpstr>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 &amp; Data Structure</dc:title>
  <dc:creator>DELL</dc:creator>
  <cp:lastModifiedBy>NTS</cp:lastModifiedBy>
  <cp:revision>155</cp:revision>
  <dcterms:created xsi:type="dcterms:W3CDTF">2006-08-16T00:00:00Z</dcterms:created>
  <dcterms:modified xsi:type="dcterms:W3CDTF">2013-12-21T17:16:28Z</dcterms:modified>
</cp:coreProperties>
</file>