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6"/>
  </p:notesMasterIdLst>
  <p:sldIdLst>
    <p:sldId id="302" r:id="rId2"/>
    <p:sldId id="257" r:id="rId3"/>
    <p:sldId id="300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3" r:id="rId19"/>
    <p:sldId id="274" r:id="rId20"/>
    <p:sldId id="272" r:id="rId21"/>
    <p:sldId id="275" r:id="rId22"/>
    <p:sldId id="278" r:id="rId23"/>
    <p:sldId id="277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301" r:id="rId4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7701DE-41A2-4FDD-A768-7F2E238EB650}" type="datetimeFigureOut">
              <a:rPr lang="en-US" smtClean="0"/>
              <a:pPr/>
              <a:t>12/23/2013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72392C-F07A-4489-A158-6D39DAFE077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360014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72392C-F07A-4489-A158-6D39DAFE077F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84942-6079-42AD-8406-0DFA2581D61A}" type="datetime1">
              <a:rPr lang="en-US" smtClean="0"/>
              <a:pPr/>
              <a:t>12/23/2013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C62CF-E3BC-4E4D-AC39-151721105F24}" type="datetime1">
              <a:rPr lang="en-US" smtClean="0"/>
              <a:pPr/>
              <a:t>12/23/2013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D2DE3-93BC-407D-B467-53154E7309FD}" type="datetime1">
              <a:rPr lang="en-US" smtClean="0"/>
              <a:pPr/>
              <a:t>12/23/2013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DE678-3E4C-435B-AE07-FD92AE27DA84}" type="datetime1">
              <a:rPr lang="en-US" smtClean="0"/>
              <a:pPr/>
              <a:t>12/23/2013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232D0-6782-4911-A3A2-E0873ED9675B}" type="datetime1">
              <a:rPr lang="en-US" smtClean="0"/>
              <a:pPr/>
              <a:t>12/23/2013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22D37-55F5-40D7-AFA3-6EC47B1FC520}" type="datetime1">
              <a:rPr lang="en-US" smtClean="0"/>
              <a:pPr/>
              <a:t>12/23/2013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5B6DA-4C3D-4D3A-830C-4EF531F2B22A}" type="datetime1">
              <a:rPr lang="en-US" smtClean="0"/>
              <a:pPr/>
              <a:t>12/23/2013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0D135-7758-41F0-BA33-7F5B90447AC4}" type="datetime1">
              <a:rPr lang="en-US" smtClean="0"/>
              <a:pPr/>
              <a:t>12/23/2013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DDBD0-E22A-4B59-83AF-1966D53B4B44}" type="datetime1">
              <a:rPr lang="en-US" smtClean="0"/>
              <a:pPr/>
              <a:t>12/23/2013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1B8AE-CA3C-4AAF-9F29-923326ACA68E}" type="datetime1">
              <a:rPr lang="en-US" smtClean="0"/>
              <a:pPr/>
              <a:t>12/23/2013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50A68-D52F-4291-9D13-F362CE85946D}" type="datetime1">
              <a:rPr lang="en-US" smtClean="0"/>
              <a:pPr/>
              <a:t>12/23/2013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868362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143000"/>
            <a:ext cx="7772400" cy="51054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324600"/>
            <a:ext cx="2476500" cy="34290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809F329-BF17-4F5F-A812-44C4B0E1DA2D}" type="datetime1">
              <a:rPr lang="en-US" smtClean="0"/>
              <a:pPr/>
              <a:t>12/23/2013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324600"/>
            <a:ext cx="3962400" cy="3048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762000" y="1524000"/>
            <a:ext cx="7772400" cy="51816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Pointer</a:t>
            </a:r>
          </a:p>
          <a:p>
            <a:r>
              <a:rPr lang="en-US" dirty="0"/>
              <a:t>Pointer Variables</a:t>
            </a:r>
          </a:p>
          <a:p>
            <a:r>
              <a:rPr lang="en-US" dirty="0"/>
              <a:t>Dynamic Memory Allocation </a:t>
            </a:r>
          </a:p>
          <a:p>
            <a:r>
              <a:rPr lang="en-US" dirty="0"/>
              <a:t>Functions</a:t>
            </a:r>
          </a:p>
        </p:txBody>
      </p:sp>
    </p:spTree>
    <p:extLst>
      <p:ext uri="{BB962C8B-B14F-4D97-AF65-F5344CB8AC3E}">
        <p14:creationId xmlns:p14="http://schemas.microsoft.com/office/powerpoint/2010/main" xmlns="" val="2805163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Two-dimensional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219200"/>
            <a:ext cx="7772400" cy="5181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one-dimensional array: a single variable specifies each array elements</a:t>
            </a:r>
          </a:p>
          <a:p>
            <a:r>
              <a:rPr lang="en-US" dirty="0" smtClean="0"/>
              <a:t>but arrays can be defined as two-dimensional</a:t>
            </a:r>
          </a:p>
          <a:p>
            <a:r>
              <a:rPr lang="en-US" dirty="0" smtClean="0"/>
              <a:t>array of arrays is called multidimensional array</a:t>
            </a:r>
          </a:p>
          <a:p>
            <a:r>
              <a:rPr lang="en-US" dirty="0" smtClean="0"/>
              <a:t>all the elements are of the same data type </a:t>
            </a:r>
          </a:p>
          <a:p>
            <a:r>
              <a:rPr lang="en-US" dirty="0" smtClean="0"/>
              <a:t>example: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anArray</a:t>
            </a:r>
            <a:r>
              <a:rPr lang="en-US" dirty="0" smtClean="0"/>
              <a:t>[3][5];</a:t>
            </a:r>
          </a:p>
          <a:p>
            <a:pPr lvl="1"/>
            <a:r>
              <a:rPr lang="en-US" dirty="0" smtClean="0"/>
              <a:t>a two dimensional array</a:t>
            </a:r>
          </a:p>
          <a:p>
            <a:pPr lvl="1"/>
            <a:r>
              <a:rPr lang="en-US" dirty="0" smtClean="0"/>
              <a:t>first subscript as being the row, the second as column</a:t>
            </a:r>
          </a:p>
          <a:p>
            <a:pPr lvl="1"/>
            <a:r>
              <a:rPr lang="en-US" dirty="0" smtClean="0"/>
              <a:t>so this array contains 3 rows and 5 columns</a:t>
            </a:r>
          </a:p>
          <a:p>
            <a:pPr lvl="1">
              <a:buNone/>
            </a:pPr>
            <a:r>
              <a:rPr lang="en-US" dirty="0" smtClean="0"/>
              <a:t>[0][0]         [0][1] 	[0][2] 	[0][3] 	[0][4] </a:t>
            </a:r>
          </a:p>
          <a:p>
            <a:pPr lvl="1">
              <a:buNone/>
            </a:pPr>
            <a:r>
              <a:rPr lang="en-US" dirty="0" smtClean="0"/>
              <a:t>[1][0]         [1][1] 	[1][2] 	[1][3] 	[1][4] </a:t>
            </a:r>
          </a:p>
          <a:p>
            <a:pPr lvl="1">
              <a:buNone/>
            </a:pPr>
            <a:r>
              <a:rPr lang="en-US" dirty="0" smtClean="0"/>
              <a:t>[2][0]         [2][1] 	[2][2] 	[2][3] 	[2][4]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two-dimensional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two dimensional array is defined with two size </a:t>
            </a:r>
            <a:r>
              <a:rPr lang="en-US" dirty="0" err="1" smtClean="0"/>
              <a:t>specifier</a:t>
            </a:r>
            <a:r>
              <a:rPr lang="en-US" dirty="0" smtClean="0"/>
              <a:t>, each enclosed in brackets</a:t>
            </a:r>
          </a:p>
          <a:p>
            <a:r>
              <a:rPr lang="en-US" dirty="0" smtClean="0"/>
              <a:t>example: double sales[DISTRICTS] [MONTHS]</a:t>
            </a:r>
          </a:p>
          <a:p>
            <a:r>
              <a:rPr lang="en-US" dirty="0" smtClean="0"/>
              <a:t>sales is a two dimensional array of arrays</a:t>
            </a:r>
          </a:p>
          <a:p>
            <a:r>
              <a:rPr lang="en-US" dirty="0" smtClean="0"/>
              <a:t>it is an array of DISTRICTS elements, each of which is an array of MONTHS elements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two-dimensional array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09738" y="1352550"/>
            <a:ext cx="5724525" cy="520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two-dimensional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to access the two-dimensional array elements, use two indexes</a:t>
            </a:r>
          </a:p>
          <a:p>
            <a:r>
              <a:rPr lang="en-US" dirty="0" smtClean="0"/>
              <a:t>sales [d] [m];  note that each index has its own set of brackets</a:t>
            </a:r>
          </a:p>
          <a:p>
            <a:r>
              <a:rPr lang="en-US" dirty="0" smtClean="0"/>
              <a:t>sales [</a:t>
            </a:r>
            <a:r>
              <a:rPr lang="en-US" dirty="0" err="1" smtClean="0"/>
              <a:t>d,m</a:t>
            </a:r>
            <a:r>
              <a:rPr lang="en-US" dirty="0" smtClean="0"/>
              <a:t>];   doesn’t work</a:t>
            </a:r>
          </a:p>
          <a:p>
            <a:r>
              <a:rPr lang="en-US" dirty="0" smtClean="0"/>
              <a:t>example:</a:t>
            </a:r>
          </a:p>
          <a:p>
            <a:pPr lvl="1"/>
            <a:r>
              <a:rPr lang="en-US" dirty="0" smtClean="0"/>
              <a:t>x=sales[3][2];</a:t>
            </a:r>
          </a:p>
          <a:p>
            <a:pPr lvl="1"/>
            <a:r>
              <a:rPr lang="en-US" dirty="0" smtClean="0"/>
              <a:t>it means that assign the value of 4</a:t>
            </a:r>
            <a:r>
              <a:rPr lang="en-US" baseline="30000" dirty="0" smtClean="0"/>
              <a:t>th</a:t>
            </a:r>
            <a:r>
              <a:rPr lang="en-US" dirty="0" smtClean="0"/>
              <a:t> row and 3</a:t>
            </a:r>
            <a:r>
              <a:rPr lang="en-US" baseline="30000" dirty="0" smtClean="0"/>
              <a:t>rd</a:t>
            </a:r>
            <a:r>
              <a:rPr lang="en-US" dirty="0" smtClean="0"/>
              <a:t> column to variable x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Initializing two-dimensional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to initialize a two-dimensional array, it is easy to use nested braces with each set of numbers representing a row</a:t>
            </a:r>
          </a:p>
          <a:p>
            <a:r>
              <a:rPr lang="en-US" dirty="0" smtClean="0"/>
              <a:t>the initializing values for each </a:t>
            </a:r>
            <a:r>
              <a:rPr lang="en-US" dirty="0" err="1" smtClean="0"/>
              <a:t>subarray</a:t>
            </a:r>
            <a:r>
              <a:rPr lang="en-US" dirty="0" smtClean="0"/>
              <a:t> are enclosed in braces and separated by commas</a:t>
            </a:r>
          </a:p>
          <a:p>
            <a:r>
              <a:rPr lang="en-US" dirty="0" smtClean="0"/>
              <a:t>example:</a:t>
            </a:r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anArray</a:t>
            </a:r>
            <a:r>
              <a:rPr lang="en-US" dirty="0" smtClean="0"/>
              <a:t>[3][5] =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	{ 1, 2, 3, 4, 5, }, // row 0 with 5 cols</a:t>
            </a:r>
          </a:p>
          <a:p>
            <a:pPr>
              <a:buNone/>
            </a:pPr>
            <a:r>
              <a:rPr lang="en-US" dirty="0" smtClean="0"/>
              <a:t>	{ 6, 7, 8, 9, 10, }, // row 1</a:t>
            </a:r>
          </a:p>
          <a:p>
            <a:pPr>
              <a:buNone/>
            </a:pPr>
            <a:r>
              <a:rPr lang="en-US" dirty="0" smtClean="0"/>
              <a:t>	{ 11, 12, 13, 14, 15 } // row 2</a:t>
            </a:r>
          </a:p>
          <a:p>
            <a:pPr>
              <a:buNone/>
            </a:pPr>
            <a:r>
              <a:rPr lang="en-US" dirty="0" smtClean="0"/>
              <a:t>};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two-dimensional arrays with </a:t>
            </a:r>
            <a:r>
              <a:rPr lang="en-US" dirty="0" err="1" smtClean="0"/>
              <a:t>initializer</a:t>
            </a:r>
            <a:r>
              <a:rPr lang="en-US" dirty="0" smtClean="0"/>
              <a:t> can only omit the first index number</a:t>
            </a:r>
          </a:p>
          <a:p>
            <a:r>
              <a:rPr lang="en-US" dirty="0" smtClean="0"/>
              <a:t>the compiler can find out the array size</a:t>
            </a:r>
          </a:p>
          <a:p>
            <a:r>
              <a:rPr lang="en-US" dirty="0" smtClean="0"/>
              <a:t>example:</a:t>
            </a:r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anArray</a:t>
            </a:r>
            <a:r>
              <a:rPr lang="en-US" dirty="0" smtClean="0"/>
              <a:t>[][5] =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	{ 1, 2, 3, 4, 5, },</a:t>
            </a:r>
          </a:p>
          <a:p>
            <a:pPr>
              <a:buNone/>
            </a:pPr>
            <a:r>
              <a:rPr lang="en-US" dirty="0" smtClean="0"/>
              <a:t>	{ 6, 7, 8, 9, 10, },</a:t>
            </a:r>
          </a:p>
          <a:p>
            <a:pPr>
              <a:buNone/>
            </a:pPr>
            <a:r>
              <a:rPr lang="en-US" dirty="0" smtClean="0"/>
              <a:t>	{ 11, 12, 13, 14, 15 }</a:t>
            </a:r>
          </a:p>
          <a:p>
            <a:pPr>
              <a:buNone/>
            </a:pPr>
            <a:r>
              <a:rPr lang="en-US" dirty="0" smtClean="0"/>
              <a:t>};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143000"/>
            <a:ext cx="7772400" cy="53340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you cannot omit both indexes</a:t>
            </a:r>
          </a:p>
          <a:p>
            <a:r>
              <a:rPr lang="en-US" dirty="0" smtClean="0"/>
              <a:t>example:</a:t>
            </a:r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anArray</a:t>
            </a:r>
            <a:r>
              <a:rPr lang="en-US" dirty="0" smtClean="0"/>
              <a:t>[][] =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	{ 1, 2, 3, 4 },</a:t>
            </a:r>
          </a:p>
          <a:p>
            <a:pPr>
              <a:buNone/>
            </a:pPr>
            <a:r>
              <a:rPr lang="en-US" dirty="0" smtClean="0"/>
              <a:t>	{ 5, 6, 7, 8 }</a:t>
            </a:r>
          </a:p>
          <a:p>
            <a:pPr>
              <a:buNone/>
            </a:pPr>
            <a:r>
              <a:rPr lang="en-US" dirty="0" smtClean="0"/>
              <a:t>};</a:t>
            </a:r>
          </a:p>
          <a:p>
            <a:r>
              <a:rPr lang="en-US" dirty="0" smtClean="0"/>
              <a:t>the inner parenthesis are ignored and the compiler cannot identify whether you want to declare 1x8, 2x4,4x2,8x1 array in this case</a:t>
            </a:r>
          </a:p>
          <a:p>
            <a:r>
              <a:rPr lang="en-US" dirty="0" smtClean="0"/>
              <a:t>just like normal array, two-dimensional array can be initialized to 0</a:t>
            </a:r>
          </a:p>
          <a:p>
            <a:pPr>
              <a:buNone/>
            </a:pPr>
            <a:r>
              <a:rPr lang="en-US" dirty="0" smtClean="0"/>
              <a:t>e.g.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anArray</a:t>
            </a:r>
            <a:r>
              <a:rPr lang="en-US" dirty="0" smtClean="0"/>
              <a:t>[3][5]={0};</a:t>
            </a:r>
          </a:p>
          <a:p>
            <a:r>
              <a:rPr lang="en-US" dirty="0" smtClean="0"/>
              <a:t>this only works if you declare explicitly the size of an array otherwise you will get a two dimensional array with 1 row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accessing all of the elements of two-dimensional array requires two loops: one for the row, and one for the column</a:t>
            </a:r>
          </a:p>
          <a:p>
            <a:r>
              <a:rPr lang="en-US" dirty="0" smtClean="0"/>
              <a:t>typically a two-dimensional array is accessed row by row, generally the row index is used as outer loop</a:t>
            </a:r>
          </a:p>
          <a:p>
            <a:r>
              <a:rPr lang="en-US" dirty="0" smtClean="0"/>
              <a:t>example:</a:t>
            </a:r>
          </a:p>
          <a:p>
            <a:pPr>
              <a:buNone/>
            </a:pPr>
            <a:r>
              <a:rPr lang="en-US" dirty="0" smtClean="0"/>
              <a:t>for 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nRow</a:t>
            </a:r>
            <a:r>
              <a:rPr lang="en-US" dirty="0" smtClean="0"/>
              <a:t> = 0; </a:t>
            </a:r>
            <a:r>
              <a:rPr lang="en-US" dirty="0" err="1" smtClean="0"/>
              <a:t>nRow</a:t>
            </a:r>
            <a:r>
              <a:rPr lang="en-US" dirty="0" smtClean="0"/>
              <a:t> &lt; </a:t>
            </a:r>
            <a:r>
              <a:rPr lang="en-US" dirty="0" err="1" smtClean="0"/>
              <a:t>nNumRows</a:t>
            </a:r>
            <a:r>
              <a:rPr lang="en-US" dirty="0" smtClean="0"/>
              <a:t>; </a:t>
            </a:r>
            <a:r>
              <a:rPr lang="en-US" dirty="0" err="1" smtClean="0"/>
              <a:t>nRow</a:t>
            </a:r>
            <a:r>
              <a:rPr lang="en-US" dirty="0" smtClean="0"/>
              <a:t>++)</a:t>
            </a:r>
          </a:p>
          <a:p>
            <a:pPr>
              <a:buNone/>
            </a:pPr>
            <a:r>
              <a:rPr lang="en-US" dirty="0" smtClean="0"/>
              <a:t>    for 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nCol</a:t>
            </a:r>
            <a:r>
              <a:rPr lang="en-US" dirty="0" smtClean="0"/>
              <a:t> = 0; </a:t>
            </a:r>
            <a:r>
              <a:rPr lang="en-US" dirty="0" err="1" smtClean="0"/>
              <a:t>nCol</a:t>
            </a:r>
            <a:r>
              <a:rPr lang="en-US" dirty="0" smtClean="0"/>
              <a:t> &lt; </a:t>
            </a:r>
            <a:r>
              <a:rPr lang="en-US" dirty="0" err="1" smtClean="0"/>
              <a:t>nNumCols</a:t>
            </a:r>
            <a:r>
              <a:rPr lang="en-US" dirty="0" smtClean="0"/>
              <a:t>; </a:t>
            </a:r>
            <a:r>
              <a:rPr lang="en-US" dirty="0" err="1" smtClean="0"/>
              <a:t>nCol</a:t>
            </a:r>
            <a:r>
              <a:rPr lang="en-US" dirty="0" smtClean="0"/>
              <a:t>++)</a:t>
            </a:r>
          </a:p>
          <a:p>
            <a:pPr>
              <a:buNone/>
            </a:pPr>
            <a:r>
              <a:rPr lang="en-US" dirty="0" smtClean="0"/>
              <a:t>        </a:t>
            </a:r>
            <a:r>
              <a:rPr lang="en-US" dirty="0" err="1" smtClean="0"/>
              <a:t>cout</a:t>
            </a:r>
            <a:r>
              <a:rPr lang="en-US" dirty="0" smtClean="0"/>
              <a:t> &lt;&lt; </a:t>
            </a:r>
            <a:r>
              <a:rPr lang="en-US" dirty="0" err="1" smtClean="0"/>
              <a:t>anArray</a:t>
            </a:r>
            <a:r>
              <a:rPr lang="en-US" dirty="0" smtClean="0"/>
              <a:t>[</a:t>
            </a:r>
            <a:r>
              <a:rPr lang="en-US" dirty="0" err="1" smtClean="0"/>
              <a:t>nRow</a:t>
            </a:r>
            <a:r>
              <a:rPr lang="en-US" dirty="0" smtClean="0"/>
              <a:t>][</a:t>
            </a:r>
            <a:r>
              <a:rPr lang="en-US" dirty="0" err="1" smtClean="0"/>
              <a:t>nCol</a:t>
            </a:r>
            <a:r>
              <a:rPr lang="en-US" dirty="0" smtClean="0"/>
              <a:t>];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Passing arrays to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219200"/>
            <a:ext cx="77724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arrays can be used as arguments to functions</a:t>
            </a:r>
          </a:p>
          <a:p>
            <a:r>
              <a:rPr lang="en-US" dirty="0" smtClean="0"/>
              <a:t>in C++ it is not possible to pass a complete block of memory by value as a parameter to a function</a:t>
            </a:r>
          </a:p>
          <a:p>
            <a:r>
              <a:rPr lang="en-US" dirty="0" smtClean="0"/>
              <a:t>we are allowed to pass its address</a:t>
            </a:r>
          </a:p>
          <a:p>
            <a:r>
              <a:rPr lang="en-US" dirty="0" smtClean="0"/>
              <a:t>example: to pass an array to a function, declare as</a:t>
            </a:r>
          </a:p>
          <a:p>
            <a:pPr lvl="1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myArray</a:t>
            </a:r>
            <a:r>
              <a:rPr lang="en-US" dirty="0" smtClean="0"/>
              <a:t>[10];</a:t>
            </a:r>
          </a:p>
          <a:p>
            <a:pPr lvl="1">
              <a:buNone/>
            </a:pPr>
            <a:r>
              <a:rPr lang="en-US" dirty="0" smtClean="0"/>
              <a:t>procedure(</a:t>
            </a:r>
            <a:r>
              <a:rPr lang="en-US" dirty="0" err="1" smtClean="0"/>
              <a:t>myArray</a:t>
            </a:r>
            <a:r>
              <a:rPr lang="en-US" dirty="0" smtClean="0"/>
              <a:t>);</a:t>
            </a:r>
          </a:p>
          <a:p>
            <a:pPr lvl="1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020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Function declaration with array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 a function declaration, array arguments are represented by the data type and size of the array</a:t>
            </a:r>
          </a:p>
          <a:p>
            <a:r>
              <a:rPr lang="en-US" dirty="0" smtClean="0"/>
              <a:t>example:</a:t>
            </a:r>
          </a:p>
          <a:p>
            <a:pPr lvl="1">
              <a:buNone/>
            </a:pPr>
            <a:r>
              <a:rPr lang="en-US" dirty="0" smtClean="0"/>
              <a:t>void display( float[DISTRICTS][MONTHS] ); // declaration</a:t>
            </a:r>
          </a:p>
          <a:p>
            <a:r>
              <a:rPr lang="en-US" dirty="0" smtClean="0"/>
              <a:t>or we can also declare it as follow</a:t>
            </a:r>
          </a:p>
          <a:p>
            <a:pPr>
              <a:buNone/>
            </a:pPr>
            <a:r>
              <a:rPr lang="en-US" dirty="0" smtClean="0"/>
              <a:t>	void display( float [][MONTHS] ); // declaration</a:t>
            </a:r>
          </a:p>
          <a:p>
            <a:r>
              <a:rPr lang="en-US" dirty="0" smtClean="0"/>
              <a:t>if we are declaring a function that use a one-dimensional array as an argument, we don’t need to use the array size</a:t>
            </a:r>
          </a:p>
          <a:p>
            <a:r>
              <a:rPr lang="en-US" dirty="0" smtClean="0"/>
              <a:t>example:</a:t>
            </a:r>
          </a:p>
          <a:p>
            <a:pPr>
              <a:buNone/>
            </a:pPr>
            <a:r>
              <a:rPr lang="en-US" dirty="0" smtClean="0"/>
              <a:t>	void </a:t>
            </a:r>
            <a:r>
              <a:rPr lang="en-US" dirty="0" err="1" smtClean="0"/>
              <a:t>somefunc</a:t>
            </a:r>
            <a:r>
              <a:rPr lang="en-US" dirty="0" smtClean="0"/>
              <a:t>(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elem</a:t>
            </a:r>
            <a:r>
              <a:rPr lang="en-US" dirty="0" smtClean="0"/>
              <a:t>[] ); // declaration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04800"/>
            <a:ext cx="7772400" cy="868362"/>
          </a:xfrm>
        </p:spPr>
        <p:txBody>
          <a:bodyPr/>
          <a:lstStyle/>
          <a:p>
            <a:r>
              <a:rPr lang="en-US" dirty="0"/>
              <a:t>Arrays &amp; Strings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Array </a:t>
            </a:r>
          </a:p>
          <a:p>
            <a:r>
              <a:rPr lang="en-US" dirty="0"/>
              <a:t>Array Elements</a:t>
            </a:r>
          </a:p>
          <a:p>
            <a:r>
              <a:rPr lang="en-US" dirty="0"/>
              <a:t>Accessing array elements</a:t>
            </a:r>
          </a:p>
          <a:p>
            <a:r>
              <a:rPr lang="en-US" dirty="0"/>
              <a:t>Declaring an array</a:t>
            </a:r>
          </a:p>
          <a:p>
            <a:r>
              <a:rPr lang="en-US" dirty="0"/>
              <a:t>Initializing an array</a:t>
            </a:r>
          </a:p>
          <a:p>
            <a:r>
              <a:rPr lang="en-US" dirty="0"/>
              <a:t>Two-dimensional Array</a:t>
            </a:r>
          </a:p>
          <a:p>
            <a:r>
              <a:rPr lang="en-US" dirty="0"/>
              <a:t>Array of Structure</a:t>
            </a:r>
          </a:p>
          <a:p>
            <a:r>
              <a:rPr lang="en-US" dirty="0"/>
              <a:t>String</a:t>
            </a:r>
          </a:p>
          <a:p>
            <a:r>
              <a:rPr lang="en-US" dirty="0"/>
              <a:t>Array of Strings</a:t>
            </a:r>
          </a:p>
          <a:p>
            <a:r>
              <a:rPr lang="en-US" dirty="0"/>
              <a:t>Examples</a:t>
            </a:r>
          </a:p>
          <a:p>
            <a:pPr lvl="2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990600"/>
            <a:ext cx="7772400" cy="57150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i="1" dirty="0" smtClean="0"/>
              <a:t>// arrays as parameters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i="1" dirty="0" smtClean="0"/>
              <a:t>#include &lt;</a:t>
            </a:r>
            <a:r>
              <a:rPr lang="en-US" i="1" dirty="0" err="1" smtClean="0"/>
              <a:t>iostream</a:t>
            </a:r>
            <a:r>
              <a:rPr lang="en-US" i="1" dirty="0" smtClean="0"/>
              <a:t>&gt;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i="1" dirty="0" smtClean="0"/>
              <a:t>void</a:t>
            </a:r>
            <a:r>
              <a:rPr lang="en-US" dirty="0" smtClean="0"/>
              <a:t> </a:t>
            </a:r>
            <a:r>
              <a:rPr lang="en-US" dirty="0" err="1" smtClean="0"/>
              <a:t>printarray</a:t>
            </a:r>
            <a:r>
              <a:rPr lang="en-US" dirty="0" smtClean="0"/>
              <a:t> (</a:t>
            </a:r>
            <a:r>
              <a:rPr lang="en-US" i="1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arg</a:t>
            </a:r>
            <a:r>
              <a:rPr lang="en-US" dirty="0" smtClean="0"/>
              <a:t>[], </a:t>
            </a:r>
            <a:r>
              <a:rPr lang="en-US" i="1" dirty="0" err="1" smtClean="0"/>
              <a:t>int</a:t>
            </a:r>
            <a:r>
              <a:rPr lang="en-US" dirty="0" smtClean="0"/>
              <a:t> length) 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	 </a:t>
            </a:r>
            <a:r>
              <a:rPr lang="en-US" i="1" dirty="0" smtClean="0"/>
              <a:t>for</a:t>
            </a:r>
            <a:r>
              <a:rPr lang="en-US" dirty="0" smtClean="0"/>
              <a:t> (</a:t>
            </a:r>
            <a:r>
              <a:rPr lang="en-US" i="1" dirty="0" err="1" smtClean="0"/>
              <a:t>int</a:t>
            </a:r>
            <a:r>
              <a:rPr lang="en-US" dirty="0" smtClean="0"/>
              <a:t> n=0; n&lt;length; n++)</a:t>
            </a:r>
          </a:p>
          <a:p>
            <a:pPr>
              <a:buNone/>
            </a:pPr>
            <a:r>
              <a:rPr lang="en-US" dirty="0" smtClean="0"/>
              <a:t> 	</a:t>
            </a:r>
            <a:r>
              <a:rPr lang="en-US" dirty="0" err="1" smtClean="0"/>
              <a:t>cout</a:t>
            </a:r>
            <a:r>
              <a:rPr lang="en-US" dirty="0" smtClean="0"/>
              <a:t> &lt;&lt; </a:t>
            </a:r>
            <a:r>
              <a:rPr lang="en-US" dirty="0" err="1" smtClean="0"/>
              <a:t>arg</a:t>
            </a:r>
            <a:r>
              <a:rPr lang="en-US" dirty="0" smtClean="0"/>
              <a:t>[n] &lt;&lt; " "; 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 &lt;&lt; "\n"; 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i="1" dirty="0" err="1" smtClean="0"/>
              <a:t>int</a:t>
            </a:r>
            <a:r>
              <a:rPr lang="en-US" dirty="0" smtClean="0"/>
              <a:t> main ()</a:t>
            </a:r>
          </a:p>
          <a:p>
            <a:pPr>
              <a:buNone/>
            </a:pPr>
            <a:r>
              <a:rPr lang="en-US" dirty="0" smtClean="0"/>
              <a:t> { </a:t>
            </a:r>
          </a:p>
          <a:p>
            <a:pPr>
              <a:buNone/>
            </a:pPr>
            <a:r>
              <a:rPr lang="en-US" i="1" dirty="0" smtClean="0"/>
              <a:t>	</a:t>
            </a:r>
            <a:r>
              <a:rPr lang="en-US" i="1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firstarray</a:t>
            </a:r>
            <a:r>
              <a:rPr lang="en-US" dirty="0" smtClean="0"/>
              <a:t>[] = {5, 10, 15};</a:t>
            </a:r>
          </a:p>
          <a:p>
            <a:pPr>
              <a:buNone/>
            </a:pPr>
            <a:r>
              <a:rPr lang="en-US" dirty="0" smtClean="0"/>
              <a:t> 	</a:t>
            </a:r>
            <a:r>
              <a:rPr lang="en-US" i="1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secondarray</a:t>
            </a:r>
            <a:r>
              <a:rPr lang="en-US" dirty="0" smtClean="0"/>
              <a:t>[] = {2, 4, 6, 8, 10};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printarray</a:t>
            </a:r>
            <a:r>
              <a:rPr lang="en-US" dirty="0" smtClean="0"/>
              <a:t> (firstarray,3);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printarray</a:t>
            </a:r>
            <a:r>
              <a:rPr lang="en-US" dirty="0" smtClean="0"/>
              <a:t> (secondarray,5);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i="1" dirty="0" smtClean="0"/>
              <a:t>return</a:t>
            </a:r>
            <a:r>
              <a:rPr lang="en-US" dirty="0" smtClean="0"/>
              <a:t> 0;</a:t>
            </a:r>
          </a:p>
          <a:p>
            <a:pPr>
              <a:buNone/>
            </a:pPr>
            <a:r>
              <a:rPr lang="en-US" dirty="0" smtClean="0"/>
              <a:t> 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411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Arrays of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609600"/>
            <a:ext cx="7772400" cy="6019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arrays can contain data types as well as structures</a:t>
            </a:r>
          </a:p>
          <a:p>
            <a:r>
              <a:rPr lang="en-US" dirty="0" smtClean="0"/>
              <a:t>example:</a:t>
            </a:r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main()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n;</a:t>
            </a:r>
          </a:p>
          <a:p>
            <a:pPr>
              <a:buNone/>
            </a:pPr>
            <a:r>
              <a:rPr lang="en-US" dirty="0" smtClean="0"/>
              <a:t>const </a:t>
            </a:r>
            <a:r>
              <a:rPr lang="en-US" dirty="0" err="1" smtClean="0"/>
              <a:t>int</a:t>
            </a:r>
            <a:r>
              <a:rPr lang="en-US" dirty="0" smtClean="0"/>
              <a:t> SIZE=2;</a:t>
            </a:r>
          </a:p>
          <a:p>
            <a:pPr>
              <a:buNone/>
            </a:pPr>
            <a:r>
              <a:rPr lang="en-US" dirty="0" err="1" smtClean="0"/>
              <a:t>struct</a:t>
            </a:r>
            <a:r>
              <a:rPr lang="en-US" dirty="0" smtClean="0"/>
              <a:t> part //specify a structure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modelnumber</a:t>
            </a:r>
            <a:r>
              <a:rPr lang="en-US" dirty="0" smtClean="0"/>
              <a:t>; </a:t>
            </a:r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partnumber</a:t>
            </a:r>
            <a:r>
              <a:rPr lang="en-US" dirty="0" smtClean="0"/>
              <a:t>; </a:t>
            </a:r>
          </a:p>
          <a:p>
            <a:pPr>
              <a:buNone/>
            </a:pPr>
            <a:r>
              <a:rPr lang="en-US" dirty="0" smtClean="0"/>
              <a:t>float cost; </a:t>
            </a:r>
          </a:p>
          <a:p>
            <a:pPr>
              <a:buNone/>
            </a:pPr>
            <a:r>
              <a:rPr lang="en-US" dirty="0" smtClean="0"/>
              <a:t>};</a:t>
            </a:r>
          </a:p>
          <a:p>
            <a:pPr>
              <a:buNone/>
            </a:pPr>
            <a:r>
              <a:rPr lang="en-US" dirty="0" smtClean="0"/>
              <a:t>part apart[SIZE];      //define array of structure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6200"/>
            <a:ext cx="77724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609600"/>
            <a:ext cx="7772400" cy="60960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/>
              <a:t>for(n=0; n&lt;SIZE; n++) //get values for all members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err="1" smtClean="0"/>
              <a:t>cout</a:t>
            </a:r>
            <a:r>
              <a:rPr lang="en-US" dirty="0" smtClean="0"/>
              <a:t> &lt;&lt; 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err="1" smtClean="0"/>
              <a:t>cout</a:t>
            </a:r>
            <a:r>
              <a:rPr lang="en-US" dirty="0" smtClean="0"/>
              <a:t> &lt;&lt; “Enter model number: “;</a:t>
            </a:r>
          </a:p>
          <a:p>
            <a:pPr>
              <a:buNone/>
            </a:pPr>
            <a:r>
              <a:rPr lang="en-US" dirty="0" err="1" smtClean="0"/>
              <a:t>cin</a:t>
            </a:r>
            <a:r>
              <a:rPr lang="en-US" dirty="0" smtClean="0"/>
              <a:t> &gt;&gt; apart[n].</a:t>
            </a:r>
            <a:r>
              <a:rPr lang="en-US" dirty="0" err="1" smtClean="0"/>
              <a:t>modelnumber</a:t>
            </a:r>
            <a:r>
              <a:rPr lang="en-US" dirty="0" smtClean="0"/>
              <a:t>; //get model number</a:t>
            </a:r>
          </a:p>
          <a:p>
            <a:pPr>
              <a:buNone/>
            </a:pPr>
            <a:r>
              <a:rPr lang="en-US" dirty="0" err="1" smtClean="0"/>
              <a:t>cout</a:t>
            </a:r>
            <a:r>
              <a:rPr lang="en-US" dirty="0" smtClean="0"/>
              <a:t> &lt;&lt; “Enter part number: “;</a:t>
            </a:r>
          </a:p>
          <a:p>
            <a:pPr>
              <a:buNone/>
            </a:pPr>
            <a:r>
              <a:rPr lang="en-US" dirty="0" err="1" smtClean="0"/>
              <a:t>cin</a:t>
            </a:r>
            <a:r>
              <a:rPr lang="en-US" dirty="0" smtClean="0"/>
              <a:t> &gt;&gt; apart [n].</a:t>
            </a:r>
            <a:r>
              <a:rPr lang="en-US" dirty="0" err="1" smtClean="0"/>
              <a:t>partnumber</a:t>
            </a:r>
            <a:r>
              <a:rPr lang="en-US" dirty="0" smtClean="0"/>
              <a:t>; //get part number</a:t>
            </a:r>
          </a:p>
          <a:p>
            <a:pPr>
              <a:buNone/>
            </a:pPr>
            <a:r>
              <a:rPr lang="en-US" dirty="0" err="1" smtClean="0"/>
              <a:t>cout</a:t>
            </a:r>
            <a:r>
              <a:rPr lang="en-US" dirty="0" smtClean="0"/>
              <a:t> &lt;&lt; “Enter cost: “;</a:t>
            </a:r>
          </a:p>
          <a:p>
            <a:pPr>
              <a:buNone/>
            </a:pPr>
            <a:r>
              <a:rPr lang="en-US" dirty="0" err="1" smtClean="0"/>
              <a:t>cin</a:t>
            </a:r>
            <a:r>
              <a:rPr lang="en-US" dirty="0" smtClean="0"/>
              <a:t> &gt;&gt; apart [n].cost; //get cost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for(n=0; n&lt;SIZE; n++) //show values for all members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 &lt;&lt; “Model “ &lt;&lt; apart[n].</a:t>
            </a:r>
            <a:r>
              <a:rPr lang="en-US" dirty="0" err="1" smtClean="0"/>
              <a:t>modelnumber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 &lt;&lt; “ Part “ &lt;&lt; apart[n].</a:t>
            </a:r>
            <a:r>
              <a:rPr lang="en-US" dirty="0" err="1" smtClean="0"/>
              <a:t>partnumber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 &lt;&lt; “ Cost “ &lt;&lt; apart[n].cost &lt;&lt; 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	return 0;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user types in model number, part number and cost of a part</a:t>
            </a:r>
          </a:p>
          <a:p>
            <a:r>
              <a:rPr lang="en-US" dirty="0" smtClean="0"/>
              <a:t>the program records this data in a structure</a:t>
            </a:r>
          </a:p>
          <a:p>
            <a:r>
              <a:rPr lang="en-US" dirty="0" smtClean="0"/>
              <a:t>the array of structure is defined in the statement</a:t>
            </a:r>
          </a:p>
          <a:p>
            <a:pPr>
              <a:buNone/>
            </a:pPr>
            <a:r>
              <a:rPr lang="en-US" dirty="0" smtClean="0"/>
              <a:t>part apart[SIZE];</a:t>
            </a:r>
          </a:p>
          <a:p>
            <a:r>
              <a:rPr lang="en-US" dirty="0" smtClean="0"/>
              <a:t>this is the same syntax as that of a simple data types</a:t>
            </a:r>
          </a:p>
          <a:p>
            <a:r>
              <a:rPr lang="en-US" dirty="0" smtClean="0"/>
              <a:t>only the type name </a:t>
            </a:r>
            <a:r>
              <a:rPr lang="en-US" i="1" dirty="0" smtClean="0"/>
              <a:t>part</a:t>
            </a:r>
            <a:r>
              <a:rPr lang="en-US" dirty="0" smtClean="0"/>
              <a:t> shows that this is an array of more complex data types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a data item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accessing a data item that is a member of a structure that is itself an element of an array involves a new syntax</a:t>
            </a:r>
          </a:p>
          <a:p>
            <a:r>
              <a:rPr lang="en-US" dirty="0" smtClean="0"/>
              <a:t>example:</a:t>
            </a:r>
          </a:p>
          <a:p>
            <a:pPr>
              <a:buNone/>
            </a:pPr>
            <a:r>
              <a:rPr lang="en-US" dirty="0" smtClean="0"/>
              <a:t>	apart[n].</a:t>
            </a:r>
            <a:r>
              <a:rPr lang="en-US" dirty="0" err="1" smtClean="0"/>
              <a:t>modelnumber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refers to the </a:t>
            </a:r>
            <a:r>
              <a:rPr lang="en-US" dirty="0" err="1" smtClean="0"/>
              <a:t>modelnumber</a:t>
            </a:r>
            <a:r>
              <a:rPr lang="en-US" dirty="0" smtClean="0"/>
              <a:t> member of the structure that is element n of the apart array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1143000"/>
            <a:ext cx="6308065" cy="5014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array of structures are a useful data type</a:t>
            </a:r>
          </a:p>
          <a:p>
            <a:r>
              <a:rPr lang="en-US" dirty="0" smtClean="0"/>
              <a:t>it can be used in array of car parts, array of personal data (name, age, salary), geographical data about cities (name, population and elevation) and many other types of data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two types of strings are used in C++</a:t>
            </a:r>
          </a:p>
          <a:p>
            <a:r>
              <a:rPr lang="en-US" dirty="0" smtClean="0"/>
              <a:t>C-Strings and strings that are object of the String class</a:t>
            </a:r>
          </a:p>
          <a:p>
            <a:r>
              <a:rPr lang="en-US" dirty="0" smtClean="0"/>
              <a:t>we will study C-Strings only</a:t>
            </a:r>
          </a:p>
          <a:p>
            <a:r>
              <a:rPr lang="en-US" dirty="0" smtClean="0"/>
              <a:t>C-Strings or C-Style String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52400"/>
            <a:ext cx="7772400" cy="609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066800"/>
            <a:ext cx="7772400" cy="5334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#include &lt;</a:t>
            </a:r>
            <a:r>
              <a:rPr lang="en-US" dirty="0" err="1" smtClean="0"/>
              <a:t>iostream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main()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	const </a:t>
            </a:r>
            <a:r>
              <a:rPr lang="en-US" dirty="0" err="1" smtClean="0"/>
              <a:t>int</a:t>
            </a:r>
            <a:r>
              <a:rPr lang="en-US" dirty="0" smtClean="0"/>
              <a:t> MAX = 80; //max characters in string</a:t>
            </a:r>
          </a:p>
          <a:p>
            <a:pPr>
              <a:buNone/>
            </a:pPr>
            <a:r>
              <a:rPr lang="en-US" dirty="0" smtClean="0"/>
              <a:t>	char </a:t>
            </a:r>
            <a:r>
              <a:rPr lang="en-US" dirty="0" err="1" smtClean="0"/>
              <a:t>str</a:t>
            </a:r>
            <a:r>
              <a:rPr lang="en-US" dirty="0" smtClean="0"/>
              <a:t>[MAX]; 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 &lt;&lt; “Enter a string: “;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cin</a:t>
            </a:r>
            <a:r>
              <a:rPr lang="en-US" dirty="0" smtClean="0"/>
              <a:t> &gt;&gt; </a:t>
            </a:r>
            <a:r>
              <a:rPr lang="en-US" dirty="0" err="1" smtClean="0"/>
              <a:t>str</a:t>
            </a:r>
            <a:r>
              <a:rPr lang="en-US" dirty="0" smtClean="0"/>
              <a:t>;  //put string in </a:t>
            </a:r>
            <a:r>
              <a:rPr lang="en-US" dirty="0" err="1" smtClean="0"/>
              <a:t>str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//display string from </a:t>
            </a:r>
            <a:r>
              <a:rPr lang="en-US" dirty="0" err="1" smtClean="0"/>
              <a:t>str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 &lt;&lt; “You entered: “ &lt;&lt; </a:t>
            </a:r>
            <a:r>
              <a:rPr lang="en-US" dirty="0" err="1" smtClean="0"/>
              <a:t>str</a:t>
            </a:r>
            <a:r>
              <a:rPr lang="en-US" dirty="0" smtClean="0"/>
              <a:t> &lt;&lt; 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	return 0;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definition of the string variable looks like the definition of an array of type char</a:t>
            </a:r>
          </a:p>
          <a:p>
            <a:pPr>
              <a:buNone/>
            </a:pPr>
            <a:r>
              <a:rPr lang="en-US" dirty="0" smtClean="0"/>
              <a:t>char </a:t>
            </a:r>
            <a:r>
              <a:rPr lang="en-US" dirty="0" err="1" smtClean="0"/>
              <a:t>str</a:t>
            </a:r>
            <a:r>
              <a:rPr lang="en-US" dirty="0" smtClean="0"/>
              <a:t>[MAX];</a:t>
            </a:r>
          </a:p>
          <a:p>
            <a:r>
              <a:rPr lang="en-US" dirty="0" smtClean="0"/>
              <a:t>we read a string from the keyboard and place it in the string variable </a:t>
            </a:r>
            <a:r>
              <a:rPr lang="en-US" dirty="0" err="1" smtClean="0"/>
              <a:t>str</a:t>
            </a:r>
            <a:endParaRPr lang="en-US" dirty="0" smtClean="0"/>
          </a:p>
          <a:p>
            <a:r>
              <a:rPr lang="en-US" dirty="0" smtClean="0"/>
              <a:t>the extraction operator &gt;&gt; knows how to deal with strings</a:t>
            </a:r>
          </a:p>
          <a:p>
            <a:r>
              <a:rPr lang="en-US" dirty="0" smtClean="0"/>
              <a:t>if the user enters a string “Amanuensis”, it will look like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</a:p>
          <a:p>
            <a:pPr lvl="1"/>
            <a:r>
              <a:rPr lang="en-US" dirty="0" smtClean="0"/>
              <a:t>Contain fixed number of elements of same data type</a:t>
            </a:r>
          </a:p>
          <a:p>
            <a:pPr lvl="1"/>
            <a:r>
              <a:rPr lang="en-US" dirty="0" smtClean="0"/>
              <a:t>Static entity- same size throughout the program</a:t>
            </a:r>
          </a:p>
          <a:p>
            <a:pPr lvl="1"/>
            <a:r>
              <a:rPr lang="en-US" dirty="0" smtClean="0"/>
              <a:t>An array must be defined before it is used</a:t>
            </a:r>
          </a:p>
          <a:p>
            <a:pPr lvl="1"/>
            <a:r>
              <a:rPr lang="en-US" dirty="0" smtClean="0"/>
              <a:t>An array definition specifies a variable type, a name and size</a:t>
            </a:r>
          </a:p>
          <a:p>
            <a:pPr lvl="1"/>
            <a:r>
              <a:rPr lang="en-US" dirty="0" smtClean="0"/>
              <a:t>Size specifies how many data items the array will contain</a:t>
            </a:r>
          </a:p>
          <a:p>
            <a:pPr lvl="1"/>
            <a:r>
              <a:rPr lang="en-US" dirty="0" smtClean="0"/>
              <a:t>An example</a:t>
            </a:r>
          </a:p>
          <a:p>
            <a:pPr lvl="2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14500" y="4419600"/>
            <a:ext cx="57150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38258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914400"/>
            <a:ext cx="6215062" cy="50465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each character occupies 1 byte of memory</a:t>
            </a:r>
          </a:p>
          <a:p>
            <a:r>
              <a:rPr lang="en-US" dirty="0" smtClean="0"/>
              <a:t>C-Strings must terminate with a byte containing 0</a:t>
            </a:r>
          </a:p>
          <a:p>
            <a:r>
              <a:rPr lang="en-US" dirty="0" smtClean="0"/>
              <a:t>it is often represented by a character constant “\0” which is character with an ASCII value of 0</a:t>
            </a:r>
          </a:p>
          <a:p>
            <a:r>
              <a:rPr lang="en-US" dirty="0" smtClean="0"/>
              <a:t>this terminating zero is called “Null character”</a:t>
            </a:r>
          </a:p>
          <a:p>
            <a:r>
              <a:rPr lang="en-US" dirty="0" smtClean="0"/>
              <a:t>when the operator &lt;&lt; displays a string, it displays characters until it encounters the null character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Avoiding Buffer Overflow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219200"/>
            <a:ext cx="7772400" cy="4800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 program invites the user to type in a string</a:t>
            </a:r>
          </a:p>
          <a:p>
            <a:r>
              <a:rPr lang="en-US" dirty="0" smtClean="0"/>
              <a:t>what if the user enters a string longer than the array size?</a:t>
            </a:r>
          </a:p>
          <a:p>
            <a:r>
              <a:rPr lang="en-US" dirty="0" smtClean="0"/>
              <a:t>there is no mechanism in C++ for this case</a:t>
            </a:r>
          </a:p>
          <a:p>
            <a:r>
              <a:rPr lang="en-US" dirty="0" smtClean="0"/>
              <a:t>however it is possible to tell &gt;&gt; operator to limit the number of characters it places in an array</a:t>
            </a:r>
          </a:p>
          <a:p>
            <a:r>
              <a:rPr lang="en-US" dirty="0" smtClean="0"/>
              <a:t>we can use the </a:t>
            </a:r>
            <a:r>
              <a:rPr lang="en-US" dirty="0" err="1" smtClean="0"/>
              <a:t>setw</a:t>
            </a:r>
            <a:r>
              <a:rPr lang="en-US" dirty="0" smtClean="0"/>
              <a:t> manipulator to specify the maximum number of characters the input buffer can accept</a:t>
            </a:r>
          </a:p>
          <a:p>
            <a:r>
              <a:rPr lang="en-US" dirty="0" smtClean="0"/>
              <a:t>the user may type more characters but the &gt;&gt; operator won’t insert them into the array</a:t>
            </a:r>
          </a:p>
          <a:p>
            <a:r>
              <a:rPr lang="en-US" dirty="0" smtClean="0"/>
              <a:t>always enter one character less than the specified size, so that there is room for null character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066800"/>
            <a:ext cx="7772400" cy="49530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#include &lt;</a:t>
            </a:r>
            <a:r>
              <a:rPr lang="en-US" dirty="0" err="1" smtClean="0"/>
              <a:t>iostream.h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#include &lt;</a:t>
            </a:r>
            <a:r>
              <a:rPr lang="en-US" dirty="0" err="1" smtClean="0"/>
              <a:t>iomanip.h</a:t>
            </a:r>
            <a:r>
              <a:rPr lang="en-US" dirty="0" smtClean="0"/>
              <a:t>&gt; //for </a:t>
            </a:r>
            <a:r>
              <a:rPr lang="en-US" dirty="0" err="1" smtClean="0"/>
              <a:t>setw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main()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	const </a:t>
            </a:r>
            <a:r>
              <a:rPr lang="en-US" dirty="0" err="1" smtClean="0"/>
              <a:t>int</a:t>
            </a:r>
            <a:r>
              <a:rPr lang="en-US" dirty="0" smtClean="0"/>
              <a:t> MAX = 20; //max characters in string</a:t>
            </a:r>
          </a:p>
          <a:p>
            <a:pPr>
              <a:buNone/>
            </a:pPr>
            <a:r>
              <a:rPr lang="en-US" dirty="0" smtClean="0"/>
              <a:t>	char </a:t>
            </a:r>
            <a:r>
              <a:rPr lang="en-US" dirty="0" err="1" smtClean="0"/>
              <a:t>str</a:t>
            </a:r>
            <a:r>
              <a:rPr lang="en-US" dirty="0" smtClean="0"/>
              <a:t>[MAX]; //string variable </a:t>
            </a:r>
            <a:r>
              <a:rPr lang="en-US" dirty="0" err="1" smtClean="0"/>
              <a:t>str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 &lt;&lt; “\</a:t>
            </a:r>
            <a:r>
              <a:rPr lang="en-US" dirty="0" err="1" smtClean="0"/>
              <a:t>nEnter</a:t>
            </a:r>
            <a:r>
              <a:rPr lang="en-US" dirty="0" smtClean="0"/>
              <a:t> a string: “;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cin</a:t>
            </a:r>
            <a:r>
              <a:rPr lang="en-US" dirty="0" smtClean="0"/>
              <a:t> &gt;&gt; </a:t>
            </a:r>
            <a:r>
              <a:rPr lang="en-US" dirty="0" err="1" smtClean="0"/>
              <a:t>setw</a:t>
            </a:r>
            <a:r>
              <a:rPr lang="en-US" dirty="0" smtClean="0"/>
              <a:t>(MAX) &gt;&gt; </a:t>
            </a:r>
            <a:r>
              <a:rPr lang="en-US" dirty="0" err="1" smtClean="0"/>
              <a:t>str</a:t>
            </a:r>
            <a:r>
              <a:rPr lang="en-US" dirty="0" smtClean="0"/>
              <a:t>; //put string in </a:t>
            </a:r>
            <a:r>
              <a:rPr lang="en-US" dirty="0" err="1" smtClean="0"/>
              <a:t>str</a:t>
            </a:r>
            <a:r>
              <a:rPr lang="en-US" dirty="0" smtClean="0"/>
              <a:t>,</a:t>
            </a:r>
          </a:p>
          <a:p>
            <a:pPr>
              <a:buNone/>
            </a:pPr>
            <a:r>
              <a:rPr lang="en-US" dirty="0" smtClean="0"/>
              <a:t>	// no more than MAX chars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 &lt;&lt; “You entered: “ &lt;&lt; </a:t>
            </a:r>
            <a:r>
              <a:rPr lang="en-US" dirty="0" err="1" smtClean="0"/>
              <a:t>str</a:t>
            </a:r>
            <a:r>
              <a:rPr lang="en-US" dirty="0" smtClean="0"/>
              <a:t> &lt;&lt; 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	return 0;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Constant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143000"/>
            <a:ext cx="7772400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you can initialize a string to a constant value</a:t>
            </a:r>
          </a:p>
          <a:p>
            <a:pPr>
              <a:buNone/>
            </a:pPr>
            <a:r>
              <a:rPr lang="en-US" dirty="0" smtClean="0"/>
              <a:t>#include &lt;</a:t>
            </a:r>
            <a:r>
              <a:rPr lang="en-US" dirty="0" err="1" smtClean="0"/>
              <a:t>iostream.h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main()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	char </a:t>
            </a:r>
            <a:r>
              <a:rPr lang="en-US" dirty="0" err="1" smtClean="0"/>
              <a:t>str</a:t>
            </a:r>
            <a:r>
              <a:rPr lang="en-US" dirty="0" smtClean="0"/>
              <a:t>[] = “Programming is fun.”;</a:t>
            </a:r>
          </a:p>
          <a:p>
            <a:pPr>
              <a:buNone/>
            </a:pPr>
            <a:r>
              <a:rPr lang="en-US" dirty="0" smtClean="0"/>
              <a:t>	//char </a:t>
            </a:r>
            <a:r>
              <a:rPr lang="en-US" dirty="0" err="1" smtClean="0"/>
              <a:t>str</a:t>
            </a:r>
            <a:r>
              <a:rPr lang="en-US" dirty="0" smtClean="0"/>
              <a:t>[] ={‘</a:t>
            </a:r>
            <a:r>
              <a:rPr lang="en-US" dirty="0" err="1" smtClean="0"/>
              <a:t>P’,’r’,’o’,’g’,’r</a:t>
            </a:r>
            <a:r>
              <a:rPr lang="en-US" dirty="0" smtClean="0"/>
              <a:t>’……};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 &lt;&lt; </a:t>
            </a:r>
            <a:r>
              <a:rPr lang="en-US" dirty="0" err="1" smtClean="0"/>
              <a:t>str</a:t>
            </a:r>
            <a:r>
              <a:rPr lang="en-US" dirty="0" smtClean="0"/>
              <a:t> &lt;&lt; 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	return 0;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r>
              <a:rPr lang="en-US" dirty="0" smtClean="0"/>
              <a:t>a string constant is written as a normal English phrase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embedded blanks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if you try to enter strings with more than one word, you may get surprised</a:t>
            </a:r>
          </a:p>
          <a:p>
            <a:pPr>
              <a:buNone/>
            </a:pPr>
            <a:r>
              <a:rPr lang="en-US" dirty="0" smtClean="0"/>
              <a:t>Enter a string: Programming is fun.</a:t>
            </a:r>
          </a:p>
          <a:p>
            <a:pPr>
              <a:buNone/>
            </a:pPr>
            <a:r>
              <a:rPr lang="en-US" dirty="0" smtClean="0"/>
              <a:t>You entered: Programming</a:t>
            </a:r>
          </a:p>
          <a:p>
            <a:r>
              <a:rPr lang="en-US" dirty="0" smtClean="0"/>
              <a:t>the &gt;&gt; extraction operator considers a space to be a terminating character</a:t>
            </a:r>
          </a:p>
          <a:p>
            <a:r>
              <a:rPr lang="en-US" dirty="0" smtClean="0"/>
              <a:t>it read strings consisting of a single word, anything typed after is thrown away</a:t>
            </a:r>
          </a:p>
          <a:p>
            <a:r>
              <a:rPr lang="en-US" dirty="0" smtClean="0"/>
              <a:t>to read strings containing blanks, we use </a:t>
            </a:r>
            <a:r>
              <a:rPr lang="en-US" dirty="0" err="1" smtClean="0"/>
              <a:t>cin.get</a:t>
            </a:r>
            <a:r>
              <a:rPr lang="en-US" dirty="0" smtClean="0"/>
              <a:t>() function</a:t>
            </a:r>
          </a:p>
          <a:p>
            <a:r>
              <a:rPr lang="en-US" dirty="0" smtClean="0"/>
              <a:t>a member function get() of which </a:t>
            </a:r>
            <a:r>
              <a:rPr lang="en-US" dirty="0" err="1" smtClean="0"/>
              <a:t>cin</a:t>
            </a:r>
            <a:r>
              <a:rPr lang="en-US" dirty="0" smtClean="0"/>
              <a:t> is an object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295400"/>
            <a:ext cx="7772400" cy="47244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#include &lt;</a:t>
            </a:r>
            <a:r>
              <a:rPr lang="en-US" dirty="0" err="1" smtClean="0"/>
              <a:t>iostream.h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main()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	const </a:t>
            </a:r>
            <a:r>
              <a:rPr lang="en-US" dirty="0" err="1" smtClean="0"/>
              <a:t>int</a:t>
            </a:r>
            <a:r>
              <a:rPr lang="en-US" dirty="0" smtClean="0"/>
              <a:t> MAX = 80; //max characters in string</a:t>
            </a:r>
          </a:p>
          <a:p>
            <a:pPr>
              <a:buNone/>
            </a:pPr>
            <a:r>
              <a:rPr lang="en-US" dirty="0" smtClean="0"/>
              <a:t>	char </a:t>
            </a:r>
            <a:r>
              <a:rPr lang="en-US" dirty="0" err="1" smtClean="0"/>
              <a:t>str</a:t>
            </a:r>
            <a:r>
              <a:rPr lang="en-US" dirty="0" smtClean="0"/>
              <a:t>[MAX]; //string variable </a:t>
            </a:r>
            <a:r>
              <a:rPr lang="en-US" dirty="0" err="1" smtClean="0"/>
              <a:t>str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 &lt;&lt; “\</a:t>
            </a:r>
            <a:r>
              <a:rPr lang="en-US" dirty="0" err="1" smtClean="0"/>
              <a:t>nEnter</a:t>
            </a:r>
            <a:r>
              <a:rPr lang="en-US" dirty="0" smtClean="0"/>
              <a:t> a string: “;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cin.get</a:t>
            </a:r>
            <a:r>
              <a:rPr lang="en-US" dirty="0" smtClean="0"/>
              <a:t>(</a:t>
            </a:r>
            <a:r>
              <a:rPr lang="en-US" dirty="0" err="1" smtClean="0"/>
              <a:t>str</a:t>
            </a:r>
            <a:r>
              <a:rPr lang="en-US" dirty="0" smtClean="0"/>
              <a:t>, MAX); //put string in </a:t>
            </a:r>
            <a:r>
              <a:rPr lang="en-US" dirty="0" err="1" smtClean="0"/>
              <a:t>str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 &lt;&lt; “You entered: “ &lt;&lt; </a:t>
            </a:r>
            <a:r>
              <a:rPr lang="en-US" dirty="0" err="1" smtClean="0"/>
              <a:t>str</a:t>
            </a:r>
            <a:r>
              <a:rPr lang="en-US" dirty="0" smtClean="0"/>
              <a:t> &lt;&lt; 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	return 0;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 smtClean="0"/>
              <a:t>cin.get</a:t>
            </a:r>
            <a:r>
              <a:rPr lang="en-US" dirty="0" smtClean="0"/>
              <a:t>(</a:t>
            </a:r>
            <a:r>
              <a:rPr lang="en-US" dirty="0" err="1" smtClean="0"/>
              <a:t>str</a:t>
            </a:r>
            <a:r>
              <a:rPr lang="en-US" dirty="0" smtClean="0"/>
              <a:t>, MAX);</a:t>
            </a:r>
          </a:p>
          <a:p>
            <a:r>
              <a:rPr lang="en-US" dirty="0" smtClean="0"/>
              <a:t>the first argument is the array address where the string being input will be placed</a:t>
            </a:r>
          </a:p>
          <a:p>
            <a:r>
              <a:rPr lang="en-US" dirty="0" smtClean="0"/>
              <a:t>the second argument specifies the maximum size of the array</a:t>
            </a:r>
          </a:p>
          <a:p>
            <a:r>
              <a:rPr lang="en-US" dirty="0" smtClean="0"/>
              <a:t>with this function now we can store a string having more than one word</a:t>
            </a:r>
          </a:p>
          <a:p>
            <a:pPr>
              <a:buNone/>
            </a:pPr>
            <a:r>
              <a:rPr lang="en-US" dirty="0" smtClean="0"/>
              <a:t>Enter a string: Programming is fun.</a:t>
            </a:r>
          </a:p>
          <a:p>
            <a:pPr>
              <a:buNone/>
            </a:pPr>
            <a:r>
              <a:rPr lang="en-US" dirty="0" smtClean="0"/>
              <a:t>You entered: Programming is fun.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Multiple 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066800"/>
            <a:ext cx="7772400" cy="4953000"/>
          </a:xfrm>
        </p:spPr>
        <p:txBody>
          <a:bodyPr/>
          <a:lstStyle/>
          <a:p>
            <a:r>
              <a:rPr lang="en-US" dirty="0" smtClean="0"/>
              <a:t>what if we want to read multiple lines?</a:t>
            </a:r>
          </a:p>
          <a:p>
            <a:r>
              <a:rPr lang="en-US" dirty="0" smtClean="0"/>
              <a:t>we use a third argument in </a:t>
            </a:r>
            <a:r>
              <a:rPr lang="en-US" dirty="0" err="1" smtClean="0"/>
              <a:t>cin.get</a:t>
            </a:r>
            <a:r>
              <a:rPr lang="en-US" dirty="0" smtClean="0"/>
              <a:t>() to solve this problem</a:t>
            </a:r>
          </a:p>
          <a:p>
            <a:r>
              <a:rPr lang="en-US" dirty="0" smtClean="0"/>
              <a:t>this argument specifies the character that tells the function to stop reading</a:t>
            </a:r>
          </a:p>
          <a:p>
            <a:r>
              <a:rPr lang="en-US" dirty="0" smtClean="0"/>
              <a:t>the default value for this argument is “\n” or newline</a:t>
            </a:r>
          </a:p>
          <a:p>
            <a:r>
              <a:rPr lang="en-US" dirty="0" smtClean="0"/>
              <a:t>but if you call this function with some other character, the default will be overridden with the specified one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066800"/>
            <a:ext cx="7772400" cy="52578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#include &lt;</a:t>
            </a:r>
            <a:r>
              <a:rPr lang="en-US" dirty="0" err="1" smtClean="0"/>
              <a:t>iostream.h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const </a:t>
            </a:r>
            <a:r>
              <a:rPr lang="en-US" dirty="0" err="1" smtClean="0"/>
              <a:t>int</a:t>
            </a:r>
            <a:r>
              <a:rPr lang="en-US" dirty="0" smtClean="0"/>
              <a:t> MAX = 2000; //max characters in string</a:t>
            </a:r>
          </a:p>
          <a:p>
            <a:pPr>
              <a:buNone/>
            </a:pPr>
            <a:r>
              <a:rPr lang="en-US" dirty="0" smtClean="0"/>
              <a:t>char </a:t>
            </a:r>
            <a:r>
              <a:rPr lang="en-US" dirty="0" err="1" smtClean="0"/>
              <a:t>str</a:t>
            </a:r>
            <a:r>
              <a:rPr lang="en-US" dirty="0" smtClean="0"/>
              <a:t>[MAX]; //string variable </a:t>
            </a:r>
            <a:r>
              <a:rPr lang="en-US" dirty="0" err="1" smtClean="0"/>
              <a:t>str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main()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 &lt;&lt; “\</a:t>
            </a:r>
            <a:r>
              <a:rPr lang="en-US" dirty="0" err="1" smtClean="0"/>
              <a:t>nEnter</a:t>
            </a:r>
            <a:r>
              <a:rPr lang="en-US" dirty="0" smtClean="0"/>
              <a:t> a string:\n”;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cin.get</a:t>
            </a:r>
            <a:r>
              <a:rPr lang="en-US" dirty="0" smtClean="0"/>
              <a:t>(</a:t>
            </a:r>
            <a:r>
              <a:rPr lang="en-US" dirty="0" err="1" smtClean="0"/>
              <a:t>str</a:t>
            </a:r>
            <a:r>
              <a:rPr lang="en-US" dirty="0" smtClean="0"/>
              <a:t>, MAX, ‘$’); //terminate with $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 &lt;&lt; “You entered:\n” &lt;&lt; </a:t>
            </a:r>
            <a:r>
              <a:rPr lang="en-US" dirty="0" err="1" smtClean="0"/>
              <a:t>str</a:t>
            </a:r>
            <a:r>
              <a:rPr lang="en-US" dirty="0" smtClean="0"/>
              <a:t> &lt;&lt; 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	return 0;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r>
              <a:rPr lang="en-US" dirty="0" smtClean="0"/>
              <a:t>the function will accept the characters until you enter the terminating character “$” or you exceed the size of the array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items in an array are called elements</a:t>
            </a:r>
          </a:p>
          <a:p>
            <a:r>
              <a:rPr lang="en-US" dirty="0" smtClean="0"/>
              <a:t>All the elements are of the same type</a:t>
            </a:r>
          </a:p>
          <a:p>
            <a:r>
              <a:rPr lang="en-US" dirty="0" smtClean="0"/>
              <a:t>The first array element is numbered 0</a:t>
            </a:r>
          </a:p>
          <a:p>
            <a:r>
              <a:rPr lang="en-US" dirty="0" smtClean="0"/>
              <a:t>Four elements (0-3) are stored consecutively in</a:t>
            </a:r>
          </a:p>
          <a:p>
            <a:pPr>
              <a:buNone/>
            </a:pPr>
            <a:r>
              <a:rPr lang="en-US" dirty="0" smtClean="0"/>
              <a:t>	the memory</a:t>
            </a:r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38975" y="1152525"/>
            <a:ext cx="2028825" cy="501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Copying a string the hard way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143000"/>
            <a:ext cx="7772400" cy="54864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this method deals with the strings character by character</a:t>
            </a:r>
          </a:p>
          <a:p>
            <a:pPr>
              <a:buNone/>
            </a:pPr>
            <a:r>
              <a:rPr lang="en-US" dirty="0" smtClean="0"/>
              <a:t>#include &lt;</a:t>
            </a:r>
            <a:r>
              <a:rPr lang="en-US" dirty="0" err="1" smtClean="0"/>
              <a:t>iostream.h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#include &lt;</a:t>
            </a:r>
            <a:r>
              <a:rPr lang="en-US" dirty="0" err="1" smtClean="0"/>
              <a:t>cstring.h</a:t>
            </a:r>
            <a:r>
              <a:rPr lang="en-US" dirty="0" smtClean="0"/>
              <a:t>&gt; //for </a:t>
            </a:r>
            <a:r>
              <a:rPr lang="en-US" dirty="0" err="1" smtClean="0"/>
              <a:t>strlen</a:t>
            </a:r>
            <a:r>
              <a:rPr lang="en-US" dirty="0" smtClean="0"/>
              <a:t>()</a:t>
            </a:r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main()</a:t>
            </a:r>
          </a:p>
          <a:p>
            <a:pPr>
              <a:buNone/>
            </a:pPr>
            <a:r>
              <a:rPr lang="en-US" dirty="0" smtClean="0"/>
              <a:t>{ //initialized string</a:t>
            </a:r>
          </a:p>
          <a:p>
            <a:pPr>
              <a:buNone/>
            </a:pPr>
            <a:r>
              <a:rPr lang="en-US" dirty="0" smtClean="0"/>
              <a:t>	char str1[] = “We are studying Algorithms and Data Structures”;</a:t>
            </a:r>
          </a:p>
          <a:p>
            <a:pPr>
              <a:buNone/>
            </a:pPr>
            <a:r>
              <a:rPr lang="en-US" dirty="0" smtClean="0"/>
              <a:t>	const </a:t>
            </a:r>
            <a:r>
              <a:rPr lang="en-US" dirty="0" err="1" smtClean="0"/>
              <a:t>int</a:t>
            </a:r>
            <a:r>
              <a:rPr lang="en-US" dirty="0" smtClean="0"/>
              <a:t> MAX = 80; //size of str2 buffer</a:t>
            </a:r>
          </a:p>
          <a:p>
            <a:pPr>
              <a:buNone/>
            </a:pPr>
            <a:r>
              <a:rPr lang="en-US" dirty="0" smtClean="0"/>
              <a:t>	char str2[MAX]; //empty string</a:t>
            </a:r>
          </a:p>
          <a:p>
            <a:pPr>
              <a:buNone/>
            </a:pPr>
            <a:r>
              <a:rPr lang="en-US" dirty="0" smtClean="0"/>
              <a:t>	for(</a:t>
            </a:r>
            <a:r>
              <a:rPr lang="en-US" dirty="0" err="1" smtClean="0"/>
              <a:t>int</a:t>
            </a:r>
            <a:r>
              <a:rPr lang="en-US" dirty="0" smtClean="0"/>
              <a:t> j=0; j&lt;</a:t>
            </a:r>
            <a:r>
              <a:rPr lang="en-US" dirty="0" err="1" smtClean="0"/>
              <a:t>strlen</a:t>
            </a:r>
            <a:r>
              <a:rPr lang="en-US" dirty="0" smtClean="0"/>
              <a:t>(str1); j++) //copy </a:t>
            </a:r>
            <a:r>
              <a:rPr lang="en-US" dirty="0" err="1" smtClean="0"/>
              <a:t>strlen</a:t>
            </a:r>
            <a:r>
              <a:rPr lang="en-US" dirty="0" smtClean="0"/>
              <a:t> characters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pl-PL" dirty="0" smtClean="0"/>
              <a:t>str2[j] = str1[j]; // from str1 to str2</a:t>
            </a:r>
          </a:p>
          <a:p>
            <a:pPr>
              <a:buNone/>
            </a:pPr>
            <a:r>
              <a:rPr lang="da-DK" dirty="0" smtClean="0"/>
              <a:t>	str2[j] = ‘\0’; //insert NULL at end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 &lt;&lt; str2 &lt;&lt; </a:t>
            </a:r>
            <a:r>
              <a:rPr lang="en-US" dirty="0" err="1" smtClean="0"/>
              <a:t>endl</a:t>
            </a:r>
            <a:r>
              <a:rPr lang="en-US" dirty="0" smtClean="0"/>
              <a:t>; //display str2</a:t>
            </a:r>
          </a:p>
          <a:p>
            <a:pPr>
              <a:buNone/>
            </a:pPr>
            <a:r>
              <a:rPr lang="en-US" dirty="0" smtClean="0"/>
              <a:t>	return 0;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copying a string the easy way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990600"/>
            <a:ext cx="7772400" cy="56388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if you don’t want to use a loop, there is a library function </a:t>
            </a:r>
            <a:r>
              <a:rPr lang="en-US" dirty="0" err="1" smtClean="0"/>
              <a:t>strcpy</a:t>
            </a:r>
            <a:r>
              <a:rPr lang="en-US" dirty="0" smtClean="0"/>
              <a:t>() which will do it for you</a:t>
            </a:r>
          </a:p>
          <a:p>
            <a:r>
              <a:rPr lang="en-US" dirty="0" err="1" smtClean="0"/>
              <a:t>strcpy</a:t>
            </a:r>
            <a:r>
              <a:rPr lang="en-US" dirty="0" smtClean="0"/>
              <a:t>(destination, source)</a:t>
            </a:r>
          </a:p>
          <a:p>
            <a:pPr>
              <a:buNone/>
            </a:pPr>
            <a:r>
              <a:rPr lang="en-US" dirty="0" smtClean="0"/>
              <a:t>#include &lt;</a:t>
            </a:r>
            <a:r>
              <a:rPr lang="en-US" dirty="0" err="1" smtClean="0"/>
              <a:t>iostream.h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#include &lt;</a:t>
            </a:r>
            <a:r>
              <a:rPr lang="en-US" dirty="0" err="1" smtClean="0"/>
              <a:t>cstring.h</a:t>
            </a:r>
            <a:r>
              <a:rPr lang="en-US" dirty="0" smtClean="0"/>
              <a:t>&gt; //for </a:t>
            </a:r>
            <a:r>
              <a:rPr lang="en-US" dirty="0" err="1" smtClean="0"/>
              <a:t>strcpy</a:t>
            </a:r>
            <a:r>
              <a:rPr lang="en-US" dirty="0" smtClean="0"/>
              <a:t>()</a:t>
            </a:r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main()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	char str1[] = “We are studying Algorithms and Data Structures”;</a:t>
            </a:r>
          </a:p>
          <a:p>
            <a:pPr>
              <a:buNone/>
            </a:pPr>
            <a:r>
              <a:rPr lang="en-US" dirty="0" smtClean="0"/>
              <a:t>	const </a:t>
            </a:r>
            <a:r>
              <a:rPr lang="en-US" dirty="0" err="1" smtClean="0"/>
              <a:t>int</a:t>
            </a:r>
            <a:r>
              <a:rPr lang="en-US" dirty="0" smtClean="0"/>
              <a:t> MAX = 80; //size of str2 buffer</a:t>
            </a:r>
          </a:p>
          <a:p>
            <a:pPr>
              <a:buNone/>
            </a:pPr>
            <a:r>
              <a:rPr lang="en-US" dirty="0" smtClean="0"/>
              <a:t>	char str2[MAX]; //empty string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pl-PL" dirty="0" smtClean="0"/>
              <a:t>strcpy(str2, str1); //copy str1 to str2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 &lt;&lt; str2 &lt;&lt; </a:t>
            </a:r>
            <a:r>
              <a:rPr lang="en-US" dirty="0" err="1" smtClean="0"/>
              <a:t>endl</a:t>
            </a:r>
            <a:r>
              <a:rPr lang="en-US" dirty="0" smtClean="0"/>
              <a:t>; //display str2</a:t>
            </a:r>
          </a:p>
          <a:p>
            <a:pPr>
              <a:buNone/>
            </a:pPr>
            <a:r>
              <a:rPr lang="en-US" dirty="0" smtClean="0"/>
              <a:t>	return 0;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 of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066800"/>
            <a:ext cx="7772400" cy="49530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we can have arrays of strings as well</a:t>
            </a:r>
          </a:p>
          <a:p>
            <a:pPr>
              <a:buNone/>
            </a:pPr>
            <a:r>
              <a:rPr lang="en-US" dirty="0" smtClean="0"/>
              <a:t>#include &lt;</a:t>
            </a:r>
            <a:r>
              <a:rPr lang="en-US" dirty="0" err="1" smtClean="0"/>
              <a:t>iostream.h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main()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	const </a:t>
            </a:r>
            <a:r>
              <a:rPr lang="en-US" dirty="0" err="1" smtClean="0"/>
              <a:t>int</a:t>
            </a:r>
            <a:r>
              <a:rPr lang="en-US" dirty="0" smtClean="0"/>
              <a:t> DAYS = 7; //number of strings in array</a:t>
            </a:r>
          </a:p>
          <a:p>
            <a:pPr>
              <a:buNone/>
            </a:pPr>
            <a:r>
              <a:rPr lang="en-US" dirty="0" smtClean="0"/>
              <a:t>	const </a:t>
            </a:r>
            <a:r>
              <a:rPr lang="en-US" dirty="0" err="1" smtClean="0"/>
              <a:t>int</a:t>
            </a:r>
            <a:r>
              <a:rPr lang="en-US" dirty="0" smtClean="0"/>
              <a:t> MAX = 10; //maximum size of each string</a:t>
            </a:r>
          </a:p>
          <a:p>
            <a:pPr>
              <a:buNone/>
            </a:pPr>
            <a:r>
              <a:rPr lang="en-US" dirty="0" smtClean="0"/>
              <a:t>	//array of strings</a:t>
            </a:r>
          </a:p>
          <a:p>
            <a:pPr>
              <a:buNone/>
            </a:pPr>
            <a:r>
              <a:rPr lang="en-US" dirty="0" smtClean="0"/>
              <a:t>	char star[DAYS][MAX] = { “Sunday”, “Monday”, “</a:t>
            </a:r>
            <a:r>
              <a:rPr lang="en-US" dirty="0" err="1" smtClean="0"/>
              <a:t>Tuesday”,“Wednesday</a:t>
            </a:r>
            <a:r>
              <a:rPr lang="en-US" dirty="0" smtClean="0"/>
              <a:t>”, “</a:t>
            </a:r>
            <a:r>
              <a:rPr lang="en-US" dirty="0" err="1" smtClean="0"/>
              <a:t>Thursday”,“Friday</a:t>
            </a:r>
            <a:r>
              <a:rPr lang="en-US" dirty="0" smtClean="0"/>
              <a:t>”, “Saturday” };</a:t>
            </a:r>
          </a:p>
          <a:p>
            <a:pPr>
              <a:buNone/>
            </a:pPr>
            <a:r>
              <a:rPr lang="en-US" dirty="0" smtClean="0"/>
              <a:t>	for(</a:t>
            </a:r>
            <a:r>
              <a:rPr lang="en-US" dirty="0" err="1" smtClean="0"/>
              <a:t>int</a:t>
            </a:r>
            <a:r>
              <a:rPr lang="en-US" dirty="0" smtClean="0"/>
              <a:t> j=0; j&lt;DAYS; j++) //display every string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 &lt;&lt; star[j] &lt;&lt; 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	return 0;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295400"/>
            <a:ext cx="7737725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04800"/>
            <a:ext cx="7772400" cy="868362"/>
          </a:xfrm>
        </p:spPr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Array </a:t>
            </a:r>
          </a:p>
          <a:p>
            <a:r>
              <a:rPr lang="en-US" dirty="0"/>
              <a:t>Array Elements</a:t>
            </a:r>
          </a:p>
          <a:p>
            <a:r>
              <a:rPr lang="en-US" dirty="0"/>
              <a:t>Accessing array elements</a:t>
            </a:r>
          </a:p>
          <a:p>
            <a:r>
              <a:rPr lang="en-US" dirty="0"/>
              <a:t>Declaring an array</a:t>
            </a:r>
          </a:p>
          <a:p>
            <a:r>
              <a:rPr lang="en-US" dirty="0"/>
              <a:t>Initializing an array</a:t>
            </a:r>
          </a:p>
          <a:p>
            <a:r>
              <a:rPr lang="en-US" dirty="0"/>
              <a:t>Two-dimensional Array</a:t>
            </a:r>
          </a:p>
          <a:p>
            <a:r>
              <a:rPr lang="en-US" dirty="0"/>
              <a:t>Array of Structure</a:t>
            </a:r>
          </a:p>
          <a:p>
            <a:r>
              <a:rPr lang="en-US" dirty="0"/>
              <a:t>String</a:t>
            </a:r>
          </a:p>
          <a:p>
            <a:r>
              <a:rPr lang="en-US" dirty="0"/>
              <a:t>Array of Strings</a:t>
            </a:r>
          </a:p>
          <a:p>
            <a:r>
              <a:rPr lang="en-US" dirty="0"/>
              <a:t>Examples</a:t>
            </a:r>
          </a:p>
          <a:p>
            <a:pPr lvl="2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97311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array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To access an element specify array name and array index number</a:t>
            </a:r>
          </a:p>
          <a:p>
            <a:r>
              <a:rPr lang="en-US" dirty="0" smtClean="0"/>
              <a:t>Syntax: </a:t>
            </a:r>
          </a:p>
          <a:p>
            <a:pPr lvl="1"/>
            <a:r>
              <a:rPr lang="en-US" i="1" dirty="0" err="1" smtClean="0"/>
              <a:t>arrayname</a:t>
            </a:r>
            <a:r>
              <a:rPr lang="en-US" dirty="0" smtClean="0"/>
              <a:t>[ </a:t>
            </a:r>
            <a:r>
              <a:rPr lang="en-US" i="1" dirty="0" err="1" smtClean="0"/>
              <a:t>arrayindex</a:t>
            </a:r>
            <a:r>
              <a:rPr lang="en-US" dirty="0" smtClean="0"/>
              <a:t>]</a:t>
            </a:r>
          </a:p>
          <a:p>
            <a:r>
              <a:rPr lang="en-US" dirty="0" smtClean="0"/>
              <a:t>to access 3</a:t>
            </a:r>
            <a:r>
              <a:rPr lang="en-US" baseline="30000" dirty="0" smtClean="0"/>
              <a:t>rd</a:t>
            </a:r>
            <a:r>
              <a:rPr lang="en-US" dirty="0" smtClean="0"/>
              <a:t> element of array age we use</a:t>
            </a:r>
          </a:p>
          <a:p>
            <a:pPr lvl="1"/>
            <a:r>
              <a:rPr lang="en-US" dirty="0" smtClean="0"/>
              <a:t>age[2]    </a:t>
            </a:r>
            <a:r>
              <a:rPr lang="en-US" i="1" dirty="0" smtClean="0"/>
              <a:t>age is the name of the array and 2 is the index number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Declaring an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when declaring an array, specify</a:t>
            </a:r>
          </a:p>
          <a:p>
            <a:pPr lvl="1"/>
            <a:r>
              <a:rPr lang="en-US" dirty="0" smtClean="0"/>
              <a:t>type of array</a:t>
            </a:r>
          </a:p>
          <a:p>
            <a:pPr lvl="1"/>
            <a:r>
              <a:rPr lang="en-US" dirty="0" smtClean="0"/>
              <a:t>array name</a:t>
            </a:r>
          </a:p>
          <a:p>
            <a:pPr lvl="1"/>
            <a:r>
              <a:rPr lang="en-US" dirty="0" smtClean="0"/>
              <a:t>number of elements</a:t>
            </a:r>
          </a:p>
          <a:p>
            <a:pPr lvl="2"/>
            <a:r>
              <a:rPr lang="en-US" dirty="0" err="1" smtClean="0"/>
              <a:t>arrayType</a:t>
            </a:r>
            <a:r>
              <a:rPr lang="en-US" dirty="0" smtClean="0"/>
              <a:t> </a:t>
            </a:r>
            <a:r>
              <a:rPr lang="en-US" dirty="0" err="1" smtClean="0"/>
              <a:t>arrayName</a:t>
            </a:r>
            <a:r>
              <a:rPr lang="en-US" dirty="0" smtClean="0"/>
              <a:t> [ </a:t>
            </a:r>
            <a:r>
              <a:rPr lang="en-US" dirty="0" err="1" smtClean="0"/>
              <a:t>numberofElements</a:t>
            </a:r>
            <a:r>
              <a:rPr lang="en-US" dirty="0" smtClean="0"/>
              <a:t> ]</a:t>
            </a:r>
          </a:p>
          <a:p>
            <a:pPr lvl="1"/>
            <a:r>
              <a:rPr lang="en-US" dirty="0" smtClean="0"/>
              <a:t>examples</a:t>
            </a:r>
          </a:p>
          <a:p>
            <a:pPr lvl="2"/>
            <a:r>
              <a:rPr lang="en-US" dirty="0" err="1" smtClean="0"/>
              <a:t>int</a:t>
            </a:r>
            <a:r>
              <a:rPr lang="en-US" dirty="0" smtClean="0"/>
              <a:t> results [10 ];</a:t>
            </a:r>
          </a:p>
          <a:p>
            <a:pPr lvl="2"/>
            <a:r>
              <a:rPr lang="en-US" dirty="0" smtClean="0"/>
              <a:t>float </a:t>
            </a:r>
            <a:r>
              <a:rPr lang="en-US" dirty="0" err="1" smtClean="0"/>
              <a:t>myArray</a:t>
            </a:r>
            <a:r>
              <a:rPr lang="en-US" dirty="0" smtClean="0"/>
              <a:t> [50];</a:t>
            </a:r>
          </a:p>
          <a:p>
            <a:r>
              <a:rPr lang="en-US" dirty="0" smtClean="0"/>
              <a:t>declaring multiple arrays of same type</a:t>
            </a:r>
          </a:p>
          <a:p>
            <a:pPr lvl="1"/>
            <a:r>
              <a:rPr lang="en-US" dirty="0" smtClean="0"/>
              <a:t>format similar to regular variables</a:t>
            </a:r>
          </a:p>
          <a:p>
            <a:pPr lvl="1"/>
            <a:r>
              <a:rPr lang="en-US" dirty="0" smtClean="0"/>
              <a:t>example: 	</a:t>
            </a:r>
            <a:r>
              <a:rPr lang="en-US" dirty="0" err="1" smtClean="0"/>
              <a:t>int</a:t>
            </a:r>
            <a:r>
              <a:rPr lang="en-US" dirty="0" smtClean="0"/>
              <a:t> b[5], x[10];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Initializing an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143000"/>
            <a:ext cx="7772400" cy="5105400"/>
          </a:xfrm>
        </p:spPr>
        <p:txBody>
          <a:bodyPr>
            <a:normAutofit/>
          </a:bodyPr>
          <a:lstStyle/>
          <a:p>
            <a:r>
              <a:rPr lang="en-US" dirty="0" smtClean="0"/>
              <a:t>when an array is defined then you can give values to each array elements</a:t>
            </a:r>
          </a:p>
          <a:p>
            <a:r>
              <a:rPr lang="en-US" dirty="0" smtClean="0"/>
              <a:t>example:</a:t>
            </a:r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 n[5]={1,2,3,4,5};</a:t>
            </a:r>
          </a:p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09738" y="3505200"/>
            <a:ext cx="5724525" cy="250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if not enough initializing values, then the rightmost elements become 0</a:t>
            </a:r>
          </a:p>
          <a:p>
            <a:r>
              <a:rPr lang="en-US" dirty="0" smtClean="0"/>
              <a:t>example: </a:t>
            </a:r>
            <a:r>
              <a:rPr lang="en-US" dirty="0" err="1" smtClean="0"/>
              <a:t>int</a:t>
            </a:r>
            <a:r>
              <a:rPr lang="en-US" dirty="0" smtClean="0"/>
              <a:t> n[5]={1,2,3}; same as </a:t>
            </a:r>
            <a:r>
              <a:rPr lang="en-US" dirty="0" err="1" smtClean="0"/>
              <a:t>int</a:t>
            </a:r>
            <a:r>
              <a:rPr lang="en-US" dirty="0" smtClean="0"/>
              <a:t> n[5]={1,2,3,0,0};</a:t>
            </a:r>
          </a:p>
          <a:p>
            <a:r>
              <a:rPr lang="en-US" dirty="0" smtClean="0"/>
              <a:t>if </a:t>
            </a:r>
            <a:r>
              <a:rPr lang="en-US" dirty="0" err="1" smtClean="0"/>
              <a:t>int</a:t>
            </a:r>
            <a:r>
              <a:rPr lang="en-US" dirty="0" smtClean="0"/>
              <a:t> n[5]={0} then all elements are 0</a:t>
            </a:r>
          </a:p>
          <a:p>
            <a:r>
              <a:rPr lang="en-US" dirty="0" smtClean="0"/>
              <a:t>if size of an array is less than the values assigned to elements then it is a syntax error</a:t>
            </a:r>
          </a:p>
          <a:p>
            <a:r>
              <a:rPr lang="en-US" dirty="0" smtClean="0"/>
              <a:t>if size of an array is not specified, then compiler determines it from the initializing values</a:t>
            </a:r>
          </a:p>
          <a:p>
            <a:r>
              <a:rPr lang="en-US" dirty="0" smtClean="0"/>
              <a:t>we don’t need to use array size when we initialize all the array elements</a:t>
            </a:r>
          </a:p>
          <a:p>
            <a:r>
              <a:rPr lang="en-US" dirty="0" smtClean="0"/>
              <a:t>example:	</a:t>
            </a:r>
            <a:r>
              <a:rPr lang="en-US" dirty="0" err="1" smtClean="0"/>
              <a:t>int</a:t>
            </a:r>
            <a:r>
              <a:rPr lang="en-US" dirty="0" smtClean="0"/>
              <a:t> n[ ]={1,2,3,4,5};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9530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#include &lt;</a:t>
            </a:r>
            <a:r>
              <a:rPr lang="en-US" dirty="0" err="1" smtClean="0"/>
              <a:t>iostream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main () 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bills [] = {16, 2, 77, 40, 12071}; 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n, result=0; </a:t>
            </a:r>
          </a:p>
          <a:p>
            <a:pPr>
              <a:buNone/>
            </a:pPr>
            <a:r>
              <a:rPr lang="en-US" dirty="0" smtClean="0"/>
              <a:t> 	for ( n=0 ; n&lt;5 ; n++ ) </a:t>
            </a:r>
          </a:p>
          <a:p>
            <a:pPr>
              <a:buNone/>
            </a:pPr>
            <a:r>
              <a:rPr lang="en-US" dirty="0" smtClean="0"/>
              <a:t>	{ </a:t>
            </a:r>
          </a:p>
          <a:p>
            <a:pPr>
              <a:buNone/>
            </a:pPr>
            <a:r>
              <a:rPr lang="en-US" dirty="0" smtClean="0"/>
              <a:t>		result += bills[n]; </a:t>
            </a:r>
          </a:p>
          <a:p>
            <a:pPr>
              <a:buNone/>
            </a:pPr>
            <a:r>
              <a:rPr lang="en-US" dirty="0" smtClean="0"/>
              <a:t>	} 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 &lt;&lt; result;</a:t>
            </a:r>
          </a:p>
          <a:p>
            <a:pPr>
              <a:buNone/>
            </a:pPr>
            <a:r>
              <a:rPr lang="en-US" dirty="0" smtClean="0"/>
              <a:t>	return 0;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2097</TotalTime>
  <Words>1789</Words>
  <Application>Microsoft Office PowerPoint</Application>
  <PresentationFormat>On-screen Show (4:3)</PresentationFormat>
  <Paragraphs>419</Paragraphs>
  <Slides>44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Equity</vt:lpstr>
      <vt:lpstr>Review</vt:lpstr>
      <vt:lpstr>Arrays &amp; Strings</vt:lpstr>
      <vt:lpstr>Introduction</vt:lpstr>
      <vt:lpstr>Array Elements</vt:lpstr>
      <vt:lpstr>Accessing array elements</vt:lpstr>
      <vt:lpstr>Declaring an array</vt:lpstr>
      <vt:lpstr>Initializing an array</vt:lpstr>
      <vt:lpstr>Slide 8</vt:lpstr>
      <vt:lpstr>Array example</vt:lpstr>
      <vt:lpstr>Two-dimensional Array</vt:lpstr>
      <vt:lpstr>Defining two-dimensional array</vt:lpstr>
      <vt:lpstr>two-dimensional array</vt:lpstr>
      <vt:lpstr>Accessing two-dimensional array</vt:lpstr>
      <vt:lpstr>Initializing two-dimensional array</vt:lpstr>
      <vt:lpstr>cont…</vt:lpstr>
      <vt:lpstr>cont…</vt:lpstr>
      <vt:lpstr>cont…</vt:lpstr>
      <vt:lpstr>Passing arrays to functions</vt:lpstr>
      <vt:lpstr>Function declaration with array arguments</vt:lpstr>
      <vt:lpstr>an example</vt:lpstr>
      <vt:lpstr>Arrays of Structures</vt:lpstr>
      <vt:lpstr>cont…</vt:lpstr>
      <vt:lpstr>cont…</vt:lpstr>
      <vt:lpstr>Accessing a data item</vt:lpstr>
      <vt:lpstr>Slide 25</vt:lpstr>
      <vt:lpstr>Slide 26</vt:lpstr>
      <vt:lpstr>Strings</vt:lpstr>
      <vt:lpstr>an example</vt:lpstr>
      <vt:lpstr>Slide 29</vt:lpstr>
      <vt:lpstr>Slide 30</vt:lpstr>
      <vt:lpstr>Slide 31</vt:lpstr>
      <vt:lpstr>Avoiding Buffer Overflow</vt:lpstr>
      <vt:lpstr>Slide 33</vt:lpstr>
      <vt:lpstr>String Constant</vt:lpstr>
      <vt:lpstr>Reading embedded blanks</vt:lpstr>
      <vt:lpstr>an example</vt:lpstr>
      <vt:lpstr>Slide 37</vt:lpstr>
      <vt:lpstr>Reading Multiple Lines</vt:lpstr>
      <vt:lpstr>an example</vt:lpstr>
      <vt:lpstr>Copying a string the hard way</vt:lpstr>
      <vt:lpstr>copying a string the easy way</vt:lpstr>
      <vt:lpstr>Arrays of Strings</vt:lpstr>
      <vt:lpstr>Slide 43</vt:lpstr>
      <vt:lpstr>Summary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 &amp; Data Structure</dc:title>
  <dc:creator>DELL</dc:creator>
  <cp:lastModifiedBy>vcomsats</cp:lastModifiedBy>
  <cp:revision>125</cp:revision>
  <dcterms:created xsi:type="dcterms:W3CDTF">2006-08-16T00:00:00Z</dcterms:created>
  <dcterms:modified xsi:type="dcterms:W3CDTF">2013-12-23T08:00:15Z</dcterms:modified>
</cp:coreProperties>
</file>