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82" r:id="rId2"/>
    <p:sldId id="285" r:id="rId3"/>
    <p:sldId id="258" r:id="rId4"/>
    <p:sldId id="260" r:id="rId5"/>
    <p:sldId id="259" r:id="rId6"/>
    <p:sldId id="275" r:id="rId7"/>
    <p:sldId id="261" r:id="rId8"/>
    <p:sldId id="262" r:id="rId9"/>
    <p:sldId id="263" r:id="rId10"/>
    <p:sldId id="264" r:id="rId11"/>
    <p:sldId id="265" r:id="rId12"/>
    <p:sldId id="266" r:id="rId13"/>
    <p:sldId id="267" r:id="rId14"/>
    <p:sldId id="268" r:id="rId15"/>
    <p:sldId id="269" r:id="rId16"/>
    <p:sldId id="276" r:id="rId17"/>
    <p:sldId id="277" r:id="rId18"/>
    <p:sldId id="270" r:id="rId19"/>
    <p:sldId id="271" r:id="rId20"/>
    <p:sldId id="272" r:id="rId21"/>
    <p:sldId id="273" r:id="rId22"/>
    <p:sldId id="274" r:id="rId23"/>
    <p:sldId id="278" r:id="rId24"/>
    <p:sldId id="279" r:id="rId25"/>
    <p:sldId id="280" r:id="rId26"/>
    <p:sldId id="281"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varScale="1">
        <p:scale>
          <a:sx n="61" d="100"/>
          <a:sy n="61" d="100"/>
        </p:scale>
        <p:origin x="-148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7701DE-41A2-4FDD-A768-7F2E238EB650}" type="datetimeFigureOut">
              <a:rPr lang="en-US" smtClean="0"/>
              <a:pPr/>
              <a:t>12/10/2013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2392C-F07A-4489-A158-6D39DAFE077F}" type="slidenum">
              <a:rPr lang="en-US" smtClean="0"/>
              <a:pPr/>
              <a:t>‹#›</a:t>
            </a:fld>
            <a:endParaRPr lang="en-US"/>
          </a:p>
        </p:txBody>
      </p:sp>
    </p:spTree>
    <p:extLst>
      <p:ext uri="{BB962C8B-B14F-4D97-AF65-F5344CB8AC3E}">
        <p14:creationId xmlns:p14="http://schemas.microsoft.com/office/powerpoint/2010/main" xmlns="" val="227104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72392C-F07A-4489-A158-6D39DAFE077F}" type="slidenum">
              <a:rPr lang="en-US" smtClean="0"/>
              <a:pPr/>
              <a:t>3</a:t>
            </a:fld>
            <a:endParaRPr lang="en-US"/>
          </a:p>
        </p:txBody>
      </p:sp>
    </p:spTree>
    <p:extLst>
      <p:ext uri="{BB962C8B-B14F-4D97-AF65-F5344CB8AC3E}">
        <p14:creationId xmlns:p14="http://schemas.microsoft.com/office/powerpoint/2010/main" xmlns="" val="329924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5CACB45-8B2A-4732-8A19-2AFF47CA5C5F}" type="datetime1">
              <a:rPr lang="en-US" smtClean="0"/>
              <a:pPr/>
              <a:t>12/10/2013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D9936-1F63-47E6-9E9B-4DCE45F62B21}" type="datetime1">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E7710B-B799-42EB-B324-16A8D79B6448}" type="datetime1">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7B8F45-DF25-4B4C-B41F-7265CCD1CDB6}" type="datetime1">
              <a:rPr lang="en-US" smtClean="0"/>
              <a:pPr/>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BA45EE-9D71-4436-AB01-4C0D83BB5587}" type="datetime1">
              <a:rPr lang="en-US" smtClean="0"/>
              <a:pPr/>
              <a:t>12/10/2013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A64EB9-302A-4809-AD19-6CB6B4537990}" type="datetime1">
              <a:rPr lang="en-US" smtClean="0"/>
              <a:pPr/>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C0F2E0-BF50-4955-B106-0F1DD1BCA684}" type="datetime1">
              <a:rPr lang="en-US" smtClean="0"/>
              <a:pPr/>
              <a:t>12/10/2013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A30D75-9B8C-408F-A569-6A7D0C92F301}" type="datetime1">
              <a:rPr lang="en-US" smtClean="0"/>
              <a:pPr/>
              <a:t>12/10/2013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37D3C-1F2D-4BEB-9F97-CF4DC7171C7D}" type="datetime1">
              <a:rPr lang="en-US" smtClean="0"/>
              <a:pPr/>
              <a:t>12/10/2013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AEB084-D6D8-42BB-8227-2D64D4D62DA4}" type="datetime1">
              <a:rPr lang="en-US" smtClean="0"/>
              <a:pPr/>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7D008B-6721-4C9D-B6F1-3417B192CB64}" type="datetime1">
              <a:rPr lang="en-US" smtClean="0"/>
              <a:pPr/>
              <a:t>12/10/2013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868362"/>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1430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324600"/>
            <a:ext cx="2476500" cy="342900"/>
          </a:xfrm>
          <a:prstGeom prst="rect">
            <a:avLst/>
          </a:prstGeom>
        </p:spPr>
        <p:txBody>
          <a:bodyPr anchor="ctr" anchorCtr="0"/>
          <a:lstStyle>
            <a:lvl1pPr algn="r" eaLnBrk="1" latinLnBrk="0" hangingPunct="1">
              <a:defRPr kumimoji="0" sz="1400">
                <a:solidFill>
                  <a:schemeClr val="tx2"/>
                </a:solidFill>
              </a:defRPr>
            </a:lvl1pPr>
          </a:lstStyle>
          <a:p>
            <a:fld id="{91C4A741-8F6C-4F08-8718-C499140F84C5}" type="datetime1">
              <a:rPr lang="en-US" smtClean="0"/>
              <a:pPr/>
              <a:t>12/10/2013</a:t>
            </a:fld>
            <a:endParaRPr lang="en-US"/>
          </a:p>
        </p:txBody>
      </p:sp>
      <p:sp>
        <p:nvSpPr>
          <p:cNvPr id="3" name="Footer Placeholder 2"/>
          <p:cNvSpPr>
            <a:spLocks noGrp="1"/>
          </p:cNvSpPr>
          <p:nvPr>
            <p:ph type="ftr" sz="quarter" idx="3"/>
          </p:nvPr>
        </p:nvSpPr>
        <p:spPr>
          <a:xfrm>
            <a:off x="914400" y="6324600"/>
            <a:ext cx="3962400" cy="3048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868362"/>
          </a:xfrm>
        </p:spPr>
        <p:txBody>
          <a:bodyPr/>
          <a:lstStyle/>
          <a:p>
            <a:r>
              <a:rPr lang="en-US" dirty="0" smtClean="0"/>
              <a:t>Review</a:t>
            </a:r>
            <a:endParaRPr lang="en-US" dirty="0"/>
          </a:p>
        </p:txBody>
      </p:sp>
      <p:sp>
        <p:nvSpPr>
          <p:cNvPr id="5" name="Content Placeholder 4"/>
          <p:cNvSpPr>
            <a:spLocks noGrp="1"/>
          </p:cNvSpPr>
          <p:nvPr>
            <p:ph sz="quarter" idx="1"/>
          </p:nvPr>
        </p:nvSpPr>
        <p:spPr>
          <a:xfrm>
            <a:off x="914400" y="1295400"/>
            <a:ext cx="7772400" cy="5181600"/>
          </a:xfrm>
        </p:spPr>
        <p:txBody>
          <a:bodyPr>
            <a:normAutofit/>
          </a:bodyPr>
          <a:lstStyle/>
          <a:p>
            <a:pPr lvl="0"/>
            <a:r>
              <a:rPr lang="en-US" sz="2800" dirty="0" smtClean="0"/>
              <a:t>Introduction to Searching</a:t>
            </a:r>
            <a:endParaRPr lang="en-US" sz="2800" dirty="0"/>
          </a:p>
          <a:p>
            <a:pPr lvl="0"/>
            <a:r>
              <a:rPr lang="en-US" sz="2800" dirty="0"/>
              <a:t>External and Internal Searching</a:t>
            </a:r>
          </a:p>
          <a:p>
            <a:pPr lvl="0"/>
            <a:r>
              <a:rPr lang="en-US" sz="2800" dirty="0"/>
              <a:t>Types of Searching</a:t>
            </a:r>
          </a:p>
          <a:p>
            <a:pPr lvl="1"/>
            <a:r>
              <a:rPr lang="en-US" sz="2800" dirty="0"/>
              <a:t>Linear or sequential search</a:t>
            </a:r>
          </a:p>
          <a:p>
            <a:pPr lvl="1"/>
            <a:r>
              <a:rPr lang="en-US" sz="2800" dirty="0"/>
              <a:t>Binary Search</a:t>
            </a:r>
          </a:p>
          <a:p>
            <a:pPr lvl="0"/>
            <a:r>
              <a:rPr lang="en-US" sz="2800" dirty="0"/>
              <a:t>Algorithms for </a:t>
            </a:r>
            <a:r>
              <a:rPr lang="en-US" sz="2800" dirty="0" smtClean="0"/>
              <a:t>Linear </a:t>
            </a:r>
            <a:r>
              <a:rPr lang="en-US" sz="2800" dirty="0"/>
              <a:t>Search</a:t>
            </a:r>
          </a:p>
          <a:p>
            <a:pPr lvl="0"/>
            <a:r>
              <a:rPr lang="en-US" sz="2800" dirty="0"/>
              <a:t>Algorithms for Binary Search</a:t>
            </a:r>
          </a:p>
        </p:txBody>
      </p:sp>
      <p:sp>
        <p:nvSpPr>
          <p:cNvPr id="3" name="Slide Number Placeholder 2"/>
          <p:cNvSpPr>
            <a:spLocks noGrp="1"/>
          </p:cNvSpPr>
          <p:nvPr>
            <p:ph type="sldNum" sz="quarter" idx="12"/>
          </p:nvPr>
        </p:nvSpPr>
        <p:spPr/>
        <p:txBody>
          <a:bodyPr/>
          <a:lstStyle/>
          <a:p>
            <a:fld id="{8D8E6644-0E49-465F-A776-47058F1591F0}" type="slidenum">
              <a:rPr lang="en-US" smtClean="0"/>
              <a:pPr/>
              <a:t>1</a:t>
            </a:fld>
            <a:endParaRPr lang="en-US"/>
          </a:p>
        </p:txBody>
      </p:sp>
    </p:spTree>
    <p:extLst>
      <p:ext uri="{BB962C8B-B14F-4D97-AF65-F5344CB8AC3E}">
        <p14:creationId xmlns:p14="http://schemas.microsoft.com/office/powerpoint/2010/main" xmlns="" val="1358807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5" name="Rectangle 2"/>
          <p:cNvSpPr>
            <a:spLocks noGrp="1" noChangeArrowheads="1"/>
          </p:cNvSpPr>
          <p:nvPr>
            <p:ph type="title"/>
          </p:nvPr>
        </p:nvSpPr>
        <p:spPr>
          <a:xfrm>
            <a:off x="457200" y="274638"/>
            <a:ext cx="8382000" cy="792162"/>
          </a:xfrm>
        </p:spPr>
        <p:txBody>
          <a:bodyPr/>
          <a:lstStyle/>
          <a:p>
            <a:pPr eaLnBrk="1" hangingPunct="1"/>
            <a:r>
              <a:rPr lang="ur-PK" sz="3200" dirty="0" smtClean="0"/>
              <a:t> </a:t>
            </a:r>
            <a:r>
              <a:rPr lang="en-US" sz="3200" dirty="0" smtClean="0"/>
              <a:t>Example 2 (Recursive Factorial Function)</a:t>
            </a:r>
          </a:p>
        </p:txBody>
      </p:sp>
      <p:sp>
        <p:nvSpPr>
          <p:cNvPr id="6" name="Rectangle 3"/>
          <p:cNvSpPr txBox="1">
            <a:spLocks noChangeArrowheads="1"/>
          </p:cNvSpPr>
          <p:nvPr/>
        </p:nvSpPr>
        <p:spPr>
          <a:xfrm>
            <a:off x="381000" y="1219200"/>
            <a:ext cx="8534400" cy="51054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800" i="0" u="sng" strike="noStrike" kern="1200" cap="none" spc="0" normalizeH="0" baseline="0" noProof="0" dirty="0" smtClean="0">
                <a:ln>
                  <a:noFill/>
                </a:ln>
                <a:solidFill>
                  <a:schemeClr val="tx1"/>
                </a:solidFill>
                <a:effectLst/>
                <a:uLnTx/>
                <a:uFillTx/>
                <a:latin typeface="+mn-lt"/>
                <a:ea typeface="+mn-ea"/>
                <a:cs typeface="+mn-cs"/>
              </a:rPr>
              <a:t>Factorial definition</a:t>
            </a:r>
          </a:p>
          <a:p>
            <a:pPr marL="548640" marR="0" lvl="1" indent="-228600" algn="l" defTabSz="914400" rtl="0" eaLnBrk="1" fontAlgn="auto" latinLnBrk="0" hangingPunct="1">
              <a:lnSpc>
                <a:spcPct val="100000"/>
              </a:lnSpc>
              <a:spcBef>
                <a:spcPts val="370"/>
              </a:spcBef>
              <a:spcAft>
                <a:spcPts val="0"/>
              </a:spcAft>
              <a:buClr>
                <a:schemeClr val="accent2"/>
              </a:buClr>
              <a:buSzPct val="85000"/>
              <a:buFontTx/>
              <a:buNone/>
              <a:tabLst/>
              <a:defRPr/>
            </a:pPr>
            <a:r>
              <a:rPr kumimoji="0" lang="pt-BR" sz="2800" i="0" u="none" strike="noStrike" kern="1200" cap="none" spc="0" normalizeH="0" baseline="0" noProof="0" dirty="0" smtClean="0">
                <a:ln>
                  <a:noFill/>
                </a:ln>
                <a:solidFill>
                  <a:schemeClr val="tx1"/>
                </a:solidFill>
                <a:effectLst/>
                <a:uLnTx/>
                <a:uFillTx/>
                <a:latin typeface="+mn-lt"/>
                <a:ea typeface="+mn-ea"/>
                <a:cs typeface="+mn-cs"/>
              </a:rPr>
              <a:t>n! = n × n-1 × n-2 × n-3 × … × 3 × 2 × 1</a:t>
            </a:r>
          </a:p>
          <a:p>
            <a:pPr marL="548640" marR="0" lvl="1" indent="-228600" algn="l" defTabSz="914400" rtl="0" eaLnBrk="1" fontAlgn="auto" latinLnBrk="0" hangingPunct="1">
              <a:lnSpc>
                <a:spcPct val="100000"/>
              </a:lnSpc>
              <a:spcBef>
                <a:spcPts val="370"/>
              </a:spcBef>
              <a:spcAft>
                <a:spcPts val="0"/>
              </a:spcAft>
              <a:buClr>
                <a:schemeClr val="accent2"/>
              </a:buClr>
              <a:buSzPct val="85000"/>
              <a:buFontTx/>
              <a:buNone/>
              <a:tabLst/>
              <a:defRPr/>
            </a:pPr>
            <a:r>
              <a:rPr kumimoji="0" lang="pt-BR" sz="2800" i="0" u="none" strike="noStrike" kern="1200" cap="none" spc="0" normalizeH="0" baseline="0" noProof="0" dirty="0" smtClean="0">
                <a:ln>
                  <a:noFill/>
                </a:ln>
                <a:solidFill>
                  <a:schemeClr val="tx1"/>
                </a:solidFill>
                <a:effectLst/>
                <a:uLnTx/>
                <a:uFillTx/>
                <a:latin typeface="+mn-lt"/>
                <a:ea typeface="+mn-ea"/>
                <a:cs typeface="+mn-cs"/>
              </a:rPr>
              <a:t>0! = 1</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800" i="0" u="sng" strike="noStrike" kern="1200" cap="none" spc="0" normalizeH="0" baseline="0" noProof="0" dirty="0" smtClean="0">
                <a:ln>
                  <a:noFill/>
                </a:ln>
                <a:solidFill>
                  <a:schemeClr val="tx1"/>
                </a:solidFill>
                <a:effectLst/>
                <a:uLnTx/>
                <a:uFillTx/>
                <a:latin typeface="+mn-lt"/>
                <a:ea typeface="+mn-ea"/>
                <a:cs typeface="+mn-cs"/>
              </a:rPr>
              <a:t>To calculate factorial of n</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800" i="0" u="none" strike="noStrike" kern="1200" cap="none" spc="0" normalizeH="0" baseline="0" noProof="0" dirty="0" smtClean="0">
                <a:ln>
                  <a:noFill/>
                </a:ln>
                <a:solidFill>
                  <a:schemeClr val="tx1"/>
                </a:solidFill>
                <a:effectLst/>
                <a:uLnTx/>
                <a:uFillTx/>
                <a:latin typeface="+mn-lt"/>
                <a:ea typeface="+mn-ea"/>
                <a:cs typeface="+mn-cs"/>
              </a:rPr>
              <a:t>Base case</a:t>
            </a: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800" i="0" u="none" strike="noStrike" kern="1200" cap="none" spc="0" normalizeH="0" baseline="0" noProof="0" dirty="0" smtClean="0">
                <a:ln>
                  <a:noFill/>
                </a:ln>
                <a:solidFill>
                  <a:schemeClr val="tx1"/>
                </a:solidFill>
                <a:effectLst/>
                <a:uLnTx/>
                <a:uFillTx/>
                <a:latin typeface="+mn-lt"/>
                <a:ea typeface="+mn-ea"/>
                <a:cs typeface="+mn-cs"/>
              </a:rPr>
              <a:t>If n = 0, return 1</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800" i="0" u="none" strike="noStrike" kern="1200" cap="none" spc="0" normalizeH="0" baseline="0" noProof="0" dirty="0" smtClean="0">
                <a:ln>
                  <a:noFill/>
                </a:ln>
                <a:solidFill>
                  <a:schemeClr val="tx1"/>
                </a:solidFill>
                <a:effectLst/>
                <a:uLnTx/>
                <a:uFillTx/>
                <a:latin typeface="+mn-lt"/>
                <a:ea typeface="+mn-ea"/>
                <a:cs typeface="+mn-cs"/>
              </a:rPr>
              <a:t>Recursive step</a:t>
            </a: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800" i="0" u="none" strike="noStrike" kern="1200" cap="none" spc="0" normalizeH="0" baseline="0" noProof="0" dirty="0" smtClean="0">
                <a:ln>
                  <a:noFill/>
                </a:ln>
                <a:solidFill>
                  <a:schemeClr val="tx1"/>
                </a:solidFill>
                <a:effectLst/>
                <a:uLnTx/>
                <a:uFillTx/>
                <a:latin typeface="+mn-lt"/>
                <a:ea typeface="+mn-ea"/>
                <a:cs typeface="+mn-cs"/>
              </a:rPr>
              <a:t>Calculate the factorial of n-1</a:t>
            </a: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800" i="0" u="none" strike="noStrike" kern="1200" cap="none" spc="0" normalizeH="0" baseline="0" noProof="0" dirty="0" smtClean="0">
                <a:ln>
                  <a:noFill/>
                </a:ln>
                <a:solidFill>
                  <a:schemeClr val="tx1"/>
                </a:solidFill>
                <a:effectLst/>
                <a:uLnTx/>
                <a:uFillTx/>
                <a:latin typeface="+mn-lt"/>
                <a:ea typeface="+mn-ea"/>
                <a:cs typeface="+mn-cs"/>
              </a:rPr>
              <a:t>Return n × (the factorial of n-1)</a:t>
            </a:r>
          </a:p>
          <a:p>
            <a:pPr marL="274320" marR="0" lvl="0" indent="-274320" algn="l" defTabSz="914400" rtl="0" eaLnBrk="1" fontAlgn="auto" latinLnBrk="0" hangingPunct="1">
              <a:lnSpc>
                <a:spcPct val="90000"/>
              </a:lnSpc>
              <a:spcBef>
                <a:spcPct val="0"/>
              </a:spcBef>
              <a:spcAft>
                <a:spcPts val="0"/>
              </a:spcAft>
              <a:buClr>
                <a:schemeClr val="bg1"/>
              </a:buClr>
              <a:buSzPct val="85000"/>
              <a:buFontTx/>
              <a:buNone/>
              <a:tabLst/>
              <a:defRPr/>
            </a:pP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ct val="0"/>
              </a:spcBef>
              <a:spcAft>
                <a:spcPts val="0"/>
              </a:spcAft>
              <a:buClr>
                <a:schemeClr val="bg1"/>
              </a:buClr>
              <a:buSzPct val="85000"/>
              <a:buFontTx/>
              <a:buNone/>
              <a:tabLst/>
              <a:defRPr/>
            </a:pP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300"/>
                                        <p:tgtEl>
                                          <p:spTgt spid="6">
                                            <p:txEl>
                                              <p:pRg st="0" end="0"/>
                                            </p:txEl>
                                          </p:spTgt>
                                        </p:tgtEl>
                                      </p:cBhvr>
                                    </p:animEffect>
                                  </p:childTnLst>
                                </p:cTn>
                              </p:par>
                              <p:par>
                                <p:cTn id="8" presetID="22" presetClass="entr" presetSubtype="8" fill="hold" grpId="0" nodeType="withEffect">
                                  <p:stCondLst>
                                    <p:cond delay="0"/>
                                  </p:stCondLst>
                                  <p:iterate type="wd">
                                    <p:tmPct val="100000"/>
                                  </p:iterate>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300"/>
                                        <p:tgtEl>
                                          <p:spTgt spid="6">
                                            <p:txEl>
                                              <p:pRg st="1" end="1"/>
                                            </p:txEl>
                                          </p:spTgt>
                                        </p:tgtEl>
                                      </p:cBhvr>
                                    </p:animEffect>
                                  </p:childTnLst>
                                </p:cTn>
                              </p:par>
                              <p:par>
                                <p:cTn id="11" presetID="22" presetClass="entr" presetSubtype="8" fill="hold" grpId="0" nodeType="withEffect">
                                  <p:stCondLst>
                                    <p:cond delay="0"/>
                                  </p:stCondLst>
                                  <p:iterate type="wd">
                                    <p:tmPct val="100000"/>
                                  </p:iterate>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left)">
                                      <p:cBhvr>
                                        <p:cTn id="13" dur="3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300"/>
                                        <p:tgtEl>
                                          <p:spTgt spid="6">
                                            <p:txEl>
                                              <p:pRg st="3" end="3"/>
                                            </p:txEl>
                                          </p:spTgt>
                                        </p:tgtEl>
                                      </p:cBhvr>
                                    </p:animEffect>
                                  </p:childTnLst>
                                </p:cTn>
                              </p:par>
                              <p:par>
                                <p:cTn id="19" presetID="22" presetClass="entr" presetSubtype="8" fill="hold" grpId="0" nodeType="withEffect">
                                  <p:stCondLst>
                                    <p:cond delay="0"/>
                                  </p:stCondLst>
                                  <p:iterate type="wd">
                                    <p:tmPct val="100000"/>
                                  </p:iterate>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300"/>
                                        <p:tgtEl>
                                          <p:spTgt spid="6">
                                            <p:txEl>
                                              <p:pRg st="4" end="4"/>
                                            </p:txEl>
                                          </p:spTgt>
                                        </p:tgtEl>
                                      </p:cBhvr>
                                    </p:animEffect>
                                  </p:childTnLst>
                                </p:cTn>
                              </p:par>
                              <p:par>
                                <p:cTn id="22" presetID="22" presetClass="entr" presetSubtype="8" fill="hold" grpId="0" nodeType="withEffect">
                                  <p:stCondLst>
                                    <p:cond delay="0"/>
                                  </p:stCondLst>
                                  <p:iterate type="wd">
                                    <p:tmPct val="100000"/>
                                  </p:iterate>
                                  <p:childTnLst>
                                    <p:set>
                                      <p:cBhvr>
                                        <p:cTn id="23" dur="1" fill="hold">
                                          <p:stCondLst>
                                            <p:cond delay="0"/>
                                          </p:stCondLst>
                                        </p:cTn>
                                        <p:tgtEl>
                                          <p:spTgt spid="6">
                                            <p:txEl>
                                              <p:pRg st="5" end="5"/>
                                            </p:txEl>
                                          </p:spTgt>
                                        </p:tgtEl>
                                        <p:attrNameLst>
                                          <p:attrName>style.visibility</p:attrName>
                                        </p:attrNameLst>
                                      </p:cBhvr>
                                      <p:to>
                                        <p:strVal val="visible"/>
                                      </p:to>
                                    </p:set>
                                    <p:animEffect transition="in" filter="wipe(left)">
                                      <p:cBhvr>
                                        <p:cTn id="24" dur="300"/>
                                        <p:tgtEl>
                                          <p:spTgt spid="6">
                                            <p:txEl>
                                              <p:pRg st="5" end="5"/>
                                            </p:txEl>
                                          </p:spTgt>
                                        </p:tgtEl>
                                      </p:cBhvr>
                                    </p:animEffect>
                                  </p:childTnLst>
                                </p:cTn>
                              </p:par>
                              <p:par>
                                <p:cTn id="25" presetID="22" presetClass="entr" presetSubtype="8" fill="hold" grpId="0" nodeType="withEffect">
                                  <p:stCondLst>
                                    <p:cond delay="0"/>
                                  </p:stCondLst>
                                  <p:iterate type="wd">
                                    <p:tmPct val="100000"/>
                                  </p:iterate>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left)">
                                      <p:cBhvr>
                                        <p:cTn id="27" dur="300"/>
                                        <p:tgtEl>
                                          <p:spTgt spid="6">
                                            <p:txEl>
                                              <p:pRg st="6" end="6"/>
                                            </p:txEl>
                                          </p:spTgt>
                                        </p:tgtEl>
                                      </p:cBhvr>
                                    </p:animEffect>
                                  </p:childTnLst>
                                </p:cTn>
                              </p:par>
                              <p:par>
                                <p:cTn id="28" presetID="22" presetClass="entr" presetSubtype="8" fill="hold" grpId="0" nodeType="withEffect">
                                  <p:stCondLst>
                                    <p:cond delay="0"/>
                                  </p:stCondLst>
                                  <p:iterate type="wd">
                                    <p:tmPct val="100000"/>
                                  </p:iterate>
                                  <p:childTnLst>
                                    <p:set>
                                      <p:cBhvr>
                                        <p:cTn id="29" dur="1" fill="hold">
                                          <p:stCondLst>
                                            <p:cond delay="0"/>
                                          </p:stCondLst>
                                        </p:cTn>
                                        <p:tgtEl>
                                          <p:spTgt spid="6">
                                            <p:txEl>
                                              <p:pRg st="7" end="7"/>
                                            </p:txEl>
                                          </p:spTgt>
                                        </p:tgtEl>
                                        <p:attrNameLst>
                                          <p:attrName>style.visibility</p:attrName>
                                        </p:attrNameLst>
                                      </p:cBhvr>
                                      <p:to>
                                        <p:strVal val="visible"/>
                                      </p:to>
                                    </p:set>
                                    <p:animEffect transition="in" filter="wipe(left)">
                                      <p:cBhvr>
                                        <p:cTn id="30" dur="300"/>
                                        <p:tgtEl>
                                          <p:spTgt spid="6">
                                            <p:txEl>
                                              <p:pRg st="7" end="7"/>
                                            </p:txEl>
                                          </p:spTgt>
                                        </p:tgtEl>
                                      </p:cBhvr>
                                    </p:animEffect>
                                  </p:childTnLst>
                                </p:cTn>
                              </p:par>
                              <p:par>
                                <p:cTn id="31" presetID="22" presetClass="entr" presetSubtype="8" fill="hold" grpId="0" nodeType="withEffect">
                                  <p:stCondLst>
                                    <p:cond delay="0"/>
                                  </p:stCondLst>
                                  <p:iterate type="wd">
                                    <p:tmPct val="100000"/>
                                  </p:iterate>
                                  <p:childTnLst>
                                    <p:set>
                                      <p:cBhvr>
                                        <p:cTn id="32" dur="1" fill="hold">
                                          <p:stCondLst>
                                            <p:cond delay="0"/>
                                          </p:stCondLst>
                                        </p:cTn>
                                        <p:tgtEl>
                                          <p:spTgt spid="6">
                                            <p:txEl>
                                              <p:pRg st="8" end="8"/>
                                            </p:txEl>
                                          </p:spTgt>
                                        </p:tgtEl>
                                        <p:attrNameLst>
                                          <p:attrName>style.visibility</p:attrName>
                                        </p:attrNameLst>
                                      </p:cBhvr>
                                      <p:to>
                                        <p:strVal val="visible"/>
                                      </p:to>
                                    </p:set>
                                    <p:animEffect transition="in" filter="wipe(left)">
                                      <p:cBhvr>
                                        <p:cTn id="33" dur="3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5" name="Title 1"/>
          <p:cNvSpPr>
            <a:spLocks noGrp="1"/>
          </p:cNvSpPr>
          <p:nvPr>
            <p:ph type="title"/>
          </p:nvPr>
        </p:nvSpPr>
        <p:spPr>
          <a:xfrm>
            <a:off x="457200" y="274638"/>
            <a:ext cx="8686800" cy="1143000"/>
          </a:xfrm>
        </p:spPr>
        <p:txBody>
          <a:bodyPr/>
          <a:lstStyle/>
          <a:p>
            <a:pPr eaLnBrk="1" hangingPunct="1"/>
            <a:r>
              <a:rPr lang="ur-PK" sz="3200" dirty="0" smtClean="0"/>
              <a:t> </a:t>
            </a:r>
            <a:r>
              <a:rPr lang="en-US" sz="3200" dirty="0" smtClean="0"/>
              <a:t>Example 2 (Recursive Factorial Function)</a:t>
            </a:r>
            <a:endParaRPr lang="ur-PK" sz="3200" dirty="0" smtClean="0"/>
          </a:p>
        </p:txBody>
      </p:sp>
      <p:sp>
        <p:nvSpPr>
          <p:cNvPr id="6" name="Content Placeholder 2"/>
          <p:cNvSpPr>
            <a:spLocks noGrp="1"/>
          </p:cNvSpPr>
          <p:nvPr>
            <p:ph idx="1"/>
          </p:nvPr>
        </p:nvSpPr>
        <p:spPr>
          <a:xfrm>
            <a:off x="457200" y="1798637"/>
            <a:ext cx="8229600" cy="4221163"/>
          </a:xfrm>
        </p:spPr>
        <p:txBody>
          <a:bodyPr/>
          <a:lstStyle/>
          <a:p>
            <a:pPr algn="l" rtl="0">
              <a:lnSpc>
                <a:spcPct val="90000"/>
              </a:lnSpc>
              <a:spcBef>
                <a:spcPct val="0"/>
              </a:spcBef>
              <a:buClr>
                <a:schemeClr val="bg1"/>
              </a:buClr>
              <a:buFontTx/>
              <a:buNone/>
            </a:pPr>
            <a:r>
              <a:rPr lang="en-US" sz="2800" dirty="0" err="1" smtClean="0"/>
              <a:t>int</a:t>
            </a:r>
            <a:r>
              <a:rPr lang="en-US" sz="2800" dirty="0" smtClean="0"/>
              <a:t> factorial(n)</a:t>
            </a:r>
          </a:p>
          <a:p>
            <a:pPr algn="l" rtl="0" eaLnBrk="1" hangingPunct="1">
              <a:lnSpc>
                <a:spcPct val="90000"/>
              </a:lnSpc>
              <a:buFontTx/>
              <a:buNone/>
            </a:pPr>
            <a:r>
              <a:rPr lang="en-US" sz="2800" dirty="0" smtClean="0"/>
              <a:t>	{</a:t>
            </a:r>
          </a:p>
          <a:p>
            <a:pPr algn="l" rtl="0" eaLnBrk="1" hangingPunct="1">
              <a:lnSpc>
                <a:spcPct val="90000"/>
              </a:lnSpc>
              <a:buFontTx/>
              <a:buNone/>
            </a:pPr>
            <a:r>
              <a:rPr lang="en-US" sz="2800" dirty="0" smtClean="0"/>
              <a:t>		if(n == 0)			            </a:t>
            </a:r>
            <a:r>
              <a:rPr lang="en-US" sz="2800" dirty="0" smtClean="0">
                <a:solidFill>
                  <a:srgbClr val="FF0000"/>
                </a:solidFill>
              </a:rPr>
              <a:t>//Base Case</a:t>
            </a:r>
          </a:p>
          <a:p>
            <a:pPr algn="l" rtl="0" eaLnBrk="1" hangingPunct="1">
              <a:lnSpc>
                <a:spcPct val="90000"/>
              </a:lnSpc>
              <a:buFontTx/>
              <a:buNone/>
            </a:pPr>
            <a:r>
              <a:rPr lang="en-US" sz="2800" dirty="0" smtClean="0"/>
              <a:t>		    return 1;</a:t>
            </a:r>
          </a:p>
          <a:p>
            <a:pPr algn="l" rtl="0" eaLnBrk="1" hangingPunct="1">
              <a:lnSpc>
                <a:spcPct val="90000"/>
              </a:lnSpc>
              <a:buFontTx/>
              <a:buNone/>
            </a:pPr>
            <a:r>
              <a:rPr lang="en-US" sz="2800" dirty="0" smtClean="0"/>
              <a:t>		else	</a:t>
            </a:r>
          </a:p>
          <a:p>
            <a:pPr algn="l" rtl="0" eaLnBrk="1" hangingPunct="1">
              <a:lnSpc>
                <a:spcPct val="90000"/>
              </a:lnSpc>
              <a:buFontTx/>
              <a:buNone/>
            </a:pPr>
            <a:r>
              <a:rPr lang="en-US" sz="2800" dirty="0" smtClean="0"/>
              <a:t>		    return  n * factorial(n-1); 	</a:t>
            </a:r>
            <a:r>
              <a:rPr lang="en-US" sz="2800" dirty="0" smtClean="0">
                <a:solidFill>
                  <a:srgbClr val="FF0000"/>
                </a:solidFill>
              </a:rPr>
              <a:t>//Recursive Case</a:t>
            </a:r>
          </a:p>
          <a:p>
            <a:pPr algn="l" rtl="0" eaLnBrk="1" hangingPunct="1">
              <a:lnSpc>
                <a:spcPct val="90000"/>
              </a:lnSpc>
              <a:buFontTx/>
              <a:buNone/>
            </a:pPr>
            <a:r>
              <a:rPr lang="en-US" sz="2800" dirty="0" smtClean="0"/>
              <a:t>	}</a:t>
            </a:r>
          </a:p>
          <a:p>
            <a:pPr algn="l" rtl="0" eaLnBrk="1" hangingPunct="1"/>
            <a:endParaRPr lang="ur-PK"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5" name="Title 1"/>
          <p:cNvSpPr>
            <a:spLocks noGrp="1"/>
          </p:cNvSpPr>
          <p:nvPr>
            <p:ph type="title"/>
          </p:nvPr>
        </p:nvSpPr>
        <p:spPr>
          <a:xfrm>
            <a:off x="457200" y="274638"/>
            <a:ext cx="8229600" cy="715962"/>
          </a:xfrm>
        </p:spPr>
        <p:txBody>
          <a:bodyPr>
            <a:normAutofit fontScale="90000"/>
          </a:bodyPr>
          <a:lstStyle/>
          <a:p>
            <a:pPr eaLnBrk="1" hangingPunct="1"/>
            <a:r>
              <a:rPr lang="en-US" smtClean="0"/>
              <a:t>Evaluation of Factorial Example</a:t>
            </a:r>
            <a:endParaRPr lang="ur-PK" smtClean="0"/>
          </a:p>
        </p:txBody>
      </p:sp>
      <p:sp>
        <p:nvSpPr>
          <p:cNvPr id="6" name="Content Placeholder 2"/>
          <p:cNvSpPr>
            <a:spLocks noGrp="1"/>
          </p:cNvSpPr>
          <p:nvPr>
            <p:ph idx="1"/>
          </p:nvPr>
        </p:nvSpPr>
        <p:spPr>
          <a:xfrm>
            <a:off x="457200" y="1066800"/>
            <a:ext cx="8229600" cy="5059363"/>
          </a:xfrm>
        </p:spPr>
        <p:txBody>
          <a:bodyPr/>
          <a:lstStyle/>
          <a:p>
            <a:pPr lvl="1" algn="l" rtl="0" eaLnBrk="1" hangingPunct="1">
              <a:buFontTx/>
              <a:buNone/>
            </a:pPr>
            <a:r>
              <a:rPr lang="en-US" sz="2000" smtClean="0">
                <a:solidFill>
                  <a:srgbClr val="FF0000"/>
                </a:solidFill>
              </a:rPr>
              <a:t>To evaluate Factorial(3)</a:t>
            </a:r>
          </a:p>
          <a:p>
            <a:pPr lvl="1" algn="l" rtl="0" eaLnBrk="1" hangingPunct="1">
              <a:buFontTx/>
              <a:buNone/>
            </a:pPr>
            <a:r>
              <a:rPr lang="en-US" sz="2000" smtClean="0">
                <a:solidFill>
                  <a:srgbClr val="FF0000"/>
                </a:solidFill>
              </a:rPr>
              <a:t>evaluate 3 * Factorial(2)</a:t>
            </a:r>
          </a:p>
          <a:p>
            <a:pPr lvl="1" algn="l" rtl="0" eaLnBrk="1" hangingPunct="1">
              <a:buFontTx/>
              <a:buNone/>
            </a:pPr>
            <a:r>
              <a:rPr lang="en-US" sz="2000" smtClean="0"/>
              <a:t>			</a:t>
            </a:r>
            <a:r>
              <a:rPr lang="en-US" sz="2000" smtClean="0">
                <a:solidFill>
                  <a:srgbClr val="FF9900"/>
                </a:solidFill>
              </a:rPr>
              <a:t>To evaluate Factorial(2)</a:t>
            </a:r>
          </a:p>
          <a:p>
            <a:pPr lvl="1" algn="l" rtl="0" eaLnBrk="1" hangingPunct="1">
              <a:buFontTx/>
              <a:buNone/>
            </a:pPr>
            <a:r>
              <a:rPr lang="en-US" sz="2000" smtClean="0">
                <a:solidFill>
                  <a:srgbClr val="FF9900"/>
                </a:solidFill>
              </a:rPr>
              <a:t>			evaluate 2 * Factorial(1)</a:t>
            </a:r>
          </a:p>
          <a:p>
            <a:pPr lvl="1" algn="l" rtl="0" eaLnBrk="1" hangingPunct="1">
              <a:buFontTx/>
              <a:buNone/>
            </a:pPr>
            <a:r>
              <a:rPr lang="en-US" sz="2000" smtClean="0"/>
              <a:t>				</a:t>
            </a:r>
            <a:r>
              <a:rPr lang="en-US" sz="2000" smtClean="0">
                <a:solidFill>
                  <a:srgbClr val="00B050"/>
                </a:solidFill>
              </a:rPr>
              <a:t>To evaluate Factorial(1)</a:t>
            </a:r>
          </a:p>
          <a:p>
            <a:pPr lvl="1" algn="l" rtl="0" eaLnBrk="1" hangingPunct="1">
              <a:buFontTx/>
              <a:buNone/>
            </a:pPr>
            <a:r>
              <a:rPr lang="en-US" sz="2000" smtClean="0">
                <a:solidFill>
                  <a:srgbClr val="00B050"/>
                </a:solidFill>
              </a:rPr>
              <a:t>				evaluate 1 * Factorial(0)</a:t>
            </a:r>
          </a:p>
          <a:p>
            <a:pPr lvl="1" algn="l" rtl="0" eaLnBrk="1" hangingPunct="1">
              <a:buFontTx/>
              <a:buNone/>
            </a:pPr>
            <a:r>
              <a:rPr lang="en-US" sz="2000" smtClean="0"/>
              <a:t>						Factorial(0) is 1</a:t>
            </a:r>
          </a:p>
          <a:p>
            <a:pPr lvl="1" algn="l" rtl="0" eaLnBrk="1" hangingPunct="1">
              <a:buFontTx/>
              <a:buNone/>
            </a:pPr>
            <a:r>
              <a:rPr lang="en-US" sz="2000" smtClean="0"/>
              <a:t>						Return 1</a:t>
            </a:r>
          </a:p>
          <a:p>
            <a:pPr lvl="1" algn="l" rtl="0" eaLnBrk="1" hangingPunct="1">
              <a:buFontTx/>
              <a:buNone/>
            </a:pPr>
            <a:r>
              <a:rPr lang="en-US" sz="2000" smtClean="0"/>
              <a:t>				</a:t>
            </a:r>
            <a:r>
              <a:rPr lang="en-US" sz="2000" smtClean="0">
                <a:solidFill>
                  <a:srgbClr val="00B050"/>
                </a:solidFill>
              </a:rPr>
              <a:t>Evaluate 1 * 1</a:t>
            </a:r>
          </a:p>
          <a:p>
            <a:pPr lvl="1" algn="l" rtl="0" eaLnBrk="1" hangingPunct="1">
              <a:buFontTx/>
              <a:buNone/>
            </a:pPr>
            <a:r>
              <a:rPr lang="en-US" sz="2000" smtClean="0">
                <a:solidFill>
                  <a:srgbClr val="00B050"/>
                </a:solidFill>
              </a:rPr>
              <a:t>				Return 1</a:t>
            </a:r>
          </a:p>
          <a:p>
            <a:pPr lvl="1" algn="l" rtl="0" eaLnBrk="1" hangingPunct="1">
              <a:buFontTx/>
              <a:buNone/>
            </a:pPr>
            <a:r>
              <a:rPr lang="en-US" sz="2000" smtClean="0"/>
              <a:t>			</a:t>
            </a:r>
            <a:r>
              <a:rPr lang="en-US" sz="2000" smtClean="0">
                <a:solidFill>
                  <a:srgbClr val="FF9900"/>
                </a:solidFill>
              </a:rPr>
              <a:t>Evaluate 2 * 1</a:t>
            </a:r>
          </a:p>
          <a:p>
            <a:pPr lvl="1" algn="l" rtl="0" eaLnBrk="1" hangingPunct="1">
              <a:buFontTx/>
              <a:buNone/>
            </a:pPr>
            <a:r>
              <a:rPr lang="en-US" sz="2000" smtClean="0">
                <a:solidFill>
                  <a:srgbClr val="FF9900"/>
                </a:solidFill>
              </a:rPr>
              <a:t>			Return 2</a:t>
            </a:r>
          </a:p>
          <a:p>
            <a:pPr lvl="1" algn="l" rtl="0" eaLnBrk="1" hangingPunct="1">
              <a:buFontTx/>
              <a:buNone/>
            </a:pPr>
            <a:r>
              <a:rPr lang="en-US" sz="2000" smtClean="0">
                <a:solidFill>
                  <a:srgbClr val="FF0000"/>
                </a:solidFill>
              </a:rPr>
              <a:t>Evaluate 3 * 2</a:t>
            </a:r>
          </a:p>
          <a:p>
            <a:pPr lvl="1" algn="l" rtl="0" eaLnBrk="1" hangingPunct="1">
              <a:buFontTx/>
              <a:buNone/>
            </a:pPr>
            <a:r>
              <a:rPr lang="en-US" sz="2000" smtClean="0">
                <a:solidFill>
                  <a:srgbClr val="FF0000"/>
                </a:solidFill>
              </a:rPr>
              <a:t>Return 6</a:t>
            </a:r>
            <a:endParaRPr lang="ur-PK" sz="2000" smtClean="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2"/>
          <p:cNvSpPr>
            <a:spLocks noGrp="1" noChangeArrowheads="1"/>
          </p:cNvSpPr>
          <p:nvPr>
            <p:ph type="title"/>
          </p:nvPr>
        </p:nvSpPr>
        <p:spPr>
          <a:xfrm>
            <a:off x="457200" y="274638"/>
            <a:ext cx="8229600" cy="527050"/>
          </a:xfrm>
          <a:noFill/>
        </p:spPr>
        <p:txBody>
          <a:bodyPr lIns="92075" tIns="46038" rIns="92075" bIns="46038">
            <a:normAutofit fontScale="90000"/>
          </a:bodyPr>
          <a:lstStyle/>
          <a:p>
            <a:pPr eaLnBrk="1" hangingPunct="1"/>
            <a:r>
              <a:rPr lang="en-US" smtClean="0"/>
              <a:t>Recursive Programming</a:t>
            </a:r>
          </a:p>
        </p:txBody>
      </p:sp>
      <p:grpSp>
        <p:nvGrpSpPr>
          <p:cNvPr id="6" name="Group 3"/>
          <p:cNvGrpSpPr>
            <a:grpSpLocks/>
          </p:cNvGrpSpPr>
          <p:nvPr/>
        </p:nvGrpSpPr>
        <p:grpSpPr bwMode="auto">
          <a:xfrm>
            <a:off x="609600" y="1066800"/>
            <a:ext cx="7486650" cy="5638800"/>
            <a:chOff x="384" y="768"/>
            <a:chExt cx="4716" cy="3552"/>
          </a:xfrm>
        </p:grpSpPr>
        <p:sp>
          <p:nvSpPr>
            <p:cNvPr id="7" name="Rectangle 4"/>
            <p:cNvSpPr>
              <a:spLocks noChangeArrowheads="1"/>
            </p:cNvSpPr>
            <p:nvPr/>
          </p:nvSpPr>
          <p:spPr bwMode="auto">
            <a:xfrm>
              <a:off x="384" y="768"/>
              <a:ext cx="715"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dirty="0">
                  <a:solidFill>
                    <a:schemeClr val="bg1"/>
                  </a:solidFill>
                  <a:latin typeface="Courier New" pitchFamily="49" charset="0"/>
                </a:rPr>
                <a:t>main</a:t>
              </a:r>
            </a:p>
          </p:txBody>
        </p:sp>
        <p:sp>
          <p:nvSpPr>
            <p:cNvPr id="8" name="Rectangle 5"/>
            <p:cNvSpPr>
              <a:spLocks noChangeArrowheads="1"/>
            </p:cNvSpPr>
            <p:nvPr/>
          </p:nvSpPr>
          <p:spPr bwMode="auto">
            <a:xfrm>
              <a:off x="698" y="1560"/>
              <a:ext cx="1276"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dirty="0">
                  <a:solidFill>
                    <a:schemeClr val="bg1"/>
                  </a:solidFill>
                  <a:latin typeface="Courier New" pitchFamily="49" charset="0"/>
                </a:rPr>
                <a:t>factorial(3)</a:t>
              </a:r>
            </a:p>
          </p:txBody>
        </p:sp>
        <p:sp>
          <p:nvSpPr>
            <p:cNvPr id="9" name="Line 6"/>
            <p:cNvSpPr>
              <a:spLocks noChangeShapeType="1"/>
            </p:cNvSpPr>
            <p:nvPr/>
          </p:nvSpPr>
          <p:spPr bwMode="auto">
            <a:xfrm>
              <a:off x="543" y="1092"/>
              <a:ext cx="0" cy="20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 name="Line 7"/>
            <p:cNvSpPr>
              <a:spLocks noChangeShapeType="1"/>
            </p:cNvSpPr>
            <p:nvPr/>
          </p:nvSpPr>
          <p:spPr bwMode="auto">
            <a:xfrm>
              <a:off x="543" y="1310"/>
              <a:ext cx="94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 name="Line 8"/>
            <p:cNvSpPr>
              <a:spLocks noChangeShapeType="1"/>
            </p:cNvSpPr>
            <p:nvPr/>
          </p:nvSpPr>
          <p:spPr bwMode="auto">
            <a:xfrm>
              <a:off x="1485" y="1323"/>
              <a:ext cx="0" cy="219"/>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2" name="Rectangle 9"/>
            <p:cNvSpPr>
              <a:spLocks noChangeArrowheads="1"/>
            </p:cNvSpPr>
            <p:nvPr/>
          </p:nvSpPr>
          <p:spPr bwMode="auto">
            <a:xfrm>
              <a:off x="1562" y="2364"/>
              <a:ext cx="1195"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dirty="0">
                  <a:solidFill>
                    <a:schemeClr val="bg1"/>
                  </a:solidFill>
                  <a:latin typeface="Courier New" pitchFamily="49" charset="0"/>
                </a:rPr>
                <a:t>factorial(2)</a:t>
              </a:r>
            </a:p>
          </p:txBody>
        </p:sp>
        <p:grpSp>
          <p:nvGrpSpPr>
            <p:cNvPr id="13" name="Group 10"/>
            <p:cNvGrpSpPr>
              <a:grpSpLocks/>
            </p:cNvGrpSpPr>
            <p:nvPr/>
          </p:nvGrpSpPr>
          <p:grpSpPr bwMode="auto">
            <a:xfrm>
              <a:off x="1226" y="1896"/>
              <a:ext cx="942" cy="450"/>
              <a:chOff x="2144" y="2580"/>
              <a:chExt cx="942" cy="450"/>
            </a:xfrm>
          </p:grpSpPr>
          <p:sp>
            <p:nvSpPr>
              <p:cNvPr id="45" name="Line 11"/>
              <p:cNvSpPr>
                <a:spLocks noChangeShapeType="1"/>
              </p:cNvSpPr>
              <p:nvPr/>
            </p:nvSpPr>
            <p:spPr bwMode="auto">
              <a:xfrm>
                <a:off x="2144" y="2580"/>
                <a:ext cx="0" cy="20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6" name="Line 12"/>
              <p:cNvSpPr>
                <a:spLocks noChangeShapeType="1"/>
              </p:cNvSpPr>
              <p:nvPr/>
            </p:nvSpPr>
            <p:spPr bwMode="auto">
              <a:xfrm>
                <a:off x="2144" y="2798"/>
                <a:ext cx="94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 name="Line 13"/>
              <p:cNvSpPr>
                <a:spLocks noChangeShapeType="1"/>
              </p:cNvSpPr>
              <p:nvPr/>
            </p:nvSpPr>
            <p:spPr bwMode="auto">
              <a:xfrm>
                <a:off x="3086" y="2811"/>
                <a:ext cx="0" cy="219"/>
              </a:xfrm>
              <a:prstGeom prst="line">
                <a:avLst/>
              </a:prstGeom>
              <a:noFill/>
              <a:ln w="12700">
                <a:solidFill>
                  <a:schemeClr val="tx1"/>
                </a:solidFill>
                <a:round/>
                <a:headEnd type="none" w="sm" len="sm"/>
                <a:tailEnd type="stealth" w="med" len="med"/>
              </a:ln>
            </p:spPr>
            <p:txBody>
              <a:bodyPr wrap="none" anchor="ctr"/>
              <a:lstStyle/>
              <a:p>
                <a:endParaRPr lang="en-US"/>
              </a:p>
            </p:txBody>
          </p:sp>
        </p:grpSp>
        <p:sp>
          <p:nvSpPr>
            <p:cNvPr id="14" name="Rectangle 14"/>
            <p:cNvSpPr>
              <a:spLocks noChangeArrowheads="1"/>
            </p:cNvSpPr>
            <p:nvPr/>
          </p:nvSpPr>
          <p:spPr bwMode="auto">
            <a:xfrm>
              <a:off x="2474" y="3169"/>
              <a:ext cx="1195"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dirty="0">
                  <a:solidFill>
                    <a:schemeClr val="bg1"/>
                  </a:solidFill>
                  <a:latin typeface="Courier New" pitchFamily="49" charset="0"/>
                </a:rPr>
                <a:t>factorial(1)</a:t>
              </a:r>
            </a:p>
          </p:txBody>
        </p:sp>
        <p:grpSp>
          <p:nvGrpSpPr>
            <p:cNvPr id="15" name="Group 15"/>
            <p:cNvGrpSpPr>
              <a:grpSpLocks/>
            </p:cNvGrpSpPr>
            <p:nvPr/>
          </p:nvGrpSpPr>
          <p:grpSpPr bwMode="auto">
            <a:xfrm>
              <a:off x="2186" y="2701"/>
              <a:ext cx="942" cy="450"/>
              <a:chOff x="3112" y="3385"/>
              <a:chExt cx="942" cy="450"/>
            </a:xfrm>
          </p:grpSpPr>
          <p:sp>
            <p:nvSpPr>
              <p:cNvPr id="42" name="Line 16"/>
              <p:cNvSpPr>
                <a:spLocks noChangeShapeType="1"/>
              </p:cNvSpPr>
              <p:nvPr/>
            </p:nvSpPr>
            <p:spPr bwMode="auto">
              <a:xfrm>
                <a:off x="3112" y="3385"/>
                <a:ext cx="0" cy="20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 name="Line 17"/>
              <p:cNvSpPr>
                <a:spLocks noChangeShapeType="1"/>
              </p:cNvSpPr>
              <p:nvPr/>
            </p:nvSpPr>
            <p:spPr bwMode="auto">
              <a:xfrm>
                <a:off x="3112" y="3603"/>
                <a:ext cx="94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4" name="Line 18"/>
              <p:cNvSpPr>
                <a:spLocks noChangeShapeType="1"/>
              </p:cNvSpPr>
              <p:nvPr/>
            </p:nvSpPr>
            <p:spPr bwMode="auto">
              <a:xfrm>
                <a:off x="4054" y="3616"/>
                <a:ext cx="0" cy="219"/>
              </a:xfrm>
              <a:prstGeom prst="line">
                <a:avLst/>
              </a:prstGeom>
              <a:noFill/>
              <a:ln w="12700">
                <a:solidFill>
                  <a:schemeClr val="tx1"/>
                </a:solidFill>
                <a:round/>
                <a:headEnd type="none" w="sm" len="sm"/>
                <a:tailEnd type="stealth" w="med" len="med"/>
              </a:ln>
            </p:spPr>
            <p:txBody>
              <a:bodyPr wrap="none" anchor="ctr"/>
              <a:lstStyle/>
              <a:p>
                <a:endParaRPr lang="en-US"/>
              </a:p>
            </p:txBody>
          </p:sp>
        </p:grpSp>
        <p:sp>
          <p:nvSpPr>
            <p:cNvPr id="16" name="Rectangle 19"/>
            <p:cNvSpPr>
              <a:spLocks noChangeArrowheads="1"/>
            </p:cNvSpPr>
            <p:nvPr/>
          </p:nvSpPr>
          <p:spPr bwMode="auto">
            <a:xfrm>
              <a:off x="717" y="1111"/>
              <a:ext cx="1040"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factorial(3)</a:t>
              </a:r>
            </a:p>
          </p:txBody>
        </p:sp>
        <p:sp>
          <p:nvSpPr>
            <p:cNvPr id="17" name="Rectangle 20"/>
            <p:cNvSpPr>
              <a:spLocks noChangeArrowheads="1"/>
            </p:cNvSpPr>
            <p:nvPr/>
          </p:nvSpPr>
          <p:spPr bwMode="auto">
            <a:xfrm>
              <a:off x="2240" y="2735"/>
              <a:ext cx="1194"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2*factorial(1)</a:t>
              </a:r>
            </a:p>
          </p:txBody>
        </p:sp>
        <p:sp>
          <p:nvSpPr>
            <p:cNvPr id="18" name="Rectangle 21"/>
            <p:cNvSpPr>
              <a:spLocks noChangeArrowheads="1"/>
            </p:cNvSpPr>
            <p:nvPr/>
          </p:nvSpPr>
          <p:spPr bwMode="auto">
            <a:xfrm>
              <a:off x="1299" y="1931"/>
              <a:ext cx="1348"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3 * factorial(2)</a:t>
              </a:r>
            </a:p>
          </p:txBody>
        </p:sp>
        <p:sp>
          <p:nvSpPr>
            <p:cNvPr id="19" name="Rectangle 22"/>
            <p:cNvSpPr>
              <a:spLocks noChangeArrowheads="1"/>
            </p:cNvSpPr>
            <p:nvPr/>
          </p:nvSpPr>
          <p:spPr bwMode="auto">
            <a:xfrm>
              <a:off x="4058" y="2956"/>
              <a:ext cx="732"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return 1</a:t>
              </a:r>
            </a:p>
          </p:txBody>
        </p:sp>
        <p:sp>
          <p:nvSpPr>
            <p:cNvPr id="20" name="Line 23"/>
            <p:cNvSpPr>
              <a:spLocks noChangeShapeType="1"/>
            </p:cNvSpPr>
            <p:nvPr/>
          </p:nvSpPr>
          <p:spPr bwMode="auto">
            <a:xfrm flipV="1">
              <a:off x="1880" y="887"/>
              <a:ext cx="0" cy="641"/>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21" name="Line 24"/>
            <p:cNvSpPr>
              <a:spLocks noChangeShapeType="1"/>
            </p:cNvSpPr>
            <p:nvPr/>
          </p:nvSpPr>
          <p:spPr bwMode="auto">
            <a:xfrm flipH="1">
              <a:off x="1144" y="887"/>
              <a:ext cx="736" cy="0"/>
            </a:xfrm>
            <a:prstGeom prst="line">
              <a:avLst/>
            </a:prstGeom>
            <a:noFill/>
            <a:ln w="12700">
              <a:solidFill>
                <a:schemeClr val="tx1"/>
              </a:solidFill>
              <a:prstDash val="dash"/>
              <a:round/>
              <a:headEnd type="none" w="sm" len="sm"/>
              <a:tailEnd type="stealth" w="med" len="med"/>
            </a:ln>
          </p:spPr>
          <p:txBody>
            <a:bodyPr wrap="none" anchor="ctr"/>
            <a:lstStyle/>
            <a:p>
              <a:endParaRPr lang="en-US"/>
            </a:p>
          </p:txBody>
        </p:sp>
        <p:sp>
          <p:nvSpPr>
            <p:cNvPr id="22" name="Rectangle 25"/>
            <p:cNvSpPr>
              <a:spLocks noChangeArrowheads="1"/>
            </p:cNvSpPr>
            <p:nvPr/>
          </p:nvSpPr>
          <p:spPr bwMode="auto">
            <a:xfrm>
              <a:off x="1920" y="1152"/>
              <a:ext cx="732"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return 6</a:t>
              </a:r>
            </a:p>
          </p:txBody>
        </p:sp>
        <p:grpSp>
          <p:nvGrpSpPr>
            <p:cNvPr id="23" name="Group 26"/>
            <p:cNvGrpSpPr>
              <a:grpSpLocks/>
            </p:cNvGrpSpPr>
            <p:nvPr/>
          </p:nvGrpSpPr>
          <p:grpSpPr bwMode="auto">
            <a:xfrm>
              <a:off x="2634" y="3518"/>
              <a:ext cx="942" cy="450"/>
              <a:chOff x="3112" y="3385"/>
              <a:chExt cx="942" cy="450"/>
            </a:xfrm>
          </p:grpSpPr>
          <p:sp>
            <p:nvSpPr>
              <p:cNvPr id="39" name="Line 27"/>
              <p:cNvSpPr>
                <a:spLocks noChangeShapeType="1"/>
              </p:cNvSpPr>
              <p:nvPr/>
            </p:nvSpPr>
            <p:spPr bwMode="auto">
              <a:xfrm>
                <a:off x="3112" y="3385"/>
                <a:ext cx="0" cy="20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 name="Line 28"/>
              <p:cNvSpPr>
                <a:spLocks noChangeShapeType="1"/>
              </p:cNvSpPr>
              <p:nvPr/>
            </p:nvSpPr>
            <p:spPr bwMode="auto">
              <a:xfrm>
                <a:off x="3112" y="3603"/>
                <a:ext cx="94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 name="Line 29"/>
              <p:cNvSpPr>
                <a:spLocks noChangeShapeType="1"/>
              </p:cNvSpPr>
              <p:nvPr/>
            </p:nvSpPr>
            <p:spPr bwMode="auto">
              <a:xfrm>
                <a:off x="4054" y="3616"/>
                <a:ext cx="0" cy="219"/>
              </a:xfrm>
              <a:prstGeom prst="line">
                <a:avLst/>
              </a:prstGeom>
              <a:noFill/>
              <a:ln w="12700">
                <a:solidFill>
                  <a:schemeClr val="tx1"/>
                </a:solidFill>
                <a:round/>
                <a:headEnd type="none" w="sm" len="sm"/>
                <a:tailEnd type="stealth" w="med" len="med"/>
              </a:ln>
            </p:spPr>
            <p:txBody>
              <a:bodyPr wrap="none" anchor="ctr"/>
              <a:lstStyle/>
              <a:p>
                <a:endParaRPr lang="en-US"/>
              </a:p>
            </p:txBody>
          </p:sp>
        </p:grpSp>
        <p:sp>
          <p:nvSpPr>
            <p:cNvPr id="24" name="Rectangle 30"/>
            <p:cNvSpPr>
              <a:spLocks noChangeArrowheads="1"/>
            </p:cNvSpPr>
            <p:nvPr/>
          </p:nvSpPr>
          <p:spPr bwMode="auto">
            <a:xfrm>
              <a:off x="2688" y="3552"/>
              <a:ext cx="1194"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1*factorial(0)</a:t>
              </a:r>
            </a:p>
          </p:txBody>
        </p:sp>
        <p:sp>
          <p:nvSpPr>
            <p:cNvPr id="25" name="Rectangle 31"/>
            <p:cNvSpPr>
              <a:spLocks noChangeArrowheads="1"/>
            </p:cNvSpPr>
            <p:nvPr/>
          </p:nvSpPr>
          <p:spPr bwMode="auto">
            <a:xfrm>
              <a:off x="2741" y="4014"/>
              <a:ext cx="1195" cy="30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eaLnBrk="0" hangingPunct="0"/>
              <a:r>
                <a:rPr lang="en-US" sz="2000" dirty="0">
                  <a:solidFill>
                    <a:schemeClr val="bg1"/>
                  </a:solidFill>
                  <a:latin typeface="Courier New" pitchFamily="49" charset="0"/>
                </a:rPr>
                <a:t>factorial(0)</a:t>
              </a:r>
            </a:p>
          </p:txBody>
        </p:sp>
        <p:grpSp>
          <p:nvGrpSpPr>
            <p:cNvPr id="26" name="Group 32"/>
            <p:cNvGrpSpPr>
              <a:grpSpLocks/>
            </p:cNvGrpSpPr>
            <p:nvPr/>
          </p:nvGrpSpPr>
          <p:grpSpPr bwMode="auto">
            <a:xfrm>
              <a:off x="3888" y="3648"/>
              <a:ext cx="384" cy="576"/>
              <a:chOff x="3888" y="3648"/>
              <a:chExt cx="384" cy="576"/>
            </a:xfrm>
          </p:grpSpPr>
          <p:sp>
            <p:nvSpPr>
              <p:cNvPr id="36" name="Line 33"/>
              <p:cNvSpPr>
                <a:spLocks noChangeShapeType="1"/>
              </p:cNvSpPr>
              <p:nvPr/>
            </p:nvSpPr>
            <p:spPr bwMode="auto">
              <a:xfrm flipH="1">
                <a:off x="3888" y="3648"/>
                <a:ext cx="384" cy="0"/>
              </a:xfrm>
              <a:prstGeom prst="line">
                <a:avLst/>
              </a:prstGeom>
              <a:noFill/>
              <a:ln w="12700">
                <a:solidFill>
                  <a:schemeClr val="tx1"/>
                </a:solidFill>
                <a:prstDash val="dash"/>
                <a:round/>
                <a:headEnd type="none" w="sm" len="sm"/>
                <a:tailEnd type="stealth" w="med" len="med"/>
              </a:ln>
            </p:spPr>
            <p:txBody>
              <a:bodyPr wrap="none" anchor="ctr"/>
              <a:lstStyle/>
              <a:p>
                <a:endParaRPr lang="en-US"/>
              </a:p>
            </p:txBody>
          </p:sp>
          <p:sp>
            <p:nvSpPr>
              <p:cNvPr id="37" name="Line 34"/>
              <p:cNvSpPr>
                <a:spLocks noChangeShapeType="1"/>
              </p:cNvSpPr>
              <p:nvPr/>
            </p:nvSpPr>
            <p:spPr bwMode="auto">
              <a:xfrm>
                <a:off x="3936" y="4224"/>
                <a:ext cx="336" cy="0"/>
              </a:xfrm>
              <a:prstGeom prst="line">
                <a:avLst/>
              </a:prstGeom>
              <a:noFill/>
              <a:ln w="9525">
                <a:solidFill>
                  <a:schemeClr val="tx1"/>
                </a:solidFill>
                <a:prstDash val="dash"/>
                <a:round/>
                <a:headEnd/>
                <a:tailEnd/>
              </a:ln>
            </p:spPr>
            <p:txBody>
              <a:bodyPr wrap="none"/>
              <a:lstStyle/>
              <a:p>
                <a:endParaRPr lang="en-US"/>
              </a:p>
            </p:txBody>
          </p:sp>
          <p:sp>
            <p:nvSpPr>
              <p:cNvPr id="38" name="Line 35"/>
              <p:cNvSpPr>
                <a:spLocks noChangeShapeType="1"/>
              </p:cNvSpPr>
              <p:nvPr/>
            </p:nvSpPr>
            <p:spPr bwMode="auto">
              <a:xfrm flipV="1">
                <a:off x="4272" y="3648"/>
                <a:ext cx="0" cy="576"/>
              </a:xfrm>
              <a:prstGeom prst="line">
                <a:avLst/>
              </a:prstGeom>
              <a:noFill/>
              <a:ln w="9525">
                <a:solidFill>
                  <a:schemeClr val="tx1"/>
                </a:solidFill>
                <a:prstDash val="dash"/>
                <a:round/>
                <a:headEnd/>
                <a:tailEnd/>
              </a:ln>
            </p:spPr>
            <p:txBody>
              <a:bodyPr wrap="none"/>
              <a:lstStyle/>
              <a:p>
                <a:endParaRPr lang="en-US"/>
              </a:p>
            </p:txBody>
          </p:sp>
        </p:grpSp>
        <p:sp>
          <p:nvSpPr>
            <p:cNvPr id="27" name="Rectangle 36"/>
            <p:cNvSpPr>
              <a:spLocks noChangeArrowheads="1"/>
            </p:cNvSpPr>
            <p:nvPr/>
          </p:nvSpPr>
          <p:spPr bwMode="auto">
            <a:xfrm>
              <a:off x="4368" y="3840"/>
              <a:ext cx="732"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return 1</a:t>
              </a:r>
            </a:p>
          </p:txBody>
        </p:sp>
        <p:grpSp>
          <p:nvGrpSpPr>
            <p:cNvPr id="28" name="Group 37"/>
            <p:cNvGrpSpPr>
              <a:grpSpLocks/>
            </p:cNvGrpSpPr>
            <p:nvPr/>
          </p:nvGrpSpPr>
          <p:grpSpPr bwMode="auto">
            <a:xfrm>
              <a:off x="3456" y="2832"/>
              <a:ext cx="576" cy="480"/>
              <a:chOff x="3456" y="2832"/>
              <a:chExt cx="576" cy="480"/>
            </a:xfrm>
          </p:grpSpPr>
          <p:sp>
            <p:nvSpPr>
              <p:cNvPr id="33" name="Line 38"/>
              <p:cNvSpPr>
                <a:spLocks noChangeShapeType="1"/>
              </p:cNvSpPr>
              <p:nvPr/>
            </p:nvSpPr>
            <p:spPr bwMode="auto">
              <a:xfrm flipH="1">
                <a:off x="3456" y="2832"/>
                <a:ext cx="576" cy="0"/>
              </a:xfrm>
              <a:prstGeom prst="line">
                <a:avLst/>
              </a:prstGeom>
              <a:noFill/>
              <a:ln w="12700">
                <a:solidFill>
                  <a:schemeClr val="tx1"/>
                </a:solidFill>
                <a:prstDash val="dash"/>
                <a:round/>
                <a:headEnd type="none" w="sm" len="sm"/>
                <a:tailEnd type="stealth" w="med" len="med"/>
              </a:ln>
            </p:spPr>
            <p:txBody>
              <a:bodyPr wrap="none" anchor="ctr"/>
              <a:lstStyle/>
              <a:p>
                <a:endParaRPr lang="en-US"/>
              </a:p>
            </p:txBody>
          </p:sp>
          <p:sp>
            <p:nvSpPr>
              <p:cNvPr id="34" name="Line 39"/>
              <p:cNvSpPr>
                <a:spLocks noChangeShapeType="1"/>
              </p:cNvSpPr>
              <p:nvPr/>
            </p:nvSpPr>
            <p:spPr bwMode="auto">
              <a:xfrm>
                <a:off x="3696" y="3312"/>
                <a:ext cx="336" cy="0"/>
              </a:xfrm>
              <a:prstGeom prst="line">
                <a:avLst/>
              </a:prstGeom>
              <a:noFill/>
              <a:ln w="9525">
                <a:solidFill>
                  <a:schemeClr val="tx1"/>
                </a:solidFill>
                <a:prstDash val="dash"/>
                <a:round/>
                <a:headEnd/>
                <a:tailEnd/>
              </a:ln>
            </p:spPr>
            <p:txBody>
              <a:bodyPr wrap="none"/>
              <a:lstStyle/>
              <a:p>
                <a:endParaRPr lang="en-US"/>
              </a:p>
            </p:txBody>
          </p:sp>
          <p:sp>
            <p:nvSpPr>
              <p:cNvPr id="35" name="Line 40"/>
              <p:cNvSpPr>
                <a:spLocks noChangeShapeType="1"/>
              </p:cNvSpPr>
              <p:nvPr/>
            </p:nvSpPr>
            <p:spPr bwMode="auto">
              <a:xfrm flipV="1">
                <a:off x="4032" y="2880"/>
                <a:ext cx="0" cy="432"/>
              </a:xfrm>
              <a:prstGeom prst="line">
                <a:avLst/>
              </a:prstGeom>
              <a:noFill/>
              <a:ln w="9525">
                <a:solidFill>
                  <a:schemeClr val="tx1"/>
                </a:solidFill>
                <a:prstDash val="dash"/>
                <a:round/>
                <a:headEnd/>
                <a:tailEnd/>
              </a:ln>
            </p:spPr>
            <p:txBody>
              <a:bodyPr wrap="none"/>
              <a:lstStyle/>
              <a:p>
                <a:endParaRPr lang="en-US"/>
              </a:p>
            </p:txBody>
          </p:sp>
        </p:grpSp>
        <p:sp>
          <p:nvSpPr>
            <p:cNvPr id="29" name="Line 41"/>
            <p:cNvSpPr>
              <a:spLocks noChangeShapeType="1"/>
            </p:cNvSpPr>
            <p:nvPr/>
          </p:nvSpPr>
          <p:spPr bwMode="auto">
            <a:xfrm flipH="1">
              <a:off x="2640" y="2016"/>
              <a:ext cx="432" cy="0"/>
            </a:xfrm>
            <a:prstGeom prst="line">
              <a:avLst/>
            </a:prstGeom>
            <a:noFill/>
            <a:ln w="12700">
              <a:solidFill>
                <a:schemeClr val="tx1"/>
              </a:solidFill>
              <a:prstDash val="dash"/>
              <a:round/>
              <a:headEnd type="none" w="sm" len="sm"/>
              <a:tailEnd type="stealth" w="med" len="med"/>
            </a:ln>
          </p:spPr>
          <p:txBody>
            <a:bodyPr wrap="none" anchor="ctr"/>
            <a:lstStyle/>
            <a:p>
              <a:endParaRPr lang="en-US"/>
            </a:p>
          </p:txBody>
        </p:sp>
        <p:sp>
          <p:nvSpPr>
            <p:cNvPr id="30" name="Line 42"/>
            <p:cNvSpPr>
              <a:spLocks noChangeShapeType="1"/>
            </p:cNvSpPr>
            <p:nvPr/>
          </p:nvSpPr>
          <p:spPr bwMode="auto">
            <a:xfrm>
              <a:off x="2784" y="2496"/>
              <a:ext cx="336" cy="0"/>
            </a:xfrm>
            <a:prstGeom prst="line">
              <a:avLst/>
            </a:prstGeom>
            <a:noFill/>
            <a:ln w="9525">
              <a:solidFill>
                <a:schemeClr val="tx1"/>
              </a:solidFill>
              <a:prstDash val="dash"/>
              <a:round/>
              <a:headEnd/>
              <a:tailEnd/>
            </a:ln>
          </p:spPr>
          <p:txBody>
            <a:bodyPr wrap="none"/>
            <a:lstStyle/>
            <a:p>
              <a:endParaRPr lang="en-US"/>
            </a:p>
          </p:txBody>
        </p:sp>
        <p:sp>
          <p:nvSpPr>
            <p:cNvPr id="31" name="Line 43"/>
            <p:cNvSpPr>
              <a:spLocks noChangeShapeType="1"/>
            </p:cNvSpPr>
            <p:nvPr/>
          </p:nvSpPr>
          <p:spPr bwMode="auto">
            <a:xfrm flipV="1">
              <a:off x="3120" y="2016"/>
              <a:ext cx="0" cy="480"/>
            </a:xfrm>
            <a:prstGeom prst="line">
              <a:avLst/>
            </a:prstGeom>
            <a:noFill/>
            <a:ln w="9525">
              <a:solidFill>
                <a:schemeClr val="tx1"/>
              </a:solidFill>
              <a:prstDash val="dash"/>
              <a:round/>
              <a:headEnd/>
              <a:tailEnd/>
            </a:ln>
          </p:spPr>
          <p:txBody>
            <a:bodyPr wrap="none"/>
            <a:lstStyle/>
            <a:p>
              <a:endParaRPr lang="en-US"/>
            </a:p>
          </p:txBody>
        </p:sp>
        <p:sp>
          <p:nvSpPr>
            <p:cNvPr id="32" name="Rectangle 44"/>
            <p:cNvSpPr>
              <a:spLocks noChangeArrowheads="1"/>
            </p:cNvSpPr>
            <p:nvPr/>
          </p:nvSpPr>
          <p:spPr bwMode="auto">
            <a:xfrm>
              <a:off x="3120" y="2112"/>
              <a:ext cx="732" cy="212"/>
            </a:xfrm>
            <a:prstGeom prst="rect">
              <a:avLst/>
            </a:prstGeom>
            <a:noFill/>
            <a:ln w="9525">
              <a:noFill/>
              <a:miter lim="800000"/>
              <a:headEnd/>
              <a:tailEnd/>
            </a:ln>
          </p:spPr>
          <p:txBody>
            <a:bodyPr wrap="none" lIns="92075" tIns="46038" rIns="92075" bIns="46038">
              <a:spAutoFit/>
            </a:bodyPr>
            <a:lstStyle/>
            <a:p>
              <a:pPr eaLnBrk="0" hangingPunct="0"/>
              <a:r>
                <a:rPr lang="en-US" sz="1600">
                  <a:latin typeface="Courier New" pitchFamily="49" charset="0"/>
                </a:rPr>
                <a:t>return 2</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5" name="Title 1"/>
          <p:cNvSpPr>
            <a:spLocks noGrp="1"/>
          </p:cNvSpPr>
          <p:nvPr>
            <p:ph type="title"/>
          </p:nvPr>
        </p:nvSpPr>
        <p:spPr>
          <a:xfrm>
            <a:off x="457200" y="274638"/>
            <a:ext cx="8229600" cy="715962"/>
          </a:xfrm>
        </p:spPr>
        <p:txBody>
          <a:bodyPr>
            <a:normAutofit fontScale="90000"/>
          </a:bodyPr>
          <a:lstStyle/>
          <a:p>
            <a:pPr eaLnBrk="1" hangingPunct="1"/>
            <a:r>
              <a:rPr lang="en-US" smtClean="0"/>
              <a:t>Rules For Recursive Function</a:t>
            </a:r>
            <a:endParaRPr lang="ur-PK" smtClean="0"/>
          </a:p>
        </p:txBody>
      </p:sp>
      <p:sp>
        <p:nvSpPr>
          <p:cNvPr id="6" name="Content Placeholder 2"/>
          <p:cNvSpPr>
            <a:spLocks noGrp="1"/>
          </p:cNvSpPr>
          <p:nvPr>
            <p:ph idx="1"/>
          </p:nvPr>
        </p:nvSpPr>
        <p:spPr>
          <a:xfrm>
            <a:off x="457200" y="1265237"/>
            <a:ext cx="8229600" cy="5211763"/>
          </a:xfrm>
        </p:spPr>
        <p:txBody>
          <a:bodyPr/>
          <a:lstStyle/>
          <a:p>
            <a:pPr marL="457200" indent="-457200" algn="l" rtl="0" eaLnBrk="1" hangingPunct="1">
              <a:buFontTx/>
              <a:buAutoNum type="arabicPeriod"/>
            </a:pPr>
            <a:r>
              <a:rPr lang="en-US" sz="2400" dirty="0" smtClean="0"/>
              <a:t>In recursion, it is essential for a function to call itself, otherwise recursion will not take place.</a:t>
            </a:r>
          </a:p>
          <a:p>
            <a:pPr marL="457200" indent="-457200" algn="l" rtl="0" eaLnBrk="1" hangingPunct="1">
              <a:buFontTx/>
              <a:buAutoNum type="arabicPeriod"/>
            </a:pPr>
            <a:r>
              <a:rPr lang="en-US" sz="2400" dirty="0" smtClean="0"/>
              <a:t>To stop the recursive function it is necessary to base the recursion on test condition and proper terminating statement such as </a:t>
            </a:r>
            <a:r>
              <a:rPr lang="en-US" sz="2400" i="1" dirty="0" smtClean="0"/>
              <a:t>exit()</a:t>
            </a:r>
            <a:r>
              <a:rPr lang="en-US" sz="2400" dirty="0" smtClean="0"/>
              <a:t> or </a:t>
            </a:r>
            <a:r>
              <a:rPr lang="en-US" sz="2400" i="1" dirty="0" smtClean="0"/>
              <a:t>return</a:t>
            </a:r>
            <a:r>
              <a:rPr lang="en-US" sz="2400" dirty="0" smtClean="0"/>
              <a:t> must be written using if() statement.</a:t>
            </a:r>
          </a:p>
          <a:p>
            <a:pPr marL="457200" indent="-457200" algn="l" rtl="0" eaLnBrk="1" hangingPunct="1">
              <a:buFontTx/>
              <a:buAutoNum type="arabicPeriod"/>
            </a:pPr>
            <a:r>
              <a:rPr lang="en-US" sz="2400" dirty="0" smtClean="0"/>
              <a:t>When a recursive function is executed, the recursive calls are not implemented instantly. All the recursive calls are pushed onto the stack until the terminating condition is not detected, the recursive calls stored in the stack are popped and executed.</a:t>
            </a:r>
          </a:p>
          <a:p>
            <a:pPr marL="457200" indent="-457200" algn="l" rtl="0" eaLnBrk="1" hangingPunct="1">
              <a:buFontTx/>
              <a:buAutoNum type="arabicPeriod"/>
            </a:pPr>
            <a:r>
              <a:rPr lang="en-US" sz="2400" dirty="0" smtClean="0"/>
              <a:t>During recursion, at each recursive call new memory is allocated to all the local variables of the recursive functions with the same name.</a:t>
            </a:r>
          </a:p>
          <a:p>
            <a:pPr marL="457200" indent="-457200" algn="l" rtl="0" eaLnBrk="1" hangingPunct="1">
              <a:buFontTx/>
              <a:buAutoNum type="arabicPeriod"/>
            </a:pPr>
            <a:endParaRPr lang="en-US" sz="2200" dirty="0" smtClean="0"/>
          </a:p>
          <a:p>
            <a:pPr marL="457200" indent="-457200" algn="l" rtl="0" eaLnBrk="1" hangingPunct="1">
              <a:buFontTx/>
              <a:buAutoNum type="arabicPeriod"/>
            </a:pPr>
            <a:endParaRPr lang="en-US" sz="2200" dirty="0" smtClean="0"/>
          </a:p>
          <a:p>
            <a:pPr marL="457200" indent="-457200" algn="l" rtl="0" eaLnBrk="1" hangingPunct="1">
              <a:buFontTx/>
              <a:buNone/>
            </a:pPr>
            <a:endParaRPr lang="ur-PK"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5" name="Title 1"/>
          <p:cNvSpPr>
            <a:spLocks noGrp="1"/>
          </p:cNvSpPr>
          <p:nvPr>
            <p:ph type="title"/>
          </p:nvPr>
        </p:nvSpPr>
        <p:spPr>
          <a:xfrm>
            <a:off x="457200" y="274638"/>
            <a:ext cx="8229600" cy="639762"/>
          </a:xfrm>
        </p:spPr>
        <p:txBody>
          <a:bodyPr>
            <a:normAutofit fontScale="90000"/>
          </a:bodyPr>
          <a:lstStyle/>
          <a:p>
            <a:pPr eaLnBrk="1" hangingPunct="1"/>
            <a:r>
              <a:rPr lang="en-US" sz="3600" smtClean="0"/>
              <a:t>The Runtime Stack during Recursion</a:t>
            </a:r>
            <a:endParaRPr lang="ur-PK" sz="3600" smtClean="0"/>
          </a:p>
        </p:txBody>
      </p:sp>
      <p:sp>
        <p:nvSpPr>
          <p:cNvPr id="6" name="Content Placeholder 2"/>
          <p:cNvSpPr>
            <a:spLocks noGrp="1"/>
          </p:cNvSpPr>
          <p:nvPr>
            <p:ph idx="1"/>
          </p:nvPr>
        </p:nvSpPr>
        <p:spPr>
          <a:xfrm>
            <a:off x="457200" y="1066800"/>
            <a:ext cx="8229600" cy="5181600"/>
          </a:xfrm>
        </p:spPr>
        <p:txBody>
          <a:bodyPr/>
          <a:lstStyle/>
          <a:p>
            <a:pPr algn="l" rtl="0" eaLnBrk="1" hangingPunct="1"/>
            <a:r>
              <a:rPr lang="en-US" sz="2400" dirty="0" smtClean="0"/>
              <a:t>To understand how recursion works at run time, we need to understand what happens when a function is called.</a:t>
            </a:r>
          </a:p>
          <a:p>
            <a:pPr algn="l" rtl="0" eaLnBrk="1" hangingPunct="1"/>
            <a:endParaRPr lang="en-US" sz="2400" dirty="0" smtClean="0"/>
          </a:p>
          <a:p>
            <a:pPr algn="l" rtl="0" eaLnBrk="1" hangingPunct="1"/>
            <a:r>
              <a:rPr lang="en-US" sz="2400" dirty="0" smtClean="0"/>
              <a:t> Whenever a function is called, a block of memory is allocated to it in a run-time structure called the </a:t>
            </a:r>
            <a:r>
              <a:rPr lang="en-US" sz="2400" b="1" dirty="0" smtClean="0"/>
              <a:t>stack.</a:t>
            </a:r>
          </a:p>
          <a:p>
            <a:pPr algn="l" rtl="0" eaLnBrk="1" hangingPunct="1"/>
            <a:r>
              <a:rPr lang="en-US" sz="2400" dirty="0" smtClean="0"/>
              <a:t>On this stack an activation record for the function call is placed</a:t>
            </a:r>
          </a:p>
          <a:p>
            <a:pPr algn="l" rtl="0" eaLnBrk="1" hangingPunct="1"/>
            <a:r>
              <a:rPr lang="en-US" sz="2400" dirty="0" smtClean="0"/>
              <a:t> This block of memory will contain </a:t>
            </a:r>
          </a:p>
          <a:p>
            <a:pPr lvl="1" algn="l" rtl="0" eaLnBrk="1" hangingPunct="1"/>
            <a:r>
              <a:rPr lang="en-US" sz="2200" dirty="0" smtClean="0"/>
              <a:t>the function’s </a:t>
            </a:r>
            <a:r>
              <a:rPr lang="en-US" sz="2200" b="1" dirty="0" smtClean="0"/>
              <a:t>local variables,</a:t>
            </a:r>
          </a:p>
          <a:p>
            <a:pPr lvl="1" algn="l" rtl="0" eaLnBrk="1" hangingPunct="1"/>
            <a:r>
              <a:rPr lang="en-US" sz="2200" dirty="0" smtClean="0"/>
              <a:t> local copies of the function’s </a:t>
            </a:r>
            <a:r>
              <a:rPr lang="en-US" sz="2200" b="1" dirty="0" smtClean="0"/>
              <a:t>call-by-value parameters,</a:t>
            </a:r>
          </a:p>
          <a:p>
            <a:pPr lvl="1" algn="l" rtl="0" eaLnBrk="1" hangingPunct="1"/>
            <a:r>
              <a:rPr lang="en-US" sz="2200" dirty="0" smtClean="0"/>
              <a:t>pointers to its </a:t>
            </a:r>
            <a:r>
              <a:rPr lang="en-US" sz="2200" b="1" dirty="0" smtClean="0"/>
              <a:t>call-by-reference parameters</a:t>
            </a:r>
            <a:r>
              <a:rPr lang="en-US" sz="2200" dirty="0" smtClean="0"/>
              <a:t>, and</a:t>
            </a:r>
          </a:p>
          <a:p>
            <a:pPr lvl="1" algn="l" rtl="0" eaLnBrk="1" hangingPunct="1"/>
            <a:r>
              <a:rPr lang="en-US" sz="2200" dirty="0" smtClean="0"/>
              <a:t>a </a:t>
            </a:r>
            <a:r>
              <a:rPr lang="en-US" sz="2200" b="1" dirty="0" smtClean="0"/>
              <a:t>return address, </a:t>
            </a:r>
            <a:r>
              <a:rPr lang="en-US" sz="2200" dirty="0" smtClean="0"/>
              <a:t>in other words where in the program the function was called from. When the function finishes, the program will continue to execute from that point.</a:t>
            </a:r>
            <a:endParaRPr lang="ur-PK" sz="2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lstStyle/>
          <a:p>
            <a:r>
              <a:rPr lang="en-US" sz="2800" dirty="0" smtClean="0"/>
              <a:t>the activation record for a particular function call is </a:t>
            </a:r>
            <a:r>
              <a:rPr lang="en-US" sz="2800" dirty="0" smtClean="0">
                <a:solidFill>
                  <a:srgbClr val="990000"/>
                </a:solidFill>
              </a:rPr>
              <a:t>popped off the run-time stack</a:t>
            </a:r>
            <a:r>
              <a:rPr lang="en-US" sz="2800" dirty="0" smtClean="0"/>
              <a:t> when the final closing brace in the function code is reached, or when a return statement is reached in the function code</a:t>
            </a:r>
          </a:p>
          <a:p>
            <a:pPr>
              <a:buFont typeface="Wingdings" pitchFamily="2" charset="2"/>
              <a:buNone/>
            </a:pPr>
            <a:endParaRPr lang="en-US" sz="1050" dirty="0" smtClean="0"/>
          </a:p>
          <a:p>
            <a:r>
              <a:rPr lang="en-US" sz="2800" dirty="0" smtClean="0"/>
              <a:t>at this time the function’s return value, if non-void, is brought back to the calling block return address for use there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Stack of Activation Record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5" name="Group 18"/>
          <p:cNvGraphicFramePr>
            <a:graphicFrameLocks noGrp="1"/>
          </p:cNvGraphicFramePr>
          <p:nvPr>
            <p:ph idx="1"/>
          </p:nvPr>
        </p:nvGraphicFramePr>
        <p:xfrm>
          <a:off x="1447800" y="1981200"/>
          <a:ext cx="6019800" cy="3200400"/>
        </p:xfrm>
        <a:graphic>
          <a:graphicData uri="http://schemas.openxmlformats.org/drawingml/2006/table">
            <a:tbl>
              <a:tblPr/>
              <a:tblGrid>
                <a:gridCol w="6019800"/>
              </a:tblGrid>
              <a:tr h="6409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879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09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S(3)</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879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S(4)</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09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Main()</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2"/>
          <p:cNvSpPr>
            <a:spLocks noGrp="1" noChangeArrowheads="1"/>
          </p:cNvSpPr>
          <p:nvPr>
            <p:ph type="title"/>
          </p:nvPr>
        </p:nvSpPr>
        <p:spPr>
          <a:xfrm>
            <a:off x="533400" y="152400"/>
            <a:ext cx="7772400" cy="1143000"/>
          </a:xfrm>
        </p:spPr>
        <p:txBody>
          <a:bodyPr/>
          <a:lstStyle/>
          <a:p>
            <a:pPr eaLnBrk="1" hangingPunct="1"/>
            <a:r>
              <a:rPr lang="en-US" smtClean="0"/>
              <a:t>Exercise</a:t>
            </a:r>
          </a:p>
        </p:txBody>
      </p:sp>
      <p:sp>
        <p:nvSpPr>
          <p:cNvPr id="6" name="Rectangle 3"/>
          <p:cNvSpPr txBox="1">
            <a:spLocks noChangeArrowheads="1"/>
          </p:cNvSpPr>
          <p:nvPr/>
        </p:nvSpPr>
        <p:spPr>
          <a:xfrm>
            <a:off x="533400" y="1371600"/>
            <a:ext cx="7772400" cy="4114800"/>
          </a:xfrm>
          <a:prstGeom prst="rect">
            <a:avLst/>
          </a:prstGeom>
        </p:spPr>
        <p:txBody>
          <a:bodyPr vert="horz">
            <a:normAutofit/>
          </a:bodyPr>
          <a:lstStyle/>
          <a:p>
            <a:pPr marL="609600" marR="0" lvl="0" indent="-609600" algn="l" defTabSz="914400" rtl="0" eaLnBrk="1" fontAlgn="auto" latinLnBrk="0" hangingPunct="1">
              <a:lnSpc>
                <a:spcPct val="100000"/>
              </a:lnSpc>
              <a:spcBef>
                <a:spcPct val="50000"/>
              </a:spcBef>
              <a:spcAft>
                <a:spcPts val="0"/>
              </a:spcAft>
              <a:buClr>
                <a:schemeClr val="accent1"/>
              </a:buClr>
              <a:buSzPct val="85000"/>
              <a:buFont typeface="Wingdings" pitchFamily="2" charset="2"/>
              <a:buAutoNum type="arabicPeriod"/>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The problem of computing the sum of all the numbers between 1 and any positive integer N can be recursively defined as:</a:t>
            </a:r>
          </a:p>
          <a:p>
            <a:pPr marL="609600" marR="0" lvl="0" indent="-609600" algn="l" defTabSz="914400" rtl="0" eaLnBrk="1" fontAlgn="auto" latinLnBrk="0" hangingPunct="1">
              <a:lnSpc>
                <a:spcPct val="100000"/>
              </a:lnSpc>
              <a:spcBef>
                <a:spcPct val="50000"/>
              </a:spcBef>
              <a:spcAft>
                <a:spcPts val="0"/>
              </a:spcAft>
              <a:buClr>
                <a:schemeClr val="accent1"/>
              </a:buClr>
              <a:buSzPct val="85000"/>
              <a:buFontTx/>
              <a:buNone/>
              <a:tabLst/>
              <a:defRPr/>
            </a:pPr>
            <a:r>
              <a:rPr kumimoji="0" lang="en-US" sz="2600" b="0" i="0" u="none" strike="noStrike" kern="1200" cap="none" spc="0" normalizeH="0" baseline="0" noProof="0" smtClean="0">
                <a:ln>
                  <a:noFill/>
                </a:ln>
                <a:solidFill>
                  <a:schemeClr val="tx1"/>
                </a:solidFill>
                <a:effectLst/>
                <a:uLnTx/>
                <a:uFillTx/>
                <a:latin typeface="Courier New" pitchFamily="49" charset="0"/>
                <a:ea typeface="+mn-ea"/>
                <a:cs typeface="+mn-cs"/>
              </a:rPr>
              <a:t>	</a:t>
            </a:r>
          </a:p>
          <a:p>
            <a:pPr marL="609600" marR="0" lvl="0" indent="-609600" algn="l" defTabSz="914400" rtl="0" eaLnBrk="1" fontAlgn="auto" latinLnBrk="0" hangingPunct="1">
              <a:lnSpc>
                <a:spcPct val="100000"/>
              </a:lnSpc>
              <a:spcBef>
                <a:spcPts val="580"/>
              </a:spcBef>
              <a:spcAft>
                <a:spcPts val="0"/>
              </a:spcAft>
              <a:buClr>
                <a:schemeClr val="accent1"/>
              </a:buClr>
              <a:buSzPct val="85000"/>
              <a:buFont typeface="Wingdings" pitchFamily="2" charset="2"/>
              <a:buAutoNum type="arabicPeriod"/>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p:txBody>
      </p:sp>
      <p:grpSp>
        <p:nvGrpSpPr>
          <p:cNvPr id="7" name="Group 4"/>
          <p:cNvGrpSpPr>
            <a:grpSpLocks/>
          </p:cNvGrpSpPr>
          <p:nvPr/>
        </p:nvGrpSpPr>
        <p:grpSpPr bwMode="auto">
          <a:xfrm>
            <a:off x="838200" y="3786188"/>
            <a:ext cx="7740650" cy="2486025"/>
            <a:chOff x="831" y="2002"/>
            <a:chExt cx="4251" cy="1136"/>
          </a:xfrm>
        </p:grpSpPr>
        <p:grpSp>
          <p:nvGrpSpPr>
            <p:cNvPr id="8" name="Group 5"/>
            <p:cNvGrpSpPr>
              <a:grpSpLocks/>
            </p:cNvGrpSpPr>
            <p:nvPr/>
          </p:nvGrpSpPr>
          <p:grpSpPr bwMode="auto">
            <a:xfrm>
              <a:off x="831" y="2002"/>
              <a:ext cx="4251" cy="605"/>
              <a:chOff x="831" y="2002"/>
              <a:chExt cx="4251" cy="605"/>
            </a:xfrm>
          </p:grpSpPr>
          <p:grpSp>
            <p:nvGrpSpPr>
              <p:cNvPr id="10" name="Group 9"/>
              <p:cNvGrpSpPr>
                <a:grpSpLocks/>
              </p:cNvGrpSpPr>
              <p:nvPr/>
            </p:nvGrpSpPr>
            <p:grpSpPr bwMode="auto">
              <a:xfrm>
                <a:off x="831" y="2002"/>
                <a:ext cx="307" cy="605"/>
                <a:chOff x="831" y="2002"/>
                <a:chExt cx="307" cy="605"/>
              </a:xfrm>
            </p:grpSpPr>
            <p:sp>
              <p:nvSpPr>
                <p:cNvPr id="27" name="Line 7"/>
                <p:cNvSpPr>
                  <a:spLocks noChangeShapeType="1"/>
                </p:cNvSpPr>
                <p:nvPr/>
              </p:nvSpPr>
              <p:spPr bwMode="auto">
                <a:xfrm flipH="1">
                  <a:off x="916" y="2216"/>
                  <a:ext cx="17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8" name="Line 8"/>
                <p:cNvSpPr>
                  <a:spLocks noChangeShapeType="1"/>
                </p:cNvSpPr>
                <p:nvPr/>
              </p:nvSpPr>
              <p:spPr bwMode="auto">
                <a:xfrm>
                  <a:off x="916" y="2230"/>
                  <a:ext cx="109" cy="9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9"/>
                <p:cNvSpPr>
                  <a:spLocks noChangeShapeType="1"/>
                </p:cNvSpPr>
                <p:nvPr/>
              </p:nvSpPr>
              <p:spPr bwMode="auto">
                <a:xfrm flipH="1">
                  <a:off x="916" y="2311"/>
                  <a:ext cx="96" cy="9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10"/>
                <p:cNvSpPr>
                  <a:spLocks noChangeShapeType="1"/>
                </p:cNvSpPr>
                <p:nvPr/>
              </p:nvSpPr>
              <p:spPr bwMode="auto">
                <a:xfrm>
                  <a:off x="929" y="2407"/>
                  <a:ext cx="16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 name="Rectangle 11"/>
                <p:cNvSpPr>
                  <a:spLocks noChangeArrowheads="1"/>
                </p:cNvSpPr>
                <p:nvPr/>
              </p:nvSpPr>
              <p:spPr bwMode="auto">
                <a:xfrm>
                  <a:off x="831" y="2453"/>
                  <a:ext cx="307"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i = 1</a:t>
                  </a:r>
                </a:p>
              </p:txBody>
            </p:sp>
            <p:sp>
              <p:nvSpPr>
                <p:cNvPr id="32" name="Rectangle 12"/>
                <p:cNvSpPr>
                  <a:spLocks noChangeArrowheads="1"/>
                </p:cNvSpPr>
                <p:nvPr/>
              </p:nvSpPr>
              <p:spPr bwMode="auto">
                <a:xfrm>
                  <a:off x="899" y="2002"/>
                  <a:ext cx="181"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N</a:t>
                  </a:r>
                </a:p>
              </p:txBody>
            </p:sp>
          </p:grpSp>
          <p:grpSp>
            <p:nvGrpSpPr>
              <p:cNvPr id="11" name="Group 13"/>
              <p:cNvGrpSpPr>
                <a:grpSpLocks/>
              </p:cNvGrpSpPr>
              <p:nvPr/>
            </p:nvGrpSpPr>
            <p:grpSpPr bwMode="auto">
              <a:xfrm>
                <a:off x="2400" y="2002"/>
                <a:ext cx="307" cy="605"/>
                <a:chOff x="2400" y="2002"/>
                <a:chExt cx="307" cy="605"/>
              </a:xfrm>
            </p:grpSpPr>
            <p:sp>
              <p:nvSpPr>
                <p:cNvPr id="21" name="Line 14"/>
                <p:cNvSpPr>
                  <a:spLocks noChangeShapeType="1"/>
                </p:cNvSpPr>
                <p:nvPr/>
              </p:nvSpPr>
              <p:spPr bwMode="auto">
                <a:xfrm flipH="1">
                  <a:off x="2485" y="2216"/>
                  <a:ext cx="17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 name="Line 15"/>
                <p:cNvSpPr>
                  <a:spLocks noChangeShapeType="1"/>
                </p:cNvSpPr>
                <p:nvPr/>
              </p:nvSpPr>
              <p:spPr bwMode="auto">
                <a:xfrm>
                  <a:off x="2485" y="2230"/>
                  <a:ext cx="109" cy="9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 name="Line 16"/>
                <p:cNvSpPr>
                  <a:spLocks noChangeShapeType="1"/>
                </p:cNvSpPr>
                <p:nvPr/>
              </p:nvSpPr>
              <p:spPr bwMode="auto">
                <a:xfrm flipH="1">
                  <a:off x="2485" y="2311"/>
                  <a:ext cx="96" cy="9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 name="Line 17"/>
                <p:cNvSpPr>
                  <a:spLocks noChangeShapeType="1"/>
                </p:cNvSpPr>
                <p:nvPr/>
              </p:nvSpPr>
              <p:spPr bwMode="auto">
                <a:xfrm>
                  <a:off x="2498" y="2407"/>
                  <a:ext cx="16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 name="Rectangle 18"/>
                <p:cNvSpPr>
                  <a:spLocks noChangeArrowheads="1"/>
                </p:cNvSpPr>
                <p:nvPr/>
              </p:nvSpPr>
              <p:spPr bwMode="auto">
                <a:xfrm>
                  <a:off x="2400" y="2453"/>
                  <a:ext cx="307"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i = 1</a:t>
                  </a:r>
                </a:p>
              </p:txBody>
            </p:sp>
            <p:sp>
              <p:nvSpPr>
                <p:cNvPr id="26" name="Rectangle 19"/>
                <p:cNvSpPr>
                  <a:spLocks noChangeArrowheads="1"/>
                </p:cNvSpPr>
                <p:nvPr/>
              </p:nvSpPr>
              <p:spPr bwMode="auto">
                <a:xfrm>
                  <a:off x="2427" y="2002"/>
                  <a:ext cx="275"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N-1</a:t>
                  </a:r>
                </a:p>
              </p:txBody>
            </p:sp>
          </p:grpSp>
          <p:grpSp>
            <p:nvGrpSpPr>
              <p:cNvPr id="12" name="Group 20"/>
              <p:cNvGrpSpPr>
                <a:grpSpLocks/>
              </p:cNvGrpSpPr>
              <p:nvPr/>
            </p:nvGrpSpPr>
            <p:grpSpPr bwMode="auto">
              <a:xfrm>
                <a:off x="4775" y="2002"/>
                <a:ext cx="307" cy="605"/>
                <a:chOff x="4775" y="2002"/>
                <a:chExt cx="307" cy="605"/>
              </a:xfrm>
            </p:grpSpPr>
            <p:sp>
              <p:nvSpPr>
                <p:cNvPr id="15" name="Line 21"/>
                <p:cNvSpPr>
                  <a:spLocks noChangeShapeType="1"/>
                </p:cNvSpPr>
                <p:nvPr/>
              </p:nvSpPr>
              <p:spPr bwMode="auto">
                <a:xfrm flipH="1">
                  <a:off x="4860" y="2216"/>
                  <a:ext cx="17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Line 22"/>
                <p:cNvSpPr>
                  <a:spLocks noChangeShapeType="1"/>
                </p:cNvSpPr>
                <p:nvPr/>
              </p:nvSpPr>
              <p:spPr bwMode="auto">
                <a:xfrm>
                  <a:off x="4860" y="2230"/>
                  <a:ext cx="109" cy="9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 name="Line 23"/>
                <p:cNvSpPr>
                  <a:spLocks noChangeShapeType="1"/>
                </p:cNvSpPr>
                <p:nvPr/>
              </p:nvSpPr>
              <p:spPr bwMode="auto">
                <a:xfrm flipH="1">
                  <a:off x="4860" y="2311"/>
                  <a:ext cx="96" cy="9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 name="Line 24"/>
                <p:cNvSpPr>
                  <a:spLocks noChangeShapeType="1"/>
                </p:cNvSpPr>
                <p:nvPr/>
              </p:nvSpPr>
              <p:spPr bwMode="auto">
                <a:xfrm>
                  <a:off x="4873" y="2407"/>
                  <a:ext cx="16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 name="Rectangle 25"/>
                <p:cNvSpPr>
                  <a:spLocks noChangeArrowheads="1"/>
                </p:cNvSpPr>
                <p:nvPr/>
              </p:nvSpPr>
              <p:spPr bwMode="auto">
                <a:xfrm>
                  <a:off x="4775" y="2453"/>
                  <a:ext cx="307"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i = 1</a:t>
                  </a:r>
                </a:p>
              </p:txBody>
            </p:sp>
            <p:sp>
              <p:nvSpPr>
                <p:cNvPr id="20" name="Rectangle 26"/>
                <p:cNvSpPr>
                  <a:spLocks noChangeArrowheads="1"/>
                </p:cNvSpPr>
                <p:nvPr/>
              </p:nvSpPr>
              <p:spPr bwMode="auto">
                <a:xfrm>
                  <a:off x="4802" y="2002"/>
                  <a:ext cx="274" cy="154"/>
                </a:xfrm>
                <a:prstGeom prst="rect">
                  <a:avLst/>
                </a:prstGeom>
                <a:noFill/>
                <a:ln w="9525">
                  <a:noFill/>
                  <a:miter lim="800000"/>
                  <a:headEnd/>
                  <a:tailEnd/>
                </a:ln>
              </p:spPr>
              <p:txBody>
                <a:bodyPr wrap="none" lIns="92075" tIns="46038" rIns="92075" bIns="46038">
                  <a:spAutoFit/>
                </a:bodyPr>
                <a:lstStyle/>
                <a:p>
                  <a:pPr eaLnBrk="0" hangingPunct="0"/>
                  <a:r>
                    <a:rPr lang="en-US" sz="1600">
                      <a:latin typeface="Times New Roman" pitchFamily="18" charset="0"/>
                    </a:rPr>
                    <a:t>N-2</a:t>
                  </a:r>
                </a:p>
              </p:txBody>
            </p:sp>
          </p:grpSp>
          <p:sp>
            <p:nvSpPr>
              <p:cNvPr id="13" name="Rectangle 27"/>
              <p:cNvSpPr>
                <a:spLocks noChangeArrowheads="1"/>
              </p:cNvSpPr>
              <p:nvPr/>
            </p:nvSpPr>
            <p:spPr bwMode="auto">
              <a:xfrm>
                <a:off x="1376" y="2191"/>
                <a:ext cx="803" cy="209"/>
              </a:xfrm>
              <a:prstGeom prst="rect">
                <a:avLst/>
              </a:prstGeom>
              <a:noFill/>
              <a:ln w="9525">
                <a:noFill/>
                <a:miter lim="800000"/>
                <a:headEnd/>
                <a:tailEnd/>
              </a:ln>
            </p:spPr>
            <p:txBody>
              <a:bodyPr wrap="none" lIns="92075" tIns="46038" rIns="92075" bIns="46038">
                <a:spAutoFit/>
              </a:bodyPr>
              <a:lstStyle/>
              <a:p>
                <a:pPr eaLnBrk="0" hangingPunct="0"/>
                <a:r>
                  <a:rPr lang="en-US" sz="2400">
                    <a:latin typeface="Courier New" pitchFamily="49" charset="0"/>
                  </a:rPr>
                  <a:t>=  N  +</a:t>
                </a:r>
              </a:p>
            </p:txBody>
          </p:sp>
          <p:sp>
            <p:nvSpPr>
              <p:cNvPr id="14" name="Rectangle 28"/>
              <p:cNvSpPr>
                <a:spLocks noChangeArrowheads="1"/>
              </p:cNvSpPr>
              <p:nvPr/>
            </p:nvSpPr>
            <p:spPr bwMode="auto">
              <a:xfrm>
                <a:off x="2960" y="2192"/>
                <a:ext cx="1504" cy="209"/>
              </a:xfrm>
              <a:prstGeom prst="rect">
                <a:avLst/>
              </a:prstGeom>
              <a:noFill/>
              <a:ln w="9525">
                <a:noFill/>
                <a:miter lim="800000"/>
                <a:headEnd/>
                <a:tailEnd/>
              </a:ln>
            </p:spPr>
            <p:txBody>
              <a:bodyPr wrap="none" lIns="92075" tIns="46038" rIns="92075" bIns="46038">
                <a:spAutoFit/>
              </a:bodyPr>
              <a:lstStyle/>
              <a:p>
                <a:pPr eaLnBrk="0" hangingPunct="0"/>
                <a:r>
                  <a:rPr lang="en-US" sz="2400">
                    <a:latin typeface="Courier New" pitchFamily="49" charset="0"/>
                  </a:rPr>
                  <a:t>=  N + (N-1) +</a:t>
                </a:r>
              </a:p>
            </p:txBody>
          </p:sp>
        </p:grpSp>
        <p:sp>
          <p:nvSpPr>
            <p:cNvPr id="9" name="Rectangle 29"/>
            <p:cNvSpPr>
              <a:spLocks noChangeArrowheads="1"/>
            </p:cNvSpPr>
            <p:nvPr/>
          </p:nvSpPr>
          <p:spPr bwMode="auto">
            <a:xfrm>
              <a:off x="872" y="2929"/>
              <a:ext cx="903" cy="209"/>
            </a:xfrm>
            <a:prstGeom prst="rect">
              <a:avLst/>
            </a:prstGeom>
            <a:noFill/>
            <a:ln w="9525">
              <a:noFill/>
              <a:miter lim="800000"/>
              <a:headEnd/>
              <a:tailEnd/>
            </a:ln>
          </p:spPr>
          <p:txBody>
            <a:bodyPr wrap="none" lIns="92075" tIns="46038" rIns="92075" bIns="46038">
              <a:spAutoFit/>
            </a:bodyPr>
            <a:lstStyle/>
            <a:p>
              <a:pPr eaLnBrk="0" hangingPunct="0"/>
              <a:r>
                <a:rPr lang="en-US" sz="2400">
                  <a:latin typeface="Courier New" pitchFamily="49" charset="0"/>
                </a:rPr>
                <a:t>=   etc.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5" name="Rectangle 2"/>
          <p:cNvSpPr>
            <a:spLocks noGrp="1" noChangeArrowheads="1"/>
          </p:cNvSpPr>
          <p:nvPr>
            <p:ph type="title"/>
          </p:nvPr>
        </p:nvSpPr>
        <p:spPr>
          <a:xfrm>
            <a:off x="457200" y="274638"/>
            <a:ext cx="8229600" cy="1143000"/>
          </a:xfrm>
        </p:spPr>
        <p:txBody>
          <a:bodyPr/>
          <a:lstStyle/>
          <a:p>
            <a:pPr rtl="0" eaLnBrk="1" hangingPunct="1"/>
            <a:r>
              <a:rPr lang="en-US" smtClean="0"/>
              <a:t>Exercise</a:t>
            </a:r>
          </a:p>
        </p:txBody>
      </p:sp>
      <p:sp>
        <p:nvSpPr>
          <p:cNvPr id="6" name="Rectangle 3"/>
          <p:cNvSpPr txBox="1">
            <a:spLocks noChangeArrowheads="1"/>
          </p:cNvSpPr>
          <p:nvPr/>
        </p:nvSpPr>
        <p:spPr>
          <a:xfrm>
            <a:off x="457200" y="1600200"/>
            <a:ext cx="8229600" cy="4525963"/>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320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i="0" u="none" strike="noStrike" kern="1200" cap="none" spc="0" normalizeH="0" baseline="0" noProof="0" dirty="0" smtClean="0">
                <a:ln>
                  <a:noFill/>
                </a:ln>
                <a:solidFill>
                  <a:schemeClr val="tx1"/>
                </a:solidFill>
                <a:effectLst/>
                <a:uLnTx/>
                <a:uFillTx/>
                <a:latin typeface="+mn-lt"/>
                <a:ea typeface="+mn-ea"/>
                <a:cs typeface="+mn-cs"/>
              </a:rPr>
              <a:t> sum(</a:t>
            </a:r>
            <a:r>
              <a:rPr kumimoji="0" lang="en-US" sz="320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i="0" u="none" strike="noStrike" kern="1200" cap="none" spc="0" normalizeH="0" baseline="0" noProof="0" dirty="0" smtClean="0">
                <a:ln>
                  <a:noFill/>
                </a:ln>
                <a:solidFill>
                  <a:schemeClr val="tx1"/>
                </a:solidFill>
                <a:effectLst/>
                <a:uLnTx/>
                <a:uFillTx/>
                <a:latin typeface="+mn-lt"/>
                <a:ea typeface="+mn-ea"/>
                <a:cs typeface="+mn-cs"/>
              </a:rPr>
              <a:t> 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if(n==1)</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	return 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else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	return n + sum(n-1);</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320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normAutofit/>
          </a:bodyPr>
          <a:lstStyle/>
          <a:p>
            <a:pPr lvl="0"/>
            <a:r>
              <a:rPr lang="en-US" dirty="0" smtClean="0"/>
              <a:t>Introduction to Recursion </a:t>
            </a:r>
            <a:endParaRPr lang="en-US" dirty="0"/>
          </a:p>
          <a:p>
            <a:r>
              <a:rPr lang="en-US" dirty="0"/>
              <a:t>Recursive Definition</a:t>
            </a:r>
          </a:p>
          <a:p>
            <a:pPr lvl="0"/>
            <a:r>
              <a:rPr lang="en-US" dirty="0" smtClean="0"/>
              <a:t>Recursive </a:t>
            </a:r>
            <a:r>
              <a:rPr lang="en-US" dirty="0"/>
              <a:t>Algorithms</a:t>
            </a:r>
          </a:p>
          <a:p>
            <a:pPr lvl="0"/>
            <a:r>
              <a:rPr lang="en-US" dirty="0" smtClean="0"/>
              <a:t>Finding </a:t>
            </a:r>
            <a:r>
              <a:rPr lang="en-US" dirty="0"/>
              <a:t>a Recursive Solution</a:t>
            </a:r>
          </a:p>
          <a:p>
            <a:pPr lvl="0"/>
            <a:r>
              <a:rPr lang="en-US" dirty="0"/>
              <a:t>Example Recursive Function </a:t>
            </a:r>
          </a:p>
          <a:p>
            <a:pPr lvl="0"/>
            <a:r>
              <a:rPr lang="en-US" dirty="0"/>
              <a:t>Recursive Programming</a:t>
            </a:r>
          </a:p>
          <a:p>
            <a:pPr lvl="0"/>
            <a:r>
              <a:rPr lang="en-US" dirty="0"/>
              <a:t>Rules for Recursive Function</a:t>
            </a:r>
          </a:p>
          <a:p>
            <a:pPr lvl="0"/>
            <a:r>
              <a:rPr lang="en-US" dirty="0"/>
              <a:t>Example Tower of Hanoi</a:t>
            </a:r>
          </a:p>
          <a:p>
            <a:pPr lvl="0"/>
            <a:r>
              <a:rPr lang="en-US" dirty="0"/>
              <a:t>Other </a:t>
            </a:r>
            <a:r>
              <a:rPr lang="en-US" dirty="0" smtClean="0"/>
              <a:t>examples</a:t>
            </a:r>
            <a:endParaRPr lang="en-US" dirty="0"/>
          </a:p>
        </p:txBody>
      </p:sp>
    </p:spTree>
    <p:extLst>
      <p:ext uri="{BB962C8B-B14F-4D97-AF65-F5344CB8AC3E}">
        <p14:creationId xmlns:p14="http://schemas.microsoft.com/office/powerpoint/2010/main" xmlns="" val="3311456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Tower of Hanoi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5" name="Rectangle 3"/>
          <p:cNvSpPr txBox="1">
            <a:spLocks noChangeArrowheads="1"/>
          </p:cNvSpPr>
          <p:nvPr/>
        </p:nvSpPr>
        <p:spPr>
          <a:xfrm>
            <a:off x="304800" y="1447800"/>
            <a:ext cx="8686800" cy="4743450"/>
          </a:xfrm>
          <a:prstGeom prst="rect">
            <a:avLst/>
          </a:prstGeom>
        </p:spPr>
        <p:txBody>
          <a:bodyPr vert="horz">
            <a:normAutofit/>
          </a:bodyPr>
          <a:lstStyle/>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Recursive algorithm especially appropriate for solution by recursion</a:t>
            </a: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Task</a:t>
            </a:r>
          </a:p>
          <a:p>
            <a:pPr marL="548640" marR="0" lvl="1" indent="-228600" algn="l" defTabSz="914400" rtl="0" eaLnBrk="1" fontAlgn="auto" latinLnBrk="0" hangingPunct="1">
              <a:lnSpc>
                <a:spcPct val="9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Move disks from left peg to right peg </a:t>
            </a:r>
          </a:p>
          <a:p>
            <a:pPr marL="548640" marR="0" lvl="1" indent="-228600" algn="l" defTabSz="914400" rtl="0" eaLnBrk="1" fontAlgn="auto" latinLnBrk="0" hangingPunct="1">
              <a:lnSpc>
                <a:spcPct val="9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When disk moved, must be placed on a peg</a:t>
            </a:r>
          </a:p>
          <a:p>
            <a:pPr marL="548640" marR="0" lvl="1" indent="-228600" algn="l" defTabSz="914400" rtl="0" eaLnBrk="1" fontAlgn="auto" latinLnBrk="0" hangingPunct="1">
              <a:lnSpc>
                <a:spcPct val="9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Only one disk (top disk on a peg) moved at a time</a:t>
            </a:r>
          </a:p>
          <a:p>
            <a:pPr marL="548640" marR="0" lvl="1" indent="-228600" algn="l" defTabSz="914400" rtl="0" eaLnBrk="1" fontAlgn="auto" latinLnBrk="0" hangingPunct="1">
              <a:lnSpc>
                <a:spcPct val="9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Larger disk may never be placed on a smaller disk</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4"/>
          <p:cNvPicPr>
            <a:picLocks noChangeAspect="1" noChangeArrowheads="1"/>
          </p:cNvPicPr>
          <p:nvPr/>
        </p:nvPicPr>
        <p:blipFill>
          <a:blip r:embed="rId2" cstate="print"/>
          <a:srcRect/>
          <a:stretch>
            <a:fillRect/>
          </a:stretch>
        </p:blipFill>
        <p:spPr bwMode="auto">
          <a:xfrm>
            <a:off x="2397125" y="2297113"/>
            <a:ext cx="4822825" cy="1689100"/>
          </a:xfrm>
          <a:prstGeom prst="rect">
            <a:avLst/>
          </a:prstGeom>
          <a:noFill/>
          <a:ln w="9525">
            <a:noFill/>
            <a:miter lim="800000"/>
            <a:headEnd/>
            <a:tailEnd/>
          </a:ln>
          <a:effectLst>
            <a:outerShdw dist="107763" dir="2700000" algn="ctr" rotWithShape="0">
              <a:schemeClr val="bg2">
                <a:alpha val="50000"/>
              </a:scheme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p:txBody>
          <a:bodyPr/>
          <a:lstStyle/>
          <a:p>
            <a:r>
              <a:rPr lang="en-US" dirty="0" smtClean="0"/>
              <a:t>Identify base case:</a:t>
            </a:r>
            <a:br>
              <a:rPr lang="en-US" dirty="0" smtClean="0"/>
            </a:br>
            <a:r>
              <a:rPr lang="en-US" dirty="0" smtClean="0"/>
              <a:t>If there is one disk move from A to C</a:t>
            </a:r>
          </a:p>
          <a:p>
            <a:r>
              <a:rPr lang="en-US" dirty="0" smtClean="0"/>
              <a:t>Inductive solution for n &gt; 1 disks</a:t>
            </a:r>
          </a:p>
          <a:p>
            <a:pPr lvl="1"/>
            <a:r>
              <a:rPr lang="en-US" dirty="0" smtClean="0"/>
              <a:t>Move topmost n – 1 disks from A to B, using C for temporary storage</a:t>
            </a:r>
          </a:p>
          <a:p>
            <a:pPr lvl="1"/>
            <a:r>
              <a:rPr lang="en-US" dirty="0" smtClean="0"/>
              <a:t>Move final disk remaining on A to C</a:t>
            </a:r>
          </a:p>
          <a:p>
            <a:pPr lvl="1"/>
            <a:r>
              <a:rPr lang="en-US" dirty="0" smtClean="0"/>
              <a:t>Move the n – 1 disk from B to C using A for temporary storage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7" name="Rectangle 3"/>
          <p:cNvSpPr txBox="1">
            <a:spLocks noChangeArrowheads="1"/>
          </p:cNvSpPr>
          <p:nvPr/>
        </p:nvSpPr>
        <p:spPr>
          <a:xfrm>
            <a:off x="457200" y="1600200"/>
            <a:ext cx="8686800" cy="474345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Note the graphical steps to the solution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4"/>
          <p:cNvPicPr>
            <a:picLocks noChangeAspect="1" noChangeArrowheads="1"/>
          </p:cNvPicPr>
          <p:nvPr/>
        </p:nvPicPr>
        <p:blipFill>
          <a:blip r:embed="rId2" cstate="print"/>
          <a:srcRect/>
          <a:stretch>
            <a:fillRect/>
          </a:stretch>
        </p:blipFill>
        <p:spPr bwMode="auto">
          <a:xfrm>
            <a:off x="1143000" y="2164118"/>
            <a:ext cx="6894512" cy="4160482"/>
          </a:xfrm>
          <a:prstGeom prst="rect">
            <a:avLst/>
          </a:prstGeom>
          <a:noFill/>
          <a:ln w="9525">
            <a:noFill/>
            <a:miter lim="800000"/>
            <a:headEnd/>
            <a:tailEnd/>
          </a:ln>
          <a:effectLst>
            <a:outerShdw dist="107763" dir="2700000" algn="ctr" rotWithShape="0">
              <a:schemeClr val="bg2">
                <a:alpha val="50000"/>
              </a:scheme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Recursive GCD Function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p:txBody>
          <a:bodyPr>
            <a:normAutofit/>
          </a:bodyPr>
          <a:lstStyle/>
          <a:p>
            <a:r>
              <a:rPr lang="en-US" sz="2800" dirty="0" smtClean="0"/>
              <a:t>Greatest common divisor (</a:t>
            </a:r>
            <a:r>
              <a:rPr lang="en-US" sz="2800" dirty="0" err="1" smtClean="0"/>
              <a:t>gcd</a:t>
            </a:r>
            <a:r>
              <a:rPr lang="en-US" sz="2800" dirty="0" smtClean="0"/>
              <a:t>) is the largest factor that two integers have in common</a:t>
            </a:r>
          </a:p>
          <a:p>
            <a:r>
              <a:rPr lang="en-US" sz="2800" dirty="0" smtClean="0"/>
              <a:t>Computed using Euclid's algorithm:</a:t>
            </a:r>
          </a:p>
          <a:p>
            <a:r>
              <a:rPr lang="en-US" sz="2800" dirty="0" err="1" smtClean="0"/>
              <a:t>gcd</a:t>
            </a:r>
            <a:r>
              <a:rPr lang="en-US" sz="2800" dirty="0" smtClean="0"/>
              <a:t>(x, y) = y if y divides x evenly</a:t>
            </a:r>
          </a:p>
          <a:p>
            <a:r>
              <a:rPr lang="es-ES" sz="2800" dirty="0" err="1" smtClean="0"/>
              <a:t>gcd</a:t>
            </a:r>
            <a:r>
              <a:rPr lang="es-ES" sz="2800" dirty="0" smtClean="0"/>
              <a:t>(x, y) = </a:t>
            </a:r>
            <a:r>
              <a:rPr lang="es-ES" sz="2800" dirty="0" err="1" smtClean="0"/>
              <a:t>gcd</a:t>
            </a:r>
            <a:r>
              <a:rPr lang="es-ES" sz="2800" dirty="0" smtClean="0"/>
              <a:t>(y, x % y)</a:t>
            </a:r>
            <a:r>
              <a:rPr lang="es-ES" sz="2800" dirty="0" err="1" smtClean="0"/>
              <a:t>otherwise</a:t>
            </a:r>
            <a:endParaRPr lang="es-ES" sz="2800" dirty="0" smtClean="0"/>
          </a:p>
          <a:p>
            <a:r>
              <a:rPr lang="en-US" sz="2800" dirty="0" err="1" smtClean="0"/>
              <a:t>gcd</a:t>
            </a:r>
            <a:r>
              <a:rPr lang="en-US" sz="2800" dirty="0" smtClean="0"/>
              <a:t>(x, y) = y is the base case</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lstStyle/>
          <a:p>
            <a:pPr>
              <a:buNone/>
            </a:pPr>
            <a:endParaRPr lang="en-US" dirty="0" smtClean="0"/>
          </a:p>
          <a:p>
            <a:pPr>
              <a:buNone/>
            </a:pPr>
            <a:r>
              <a:rPr lang="en-US" dirty="0" err="1" smtClean="0"/>
              <a:t>int</a:t>
            </a:r>
            <a:r>
              <a:rPr lang="en-US" dirty="0" smtClean="0"/>
              <a:t> </a:t>
            </a:r>
            <a:r>
              <a:rPr lang="en-US" dirty="0" err="1" smtClean="0"/>
              <a:t>gcd</a:t>
            </a:r>
            <a:r>
              <a:rPr lang="en-US" dirty="0" smtClean="0"/>
              <a:t>(</a:t>
            </a:r>
            <a:r>
              <a:rPr lang="en-US" dirty="0" err="1" smtClean="0"/>
              <a:t>int</a:t>
            </a:r>
            <a:r>
              <a:rPr lang="en-US" dirty="0" smtClean="0"/>
              <a:t> x, </a:t>
            </a:r>
            <a:r>
              <a:rPr lang="en-US" dirty="0" err="1" smtClean="0"/>
              <a:t>int</a:t>
            </a:r>
            <a:r>
              <a:rPr lang="en-US" dirty="0" smtClean="0"/>
              <a:t> y)</a:t>
            </a:r>
          </a:p>
          <a:p>
            <a:pPr>
              <a:buNone/>
            </a:pPr>
            <a:r>
              <a:rPr lang="en-US" dirty="0" smtClean="0"/>
              <a:t>{</a:t>
            </a:r>
          </a:p>
          <a:p>
            <a:pPr>
              <a:buNone/>
            </a:pPr>
            <a:r>
              <a:rPr lang="en-US" dirty="0" smtClean="0"/>
              <a:t>if (x % y == 0)</a:t>
            </a:r>
          </a:p>
          <a:p>
            <a:pPr>
              <a:buNone/>
            </a:pPr>
            <a:r>
              <a:rPr lang="en-US" dirty="0" smtClean="0"/>
              <a:t>return y;</a:t>
            </a:r>
          </a:p>
          <a:p>
            <a:pPr>
              <a:buNone/>
            </a:pPr>
            <a:r>
              <a:rPr lang="en-US" dirty="0" smtClean="0"/>
              <a:t>else</a:t>
            </a:r>
          </a:p>
          <a:p>
            <a:pPr>
              <a:buNone/>
            </a:pPr>
            <a:r>
              <a:rPr lang="en-US" dirty="0" smtClean="0"/>
              <a:t>return </a:t>
            </a:r>
            <a:r>
              <a:rPr lang="en-US" dirty="0" err="1" smtClean="0"/>
              <a:t>gcd</a:t>
            </a:r>
            <a:r>
              <a:rPr lang="en-US" dirty="0" smtClean="0"/>
              <a:t>(y, x % 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Solving Recursive defined problems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normAutofit/>
          </a:bodyPr>
          <a:lstStyle/>
          <a:p>
            <a:r>
              <a:rPr lang="en-US" dirty="0" smtClean="0"/>
              <a:t>The natural definition of some problems leads to a recursive solution</a:t>
            </a:r>
          </a:p>
          <a:p>
            <a:r>
              <a:rPr lang="en-US" dirty="0" smtClean="0"/>
              <a:t>Example: Fibonacci numbers:</a:t>
            </a:r>
          </a:p>
          <a:p>
            <a:r>
              <a:rPr lang="en-US" dirty="0" smtClean="0"/>
              <a:t>0, 1, 1, 2, 3, 5, 8, 13, 21, ...</a:t>
            </a:r>
          </a:p>
          <a:p>
            <a:r>
              <a:rPr lang="en-US" dirty="0" smtClean="0"/>
              <a:t>After the starting 0, 1, each number is the sum of the two preceding numbers</a:t>
            </a:r>
          </a:p>
          <a:p>
            <a:r>
              <a:rPr lang="en-US" dirty="0" smtClean="0"/>
              <a:t>Recursive solution:</a:t>
            </a:r>
          </a:p>
          <a:p>
            <a:r>
              <a:rPr lang="pt-BR" dirty="0" smtClean="0"/>
              <a:t>fib(n) = fib(n –1) + fib(n –2);</a:t>
            </a:r>
          </a:p>
          <a:p>
            <a:r>
              <a:rPr lang="pt-BR" dirty="0" smtClean="0"/>
              <a:t>Base cases: n &lt;= 0, n == 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p:txBody>
          <a:bodyPr>
            <a:normAutofit/>
          </a:bodyPr>
          <a:lstStyle/>
          <a:p>
            <a:pPr>
              <a:buNone/>
            </a:pPr>
            <a:r>
              <a:rPr lang="en-US" dirty="0" err="1" smtClean="0"/>
              <a:t>int</a:t>
            </a:r>
            <a:r>
              <a:rPr lang="en-US" dirty="0" smtClean="0"/>
              <a:t> fib(</a:t>
            </a:r>
            <a:r>
              <a:rPr lang="en-US" dirty="0" err="1" smtClean="0"/>
              <a:t>int</a:t>
            </a:r>
            <a:r>
              <a:rPr lang="en-US" dirty="0" smtClean="0"/>
              <a:t> n)</a:t>
            </a:r>
          </a:p>
          <a:p>
            <a:pPr>
              <a:buNone/>
            </a:pPr>
            <a:r>
              <a:rPr lang="en-US" dirty="0" smtClean="0"/>
              <a:t>{</a:t>
            </a:r>
          </a:p>
          <a:p>
            <a:pPr>
              <a:buNone/>
            </a:pPr>
            <a:r>
              <a:rPr lang="en-US" dirty="0" smtClean="0"/>
              <a:t>	if (n &lt;= 0)</a:t>
            </a:r>
          </a:p>
          <a:p>
            <a:pPr>
              <a:buNone/>
            </a:pPr>
            <a:r>
              <a:rPr lang="en-US" dirty="0" smtClean="0"/>
              <a:t>	return 0;</a:t>
            </a:r>
          </a:p>
          <a:p>
            <a:pPr>
              <a:buNone/>
            </a:pPr>
            <a:r>
              <a:rPr lang="en-US" dirty="0" smtClean="0"/>
              <a:t>	else if (n == 1)</a:t>
            </a:r>
          </a:p>
          <a:p>
            <a:pPr>
              <a:buNone/>
            </a:pPr>
            <a:r>
              <a:rPr lang="en-US" dirty="0" smtClean="0"/>
              <a:t>	return 1;</a:t>
            </a:r>
          </a:p>
          <a:p>
            <a:pPr>
              <a:buNone/>
            </a:pPr>
            <a:r>
              <a:rPr lang="en-US" dirty="0" smtClean="0"/>
              <a:t>	else</a:t>
            </a:r>
          </a:p>
          <a:p>
            <a:pPr>
              <a:buNone/>
            </a:pPr>
            <a:r>
              <a:rPr lang="pt-BR" dirty="0" smtClean="0"/>
              <a:t>	return fib(n –1) + fib(n –2);</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normAutofit/>
          </a:bodyPr>
          <a:lstStyle/>
          <a:p>
            <a:pPr lvl="0"/>
            <a:r>
              <a:rPr lang="en-US" dirty="0" smtClean="0"/>
              <a:t>Introduction to Recursion</a:t>
            </a:r>
            <a:endParaRPr lang="en-US" dirty="0"/>
          </a:p>
          <a:p>
            <a:r>
              <a:rPr lang="en-US" dirty="0"/>
              <a:t>Recursive Definition</a:t>
            </a:r>
          </a:p>
          <a:p>
            <a:pPr lvl="0"/>
            <a:r>
              <a:rPr lang="en-US" dirty="0" smtClean="0"/>
              <a:t>Recursive </a:t>
            </a:r>
            <a:r>
              <a:rPr lang="en-US" dirty="0"/>
              <a:t>Algorithms</a:t>
            </a:r>
          </a:p>
          <a:p>
            <a:pPr lvl="0"/>
            <a:r>
              <a:rPr lang="en-US" dirty="0" smtClean="0"/>
              <a:t>Finding </a:t>
            </a:r>
            <a:r>
              <a:rPr lang="en-US" dirty="0"/>
              <a:t>a Recursive Solution</a:t>
            </a:r>
          </a:p>
          <a:p>
            <a:pPr lvl="0"/>
            <a:r>
              <a:rPr lang="en-US" dirty="0"/>
              <a:t>Example Recursive Function </a:t>
            </a:r>
          </a:p>
          <a:p>
            <a:pPr lvl="0"/>
            <a:r>
              <a:rPr lang="en-US" dirty="0"/>
              <a:t>Recursive Programming</a:t>
            </a:r>
          </a:p>
          <a:p>
            <a:pPr lvl="0"/>
            <a:r>
              <a:rPr lang="en-US" dirty="0"/>
              <a:t>Rules for Recursive Function</a:t>
            </a:r>
          </a:p>
          <a:p>
            <a:pPr lvl="0"/>
            <a:r>
              <a:rPr lang="en-US" dirty="0"/>
              <a:t>Example Tower of Hanoi</a:t>
            </a:r>
          </a:p>
          <a:p>
            <a:pPr lvl="0"/>
            <a:r>
              <a:rPr lang="en-US"/>
              <a:t>Other </a:t>
            </a:r>
            <a:r>
              <a:rPr lang="en-US" smtClean="0"/>
              <a:t>examples</a:t>
            </a:r>
            <a:endParaRPr lang="en-US" dirty="0"/>
          </a:p>
        </p:txBody>
      </p:sp>
    </p:spTree>
    <p:extLst>
      <p:ext uri="{BB962C8B-B14F-4D97-AF65-F5344CB8AC3E}">
        <p14:creationId xmlns:p14="http://schemas.microsoft.com/office/powerpoint/2010/main" xmlns="" val="1817855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Content Placeholder 3"/>
          <p:cNvSpPr>
            <a:spLocks noGrp="1"/>
          </p:cNvSpPr>
          <p:nvPr>
            <p:ph sz="quarter" idx="1"/>
          </p:nvPr>
        </p:nvSpPr>
        <p:spPr/>
        <p:txBody>
          <a:bodyPr/>
          <a:lstStyle/>
          <a:p>
            <a:r>
              <a:rPr lang="en-US" sz="2400" dirty="0" smtClean="0"/>
              <a:t>Any function can call another function</a:t>
            </a:r>
          </a:p>
          <a:p>
            <a:r>
              <a:rPr lang="en-US" sz="2400" dirty="0" smtClean="0"/>
              <a:t>A function can even call itself</a:t>
            </a:r>
          </a:p>
          <a:p>
            <a:r>
              <a:rPr lang="en-US" sz="2400" dirty="0" smtClean="0"/>
              <a:t>When a function call itself, it is making a recursive call</a:t>
            </a:r>
            <a:endParaRPr lang="en-US" sz="2400" b="1" dirty="0" smtClean="0"/>
          </a:p>
          <a:p>
            <a:r>
              <a:rPr lang="en-US" sz="2400" b="1" dirty="0" smtClean="0"/>
              <a:t>Recursive Call</a:t>
            </a:r>
          </a:p>
          <a:p>
            <a:pPr lvl="1"/>
            <a:r>
              <a:rPr lang="en-US" sz="2000" b="1" dirty="0" smtClean="0"/>
              <a:t>A function call in which the function being called is the same as the one making the call</a:t>
            </a:r>
            <a:endParaRPr lang="en-US" sz="2000" dirty="0" smtClean="0"/>
          </a:p>
          <a:p>
            <a:r>
              <a:rPr lang="en-US" sz="2400" dirty="0" smtClean="0"/>
              <a:t>Recursion is a powerful technique that can be used in place of iteration(looping)</a:t>
            </a:r>
          </a:p>
          <a:p>
            <a:r>
              <a:rPr lang="en-US" sz="2400" b="1" dirty="0" smtClean="0"/>
              <a:t>Recursion</a:t>
            </a:r>
          </a:p>
          <a:p>
            <a:pPr lvl="1"/>
            <a:r>
              <a:rPr lang="en-US" sz="2000" b="1" dirty="0" smtClean="0"/>
              <a:t>Recursion is a programming technique in which functions call </a:t>
            </a:r>
            <a:r>
              <a:rPr lang="en-US" sz="2200" b="1" dirty="0" smtClean="0"/>
              <a:t>themselves</a:t>
            </a:r>
            <a:r>
              <a:rPr lang="en-US" sz="2000" b="1" dirty="0" smtClean="0"/>
              <a:t>.</a:t>
            </a:r>
            <a:endParaRPr lang="ur-PK" sz="2000" b="1"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Definition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lstStyle/>
          <a:p>
            <a:r>
              <a:rPr lang="en-US" sz="2400" b="1" dirty="0" smtClean="0"/>
              <a:t>A definition in which something is defined in terms of smaller versions of itself.</a:t>
            </a:r>
          </a:p>
          <a:p>
            <a:r>
              <a:rPr lang="en-US" sz="2400" dirty="0" smtClean="0"/>
              <a:t>To do recursion we should know the followings</a:t>
            </a:r>
          </a:p>
          <a:p>
            <a:pPr lvl="1"/>
            <a:r>
              <a:rPr lang="en-US" b="1" u="sng" dirty="0" smtClean="0"/>
              <a:t>Base Case:</a:t>
            </a:r>
            <a:r>
              <a:rPr lang="en-US" dirty="0" smtClean="0"/>
              <a:t> </a:t>
            </a:r>
          </a:p>
          <a:p>
            <a:pPr lvl="2"/>
            <a:r>
              <a:rPr lang="en-US" sz="2400" dirty="0" smtClean="0"/>
              <a:t>The case for which the solution can be stated non-recursively </a:t>
            </a:r>
          </a:p>
          <a:p>
            <a:pPr lvl="2"/>
            <a:r>
              <a:rPr lang="en-US" sz="2400" dirty="0" smtClean="0"/>
              <a:t>The case for which the answer is explicitly known.</a:t>
            </a:r>
          </a:p>
          <a:p>
            <a:pPr lvl="1"/>
            <a:r>
              <a:rPr lang="en-US" b="1" u="sng" dirty="0" smtClean="0"/>
              <a:t>General Case:</a:t>
            </a:r>
          </a:p>
          <a:p>
            <a:pPr lvl="2"/>
            <a:r>
              <a:rPr lang="en-US" sz="2400" dirty="0" smtClean="0"/>
              <a:t>The case for which the solution is expressed in smaller version of itself. Also known as recursive case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Algorithm</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lstStyle/>
          <a:p>
            <a:r>
              <a:rPr lang="en-US" sz="2800" b="1" dirty="0" smtClean="0"/>
              <a:t>Definition</a:t>
            </a:r>
          </a:p>
          <a:p>
            <a:pPr lvl="1"/>
            <a:r>
              <a:rPr lang="en-US" dirty="0" smtClean="0"/>
              <a:t>An algorithm that calls itself</a:t>
            </a:r>
          </a:p>
          <a:p>
            <a:r>
              <a:rPr lang="en-US" sz="2800" b="1" dirty="0" smtClean="0"/>
              <a:t>Approach</a:t>
            </a:r>
          </a:p>
          <a:p>
            <a:pPr lvl="1"/>
            <a:r>
              <a:rPr lang="en-US" dirty="0" smtClean="0"/>
              <a:t>Solve small problem directly</a:t>
            </a:r>
          </a:p>
          <a:p>
            <a:pPr lvl="1"/>
            <a:r>
              <a:rPr lang="en-US" dirty="0" smtClean="0"/>
              <a:t>Simplify large problem into 1 or more smaller sub problem(s) &amp; solve recursively</a:t>
            </a:r>
          </a:p>
          <a:p>
            <a:pPr lvl="1"/>
            <a:r>
              <a:rPr lang="en-US" dirty="0" smtClean="0"/>
              <a:t>Calculate solution from solution(s) for sub problem</a:t>
            </a:r>
            <a:endParaRPr lang="ur-PK"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 Recursive Solution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lstStyle/>
          <a:p>
            <a:r>
              <a:rPr lang="en-US" sz="2800" dirty="0" smtClean="0"/>
              <a:t>a recursive solution to a problem must be written carefully </a:t>
            </a:r>
            <a:endParaRPr lang="en-US" dirty="0" smtClean="0"/>
          </a:p>
          <a:p>
            <a:pPr>
              <a:buFont typeface="Wingdings" pitchFamily="2" charset="2"/>
              <a:buNone/>
            </a:pPr>
            <a:endParaRPr lang="en-US" sz="1050" dirty="0" smtClean="0"/>
          </a:p>
          <a:p>
            <a:r>
              <a:rPr lang="en-US" sz="2800" dirty="0" smtClean="0"/>
              <a:t>the idea is for each successive recursive call to bring you one step closer to a situation in which the problem can easily be solved </a:t>
            </a:r>
          </a:p>
          <a:p>
            <a:pPr>
              <a:buFont typeface="Wingdings" pitchFamily="2" charset="2"/>
              <a:buNone/>
            </a:pPr>
            <a:endParaRPr lang="en-US" sz="1050" dirty="0" smtClean="0"/>
          </a:p>
          <a:p>
            <a:r>
              <a:rPr lang="en-US" sz="2800" dirty="0" smtClean="0"/>
              <a:t>this easily solved situation is called the </a:t>
            </a:r>
            <a:r>
              <a:rPr lang="en-US" sz="2800" dirty="0" smtClean="0">
                <a:solidFill>
                  <a:srgbClr val="CC3300"/>
                </a:solidFill>
              </a:rPr>
              <a:t>base case </a:t>
            </a:r>
            <a:endParaRPr lang="en-US" dirty="0" smtClean="0"/>
          </a:p>
          <a:p>
            <a:pPr>
              <a:buFont typeface="Wingdings" pitchFamily="2" charset="2"/>
              <a:buNone/>
            </a:pPr>
            <a:endParaRPr lang="en-US" sz="1050" dirty="0" smtClean="0"/>
          </a:p>
          <a:p>
            <a:r>
              <a:rPr lang="en-US" sz="2800" dirty="0" smtClean="0"/>
              <a:t>each recursive algorithm must have at least one base case, as well as a </a:t>
            </a:r>
            <a:r>
              <a:rPr lang="en-US" sz="2800" dirty="0" smtClean="0">
                <a:solidFill>
                  <a:srgbClr val="CC3300"/>
                </a:solidFill>
              </a:rPr>
              <a:t>general</a:t>
            </a:r>
            <a:r>
              <a:rPr lang="en-US" sz="2800" dirty="0" smtClean="0"/>
              <a:t> (recursive) case </a:t>
            </a:r>
            <a:r>
              <a:rPr lang="en-US" sz="3600"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2"/>
          <p:cNvSpPr txBox="1">
            <a:spLocks/>
          </p:cNvSpPr>
          <p:nvPr/>
        </p:nvSpPr>
        <p:spPr>
          <a:xfrm>
            <a:off x="457200" y="1066800"/>
            <a:ext cx="8229600" cy="5059363"/>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can write a function called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power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that calculates the result of raising an integer to a positive power. If X is an integer and N is a positive integer, the formula for         is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can also write this formula as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Also as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 fact we can write this formula as</a:t>
            </a:r>
          </a:p>
        </p:txBody>
      </p:sp>
      <p:graphicFrame>
        <p:nvGraphicFramePr>
          <p:cNvPr id="6" name="Object 4"/>
          <p:cNvGraphicFramePr>
            <a:graphicFrameLocks noChangeAspect="1"/>
          </p:cNvGraphicFramePr>
          <p:nvPr/>
        </p:nvGraphicFramePr>
        <p:xfrm>
          <a:off x="1504950" y="2133600"/>
          <a:ext cx="5373688" cy="685800"/>
        </p:xfrm>
        <a:graphic>
          <a:graphicData uri="http://schemas.openxmlformats.org/presentationml/2006/ole">
            <p:oleObj spid="_x0000_s1091" name="Equation" r:id="rId3" imgW="1993900" imgH="355600" progId="Equation.3">
              <p:embed/>
            </p:oleObj>
          </a:graphicData>
        </a:graphic>
      </p:graphicFrame>
      <p:graphicFrame>
        <p:nvGraphicFramePr>
          <p:cNvPr id="7" name="Object 5"/>
          <p:cNvGraphicFramePr>
            <a:graphicFrameLocks noChangeAspect="1"/>
          </p:cNvGraphicFramePr>
          <p:nvPr/>
        </p:nvGraphicFramePr>
        <p:xfrm>
          <a:off x="1487488" y="3263900"/>
          <a:ext cx="5653087" cy="735013"/>
        </p:xfrm>
        <a:graphic>
          <a:graphicData uri="http://schemas.openxmlformats.org/presentationml/2006/ole">
            <p:oleObj spid="_x0000_s1092" name="Equation" r:id="rId4" imgW="1993900" imgH="381000" progId="Equation.3">
              <p:embed/>
            </p:oleObj>
          </a:graphicData>
        </a:graphic>
      </p:graphicFrame>
      <p:graphicFrame>
        <p:nvGraphicFramePr>
          <p:cNvPr id="8" name="Object 6"/>
          <p:cNvGraphicFramePr>
            <a:graphicFrameLocks noChangeAspect="1"/>
          </p:cNvGraphicFramePr>
          <p:nvPr/>
        </p:nvGraphicFramePr>
        <p:xfrm>
          <a:off x="1433513" y="4179888"/>
          <a:ext cx="5761037" cy="733425"/>
        </p:xfrm>
        <a:graphic>
          <a:graphicData uri="http://schemas.openxmlformats.org/presentationml/2006/ole">
            <p:oleObj spid="_x0000_s1093" name="Equation" r:id="rId5" imgW="2032000" imgH="381000" progId="Equation.3">
              <p:embed/>
            </p:oleObj>
          </a:graphicData>
        </a:graphic>
      </p:graphicFrame>
      <p:graphicFrame>
        <p:nvGraphicFramePr>
          <p:cNvPr id="9" name="Object 7"/>
          <p:cNvGraphicFramePr>
            <a:graphicFrameLocks noChangeAspect="1"/>
          </p:cNvGraphicFramePr>
          <p:nvPr/>
        </p:nvGraphicFramePr>
        <p:xfrm>
          <a:off x="3035300" y="5668963"/>
          <a:ext cx="2736850" cy="366712"/>
        </p:xfrm>
        <a:graphic>
          <a:graphicData uri="http://schemas.openxmlformats.org/presentationml/2006/ole">
            <p:oleObj spid="_x0000_s1094" name="Equation" r:id="rId6" imgW="965200" imgH="190500" progId="Equation.3">
              <p:embed/>
            </p:oleObj>
          </a:graphicData>
        </a:graphic>
      </p:graphicFrame>
      <p:graphicFrame>
        <p:nvGraphicFramePr>
          <p:cNvPr id="1030" name="Object 8"/>
          <p:cNvGraphicFramePr>
            <a:graphicFrameLocks noChangeAspect="1"/>
          </p:cNvGraphicFramePr>
          <p:nvPr/>
        </p:nvGraphicFramePr>
        <p:xfrm>
          <a:off x="8077200" y="1385887"/>
          <a:ext cx="609600" cy="366713"/>
        </p:xfrm>
        <a:graphic>
          <a:graphicData uri="http://schemas.openxmlformats.org/presentationml/2006/ole">
            <p:oleObj spid="_x0000_s1095" name="Equation" r:id="rId7" imgW="266469" imgH="190335"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5" name="Title 1"/>
          <p:cNvSpPr txBox="1">
            <a:spLocks/>
          </p:cNvSpPr>
          <p:nvPr/>
        </p:nvSpPr>
        <p:spPr>
          <a:xfrm>
            <a:off x="457200" y="274638"/>
            <a:ext cx="8229600" cy="563562"/>
          </a:xfrm>
          <a:prstGeom prst="rect">
            <a:avLst/>
          </a:prstGeom>
        </p:spPr>
        <p:txBody>
          <a:bodyPr bIns="91440" anchor="b" anchorCtr="0">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2"/>
                </a:solidFill>
                <a:effectLst/>
                <a:uLnTx/>
                <a:uFillTx/>
                <a:latin typeface="+mj-lt"/>
                <a:ea typeface="+mj-ea"/>
                <a:cs typeface="+mj-cs"/>
              </a:rPr>
              <a:t>Recursive Power Function</a:t>
            </a:r>
            <a:endParaRPr kumimoji="0" lang="ur-PK" sz="36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6" name="Content Placeholder 2"/>
          <p:cNvSpPr>
            <a:spLocks noGrp="1"/>
          </p:cNvSpPr>
          <p:nvPr>
            <p:ph sz="half" idx="1"/>
          </p:nvPr>
        </p:nvSpPr>
        <p:spPr>
          <a:xfrm>
            <a:off x="457200" y="1066800"/>
            <a:ext cx="4038600" cy="5059363"/>
          </a:xfrm>
          <a:ln>
            <a:solidFill>
              <a:schemeClr val="tx1"/>
            </a:solidFill>
          </a:ln>
        </p:spPr>
        <p:txBody>
          <a:bodyPr/>
          <a:lstStyle/>
          <a:p>
            <a:pPr algn="l" rtl="0" eaLnBrk="1" hangingPunct="1"/>
            <a:r>
              <a:rPr lang="en-US" sz="2000" dirty="0" smtClean="0"/>
              <a:t>Now lets suppose that X=3 and N=4</a:t>
            </a:r>
          </a:p>
          <a:p>
            <a:pPr algn="l" rtl="0" eaLnBrk="1" hangingPunct="1"/>
            <a:endParaRPr lang="en-US" sz="2000" dirty="0" smtClean="0"/>
          </a:p>
          <a:p>
            <a:pPr algn="l" rtl="0" eaLnBrk="1" hangingPunct="1"/>
            <a:r>
              <a:rPr lang="en-US" sz="2000" dirty="0" smtClean="0"/>
              <a:t>Now we can simplify the above equation as</a:t>
            </a:r>
          </a:p>
          <a:p>
            <a:pPr algn="l" rtl="0" eaLnBrk="1" hangingPunct="1"/>
            <a:endParaRPr lang="en-US" sz="2000" dirty="0" smtClean="0"/>
          </a:p>
          <a:p>
            <a:pPr algn="l" rtl="0" eaLnBrk="1" hangingPunct="1"/>
            <a:endParaRPr lang="en-US" sz="2000" dirty="0" smtClean="0"/>
          </a:p>
          <a:p>
            <a:pPr algn="l" rtl="0" eaLnBrk="1" hangingPunct="1"/>
            <a:endParaRPr lang="en-US" sz="2000" dirty="0" smtClean="0"/>
          </a:p>
          <a:p>
            <a:pPr algn="l" rtl="0" eaLnBrk="1" hangingPunct="1"/>
            <a:endParaRPr lang="en-US" sz="2000" dirty="0" smtClean="0"/>
          </a:p>
          <a:p>
            <a:pPr algn="l" rtl="0" eaLnBrk="1" hangingPunct="1"/>
            <a:r>
              <a:rPr lang="en-US" sz="2000" dirty="0" smtClean="0"/>
              <a:t>So the base case in this equation is</a:t>
            </a:r>
          </a:p>
        </p:txBody>
      </p:sp>
      <p:sp>
        <p:nvSpPr>
          <p:cNvPr id="7" name="Content Placeholder 3"/>
          <p:cNvSpPr txBox="1">
            <a:spLocks/>
          </p:cNvSpPr>
          <p:nvPr/>
        </p:nvSpPr>
        <p:spPr>
          <a:xfrm>
            <a:off x="4648200" y="1066800"/>
            <a:ext cx="4038600" cy="5059363"/>
          </a:xfrm>
          <a:prstGeom prst="rect">
            <a:avLst/>
          </a:prstGeom>
          <a:ln>
            <a:solidFill>
              <a:schemeClr val="tx1"/>
            </a:solidFill>
          </a:ln>
        </p:spPr>
        <p:txBody>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int Power ( int   x , int   n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	if ( n == 1 )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	     return x;     </a:t>
            </a:r>
            <a:r>
              <a:rPr kumimoji="0" lang="en-US" sz="2000" b="1" i="0" u="none" strike="noStrike" kern="1200" cap="none" spc="0" normalizeH="0" baseline="0" noProof="0" smtClean="0">
                <a:ln>
                  <a:noFill/>
                </a:ln>
                <a:solidFill>
                  <a:srgbClr val="FF0000"/>
                </a:solidFill>
                <a:effectLst/>
                <a:uLnTx/>
                <a:uFillTx/>
                <a:latin typeface="+mn-lt"/>
                <a:ea typeface="+mn-ea"/>
                <a:cs typeface="+mn-cs"/>
              </a:rPr>
              <a:t>//Base case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	else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          return x * Power (x, n-1);</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			  </a:t>
            </a:r>
            <a:r>
              <a:rPr kumimoji="0" lang="en-US" sz="2000" b="1" i="0" u="none" strike="noStrike" kern="1200" cap="none" spc="0" normalizeH="0" baseline="0" noProof="0" smtClean="0">
                <a:ln>
                  <a:noFill/>
                </a:ln>
                <a:solidFill>
                  <a:srgbClr val="FF0000"/>
                </a:solidFill>
                <a:effectLst/>
                <a:uLnTx/>
                <a:uFillTx/>
                <a:latin typeface="+mn-lt"/>
                <a:ea typeface="+mn-ea"/>
                <a:cs typeface="+mn-cs"/>
              </a:rPr>
              <a:t>// recursive call</a:t>
            </a:r>
          </a:p>
          <a:p>
            <a:pPr marL="274320" marR="0" lvl="0" indent="-274320" algn="l"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a:t>
            </a:r>
            <a:endParaRPr kumimoji="0" lang="ur-PK" sz="2000" b="1" i="0" u="none" strike="noStrike" kern="1200" cap="none" spc="0" normalizeH="0" baseline="0" noProof="0" smtClean="0">
              <a:ln>
                <a:noFill/>
              </a:ln>
              <a:solidFill>
                <a:schemeClr val="tx1"/>
              </a:solidFill>
              <a:effectLst/>
              <a:uLnTx/>
              <a:uFillTx/>
              <a:latin typeface="+mn-lt"/>
              <a:ea typeface="+mn-ea"/>
              <a:cs typeface="+mn-cs"/>
            </a:endParaRPr>
          </a:p>
        </p:txBody>
      </p:sp>
      <p:graphicFrame>
        <p:nvGraphicFramePr>
          <p:cNvPr id="8" name="Object 2"/>
          <p:cNvGraphicFramePr>
            <a:graphicFrameLocks noChangeAspect="1"/>
          </p:cNvGraphicFramePr>
          <p:nvPr/>
        </p:nvGraphicFramePr>
        <p:xfrm>
          <a:off x="1524000" y="1447800"/>
          <a:ext cx="1547813" cy="392113"/>
        </p:xfrm>
        <a:graphic>
          <a:graphicData uri="http://schemas.openxmlformats.org/presentationml/2006/ole">
            <p:oleObj spid="_x0000_s2115" name="Equation" r:id="rId3" imgW="545626" imgH="203024" progId="Equation.3">
              <p:embed/>
            </p:oleObj>
          </a:graphicData>
        </a:graphic>
      </p:graphicFrame>
      <p:graphicFrame>
        <p:nvGraphicFramePr>
          <p:cNvPr id="9" name="Object 3"/>
          <p:cNvGraphicFramePr>
            <a:graphicFrameLocks noChangeAspect="1"/>
          </p:cNvGraphicFramePr>
          <p:nvPr/>
        </p:nvGraphicFramePr>
        <p:xfrm>
          <a:off x="1371600" y="2590800"/>
          <a:ext cx="1763713" cy="392112"/>
        </p:xfrm>
        <a:graphic>
          <a:graphicData uri="http://schemas.openxmlformats.org/presentationml/2006/ole">
            <p:oleObj spid="_x0000_s2116" name="Equation" r:id="rId4" imgW="622030" imgH="203112" progId="Equation.3">
              <p:embed/>
            </p:oleObj>
          </a:graphicData>
        </a:graphic>
      </p:graphicFrame>
      <p:graphicFrame>
        <p:nvGraphicFramePr>
          <p:cNvPr id="10" name="Object 4"/>
          <p:cNvGraphicFramePr>
            <a:graphicFrameLocks noChangeAspect="1"/>
          </p:cNvGraphicFramePr>
          <p:nvPr/>
        </p:nvGraphicFramePr>
        <p:xfrm>
          <a:off x="1371600" y="3059112"/>
          <a:ext cx="1763713" cy="392113"/>
        </p:xfrm>
        <a:graphic>
          <a:graphicData uri="http://schemas.openxmlformats.org/presentationml/2006/ole">
            <p:oleObj spid="_x0000_s2117" name="Equation" r:id="rId5" imgW="622030" imgH="203112" progId="Equation.3">
              <p:embed/>
            </p:oleObj>
          </a:graphicData>
        </a:graphic>
      </p:graphicFrame>
      <p:graphicFrame>
        <p:nvGraphicFramePr>
          <p:cNvPr id="11" name="Object 5"/>
          <p:cNvGraphicFramePr>
            <a:graphicFrameLocks noChangeAspect="1"/>
          </p:cNvGraphicFramePr>
          <p:nvPr/>
        </p:nvGraphicFramePr>
        <p:xfrm>
          <a:off x="1395413" y="3505200"/>
          <a:ext cx="1728787" cy="392112"/>
        </p:xfrm>
        <a:graphic>
          <a:graphicData uri="http://schemas.openxmlformats.org/presentationml/2006/ole">
            <p:oleObj spid="_x0000_s2118" name="Equation" r:id="rId6" imgW="609336" imgH="203112" progId="Equation.3">
              <p:embed/>
            </p:oleObj>
          </a:graphicData>
        </a:graphic>
      </p:graphicFrame>
      <p:graphicFrame>
        <p:nvGraphicFramePr>
          <p:cNvPr id="12" name="Object 6"/>
          <p:cNvGraphicFramePr>
            <a:graphicFrameLocks noChangeAspect="1"/>
          </p:cNvGraphicFramePr>
          <p:nvPr/>
        </p:nvGraphicFramePr>
        <p:xfrm>
          <a:off x="1619250" y="4648200"/>
          <a:ext cx="1081088" cy="392112"/>
        </p:xfrm>
        <a:graphic>
          <a:graphicData uri="http://schemas.openxmlformats.org/presentationml/2006/ole">
            <p:oleObj spid="_x0000_s2119" name="Equation" r:id="rId7" imgW="380835" imgH="203112"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bg/>
                                          </p:spTgt>
                                        </p:tgtEl>
                                        <p:attrNameLst>
                                          <p:attrName>style.visibility</p:attrName>
                                        </p:attrNameLst>
                                      </p:cBhvr>
                                      <p:to>
                                        <p:strVal val="visible"/>
                                      </p:to>
                                    </p:set>
                                    <p:animEffect transition="in" filter="fade">
                                      <p:cBhvr>
                                        <p:cTn id="24" dur="2000"/>
                                        <p:tgtEl>
                                          <p:spTgt spid="6">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2000"/>
                                        <p:tgtEl>
                                          <p:spTgt spid="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2000"/>
                                        <p:tgtEl>
                                          <p:spTgt spid="6">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20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bg/>
                                          </p:spTgt>
                                        </p:tgtEl>
                                        <p:attrNameLst>
                                          <p:attrName>style.visibility</p:attrName>
                                        </p:attrNameLst>
                                      </p:cBhvr>
                                      <p:to>
                                        <p:strVal val="visible"/>
                                      </p:to>
                                    </p:set>
                                    <p:animEffect transition="in" filter="fade">
                                      <p:cBhvr>
                                        <p:cTn id="38" dur="2000"/>
                                        <p:tgtEl>
                                          <p:spTgt spid="7">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fade">
                                      <p:cBhvr>
                                        <p:cTn id="41" dur="2000"/>
                                        <p:tgtEl>
                                          <p:spTgt spid="7">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1" end="1"/>
                                            </p:txEl>
                                          </p:spTgt>
                                        </p:tgtEl>
                                        <p:attrNameLst>
                                          <p:attrName>style.visibility</p:attrName>
                                        </p:attrNameLst>
                                      </p:cBhvr>
                                      <p:to>
                                        <p:strVal val="visible"/>
                                      </p:to>
                                    </p:set>
                                    <p:animEffect transition="in" filter="fade">
                                      <p:cBhvr>
                                        <p:cTn id="44" dur="2000"/>
                                        <p:tgtEl>
                                          <p:spTgt spid="7">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2000"/>
                                        <p:tgtEl>
                                          <p:spTgt spid="7">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Effect transition="in" filter="fade">
                                      <p:cBhvr>
                                        <p:cTn id="50" dur="2000"/>
                                        <p:tgtEl>
                                          <p:spTgt spid="7">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animEffect transition="in" filter="fade">
                                      <p:cBhvr>
                                        <p:cTn id="53" dur="2000"/>
                                        <p:tgtEl>
                                          <p:spTgt spid="7">
                                            <p:txEl>
                                              <p:pRg st="4" end="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xEl>
                                              <p:pRg st="5" end="5"/>
                                            </p:txEl>
                                          </p:spTgt>
                                        </p:tgtEl>
                                        <p:attrNameLst>
                                          <p:attrName>style.visibility</p:attrName>
                                        </p:attrNameLst>
                                      </p:cBhvr>
                                      <p:to>
                                        <p:strVal val="visible"/>
                                      </p:to>
                                    </p:set>
                                    <p:animEffect transition="in" filter="fade">
                                      <p:cBhvr>
                                        <p:cTn id="56" dur="2000"/>
                                        <p:tgtEl>
                                          <p:spTgt spid="7">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xEl>
                                              <p:pRg st="6" end="6"/>
                                            </p:txEl>
                                          </p:spTgt>
                                        </p:tgtEl>
                                        <p:attrNameLst>
                                          <p:attrName>style.visibility</p:attrName>
                                        </p:attrNameLst>
                                      </p:cBhvr>
                                      <p:to>
                                        <p:strVal val="visible"/>
                                      </p:to>
                                    </p:set>
                                    <p:animEffect transition="in" filter="fade">
                                      <p:cBhvr>
                                        <p:cTn id="59" dur="2000"/>
                                        <p:tgtEl>
                                          <p:spTgt spid="7">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xEl>
                                              <p:pRg st="7" end="7"/>
                                            </p:txEl>
                                          </p:spTgt>
                                        </p:tgtEl>
                                        <p:attrNameLst>
                                          <p:attrName>style.visibility</p:attrName>
                                        </p:attrNameLst>
                                      </p:cBhvr>
                                      <p:to>
                                        <p:strVal val="visible"/>
                                      </p:to>
                                    </p:set>
                                    <p:animEffect transition="in" filter="fade">
                                      <p:cBhvr>
                                        <p:cTn id="62"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5" name="Title 1"/>
          <p:cNvSpPr>
            <a:spLocks noGrp="1"/>
          </p:cNvSpPr>
          <p:nvPr>
            <p:ph type="title"/>
          </p:nvPr>
        </p:nvSpPr>
        <p:spPr>
          <a:xfrm>
            <a:off x="457200" y="274638"/>
            <a:ext cx="8382000" cy="715962"/>
          </a:xfrm>
        </p:spPr>
        <p:txBody>
          <a:bodyPr>
            <a:normAutofit fontScale="90000"/>
          </a:bodyPr>
          <a:lstStyle/>
          <a:p>
            <a:pPr rtl="0" eaLnBrk="1" hangingPunct="1"/>
            <a:r>
              <a:rPr lang="ur-PK" dirty="0" smtClean="0"/>
              <a:t> </a:t>
            </a:r>
            <a:r>
              <a:rPr lang="en-US" sz="3200" dirty="0" smtClean="0"/>
              <a:t>Example 2 (Recursive Factorial Function)</a:t>
            </a:r>
            <a:endParaRPr lang="ur-PK" sz="3200" dirty="0" smtClean="0"/>
          </a:p>
        </p:txBody>
      </p:sp>
      <p:sp>
        <p:nvSpPr>
          <p:cNvPr id="6" name="Content Placeholder 2"/>
          <p:cNvSpPr>
            <a:spLocks noGrp="1"/>
          </p:cNvSpPr>
          <p:nvPr>
            <p:ph idx="1"/>
          </p:nvPr>
        </p:nvSpPr>
        <p:spPr>
          <a:xfrm>
            <a:off x="457200" y="1600200"/>
            <a:ext cx="8229600" cy="4525963"/>
          </a:xfrm>
        </p:spPr>
        <p:txBody>
          <a:bodyPr/>
          <a:lstStyle/>
          <a:p>
            <a:pPr marL="457200" indent="-457200" algn="l" rtl="0">
              <a:lnSpc>
                <a:spcPct val="90000"/>
              </a:lnSpc>
              <a:spcBef>
                <a:spcPct val="0"/>
              </a:spcBef>
              <a:buClr>
                <a:schemeClr val="bg1"/>
              </a:buClr>
              <a:buFontTx/>
              <a:buNone/>
              <a:defRPr/>
            </a:pPr>
            <a:r>
              <a:rPr lang="en-US" sz="2400" b="1" dirty="0" smtClean="0"/>
              <a:t>Factorial Function:</a:t>
            </a:r>
          </a:p>
          <a:p>
            <a:pPr algn="l" rtl="0">
              <a:lnSpc>
                <a:spcPct val="90000"/>
              </a:lnSpc>
              <a:spcBef>
                <a:spcPct val="0"/>
              </a:spcBef>
              <a:buClr>
                <a:schemeClr val="bg1"/>
              </a:buClr>
              <a:defRPr/>
            </a:pPr>
            <a:r>
              <a:rPr lang="en-US" sz="2400" dirty="0" smtClean="0"/>
              <a:t>Given a positive integer n, n factorial is defined as the product of all integers between 1 and n, including n.</a:t>
            </a:r>
          </a:p>
          <a:p>
            <a:pPr algn="l" rtl="0" eaLnBrk="1" hangingPunct="1">
              <a:buFontTx/>
              <a:buNone/>
              <a:defRPr/>
            </a:pPr>
            <a:endParaRPr lang="en-US" sz="2400" dirty="0" smtClean="0"/>
          </a:p>
          <a:p>
            <a:pPr algn="l" rtl="0" eaLnBrk="1" hangingPunct="1">
              <a:buFontTx/>
              <a:buNone/>
              <a:defRPr/>
            </a:pPr>
            <a:r>
              <a:rPr lang="en-US" sz="2400" dirty="0" smtClean="0"/>
              <a:t>So we can write factorial function mathematically as</a:t>
            </a:r>
            <a:endParaRPr lang="ur-PK" sz="2400" dirty="0"/>
          </a:p>
        </p:txBody>
      </p:sp>
      <p:graphicFrame>
        <p:nvGraphicFramePr>
          <p:cNvPr id="7" name="Object 3"/>
          <p:cNvGraphicFramePr>
            <a:graphicFrameLocks noChangeAspect="1"/>
          </p:cNvGraphicFramePr>
          <p:nvPr/>
        </p:nvGraphicFramePr>
        <p:xfrm>
          <a:off x="2286000" y="3886200"/>
          <a:ext cx="3810000" cy="979488"/>
        </p:xfrm>
        <a:graphic>
          <a:graphicData uri="http://schemas.openxmlformats.org/presentationml/2006/ole">
            <p:oleObj spid="_x0000_s3087" name="Equation" r:id="rId3" imgW="1778000" imgH="457200" progId="Equation.3">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3603</TotalTime>
  <Words>1228</Words>
  <Application>Microsoft Office PowerPoint</Application>
  <PresentationFormat>On-screen Show (4:3)</PresentationFormat>
  <Paragraphs>265</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Equity</vt:lpstr>
      <vt:lpstr>Equation</vt:lpstr>
      <vt:lpstr>Review</vt:lpstr>
      <vt:lpstr>Recursion</vt:lpstr>
      <vt:lpstr>Introduction</vt:lpstr>
      <vt:lpstr>Recursive Definition</vt:lpstr>
      <vt:lpstr>Recursive Algorithm</vt:lpstr>
      <vt:lpstr>Finding a Recursive Solution</vt:lpstr>
      <vt:lpstr>Example 1</vt:lpstr>
      <vt:lpstr>Slide 8</vt:lpstr>
      <vt:lpstr> Example 2 (Recursive Factorial Function)</vt:lpstr>
      <vt:lpstr> Example 2 (Recursive Factorial Function)</vt:lpstr>
      <vt:lpstr> Example 2 (Recursive Factorial Function)</vt:lpstr>
      <vt:lpstr>Evaluation of Factorial Example</vt:lpstr>
      <vt:lpstr>Recursive Programming</vt:lpstr>
      <vt:lpstr>Rules For Recursive Function</vt:lpstr>
      <vt:lpstr>The Runtime Stack during Recursion</vt:lpstr>
      <vt:lpstr>Cont…</vt:lpstr>
      <vt:lpstr>A Stack of Activation Record</vt:lpstr>
      <vt:lpstr>Exercise</vt:lpstr>
      <vt:lpstr>Exercise</vt:lpstr>
      <vt:lpstr>Example: Tower of Hanoi</vt:lpstr>
      <vt:lpstr>Cont….</vt:lpstr>
      <vt:lpstr>Cont…</vt:lpstr>
      <vt:lpstr>The Recursive GCD Function</vt:lpstr>
      <vt:lpstr>Cont…</vt:lpstr>
      <vt:lpstr>Solving Recursive defined problems</vt:lpstr>
      <vt:lpstr>Cont…</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&amp; Data Structure</dc:title>
  <dc:creator>DELL</dc:creator>
  <cp:lastModifiedBy>NTS</cp:lastModifiedBy>
  <cp:revision>156</cp:revision>
  <dcterms:created xsi:type="dcterms:W3CDTF">2006-08-16T00:00:00Z</dcterms:created>
  <dcterms:modified xsi:type="dcterms:W3CDTF">2013-12-10T17:11:24Z</dcterms:modified>
</cp:coreProperties>
</file>