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Thin"/>
      <p:regular r:id="rId19"/>
      <p:bold r:id="rId20"/>
      <p:italic r:id="rId21"/>
      <p:boldItalic r:id="rId22"/>
    </p:embeddedFont>
    <p:embeddedFont>
      <p:font typeface="Proxima Nova"/>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Th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a7bec6f7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a7bec6f7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7bec6f7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a7bec6f7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a7bec6f7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a7bec6f7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ab11734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ab11734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b11734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b11734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As we continue to rely on machine learning models to make critical decisions in various fields, such as healthcare, finance, and security, it is essential to ensure that these models are reliable and trustworthy. Unfortunately, these models are </a:t>
            </a:r>
            <a:r>
              <a:rPr lang="en-GB" sz="1200">
                <a:solidFill>
                  <a:srgbClr val="374151"/>
                </a:solidFill>
                <a:highlight>
                  <a:srgbClr val="F7F7F8"/>
                </a:highlight>
                <a:latin typeface="Roboto"/>
                <a:ea typeface="Roboto"/>
                <a:cs typeface="Roboto"/>
                <a:sym typeface="Roboto"/>
              </a:rPr>
              <a:t>vulnerable</a:t>
            </a:r>
            <a:r>
              <a:rPr lang="en-GB" sz="1200">
                <a:solidFill>
                  <a:srgbClr val="374151"/>
                </a:solidFill>
                <a:highlight>
                  <a:srgbClr val="F7F7F8"/>
                </a:highlight>
                <a:latin typeface="Roboto"/>
                <a:ea typeface="Roboto"/>
                <a:cs typeface="Roboto"/>
                <a:sym typeface="Roboto"/>
              </a:rPr>
              <a:t> to attacks such as Adveserial attacks and data privacy attacks. These attacks  can compromise their accuracy, fairness, and integrity.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br>
              <a:rPr lang="en-GB" sz="1200">
                <a:solidFill>
                  <a:srgbClr val="374151"/>
                </a:solidFill>
                <a:highlight>
                  <a:srgbClr val="F7F7F8"/>
                </a:highlight>
                <a:latin typeface="Roboto"/>
                <a:ea typeface="Roboto"/>
                <a:cs typeface="Roboto"/>
                <a:sym typeface="Roboto"/>
              </a:rPr>
            </a:br>
            <a:r>
              <a:rPr lang="en-GB" sz="1200">
                <a:solidFill>
                  <a:srgbClr val="374151"/>
                </a:solidFill>
                <a:highlight>
                  <a:srgbClr val="F7F7F8"/>
                </a:highlight>
                <a:latin typeface="Roboto"/>
                <a:ea typeface="Roboto"/>
                <a:cs typeface="Roboto"/>
                <a:sym typeface="Roboto"/>
              </a:rPr>
              <a:t>In light of this, we embarked on a project to identify and evaluate potential defenses against different types of attacks.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ab11734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ab11734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r>
              <a:rPr lang="en-GB" sz="1200">
                <a:solidFill>
                  <a:srgbClr val="374151"/>
                </a:solidFill>
                <a:highlight>
                  <a:srgbClr val="F7F7F8"/>
                </a:highlight>
                <a:latin typeface="Roboto"/>
                <a:ea typeface="Roboto"/>
                <a:cs typeface="Roboto"/>
                <a:sym typeface="Roboto"/>
              </a:rPr>
              <a:t>The first category is Input Data Filtering or Denoising Techniques. This approach aims to remove perturbations from input data and reduce the effectiveness of adversarial perturbations. By using this defense, we can improve the accuracy and robustness of the model against adversarial attacks.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The second category is Runtime Adversarial Training. This approach involves improving the model's robustness without the need to retrain it from scratch. This can save a significant amount of time and resources while still improving the model's ability to withstand adversarial attacks.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The third category is Certified Robustness Approaches, specifically Randomized Smoothing. This approach provides provable guarantees of model robustness against adversarial examples. By using Randomized Smoothing, we can reduce the risk of model failure due to adversarial attacks.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a7bec6f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a7bec6f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input data filtering, we did </a:t>
            </a:r>
            <a:r>
              <a:rPr lang="en-GB"/>
              <a:t>gaussian</a:t>
            </a:r>
            <a:r>
              <a:rPr lang="en-GB"/>
              <a:t> filtering </a:t>
            </a:r>
            <a:r>
              <a:rPr lang="en-GB"/>
              <a:t>smoothing JPEG compression and median filtering. In run time adversarial training, we crafted adversarial examples using FGSM and trained the model. Finally in certified robustness, we used randomized smoothing algorithm. My collage, Ammar will elaborate on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7bec6f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7bec6f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GB" sz="1150">
                <a:solidFill>
                  <a:schemeClr val="dk1"/>
                </a:solidFill>
                <a:latin typeface="Roboto"/>
                <a:ea typeface="Roboto"/>
                <a:cs typeface="Roboto"/>
                <a:sym typeface="Roboto"/>
              </a:rPr>
              <a:t>Hi my names is Ammar Amjad, the following slides cover the different appraoches we explored.</a:t>
            </a:r>
            <a:endParaRPr sz="1150">
              <a:solidFill>
                <a:schemeClr val="dk1"/>
              </a:solidFill>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rPr lang="en-GB" sz="1150">
                <a:solidFill>
                  <a:schemeClr val="dk1"/>
                </a:solidFill>
                <a:latin typeface="Roboto"/>
                <a:ea typeface="Roboto"/>
                <a:cs typeface="Roboto"/>
                <a:sym typeface="Roboto"/>
              </a:rPr>
              <a:t>Firstly, Certified Robustness is a defense approach against adversarial attacks that offers provable guarantees and broad applicability. We implement this defense method by creating a smoothed classifier (g) using training data (D), a pretrained neural network (f), and a smoothing radius (σ). We train the network (f) with Gaussian data augmentation and create the smoothed classifier (g) by iterating over the training set. For each data point, we generate Gaussian samples, make predictions with (f), and determine the most likely class based on the maximum count. The resulting smoothed classifier (g), created using Randomized Smoothing, provides a robust defense against adversarial attacks with certified guarantees.</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7bec6f7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7bec6f7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We also implemented Adversarial Training with FGSM to improve model robustness against adversarial attacks while preserving clean data accuracy.</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The algorithm takes a pre-trained model, training data, labels, learning rate, and epochs, and outputs an adversarially trained model. Key components include the perturbation strength ε and initializing fadv with pre-trained model parameters.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During training, for each epoch, we:</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150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Select a mini-batch of samples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Generate adversarial examples using FGSM</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Update model parameters via gradient descent</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To evaluate, we assess accuracy and robustness against adversarial examples, tuning epsilon for an optimal balance between robustness and clean data accuracy.</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a7bec6f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a7bec6f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We applied different input data filtering and denoising techniques in mitigating adversarial and membership inference attacks.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 We tested the pre-trained model in conjunction with a custom predict function based on several promising techniques from the literature.</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One such paper by Feng et al. proposed a defense method using different filter parameters and randomly rotated filtered images as shown in the image.</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Another approach we evaluated was Shokri et al.'s defenses, which included restricting the prediction vector to the top k classes, applying rounding, and adjusting the temperature. </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Additionally, we explored other filtering techniques inspired by Liu et al.'s paper and other author’s works, such as Total Variation Minimization (TVM), JPEG Compression, Image Rotation, 3-Bit Depth Reduction, and Non-local Mean filters. </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1500"/>
              </a:spcAft>
              <a:buNone/>
            </a:pPr>
            <a:r>
              <a:rPr lang="en-GB" sz="1200">
                <a:solidFill>
                  <a:srgbClr val="D1D5DB"/>
                </a:solidFill>
                <a:highlight>
                  <a:srgbClr val="444654"/>
                </a:highlight>
                <a:latin typeface="Roboto"/>
                <a:ea typeface="Roboto"/>
                <a:cs typeface="Roboto"/>
                <a:sym typeface="Roboto"/>
              </a:rPr>
              <a:t>An exhaustive list of the defenses we implemented  can be found in Table 3 of our report.</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a7bec6f7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a7bec6f7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In Part 2 of our project, we will be focusing on the Fashion-MNIST dataset. </a:t>
            </a:r>
            <a:r>
              <a:rPr lang="en-GB" sz="1200">
                <a:solidFill>
                  <a:srgbClr val="D1D5DB"/>
                </a:solidFill>
                <a:highlight>
                  <a:srgbClr val="444654"/>
                </a:highlight>
                <a:latin typeface="Roboto"/>
                <a:ea typeface="Roboto"/>
                <a:cs typeface="Roboto"/>
                <a:sym typeface="Roboto"/>
              </a:rPr>
              <a:t>This </a:t>
            </a:r>
            <a:r>
              <a:rPr lang="en-GB" sz="1200">
                <a:solidFill>
                  <a:srgbClr val="D1D5DB"/>
                </a:solidFill>
                <a:highlight>
                  <a:srgbClr val="444654"/>
                </a:highlight>
                <a:latin typeface="Roboto"/>
                <a:ea typeface="Roboto"/>
                <a:cs typeface="Roboto"/>
                <a:sym typeface="Roboto"/>
              </a:rPr>
              <a:t>dataset consists of 60,000 training images and 10,000 test images of grayscale fashion items, each with a size of 28x28 pixels. The dataset includes 10 different fashion categories, making it a perfect drop-in replacement for the original MNIST dataset.</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To classify images from the Fashion-MNIST dataset, we implemented a convolutional neural network (CNN) model. Our architecture includes multiple Conv2D, BatchNormalization, MaxPooling2D, Dropout, Flatten, and Dense layers. This design aims to achieve high classification accuracy while mitigating overfitting and improving generalization.</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D1D5DB"/>
                </a:solidFill>
                <a:highlight>
                  <a:srgbClr val="444654"/>
                </a:highlight>
                <a:latin typeface="Roboto"/>
                <a:ea typeface="Roboto"/>
                <a:cs typeface="Roboto"/>
                <a:sym typeface="Roboto"/>
              </a:rPr>
              <a:t>In implementing our defense strategy, we will leverage the insights gleaned from the first part of our project.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7bec6f7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7bec6f7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www.sciencedirect.com/topics/computer-science/median-filter" TargetMode="External"/><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hyperlink" Target="https://github.com/locuslab/smoo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798750"/>
            <a:ext cx="8123100" cy="119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28124"/>
              <a:buNone/>
            </a:pPr>
            <a:r>
              <a:rPr lang="en-GB" sz="3520"/>
              <a:t>Final Project Report [Option 1]: Recommended Project</a:t>
            </a:r>
            <a:endParaRPr sz="3520"/>
          </a:p>
        </p:txBody>
      </p:sp>
      <p:sp>
        <p:nvSpPr>
          <p:cNvPr id="60" name="Google Shape;60;p13"/>
          <p:cNvSpPr txBox="1"/>
          <p:nvPr>
            <p:ph idx="1" type="subTitle"/>
          </p:nvPr>
        </p:nvSpPr>
        <p:spPr>
          <a:xfrm>
            <a:off x="2875200" y="3207075"/>
            <a:ext cx="3393600" cy="957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GB" sz="1500"/>
              <a:t>Mohammad Uzair Fasih (6282-1020)</a:t>
            </a:r>
            <a:endParaRPr sz="1500"/>
          </a:p>
          <a:p>
            <a:pPr indent="0" lvl="0" marL="0" rtl="0" algn="ctr">
              <a:lnSpc>
                <a:spcPct val="80000"/>
              </a:lnSpc>
              <a:spcBef>
                <a:spcPts val="0"/>
              </a:spcBef>
              <a:spcAft>
                <a:spcPts val="0"/>
              </a:spcAft>
              <a:buSzPts val="523"/>
              <a:buNone/>
            </a:pPr>
            <a:r>
              <a:rPr lang="en-GB" sz="1500"/>
              <a:t>Ammar Amjad (5992-1730)</a:t>
            </a:r>
            <a:endParaRPr sz="1500"/>
          </a:p>
          <a:p>
            <a:pPr indent="0" lvl="0" marL="0" rtl="0" algn="ctr">
              <a:lnSpc>
                <a:spcPct val="80000"/>
              </a:lnSpc>
              <a:spcBef>
                <a:spcPts val="0"/>
              </a:spcBef>
              <a:spcAft>
                <a:spcPts val="0"/>
              </a:spcAft>
              <a:buSzPts val="523"/>
              <a:buNone/>
            </a:pPr>
            <a:r>
              <a:rPr lang="en-GB" sz="1500"/>
              <a:t>Mohammad Anas (5981-5998)</a:t>
            </a:r>
            <a:endParaRPr sz="1500"/>
          </a:p>
        </p:txBody>
      </p:sp>
      <p:sp>
        <p:nvSpPr>
          <p:cNvPr id="61" name="Google Shape;61;p13"/>
          <p:cNvSpPr txBox="1"/>
          <p:nvPr/>
        </p:nvSpPr>
        <p:spPr>
          <a:xfrm>
            <a:off x="510450" y="1274775"/>
            <a:ext cx="8123100" cy="48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920">
                <a:solidFill>
                  <a:schemeClr val="lt1"/>
                </a:solidFill>
                <a:latin typeface="Roboto Thin"/>
                <a:ea typeface="Roboto Thin"/>
                <a:cs typeface="Roboto Thin"/>
                <a:sym typeface="Roboto Thin"/>
              </a:rPr>
              <a:t>CIS 6261: Trustworthy Machine Learning</a:t>
            </a:r>
            <a:endParaRPr sz="1920">
              <a:solidFill>
                <a:schemeClr val="lt1"/>
              </a:solidFill>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715100" y="4722449"/>
            <a:ext cx="5531350" cy="231425"/>
          </a:xfrm>
          <a:prstGeom prst="rect">
            <a:avLst/>
          </a:prstGeom>
          <a:noFill/>
          <a:ln>
            <a:noFill/>
          </a:ln>
        </p:spPr>
      </p:pic>
      <p:pic>
        <p:nvPicPr>
          <p:cNvPr id="134" name="Google Shape;134;p22"/>
          <p:cNvPicPr preferRelativeResize="0"/>
          <p:nvPr/>
        </p:nvPicPr>
        <p:blipFill>
          <a:blip r:embed="rId4">
            <a:alphaModFix/>
          </a:blip>
          <a:stretch>
            <a:fillRect/>
          </a:stretch>
        </p:blipFill>
        <p:spPr>
          <a:xfrm>
            <a:off x="844025" y="152400"/>
            <a:ext cx="7273503" cy="4417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 Part 2</a:t>
            </a:r>
            <a:endParaRPr/>
          </a:p>
        </p:txBody>
      </p:sp>
      <p:pic>
        <p:nvPicPr>
          <p:cNvPr id="140" name="Google Shape;140;p23"/>
          <p:cNvPicPr preferRelativeResize="0"/>
          <p:nvPr/>
        </p:nvPicPr>
        <p:blipFill>
          <a:blip r:embed="rId3">
            <a:alphaModFix/>
          </a:blip>
          <a:stretch>
            <a:fillRect/>
          </a:stretch>
        </p:blipFill>
        <p:spPr>
          <a:xfrm>
            <a:off x="1389050" y="1017725"/>
            <a:ext cx="6365901"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95000"/>
              </a:lnSpc>
              <a:spcBef>
                <a:spcPts val="0"/>
              </a:spcBef>
              <a:spcAft>
                <a:spcPts val="0"/>
              </a:spcAft>
              <a:buSzPts val="1350"/>
              <a:buChar char="●"/>
            </a:pPr>
            <a:r>
              <a:rPr lang="en-GB" sz="1350"/>
              <a:t>Effectiveness of filtering techniques and adversarial training methods varies significantly</a:t>
            </a:r>
            <a:endParaRPr sz="1350"/>
          </a:p>
          <a:p>
            <a:pPr indent="-314325" lvl="0" marL="457200" rtl="0" algn="l">
              <a:lnSpc>
                <a:spcPct val="95000"/>
              </a:lnSpc>
              <a:spcBef>
                <a:spcPts val="0"/>
              </a:spcBef>
              <a:spcAft>
                <a:spcPts val="0"/>
              </a:spcAft>
              <a:buSzPts val="1350"/>
              <a:buChar char="●"/>
            </a:pPr>
            <a:r>
              <a:rPr lang="en-GB" sz="1350"/>
              <a:t>Optimal defenses for given dataset:</a:t>
            </a:r>
            <a:endParaRPr sz="1350"/>
          </a:p>
          <a:p>
            <a:pPr indent="-314325" lvl="1" marL="914400" rtl="0" algn="l">
              <a:lnSpc>
                <a:spcPct val="95000"/>
              </a:lnSpc>
              <a:spcBef>
                <a:spcPts val="0"/>
              </a:spcBef>
              <a:spcAft>
                <a:spcPts val="0"/>
              </a:spcAft>
              <a:buSzPts val="1350"/>
              <a:buChar char="○"/>
            </a:pPr>
            <a:r>
              <a:rPr lang="en-GB" sz="1350"/>
              <a:t>Adversarial training with FGSM</a:t>
            </a:r>
            <a:endParaRPr sz="1350"/>
          </a:p>
          <a:p>
            <a:pPr indent="-314325" lvl="1" marL="914400" rtl="0" algn="l">
              <a:lnSpc>
                <a:spcPct val="95000"/>
              </a:lnSpc>
              <a:spcBef>
                <a:spcPts val="0"/>
              </a:spcBef>
              <a:spcAft>
                <a:spcPts val="0"/>
              </a:spcAft>
              <a:buSzPts val="1350"/>
              <a:buChar char="○"/>
            </a:pPr>
            <a:r>
              <a:rPr lang="en-GB" sz="1350"/>
              <a:t>Median filtering</a:t>
            </a:r>
            <a:endParaRPr sz="1350"/>
          </a:p>
          <a:p>
            <a:pPr indent="-314325" lvl="0" marL="457200" rtl="0" algn="l">
              <a:lnSpc>
                <a:spcPct val="95000"/>
              </a:lnSpc>
              <a:spcBef>
                <a:spcPts val="0"/>
              </a:spcBef>
              <a:spcAft>
                <a:spcPts val="0"/>
              </a:spcAft>
              <a:buSzPts val="1350"/>
              <a:buChar char="●"/>
            </a:pPr>
            <a:r>
              <a:rPr lang="en-GB" sz="1350"/>
              <a:t>Certified robustness not viable due to time constraints</a:t>
            </a:r>
            <a:endParaRPr sz="1350"/>
          </a:p>
          <a:p>
            <a:pPr indent="-314325" lvl="0" marL="457200" rtl="0" algn="l">
              <a:lnSpc>
                <a:spcPct val="95000"/>
              </a:lnSpc>
              <a:spcBef>
                <a:spcPts val="0"/>
              </a:spcBef>
              <a:spcAft>
                <a:spcPts val="0"/>
              </a:spcAft>
              <a:buSzPts val="1350"/>
              <a:buChar char="●"/>
            </a:pPr>
            <a:r>
              <a:rPr lang="en-GB" sz="1350"/>
              <a:t>Robust Defense Strategy</a:t>
            </a:r>
            <a:endParaRPr sz="1350"/>
          </a:p>
          <a:p>
            <a:pPr indent="-314325" lvl="1" marL="914400" rtl="0" algn="l">
              <a:lnSpc>
                <a:spcPct val="95000"/>
              </a:lnSpc>
              <a:spcBef>
                <a:spcPts val="0"/>
              </a:spcBef>
              <a:spcAft>
                <a:spcPts val="0"/>
              </a:spcAft>
              <a:buSzPts val="1350"/>
              <a:buChar char="○"/>
            </a:pPr>
            <a:r>
              <a:rPr lang="en-GB" sz="1350"/>
              <a:t>CNN model and Fashion-MNIST dataset</a:t>
            </a:r>
            <a:endParaRPr sz="1350"/>
          </a:p>
          <a:p>
            <a:pPr indent="-314325" lvl="1" marL="914400" rtl="0" algn="l">
              <a:lnSpc>
                <a:spcPct val="95000"/>
              </a:lnSpc>
              <a:spcBef>
                <a:spcPts val="0"/>
              </a:spcBef>
              <a:spcAft>
                <a:spcPts val="0"/>
              </a:spcAft>
              <a:buSzPts val="1350"/>
              <a:buChar char="○"/>
            </a:pPr>
            <a:r>
              <a:rPr lang="en-GB" sz="1350"/>
              <a:t>Most optimal defense: 2x2x2 Median filter + Adversarial Training (α=0.085, epochs=25, batch size=16)</a:t>
            </a:r>
            <a:endParaRPr sz="1350"/>
          </a:p>
          <a:p>
            <a:pPr indent="-314325" lvl="1" marL="914400" rtl="0" algn="l">
              <a:lnSpc>
                <a:spcPct val="95000"/>
              </a:lnSpc>
              <a:spcBef>
                <a:spcPts val="0"/>
              </a:spcBef>
              <a:spcAft>
                <a:spcPts val="0"/>
              </a:spcAft>
              <a:buSzPts val="1350"/>
              <a:buChar char="○"/>
            </a:pPr>
            <a:r>
              <a:rPr lang="en-GB" sz="1350"/>
              <a:t>Defense may not be generalizable</a:t>
            </a:r>
            <a:endParaRPr sz="1350"/>
          </a:p>
          <a:p>
            <a:pPr indent="-314325" lvl="0" marL="457200" rtl="0" algn="l">
              <a:lnSpc>
                <a:spcPct val="95000"/>
              </a:lnSpc>
              <a:spcBef>
                <a:spcPts val="0"/>
              </a:spcBef>
              <a:spcAft>
                <a:spcPts val="0"/>
              </a:spcAft>
              <a:buSzPts val="1350"/>
              <a:buChar char="●"/>
            </a:pPr>
            <a:r>
              <a:rPr lang="en-GB" sz="1350"/>
              <a:t>No single technique or approach is universally effective</a:t>
            </a:r>
            <a:endParaRPr sz="1350"/>
          </a:p>
          <a:p>
            <a:pPr indent="-314325" lvl="0" marL="457200" rtl="0" algn="l">
              <a:lnSpc>
                <a:spcPct val="95000"/>
              </a:lnSpc>
              <a:spcBef>
                <a:spcPts val="0"/>
              </a:spcBef>
              <a:spcAft>
                <a:spcPts val="0"/>
              </a:spcAft>
              <a:buSzPts val="1350"/>
              <a:buChar char="●"/>
            </a:pPr>
            <a:r>
              <a:rPr lang="en-GB" sz="1350"/>
              <a:t>Choice of defense method should be based on problem, balance between performance and robustness, and nature of adversarial attacks</a:t>
            </a:r>
            <a:endParaRPr sz="1350"/>
          </a:p>
          <a:p>
            <a:pPr indent="-314325" lvl="0" marL="457200" rtl="0" algn="l">
              <a:lnSpc>
                <a:spcPct val="95000"/>
              </a:lnSpc>
              <a:spcBef>
                <a:spcPts val="0"/>
              </a:spcBef>
              <a:spcAft>
                <a:spcPts val="0"/>
              </a:spcAft>
              <a:buSzPts val="1350"/>
              <a:buChar char="●"/>
            </a:pPr>
            <a:r>
              <a:rPr lang="en-GB" sz="1350"/>
              <a:t>Potential for combining multiple defense techniques</a:t>
            </a:r>
            <a:endParaRPr sz="1350"/>
          </a:p>
          <a:p>
            <a:pPr indent="0" lvl="0" marL="0" rtl="0" algn="l">
              <a:lnSpc>
                <a:spcPct val="95000"/>
              </a:lnSpc>
              <a:spcBef>
                <a:spcPts val="1200"/>
              </a:spcBef>
              <a:spcAft>
                <a:spcPts val="1200"/>
              </a:spcAft>
              <a:buSzPts val="275"/>
              <a:buNone/>
            </a:pPr>
            <a:r>
              <a:t/>
            </a:r>
            <a:endParaRPr sz="13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Comprehensive analysis of ensemble models and certified robustness techniques</a:t>
            </a:r>
            <a:endParaRPr/>
          </a:p>
          <a:p>
            <a:pPr indent="-342900" lvl="0" marL="457200" rtl="0" algn="l">
              <a:spcBef>
                <a:spcPts val="0"/>
              </a:spcBef>
              <a:spcAft>
                <a:spcPts val="0"/>
              </a:spcAft>
              <a:buSzPts val="1800"/>
              <a:buChar char="●"/>
            </a:pPr>
            <a:r>
              <a:rPr lang="en-GB"/>
              <a:t>Investigate tabular and text-based datasets</a:t>
            </a:r>
            <a:endParaRPr/>
          </a:p>
          <a:p>
            <a:pPr indent="-342900" lvl="0" marL="457200" rtl="0" algn="l">
              <a:spcBef>
                <a:spcPts val="0"/>
              </a:spcBef>
              <a:spcAft>
                <a:spcPts val="0"/>
              </a:spcAft>
              <a:buSzPts val="1800"/>
              <a:buChar char="●"/>
            </a:pPr>
            <a:r>
              <a:rPr lang="en-GB"/>
              <a:t>Holistic perspective on defense strategies across various domains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r>
              <a:rPr lang="en-GB"/>
              <a:t> - Defending Machine Learning Models Against Attacks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Machine learning models face risks from various attacks:</a:t>
            </a:r>
            <a:endParaRPr/>
          </a:p>
          <a:p>
            <a:pPr indent="-317182" lvl="0" marL="457200" rtl="0" algn="l">
              <a:spcBef>
                <a:spcPts val="1200"/>
              </a:spcBef>
              <a:spcAft>
                <a:spcPts val="0"/>
              </a:spcAft>
              <a:buSzPct val="100000"/>
              <a:buChar char="-"/>
            </a:pPr>
            <a:r>
              <a:rPr lang="en-GB"/>
              <a:t>Adversarial attacks (e.g., FGSM, PGD)</a:t>
            </a:r>
            <a:endParaRPr/>
          </a:p>
          <a:p>
            <a:pPr indent="-317182" lvl="0" marL="457200" rtl="0" algn="l">
              <a:spcBef>
                <a:spcPts val="0"/>
              </a:spcBef>
              <a:spcAft>
                <a:spcPts val="0"/>
              </a:spcAft>
              <a:buSzPct val="100000"/>
              <a:buChar char="-"/>
            </a:pPr>
            <a:r>
              <a:rPr lang="en-GB"/>
              <a:t>Data privacy attacks </a:t>
            </a:r>
            <a:br>
              <a:rPr lang="en-GB"/>
            </a:br>
            <a:r>
              <a:rPr lang="en-GB"/>
              <a:t>(e.g., Membership Inference Attacks)</a:t>
            </a:r>
            <a:endParaRPr/>
          </a:p>
          <a:p>
            <a:pPr indent="0" lvl="0" marL="0" rtl="0" algn="l">
              <a:spcBef>
                <a:spcPts val="1200"/>
              </a:spcBef>
              <a:spcAft>
                <a:spcPts val="0"/>
              </a:spcAft>
              <a:buNone/>
            </a:pPr>
            <a:r>
              <a:rPr lang="en-GB"/>
              <a:t>Attacks can compromise:</a:t>
            </a:r>
            <a:endParaRPr/>
          </a:p>
          <a:p>
            <a:pPr indent="-317182" lvl="0" marL="457200" rtl="0" algn="l">
              <a:spcBef>
                <a:spcPts val="1200"/>
              </a:spcBef>
              <a:spcAft>
                <a:spcPts val="0"/>
              </a:spcAft>
              <a:buSzPct val="100000"/>
              <a:buChar char="-"/>
            </a:pPr>
            <a:r>
              <a:rPr lang="en-GB"/>
              <a:t>Accuracy</a:t>
            </a:r>
            <a:endParaRPr/>
          </a:p>
          <a:p>
            <a:pPr indent="-317182" lvl="0" marL="457200" rtl="0" algn="l">
              <a:spcBef>
                <a:spcPts val="0"/>
              </a:spcBef>
              <a:spcAft>
                <a:spcPts val="0"/>
              </a:spcAft>
              <a:buSzPct val="100000"/>
              <a:buChar char="-"/>
            </a:pPr>
            <a:r>
              <a:rPr lang="en-GB"/>
              <a:t>Fairness</a:t>
            </a:r>
            <a:endParaRPr/>
          </a:p>
          <a:p>
            <a:pPr indent="-317182" lvl="0" marL="457200" rtl="0" algn="l">
              <a:spcBef>
                <a:spcPts val="0"/>
              </a:spcBef>
              <a:spcAft>
                <a:spcPts val="0"/>
              </a:spcAft>
              <a:buSzPct val="100000"/>
              <a:buChar char="-"/>
            </a:pPr>
            <a:r>
              <a:rPr lang="en-GB"/>
              <a:t>Integrity</a:t>
            </a:r>
            <a:endParaRPr/>
          </a:p>
          <a:p>
            <a:pPr indent="0" lvl="0" marL="0" rtl="0" algn="l">
              <a:spcBef>
                <a:spcPts val="1200"/>
              </a:spcBef>
              <a:spcAft>
                <a:spcPts val="0"/>
              </a:spcAft>
              <a:buNone/>
            </a:pPr>
            <a:r>
              <a:rPr lang="en-GB"/>
              <a:t>Project Objective: Identify and evaluate potential defenses against </a:t>
            </a:r>
            <a:r>
              <a:rPr lang="en-GB"/>
              <a:t>MIA </a:t>
            </a:r>
            <a:r>
              <a:rPr lang="en-GB"/>
              <a:t>and </a:t>
            </a:r>
            <a:r>
              <a:rPr lang="en-GB"/>
              <a:t>Adversarial </a:t>
            </a:r>
            <a:r>
              <a:rPr lang="en-GB"/>
              <a:t>attacks.</a:t>
            </a:r>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4810325" y="1847876"/>
            <a:ext cx="4021976" cy="161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Defense Categories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t/>
            </a:r>
            <a:endParaRPr sz="1485"/>
          </a:p>
          <a:p>
            <a:pPr indent="0" lvl="0" marL="0" rtl="0" algn="l">
              <a:lnSpc>
                <a:spcPct val="95000"/>
              </a:lnSpc>
              <a:spcBef>
                <a:spcPts val="1200"/>
              </a:spcBef>
              <a:spcAft>
                <a:spcPts val="0"/>
              </a:spcAft>
              <a:buSzPts val="358"/>
              <a:buNone/>
            </a:pPr>
            <a:r>
              <a:rPr lang="en-GB" sz="1485"/>
              <a:t>1- Input Data Filtering or Denoising Techniques</a:t>
            </a:r>
            <a:endParaRPr sz="1485"/>
          </a:p>
          <a:p>
            <a:pPr indent="-322897" lvl="0" marL="457200" rtl="0" algn="l">
              <a:lnSpc>
                <a:spcPct val="95000"/>
              </a:lnSpc>
              <a:spcBef>
                <a:spcPts val="1200"/>
              </a:spcBef>
              <a:spcAft>
                <a:spcPts val="0"/>
              </a:spcAft>
              <a:buSzPts val="1485"/>
              <a:buChar char="●"/>
            </a:pPr>
            <a:r>
              <a:rPr lang="en-GB" sz="1485"/>
              <a:t>Remove perturbations from input data</a:t>
            </a:r>
            <a:endParaRPr sz="1485"/>
          </a:p>
          <a:p>
            <a:pPr indent="-322897" lvl="0" marL="457200" rtl="0" algn="l">
              <a:lnSpc>
                <a:spcPct val="95000"/>
              </a:lnSpc>
              <a:spcBef>
                <a:spcPts val="0"/>
              </a:spcBef>
              <a:spcAft>
                <a:spcPts val="0"/>
              </a:spcAft>
              <a:buSzPts val="1485"/>
              <a:buChar char="●"/>
            </a:pPr>
            <a:r>
              <a:rPr lang="en-GB" sz="1485"/>
              <a:t>Reduce effectiveness of adversarial perturbations</a:t>
            </a:r>
            <a:endParaRPr sz="1485"/>
          </a:p>
          <a:p>
            <a:pPr indent="0" lvl="0" marL="0" rtl="0" algn="l">
              <a:lnSpc>
                <a:spcPct val="95000"/>
              </a:lnSpc>
              <a:spcBef>
                <a:spcPts val="1200"/>
              </a:spcBef>
              <a:spcAft>
                <a:spcPts val="0"/>
              </a:spcAft>
              <a:buNone/>
            </a:pPr>
            <a:r>
              <a:rPr lang="en-GB" sz="1485"/>
              <a:t>2- Runtime Adversarial Training</a:t>
            </a:r>
            <a:endParaRPr sz="1485"/>
          </a:p>
          <a:p>
            <a:pPr indent="-322897" lvl="0" marL="457200" rtl="0" algn="l">
              <a:lnSpc>
                <a:spcPct val="95000"/>
              </a:lnSpc>
              <a:spcBef>
                <a:spcPts val="1200"/>
              </a:spcBef>
              <a:spcAft>
                <a:spcPts val="0"/>
              </a:spcAft>
              <a:buSzPts val="1485"/>
              <a:buChar char="●"/>
            </a:pPr>
            <a:r>
              <a:rPr lang="en-GB" sz="1485"/>
              <a:t>Improve model's robustness</a:t>
            </a:r>
            <a:endParaRPr sz="1485"/>
          </a:p>
          <a:p>
            <a:pPr indent="-322897" lvl="0" marL="457200" rtl="0" algn="l">
              <a:lnSpc>
                <a:spcPct val="95000"/>
              </a:lnSpc>
              <a:spcBef>
                <a:spcPts val="0"/>
              </a:spcBef>
              <a:spcAft>
                <a:spcPts val="0"/>
              </a:spcAft>
              <a:buSzPts val="1485"/>
              <a:buChar char="●"/>
            </a:pPr>
            <a:r>
              <a:rPr lang="en-GB" sz="1485"/>
              <a:t>No need to retrain from scratch</a:t>
            </a:r>
            <a:endParaRPr sz="1485"/>
          </a:p>
          <a:p>
            <a:pPr indent="0" lvl="0" marL="0" rtl="0" algn="l">
              <a:lnSpc>
                <a:spcPct val="95000"/>
              </a:lnSpc>
              <a:spcBef>
                <a:spcPts val="1200"/>
              </a:spcBef>
              <a:spcAft>
                <a:spcPts val="0"/>
              </a:spcAft>
              <a:buSzPts val="358"/>
              <a:buNone/>
            </a:pPr>
            <a:r>
              <a:rPr lang="en-GB" sz="1485"/>
              <a:t>3- Certified Robustness Approaches (e.g., Randomized Smoothing)</a:t>
            </a:r>
            <a:endParaRPr sz="1485"/>
          </a:p>
          <a:p>
            <a:pPr indent="-322897" lvl="0" marL="457200" rtl="0" algn="l">
              <a:lnSpc>
                <a:spcPct val="95000"/>
              </a:lnSpc>
              <a:spcBef>
                <a:spcPts val="1200"/>
              </a:spcBef>
              <a:spcAft>
                <a:spcPts val="0"/>
              </a:spcAft>
              <a:buSzPts val="1485"/>
              <a:buChar char="●"/>
            </a:pPr>
            <a:r>
              <a:rPr lang="en-GB" sz="1485"/>
              <a:t>Provable guarantees of model robustness</a:t>
            </a:r>
            <a:endParaRPr sz="1485"/>
          </a:p>
          <a:p>
            <a:pPr indent="-322897" lvl="0" marL="457200" rtl="0" algn="l">
              <a:lnSpc>
                <a:spcPct val="95000"/>
              </a:lnSpc>
              <a:spcBef>
                <a:spcPts val="0"/>
              </a:spcBef>
              <a:spcAft>
                <a:spcPts val="0"/>
              </a:spcAft>
              <a:buSzPts val="1485"/>
              <a:buChar char="●"/>
            </a:pPr>
            <a:r>
              <a:rPr lang="en-GB" sz="1485"/>
              <a:t>Focus on Randomized Smoothing</a:t>
            </a:r>
            <a:endParaRPr sz="1485"/>
          </a:p>
          <a:p>
            <a:pPr indent="0" lvl="0" marL="0" rtl="0" algn="l">
              <a:lnSpc>
                <a:spcPct val="95000"/>
              </a:lnSpc>
              <a:spcBef>
                <a:spcPts val="1200"/>
              </a:spcBef>
              <a:spcAft>
                <a:spcPts val="0"/>
              </a:spcAft>
              <a:buSzPts val="358"/>
              <a:buNone/>
            </a:pPr>
            <a:r>
              <a:rPr lang="en-GB" sz="1485"/>
              <a:t>Note: Limited to these categories due to time constraints and trade-offs</a:t>
            </a:r>
            <a:endParaRPr sz="1485"/>
          </a:p>
          <a:p>
            <a:pPr indent="0" lvl="0" marL="0" rtl="0" algn="l">
              <a:lnSpc>
                <a:spcPct val="95000"/>
              </a:lnSpc>
              <a:spcBef>
                <a:spcPts val="1200"/>
              </a:spcBef>
              <a:spcAft>
                <a:spcPts val="1200"/>
              </a:spcAft>
              <a:buSzPts val="358"/>
              <a:buNone/>
            </a:pPr>
            <a:r>
              <a:t/>
            </a:r>
            <a:endParaRPr sz="1085"/>
          </a:p>
        </p:txBody>
      </p:sp>
      <p:pic>
        <p:nvPicPr>
          <p:cNvPr id="75" name="Google Shape;75;p15"/>
          <p:cNvPicPr preferRelativeResize="0"/>
          <p:nvPr/>
        </p:nvPicPr>
        <p:blipFill>
          <a:blip r:embed="rId3">
            <a:alphaModFix/>
          </a:blip>
          <a:stretch>
            <a:fillRect/>
          </a:stretch>
        </p:blipFill>
        <p:spPr>
          <a:xfrm>
            <a:off x="5029200" y="1388500"/>
            <a:ext cx="3803100" cy="168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Defense Categories </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311700" y="1140925"/>
            <a:ext cx="54582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Input data filtering or Denoising techniques</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highlight>
                  <a:srgbClr val="FFFFFF"/>
                </a:highlight>
                <a:latin typeface="Arial"/>
                <a:ea typeface="Arial"/>
                <a:cs typeface="Arial"/>
                <a:sym typeface="Arial"/>
              </a:rPr>
              <a:t>Gaussian Smoothing</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highlight>
                  <a:srgbClr val="FFFFFF"/>
                </a:highlight>
                <a:latin typeface="Arial"/>
                <a:ea typeface="Arial"/>
                <a:cs typeface="Arial"/>
                <a:sym typeface="Arial"/>
              </a:rPr>
              <a:t>JPEG Compression</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highlight>
                  <a:srgbClr val="FFFFFF"/>
                </a:highlight>
                <a:latin typeface="Arial"/>
                <a:ea typeface="Arial"/>
                <a:cs typeface="Arial"/>
                <a:sym typeface="Arial"/>
              </a:rPr>
              <a:t>Median Filtering</a:t>
            </a:r>
            <a:endParaRPr sz="1500">
              <a:highlight>
                <a:srgbClr val="FFFFFF"/>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Runtime Adversarial training</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highlight>
                  <a:srgbClr val="FFFFFF"/>
                </a:highlight>
                <a:latin typeface="Arial"/>
                <a:ea typeface="Arial"/>
                <a:cs typeface="Arial"/>
                <a:sym typeface="Arial"/>
              </a:rPr>
              <a:t>Crafting adversarial examples using FGSM at runtime and training the model</a:t>
            </a:r>
            <a:endParaRPr sz="1500">
              <a:highlight>
                <a:srgbClr val="FFFFFF"/>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rgbClr val="FFFFFF"/>
                </a:highlight>
                <a:latin typeface="Arial"/>
                <a:ea typeface="Arial"/>
                <a:cs typeface="Arial"/>
                <a:sym typeface="Arial"/>
              </a:rPr>
              <a:t>Certified Robustness</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Font typeface="Arial"/>
              <a:buChar char="○"/>
            </a:pPr>
            <a:r>
              <a:rPr lang="en-GB" sz="1500">
                <a:highlight>
                  <a:srgbClr val="FFFFFF"/>
                </a:highlight>
                <a:latin typeface="Arial"/>
                <a:ea typeface="Arial"/>
                <a:cs typeface="Arial"/>
                <a:sym typeface="Arial"/>
              </a:rPr>
              <a:t>Randomized Smoothing</a:t>
            </a:r>
            <a:endParaRPr sz="1500">
              <a:highlight>
                <a:srgbClr val="FFFFFF"/>
              </a:highlight>
              <a:latin typeface="Arial"/>
              <a:ea typeface="Arial"/>
              <a:cs typeface="Arial"/>
              <a:sym typeface="Arial"/>
            </a:endParaRPr>
          </a:p>
          <a:p>
            <a:pPr indent="0" lvl="0" marL="0" rtl="0" algn="l">
              <a:spcBef>
                <a:spcPts val="0"/>
              </a:spcBef>
              <a:spcAft>
                <a:spcPts val="0"/>
              </a:spcAft>
              <a:buNone/>
            </a:pPr>
            <a:r>
              <a:t/>
            </a:r>
            <a:endParaRPr sz="1500">
              <a:highlight>
                <a:srgbClr val="FFFFFF"/>
              </a:highlight>
              <a:latin typeface="Arial"/>
              <a:ea typeface="Arial"/>
              <a:cs typeface="Arial"/>
              <a:sym typeface="Arial"/>
            </a:endParaRPr>
          </a:p>
          <a:p>
            <a:pPr indent="0" lvl="0" marL="0" rtl="0" algn="l">
              <a:spcBef>
                <a:spcPts val="1200"/>
              </a:spcBef>
              <a:spcAft>
                <a:spcPts val="1200"/>
              </a:spcAft>
              <a:buNone/>
            </a:pPr>
            <a:r>
              <a:t/>
            </a:r>
            <a:endParaRPr sz="1500">
              <a:highlight>
                <a:srgbClr val="FFFFFF"/>
              </a:highlight>
              <a:latin typeface="Arial"/>
              <a:ea typeface="Arial"/>
              <a:cs typeface="Arial"/>
              <a:sym typeface="Arial"/>
            </a:endParaRPr>
          </a:p>
        </p:txBody>
      </p:sp>
      <p:pic>
        <p:nvPicPr>
          <p:cNvPr descr="source: https://www.sciencedirect.com/topics/computer-science/median-filter" id="82" name="Google Shape;82;p16" title="median filter with a 3 × 3 kernel"/>
          <p:cNvPicPr preferRelativeResize="0"/>
          <p:nvPr/>
        </p:nvPicPr>
        <p:blipFill>
          <a:blip r:embed="rId3">
            <a:alphaModFix/>
          </a:blip>
          <a:stretch>
            <a:fillRect/>
          </a:stretch>
        </p:blipFill>
        <p:spPr>
          <a:xfrm>
            <a:off x="5769925" y="259175"/>
            <a:ext cx="2956425" cy="2127450"/>
          </a:xfrm>
          <a:prstGeom prst="rect">
            <a:avLst/>
          </a:prstGeom>
          <a:noFill/>
          <a:ln>
            <a:noFill/>
          </a:ln>
        </p:spPr>
      </p:pic>
      <p:sp>
        <p:nvSpPr>
          <p:cNvPr id="83" name="Google Shape;83;p16"/>
          <p:cNvSpPr txBox="1"/>
          <p:nvPr/>
        </p:nvSpPr>
        <p:spPr>
          <a:xfrm>
            <a:off x="5769875" y="2386625"/>
            <a:ext cx="3062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rgbClr val="2E2E2E"/>
                </a:solidFill>
              </a:rPr>
              <a:t>Median Filter with a 3 × 3 kernel (source: </a:t>
            </a:r>
            <a:r>
              <a:rPr lang="en-GB" sz="900" u="sng">
                <a:solidFill>
                  <a:schemeClr val="hlink"/>
                </a:solidFill>
                <a:hlinkClick r:id="rId4"/>
              </a:rPr>
              <a:t>sciencedirect</a:t>
            </a:r>
            <a:r>
              <a:rPr lang="en-GB" sz="900">
                <a:solidFill>
                  <a:srgbClr val="2E2E2E"/>
                </a:solidFill>
              </a:rPr>
              <a:t>)</a:t>
            </a:r>
            <a:endParaRPr sz="900">
              <a:latin typeface="Proxima Nova"/>
              <a:ea typeface="Proxima Nova"/>
              <a:cs typeface="Proxima Nova"/>
              <a:sym typeface="Proxima Nova"/>
            </a:endParaRPr>
          </a:p>
        </p:txBody>
      </p:sp>
      <p:pic>
        <p:nvPicPr>
          <p:cNvPr id="84" name="Google Shape;84;p16"/>
          <p:cNvPicPr preferRelativeResize="0"/>
          <p:nvPr/>
        </p:nvPicPr>
        <p:blipFill>
          <a:blip r:embed="rId5">
            <a:alphaModFix/>
          </a:blip>
          <a:stretch>
            <a:fillRect/>
          </a:stretch>
        </p:blipFill>
        <p:spPr>
          <a:xfrm>
            <a:off x="5717850" y="2834750"/>
            <a:ext cx="1433225" cy="1433225"/>
          </a:xfrm>
          <a:prstGeom prst="rect">
            <a:avLst/>
          </a:prstGeom>
          <a:noFill/>
          <a:ln>
            <a:noFill/>
          </a:ln>
        </p:spPr>
      </p:pic>
      <p:pic>
        <p:nvPicPr>
          <p:cNvPr id="85" name="Google Shape;85;p16"/>
          <p:cNvPicPr preferRelativeResize="0"/>
          <p:nvPr/>
        </p:nvPicPr>
        <p:blipFill>
          <a:blip r:embed="rId6">
            <a:alphaModFix/>
          </a:blip>
          <a:stretch>
            <a:fillRect/>
          </a:stretch>
        </p:blipFill>
        <p:spPr>
          <a:xfrm>
            <a:off x="7293125" y="2834750"/>
            <a:ext cx="1433225" cy="1433225"/>
          </a:xfrm>
          <a:prstGeom prst="rect">
            <a:avLst/>
          </a:prstGeom>
          <a:noFill/>
          <a:ln>
            <a:noFill/>
          </a:ln>
        </p:spPr>
      </p:pic>
      <p:sp>
        <p:nvSpPr>
          <p:cNvPr id="86" name="Google Shape;86;p16"/>
          <p:cNvSpPr txBox="1"/>
          <p:nvPr/>
        </p:nvSpPr>
        <p:spPr>
          <a:xfrm>
            <a:off x="5769875" y="4369425"/>
            <a:ext cx="2956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rgbClr val="2E2E2E"/>
                </a:solidFill>
              </a:rPr>
              <a:t>Certified Adversarial Robustness via Randomized Smoothing</a:t>
            </a:r>
            <a:r>
              <a:rPr lang="en-GB" sz="900">
                <a:solidFill>
                  <a:srgbClr val="2E2E2E"/>
                </a:solidFill>
              </a:rPr>
              <a:t> (source: </a:t>
            </a:r>
            <a:r>
              <a:rPr lang="en-GB" sz="900" u="sng">
                <a:solidFill>
                  <a:schemeClr val="hlink"/>
                </a:solidFill>
                <a:hlinkClick r:id="rId7"/>
              </a:rPr>
              <a:t>GitHub:locuslab/smoothing</a:t>
            </a:r>
            <a:r>
              <a:rPr lang="en-GB" sz="900">
                <a:solidFill>
                  <a:srgbClr val="2E2E2E"/>
                </a:solidFill>
              </a:rPr>
              <a:t>)</a:t>
            </a:r>
            <a:endParaRPr sz="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highlight>
                  <a:schemeClr val="lt1"/>
                </a:highlight>
                <a:latin typeface="Arial"/>
                <a:ea typeface="Arial"/>
                <a:cs typeface="Arial"/>
                <a:sym typeface="Arial"/>
              </a:rPr>
              <a:t>Approaches &amp; Technique</a:t>
            </a:r>
            <a:endParaRPr sz="2111"/>
          </a:p>
        </p:txBody>
      </p:sp>
      <p:pic>
        <p:nvPicPr>
          <p:cNvPr id="92" name="Google Shape;92;p17"/>
          <p:cNvPicPr preferRelativeResize="0"/>
          <p:nvPr/>
        </p:nvPicPr>
        <p:blipFill>
          <a:blip r:embed="rId3">
            <a:alphaModFix/>
          </a:blip>
          <a:stretch>
            <a:fillRect/>
          </a:stretch>
        </p:blipFill>
        <p:spPr>
          <a:xfrm>
            <a:off x="392617" y="1570325"/>
            <a:ext cx="5821100" cy="2992600"/>
          </a:xfrm>
          <a:prstGeom prst="rect">
            <a:avLst/>
          </a:prstGeom>
          <a:noFill/>
          <a:ln>
            <a:noFill/>
          </a:ln>
        </p:spPr>
      </p:pic>
      <p:sp>
        <p:nvSpPr>
          <p:cNvPr id="93" name="Google Shape;93;p17"/>
          <p:cNvSpPr txBox="1"/>
          <p:nvPr/>
        </p:nvSpPr>
        <p:spPr>
          <a:xfrm>
            <a:off x="311700" y="1170125"/>
            <a:ext cx="50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Certified Robustness</a:t>
            </a:r>
            <a:endParaRPr b="1">
              <a:latin typeface="Proxima Nova"/>
              <a:ea typeface="Proxima Nova"/>
              <a:cs typeface="Proxima Nova"/>
              <a:sym typeface="Proxima Nova"/>
            </a:endParaRPr>
          </a:p>
        </p:txBody>
      </p:sp>
      <p:pic>
        <p:nvPicPr>
          <p:cNvPr id="94" name="Google Shape;94;p17"/>
          <p:cNvPicPr preferRelativeResize="0"/>
          <p:nvPr/>
        </p:nvPicPr>
        <p:blipFill>
          <a:blip r:embed="rId4">
            <a:alphaModFix/>
          </a:blip>
          <a:stretch>
            <a:fillRect/>
          </a:stretch>
        </p:blipFill>
        <p:spPr>
          <a:xfrm>
            <a:off x="6426025" y="1170125"/>
            <a:ext cx="2565574" cy="2589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highlight>
                  <a:schemeClr val="lt1"/>
                </a:highlight>
                <a:latin typeface="Arial"/>
                <a:ea typeface="Arial"/>
                <a:cs typeface="Arial"/>
                <a:sym typeface="Arial"/>
              </a:rPr>
              <a:t>Approaches &amp; Technique</a:t>
            </a:r>
            <a:endParaRPr sz="2700"/>
          </a:p>
        </p:txBody>
      </p:sp>
      <p:pic>
        <p:nvPicPr>
          <p:cNvPr id="100" name="Google Shape;100;p18"/>
          <p:cNvPicPr preferRelativeResize="0"/>
          <p:nvPr/>
        </p:nvPicPr>
        <p:blipFill>
          <a:blip r:embed="rId3">
            <a:alphaModFix/>
          </a:blip>
          <a:stretch>
            <a:fillRect/>
          </a:stretch>
        </p:blipFill>
        <p:spPr>
          <a:xfrm>
            <a:off x="392625" y="1770375"/>
            <a:ext cx="7168849" cy="2219725"/>
          </a:xfrm>
          <a:prstGeom prst="rect">
            <a:avLst/>
          </a:prstGeom>
          <a:noFill/>
          <a:ln>
            <a:noFill/>
          </a:ln>
        </p:spPr>
      </p:pic>
      <p:sp>
        <p:nvSpPr>
          <p:cNvPr id="101" name="Google Shape;101;p18"/>
          <p:cNvSpPr txBox="1"/>
          <p:nvPr/>
        </p:nvSpPr>
        <p:spPr>
          <a:xfrm>
            <a:off x="311700" y="1108450"/>
            <a:ext cx="50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Adversarial Training</a:t>
            </a:r>
            <a:endParaRPr b="1">
              <a:latin typeface="Proxima Nova"/>
              <a:ea typeface="Proxima Nova"/>
              <a:cs typeface="Proxima Nova"/>
              <a:sym typeface="Proxima Nova"/>
            </a:endParaRPr>
          </a:p>
        </p:txBody>
      </p:sp>
      <p:pic>
        <p:nvPicPr>
          <p:cNvPr id="102" name="Google Shape;102;p18"/>
          <p:cNvPicPr preferRelativeResize="0"/>
          <p:nvPr/>
        </p:nvPicPr>
        <p:blipFill>
          <a:blip r:embed="rId4">
            <a:alphaModFix/>
          </a:blip>
          <a:stretch>
            <a:fillRect/>
          </a:stretch>
        </p:blipFill>
        <p:spPr>
          <a:xfrm>
            <a:off x="5523725" y="178950"/>
            <a:ext cx="2562625" cy="159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highlight>
                  <a:schemeClr val="lt1"/>
                </a:highlight>
                <a:latin typeface="Arial"/>
                <a:ea typeface="Arial"/>
                <a:cs typeface="Arial"/>
                <a:sym typeface="Arial"/>
              </a:rPr>
              <a:t>Approaches &amp; Technique</a:t>
            </a:r>
            <a:endParaRPr sz="1800"/>
          </a:p>
        </p:txBody>
      </p:sp>
      <p:sp>
        <p:nvSpPr>
          <p:cNvPr id="108" name="Google Shape;108;p19"/>
          <p:cNvSpPr txBox="1"/>
          <p:nvPr/>
        </p:nvSpPr>
        <p:spPr>
          <a:xfrm>
            <a:off x="311700" y="1017725"/>
            <a:ext cx="50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Input data filtering and Denoising techniques</a:t>
            </a:r>
            <a:endParaRPr b="1">
              <a:latin typeface="Proxima Nova"/>
              <a:ea typeface="Proxima Nova"/>
              <a:cs typeface="Proxima Nova"/>
              <a:sym typeface="Proxima Nova"/>
            </a:endParaRPr>
          </a:p>
        </p:txBody>
      </p:sp>
      <p:pic>
        <p:nvPicPr>
          <p:cNvPr id="109" name="Google Shape;109;p19"/>
          <p:cNvPicPr preferRelativeResize="0"/>
          <p:nvPr/>
        </p:nvPicPr>
        <p:blipFill>
          <a:blip r:embed="rId3">
            <a:alphaModFix/>
          </a:blip>
          <a:stretch>
            <a:fillRect/>
          </a:stretch>
        </p:blipFill>
        <p:spPr>
          <a:xfrm>
            <a:off x="5179375" y="259400"/>
            <a:ext cx="2884650" cy="4369250"/>
          </a:xfrm>
          <a:prstGeom prst="rect">
            <a:avLst/>
          </a:prstGeom>
          <a:noFill/>
          <a:ln>
            <a:noFill/>
          </a:ln>
        </p:spPr>
      </p:pic>
      <p:sp>
        <p:nvSpPr>
          <p:cNvPr id="110" name="Google Shape;110;p19"/>
          <p:cNvSpPr txBox="1"/>
          <p:nvPr>
            <p:ph idx="1" type="body"/>
          </p:nvPr>
        </p:nvSpPr>
        <p:spPr>
          <a:xfrm>
            <a:off x="311700" y="1360150"/>
            <a:ext cx="54582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210">
                <a:highlight>
                  <a:srgbClr val="FFFFFF"/>
                </a:highlight>
                <a:latin typeface="Arial"/>
                <a:ea typeface="Arial"/>
                <a:cs typeface="Arial"/>
                <a:sym typeface="Arial"/>
              </a:rPr>
              <a:t>Feng et. al.’s defense:</a:t>
            </a:r>
            <a:endParaRPr sz="1210">
              <a:highlight>
                <a:srgbClr val="FFFFFF"/>
              </a:highlight>
              <a:latin typeface="Arial"/>
              <a:ea typeface="Arial"/>
              <a:cs typeface="Arial"/>
              <a:sym typeface="Arial"/>
            </a:endParaRPr>
          </a:p>
          <a:p>
            <a:pPr indent="-305435" lvl="0" marL="457200" rtl="0" algn="l">
              <a:lnSpc>
                <a:spcPct val="95000"/>
              </a:lnSpc>
              <a:spcBef>
                <a:spcPts val="1200"/>
              </a:spcBef>
              <a:spcAft>
                <a:spcPts val="0"/>
              </a:spcAft>
              <a:buSzPts val="1210"/>
              <a:buFont typeface="Arial"/>
              <a:buAutoNum type="arabicPeriod"/>
            </a:pPr>
            <a:r>
              <a:rPr lang="en-GB" sz="1210">
                <a:highlight>
                  <a:srgbClr val="FFFFFF"/>
                </a:highlight>
                <a:latin typeface="Arial"/>
                <a:ea typeface="Arial"/>
                <a:cs typeface="Arial"/>
                <a:sym typeface="Arial"/>
              </a:rPr>
              <a:t>Bilateral filtering</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Rotation</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Averaging</a:t>
            </a:r>
            <a:endParaRPr sz="1210">
              <a:highlight>
                <a:srgbClr val="FFFFFF"/>
              </a:highlight>
              <a:latin typeface="Arial"/>
              <a:ea typeface="Arial"/>
              <a:cs typeface="Arial"/>
              <a:sym typeface="Arial"/>
            </a:endParaRPr>
          </a:p>
          <a:p>
            <a:pPr indent="0" lvl="0" marL="0" rtl="0" algn="l">
              <a:lnSpc>
                <a:spcPct val="95000"/>
              </a:lnSpc>
              <a:spcBef>
                <a:spcPts val="1200"/>
              </a:spcBef>
              <a:spcAft>
                <a:spcPts val="0"/>
              </a:spcAft>
              <a:buSzPts val="1018"/>
              <a:buNone/>
            </a:pPr>
            <a:r>
              <a:rPr lang="en-GB" sz="1210">
                <a:highlight>
                  <a:srgbClr val="FFFFFF"/>
                </a:highlight>
                <a:latin typeface="Arial"/>
                <a:ea typeface="Arial"/>
                <a:cs typeface="Arial"/>
                <a:sym typeface="Arial"/>
              </a:rPr>
              <a:t>Shokri et al.’s defense:</a:t>
            </a:r>
            <a:endParaRPr sz="1210">
              <a:highlight>
                <a:srgbClr val="FFFFFF"/>
              </a:highlight>
              <a:latin typeface="Arial"/>
              <a:ea typeface="Arial"/>
              <a:cs typeface="Arial"/>
              <a:sym typeface="Arial"/>
            </a:endParaRPr>
          </a:p>
          <a:p>
            <a:pPr indent="-305435" lvl="0" marL="457200" rtl="0" algn="l">
              <a:lnSpc>
                <a:spcPct val="95000"/>
              </a:lnSpc>
              <a:spcBef>
                <a:spcPts val="1200"/>
              </a:spcBef>
              <a:spcAft>
                <a:spcPts val="0"/>
              </a:spcAft>
              <a:buSzPts val="1210"/>
              <a:buFont typeface="Arial"/>
              <a:buAutoNum type="arabicPeriod"/>
            </a:pPr>
            <a:r>
              <a:rPr lang="en-GB" sz="1210">
                <a:highlight>
                  <a:srgbClr val="FFFFFF"/>
                </a:highlight>
                <a:latin typeface="Arial"/>
                <a:ea typeface="Arial"/>
                <a:cs typeface="Arial"/>
                <a:sym typeface="Arial"/>
              </a:rPr>
              <a:t>Restrict the prediction vector to the top 3 classes.</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Applying Rounding d = 3.</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Applying Temperature t = 5.</a:t>
            </a:r>
            <a:endParaRPr sz="1210">
              <a:highlight>
                <a:srgbClr val="FFFFFF"/>
              </a:highlight>
              <a:latin typeface="Arial"/>
              <a:ea typeface="Arial"/>
              <a:cs typeface="Arial"/>
              <a:sym typeface="Arial"/>
            </a:endParaRPr>
          </a:p>
          <a:p>
            <a:pPr indent="0" lvl="0" marL="457200" rtl="0" algn="l">
              <a:lnSpc>
                <a:spcPct val="95000"/>
              </a:lnSpc>
              <a:spcBef>
                <a:spcPts val="0"/>
              </a:spcBef>
              <a:spcAft>
                <a:spcPts val="0"/>
              </a:spcAft>
              <a:buSzPts val="1018"/>
              <a:buNone/>
            </a:pPr>
            <a:r>
              <a:t/>
            </a:r>
            <a:endParaRPr sz="1210">
              <a:highlight>
                <a:srgbClr val="FFFFFF"/>
              </a:highlight>
              <a:latin typeface="Arial"/>
              <a:ea typeface="Arial"/>
              <a:cs typeface="Arial"/>
              <a:sym typeface="Arial"/>
            </a:endParaRPr>
          </a:p>
          <a:p>
            <a:pPr indent="0" lvl="0" marL="0" rtl="0" algn="l">
              <a:lnSpc>
                <a:spcPct val="95000"/>
              </a:lnSpc>
              <a:spcBef>
                <a:spcPts val="0"/>
              </a:spcBef>
              <a:spcAft>
                <a:spcPts val="0"/>
              </a:spcAft>
              <a:buSzPts val="1018"/>
              <a:buNone/>
            </a:pPr>
            <a:r>
              <a:rPr lang="en-GB" sz="1210">
                <a:highlight>
                  <a:srgbClr val="FFFFFF"/>
                </a:highlight>
                <a:latin typeface="Arial"/>
                <a:ea typeface="Arial"/>
                <a:cs typeface="Arial"/>
                <a:sym typeface="Arial"/>
              </a:rPr>
              <a:t>Liu et. al’s </a:t>
            </a:r>
            <a:r>
              <a:rPr lang="en-GB" sz="1210">
                <a:highlight>
                  <a:srgbClr val="FFFFFF"/>
                </a:highlight>
                <a:latin typeface="Arial"/>
                <a:ea typeface="Arial"/>
                <a:cs typeface="Arial"/>
                <a:sym typeface="Arial"/>
              </a:rPr>
              <a:t>and other’s </a:t>
            </a:r>
            <a:r>
              <a:rPr lang="en-GB" sz="1210">
                <a:highlight>
                  <a:srgbClr val="FFFFFF"/>
                </a:highlight>
                <a:latin typeface="Arial"/>
                <a:ea typeface="Arial"/>
                <a:cs typeface="Arial"/>
                <a:sym typeface="Arial"/>
              </a:rPr>
              <a:t>defenses:</a:t>
            </a:r>
            <a:endParaRPr sz="1210">
              <a:highlight>
                <a:srgbClr val="FFFFFF"/>
              </a:highlight>
              <a:latin typeface="Arial"/>
              <a:ea typeface="Arial"/>
              <a:cs typeface="Arial"/>
              <a:sym typeface="Arial"/>
            </a:endParaRPr>
          </a:p>
          <a:p>
            <a:pPr indent="0" lvl="0" marL="0" rtl="0" algn="l">
              <a:lnSpc>
                <a:spcPct val="95000"/>
              </a:lnSpc>
              <a:spcBef>
                <a:spcPts val="0"/>
              </a:spcBef>
              <a:spcAft>
                <a:spcPts val="0"/>
              </a:spcAft>
              <a:buSzPts val="1018"/>
              <a:buNone/>
            </a:pPr>
            <a:r>
              <a:t/>
            </a:r>
            <a:endParaRPr sz="1117">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Total Varaition Minimization (</a:t>
            </a:r>
            <a:r>
              <a:rPr lang="en-GB" sz="1210">
                <a:highlight>
                  <a:schemeClr val="lt1"/>
                </a:highlight>
                <a:latin typeface="Arial"/>
                <a:ea typeface="Arial"/>
                <a:cs typeface="Arial"/>
                <a:sym typeface="Arial"/>
              </a:rPr>
              <a:t>TVM</a:t>
            </a:r>
            <a:r>
              <a:rPr lang="en-GB" sz="1210">
                <a:highlight>
                  <a:srgbClr val="FFFFFF"/>
                </a:highlight>
                <a:latin typeface="Arial"/>
                <a:ea typeface="Arial"/>
                <a:cs typeface="Arial"/>
                <a:sym typeface="Arial"/>
              </a:rPr>
              <a:t>)</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JPEG Compression </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Image Rotation </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3 Bit Depth Reduction</a:t>
            </a:r>
            <a:endParaRPr sz="1210">
              <a:highlight>
                <a:srgbClr val="FFFFFF"/>
              </a:highlight>
              <a:latin typeface="Arial"/>
              <a:ea typeface="Arial"/>
              <a:cs typeface="Arial"/>
              <a:sym typeface="Arial"/>
            </a:endParaRPr>
          </a:p>
          <a:p>
            <a:pPr indent="-305435" lvl="0" marL="457200" rtl="0" algn="l">
              <a:lnSpc>
                <a:spcPct val="95000"/>
              </a:lnSpc>
              <a:spcBef>
                <a:spcPts val="0"/>
              </a:spcBef>
              <a:spcAft>
                <a:spcPts val="0"/>
              </a:spcAft>
              <a:buSzPts val="1210"/>
              <a:buFont typeface="Arial"/>
              <a:buAutoNum type="arabicPeriod"/>
            </a:pPr>
            <a:r>
              <a:rPr lang="en-GB" sz="1210">
                <a:highlight>
                  <a:srgbClr val="FFFFFF"/>
                </a:highlight>
                <a:latin typeface="Arial"/>
                <a:ea typeface="Arial"/>
                <a:cs typeface="Arial"/>
                <a:sym typeface="Arial"/>
              </a:rPr>
              <a:t>Non-local Mean(11-3-4)</a:t>
            </a:r>
            <a:endParaRPr sz="1210">
              <a:highlight>
                <a:srgbClr val="FFFFFF"/>
              </a:highlight>
              <a:latin typeface="Arial"/>
              <a:ea typeface="Arial"/>
              <a:cs typeface="Arial"/>
              <a:sym typeface="Arial"/>
            </a:endParaRPr>
          </a:p>
          <a:p>
            <a:pPr indent="0" lvl="0" marL="457200" rtl="0" algn="l">
              <a:lnSpc>
                <a:spcPct val="95000"/>
              </a:lnSpc>
              <a:spcBef>
                <a:spcPts val="0"/>
              </a:spcBef>
              <a:spcAft>
                <a:spcPts val="0"/>
              </a:spcAft>
              <a:buSzPts val="1018"/>
              <a:buNone/>
            </a:pPr>
            <a:r>
              <a:t/>
            </a:r>
            <a:endParaRPr sz="1210">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and Model for Part 2</a:t>
            </a:r>
            <a:endParaRPr/>
          </a:p>
        </p:txBody>
      </p:sp>
      <p:sp>
        <p:nvSpPr>
          <p:cNvPr id="116" name="Google Shape;116;p20"/>
          <p:cNvSpPr txBox="1"/>
          <p:nvPr>
            <p:ph idx="1" type="body"/>
          </p:nvPr>
        </p:nvSpPr>
        <p:spPr>
          <a:xfrm>
            <a:off x="311700" y="1152475"/>
            <a:ext cx="4492500" cy="71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Fashion-MNIST dataset and CNN</a:t>
            </a:r>
            <a:endParaRPr/>
          </a:p>
        </p:txBody>
      </p:sp>
      <p:pic>
        <p:nvPicPr>
          <p:cNvPr id="117" name="Google Shape;117;p20"/>
          <p:cNvPicPr preferRelativeResize="0"/>
          <p:nvPr/>
        </p:nvPicPr>
        <p:blipFill>
          <a:blip r:embed="rId3">
            <a:alphaModFix/>
          </a:blip>
          <a:stretch>
            <a:fillRect/>
          </a:stretch>
        </p:blipFill>
        <p:spPr>
          <a:xfrm>
            <a:off x="311697" y="1871775"/>
            <a:ext cx="4789175" cy="2697100"/>
          </a:xfrm>
          <a:prstGeom prst="rect">
            <a:avLst/>
          </a:prstGeom>
          <a:noFill/>
          <a:ln>
            <a:noFill/>
          </a:ln>
        </p:spPr>
      </p:pic>
      <p:pic>
        <p:nvPicPr>
          <p:cNvPr id="118" name="Google Shape;118;p20"/>
          <p:cNvPicPr preferRelativeResize="0"/>
          <p:nvPr/>
        </p:nvPicPr>
        <p:blipFill>
          <a:blip r:embed="rId4">
            <a:alphaModFix/>
          </a:blip>
          <a:stretch>
            <a:fillRect/>
          </a:stretch>
        </p:blipFill>
        <p:spPr>
          <a:xfrm>
            <a:off x="6441875" y="0"/>
            <a:ext cx="1571150" cy="500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rPr lang="en-GB"/>
              <a:t>Part 1</a:t>
            </a:r>
            <a:endParaRPr/>
          </a:p>
        </p:txBody>
      </p:sp>
      <p:grpSp>
        <p:nvGrpSpPr>
          <p:cNvPr id="124" name="Google Shape;124;p21"/>
          <p:cNvGrpSpPr/>
          <p:nvPr/>
        </p:nvGrpSpPr>
        <p:grpSpPr>
          <a:xfrm>
            <a:off x="1814250" y="1803176"/>
            <a:ext cx="6227999" cy="2765599"/>
            <a:chOff x="216000" y="2051576"/>
            <a:chExt cx="6227999" cy="2765599"/>
          </a:xfrm>
        </p:grpSpPr>
        <p:pic>
          <p:nvPicPr>
            <p:cNvPr id="125" name="Google Shape;125;p21"/>
            <p:cNvPicPr preferRelativeResize="0"/>
            <p:nvPr/>
          </p:nvPicPr>
          <p:blipFill rotWithShape="1">
            <a:blip r:embed="rId3">
              <a:alphaModFix/>
            </a:blip>
            <a:srcRect b="41816" l="680" r="-679" t="0"/>
            <a:stretch/>
          </p:blipFill>
          <p:spPr>
            <a:xfrm>
              <a:off x="311700" y="2051576"/>
              <a:ext cx="6069475" cy="1947325"/>
            </a:xfrm>
            <a:prstGeom prst="rect">
              <a:avLst/>
            </a:prstGeom>
            <a:noFill/>
            <a:ln>
              <a:noFill/>
            </a:ln>
          </p:spPr>
        </p:pic>
        <p:pic>
          <p:nvPicPr>
            <p:cNvPr id="126" name="Google Shape;126;p21"/>
            <p:cNvPicPr preferRelativeResize="0"/>
            <p:nvPr/>
          </p:nvPicPr>
          <p:blipFill>
            <a:blip r:embed="rId4">
              <a:alphaModFix/>
            </a:blip>
            <a:stretch>
              <a:fillRect/>
            </a:stretch>
          </p:blipFill>
          <p:spPr>
            <a:xfrm>
              <a:off x="216000" y="3999600"/>
              <a:ext cx="6227999" cy="817575"/>
            </a:xfrm>
            <a:prstGeom prst="rect">
              <a:avLst/>
            </a:prstGeom>
            <a:noFill/>
            <a:ln>
              <a:noFill/>
            </a:ln>
          </p:spPr>
        </p:pic>
      </p:grpSp>
      <p:pic>
        <p:nvPicPr>
          <p:cNvPr id="127" name="Google Shape;127;p21"/>
          <p:cNvPicPr preferRelativeResize="0"/>
          <p:nvPr/>
        </p:nvPicPr>
        <p:blipFill>
          <a:blip r:embed="rId5">
            <a:alphaModFix/>
          </a:blip>
          <a:stretch>
            <a:fillRect/>
          </a:stretch>
        </p:blipFill>
        <p:spPr>
          <a:xfrm>
            <a:off x="2128750" y="4664625"/>
            <a:ext cx="5599000" cy="203600"/>
          </a:xfrm>
          <a:prstGeom prst="rect">
            <a:avLst/>
          </a:prstGeom>
          <a:noFill/>
          <a:ln>
            <a:noFill/>
          </a:ln>
        </p:spPr>
      </p:pic>
      <p:pic>
        <p:nvPicPr>
          <p:cNvPr id="128" name="Google Shape;128;p21"/>
          <p:cNvPicPr preferRelativeResize="0"/>
          <p:nvPr/>
        </p:nvPicPr>
        <p:blipFill>
          <a:blip r:embed="rId6">
            <a:alphaModFix/>
          </a:blip>
          <a:stretch>
            <a:fillRect/>
          </a:stretch>
        </p:blipFill>
        <p:spPr>
          <a:xfrm>
            <a:off x="1924350" y="421375"/>
            <a:ext cx="6007774" cy="128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