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9" r:id="rId5"/>
    <p:sldId id="265" r:id="rId6"/>
    <p:sldId id="262" r:id="rId7"/>
    <p:sldId id="263" r:id="rId8"/>
    <p:sldId id="268" r:id="rId9"/>
    <p:sldId id="269" r:id="rId10"/>
    <p:sldId id="270" r:id="rId11"/>
    <p:sldId id="264" r:id="rId12"/>
    <p:sldId id="271" r:id="rId13"/>
    <p:sldId id="272" r:id="rId14"/>
    <p:sldId id="273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607E70"/>
    <a:srgbClr val="003300"/>
    <a:srgbClr val="20BE2F"/>
    <a:srgbClr val="508E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90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861D-6413-4F75-8217-00576FE4D93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77A4-8EFA-445B-B83A-573723F55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0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861D-6413-4F75-8217-00576FE4D93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77A4-8EFA-445B-B83A-573723F55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1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861D-6413-4F75-8217-00576FE4D93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77A4-8EFA-445B-B83A-573723F55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9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861D-6413-4F75-8217-00576FE4D93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77A4-8EFA-445B-B83A-573723F55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1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861D-6413-4F75-8217-00576FE4D93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77A4-8EFA-445B-B83A-573723F55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0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861D-6413-4F75-8217-00576FE4D93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77A4-8EFA-445B-B83A-573723F55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6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861D-6413-4F75-8217-00576FE4D93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77A4-8EFA-445B-B83A-573723F55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3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861D-6413-4F75-8217-00576FE4D93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77A4-8EFA-445B-B83A-573723F55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0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861D-6413-4F75-8217-00576FE4D93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77A4-8EFA-445B-B83A-573723F55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861D-6413-4F75-8217-00576FE4D93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77A4-8EFA-445B-B83A-573723F55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7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861D-6413-4F75-8217-00576FE4D93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77A4-8EFA-445B-B83A-573723F55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47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A861D-6413-4F75-8217-00576FE4D93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177A4-8EFA-445B-B83A-573723F55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8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pbt.surabaya.go.id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024" y="1541239"/>
            <a:ext cx="7772400" cy="1102519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3300"/>
                </a:solidFill>
              </a:rPr>
              <a:t>IZIN PEMAKAIAN TANAH/SURAT IJO</a:t>
            </a:r>
            <a:br>
              <a:rPr lang="en-US" sz="3200" b="1" dirty="0" smtClean="0">
                <a:solidFill>
                  <a:srgbClr val="003300"/>
                </a:solidFill>
              </a:rPr>
            </a:br>
            <a:r>
              <a:rPr lang="en-US" sz="3200" b="1" dirty="0" smtClean="0">
                <a:solidFill>
                  <a:srgbClr val="003300"/>
                </a:solidFill>
              </a:rPr>
              <a:t>PEMERINTAH KOTA SURABAYA</a:t>
            </a:r>
            <a:endParaRPr lang="en-US" sz="3200" b="1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02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-20538"/>
            <a:ext cx="9144000" cy="707926"/>
            <a:chOff x="-36512" y="-20538"/>
            <a:chExt cx="9180512" cy="707926"/>
          </a:xfrm>
        </p:grpSpPr>
        <p:sp>
          <p:nvSpPr>
            <p:cNvPr id="6" name="Rectangle 5"/>
            <p:cNvSpPr/>
            <p:nvPr/>
          </p:nvSpPr>
          <p:spPr>
            <a:xfrm>
              <a:off x="-36512" y="555526"/>
              <a:ext cx="9180512" cy="131862"/>
            </a:xfrm>
            <a:prstGeom prst="rect">
              <a:avLst/>
            </a:prstGeom>
            <a:solidFill>
              <a:srgbClr val="20BE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-36512" y="-20538"/>
              <a:ext cx="9180512" cy="629270"/>
            </a:xfrm>
            <a:prstGeom prst="rect">
              <a:avLst/>
            </a:prstGeom>
            <a:solidFill>
              <a:srgbClr val="607E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9512" y="83408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solidFill>
                  <a:schemeClr val="bg1"/>
                </a:solidFill>
              </a:rPr>
              <a:t>BERAKHIRNYA IPT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620545"/>
            <a:ext cx="8784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Pasal</a:t>
            </a:r>
            <a:r>
              <a:rPr lang="en-US" dirty="0"/>
              <a:t> 10 </a:t>
            </a:r>
            <a:r>
              <a:rPr lang="en-US" dirty="0" err="1"/>
              <a:t>Peraturan</a:t>
            </a:r>
            <a:r>
              <a:rPr lang="en-US" dirty="0"/>
              <a:t> Daerah Kota Surabaya </a:t>
            </a:r>
            <a:r>
              <a:rPr lang="en-US" dirty="0" err="1"/>
              <a:t>Nomor</a:t>
            </a:r>
            <a:r>
              <a:rPr lang="en-US" dirty="0"/>
              <a:t> 3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smtClean="0"/>
              <a:t>2016, IPT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berakhir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:</a:t>
            </a:r>
          </a:p>
          <a:p>
            <a:pPr marL="265113" indent="-265113" algn="just">
              <a:buFont typeface="+mj-lt"/>
              <a:buAutoNum type="arabicPeriod"/>
            </a:pP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berlaku</a:t>
            </a:r>
            <a:r>
              <a:rPr lang="en-US" dirty="0"/>
              <a:t> IPT </a:t>
            </a:r>
            <a:r>
              <a:rPr lang="en-US" dirty="0" err="1"/>
              <a:t>berakhir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pemegang</a:t>
            </a:r>
            <a:r>
              <a:rPr lang="en-US" dirty="0"/>
              <a:t> IPT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memperpanjang</a:t>
            </a:r>
            <a:r>
              <a:rPr lang="en-US" dirty="0"/>
              <a:t> IPT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yang </a:t>
            </a:r>
            <a:r>
              <a:rPr lang="en-US" dirty="0" err="1" smtClean="0"/>
              <a:t>berlaku</a:t>
            </a:r>
            <a:r>
              <a:rPr lang="en-US" dirty="0" smtClean="0"/>
              <a:t>;</a:t>
            </a:r>
          </a:p>
          <a:p>
            <a:pPr marL="265113" indent="-265113" algn="just">
              <a:buFont typeface="+mj-lt"/>
              <a:buAutoNum type="arabicPeriod"/>
            </a:pP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;</a:t>
            </a:r>
          </a:p>
          <a:p>
            <a:pPr marL="265113" indent="-265113" algn="just">
              <a:buFont typeface="+mj-lt"/>
              <a:buAutoNum type="arabicPeriod"/>
            </a:pPr>
            <a:r>
              <a:rPr lang="en-US" dirty="0" err="1" smtClean="0"/>
              <a:t>Pemegang</a:t>
            </a:r>
            <a:r>
              <a:rPr lang="en-US" dirty="0" smtClean="0"/>
              <a:t> </a:t>
            </a:r>
            <a:r>
              <a:rPr lang="en-US" dirty="0"/>
              <a:t>IPT </a:t>
            </a:r>
            <a:r>
              <a:rPr lang="en-US" dirty="0" err="1"/>
              <a:t>meninggal</a:t>
            </a:r>
            <a:r>
              <a:rPr lang="en-US" dirty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;</a:t>
            </a:r>
          </a:p>
          <a:p>
            <a:pPr marL="265113" indent="-265113" algn="just">
              <a:buFont typeface="+mj-lt"/>
              <a:buAutoNum type="arabicPeriod"/>
            </a:pPr>
            <a:r>
              <a:rPr lang="en-US" dirty="0" smtClean="0"/>
              <a:t>IPT </a:t>
            </a:r>
            <a:r>
              <a:rPr lang="en-US" dirty="0" err="1"/>
              <a:t>dicabut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665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-20538"/>
            <a:ext cx="9144000" cy="707926"/>
            <a:chOff x="-36512" y="-20538"/>
            <a:chExt cx="9180512" cy="707926"/>
          </a:xfrm>
        </p:grpSpPr>
        <p:sp>
          <p:nvSpPr>
            <p:cNvPr id="6" name="Rectangle 5"/>
            <p:cNvSpPr/>
            <p:nvPr/>
          </p:nvSpPr>
          <p:spPr>
            <a:xfrm>
              <a:off x="-36512" y="555526"/>
              <a:ext cx="9180512" cy="131862"/>
            </a:xfrm>
            <a:prstGeom prst="rect">
              <a:avLst/>
            </a:prstGeom>
            <a:solidFill>
              <a:srgbClr val="20BE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-36512" y="-20538"/>
              <a:ext cx="9180512" cy="629270"/>
            </a:xfrm>
            <a:prstGeom prst="rect">
              <a:avLst/>
            </a:prstGeom>
            <a:solidFill>
              <a:srgbClr val="607E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9512" y="83408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solidFill>
                  <a:schemeClr val="bg1"/>
                </a:solidFill>
              </a:rPr>
              <a:t>PERMASALAHAN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772705"/>
            <a:ext cx="88569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Tanah yang </a:t>
            </a:r>
            <a:r>
              <a:rPr lang="en-US" dirty="0" err="1"/>
              <a:t>dikuasai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Kota Surabaya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dipergunakan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kepentingannya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yang </a:t>
            </a:r>
            <a:r>
              <a:rPr lang="en-US" dirty="0" err="1"/>
              <a:t>dipergunakan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.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/>
              <a:t>tanah</a:t>
            </a:r>
            <a:r>
              <a:rPr lang="en-US" dirty="0"/>
              <a:t> </a:t>
            </a:r>
            <a:r>
              <a:rPr lang="en-US" dirty="0" err="1"/>
              <a:t>aset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Kota Surabaya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smtClean="0"/>
              <a:t>2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265113" indent="-265113" algn="just">
              <a:buFont typeface="+mj-lt"/>
              <a:buAutoNum type="arabicPeriod"/>
            </a:pPr>
            <a:r>
              <a:rPr lang="en-US" b="1" dirty="0" err="1" smtClean="0"/>
              <a:t>Pemberian</a:t>
            </a:r>
            <a:r>
              <a:rPr lang="en-US" b="1" dirty="0" smtClean="0"/>
              <a:t> IPT/</a:t>
            </a:r>
            <a:r>
              <a:rPr lang="en-US" b="1" dirty="0" err="1" smtClean="0"/>
              <a:t>Surat</a:t>
            </a:r>
            <a:r>
              <a:rPr lang="en-US" b="1" dirty="0" smtClean="0"/>
              <a:t> </a:t>
            </a:r>
            <a:r>
              <a:rPr lang="en-US" b="1" dirty="0" err="1" smtClean="0"/>
              <a:t>Ijo</a:t>
            </a:r>
            <a:endParaRPr lang="en-US" b="1" dirty="0" smtClean="0"/>
          </a:p>
          <a:p>
            <a:pPr marL="265113" algn="just"/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ketiga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IPT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tanah</a:t>
            </a:r>
            <a:r>
              <a:rPr lang="en-US" dirty="0" smtClean="0"/>
              <a:t> </a:t>
            </a:r>
            <a:r>
              <a:rPr lang="en-US" dirty="0" err="1" smtClean="0"/>
              <a:t>aset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 Kota Surabaya </a:t>
            </a:r>
            <a:r>
              <a:rPr lang="en-US" dirty="0"/>
              <a:t>yang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tanah</a:t>
            </a:r>
            <a:r>
              <a:rPr lang="en-US" dirty="0" smtClean="0"/>
              <a:t> </a:t>
            </a:r>
            <a:r>
              <a:rPr lang="en-US" dirty="0" err="1" smtClean="0"/>
              <a:t>peninggalan</a:t>
            </a:r>
            <a:r>
              <a:rPr lang="en-US" dirty="0" smtClean="0"/>
              <a:t> </a:t>
            </a:r>
            <a:r>
              <a:rPr lang="en-US" dirty="0" err="1"/>
              <a:t>Pemerintah</a:t>
            </a:r>
            <a:r>
              <a:rPr lang="en-US" dirty="0"/>
              <a:t> Kota </a:t>
            </a:r>
            <a:r>
              <a:rPr lang="en-US" dirty="0" err="1"/>
              <a:t>Praja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zaman</a:t>
            </a:r>
            <a:r>
              <a:rPr lang="en-US" dirty="0"/>
              <a:t> </a:t>
            </a:r>
            <a:r>
              <a:rPr lang="en-US" dirty="0" err="1"/>
              <a:t>Belanda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pengadaan</a:t>
            </a:r>
            <a:r>
              <a:rPr lang="en-US" dirty="0" smtClean="0"/>
              <a:t> </a:t>
            </a:r>
            <a:r>
              <a:rPr lang="en-US" dirty="0" err="1" smtClean="0"/>
              <a:t>tanah</a:t>
            </a:r>
            <a:r>
              <a:rPr lang="en-US" dirty="0" smtClean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Kota </a:t>
            </a:r>
            <a:r>
              <a:rPr lang="en-US" dirty="0" smtClean="0"/>
              <a:t>Surabaya </a:t>
            </a:r>
            <a:r>
              <a:rPr lang="en-US" dirty="0" err="1" smtClean="0"/>
              <a:t>sebagaimana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diuraikan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. </a:t>
            </a:r>
          </a:p>
          <a:p>
            <a:pPr marL="265113" indent="-265113" algn="just">
              <a:buFont typeface="+mj-lt"/>
              <a:buAutoNum type="arabicPeriod" startAt="2"/>
            </a:pPr>
            <a:r>
              <a:rPr lang="en-US" b="1" dirty="0" err="1"/>
              <a:t>Perjanjian</a:t>
            </a:r>
            <a:r>
              <a:rPr lang="en-US" b="1" dirty="0"/>
              <a:t> </a:t>
            </a:r>
            <a:r>
              <a:rPr lang="en-US" b="1" dirty="0" err="1"/>
              <a:t>Penyerahan</a:t>
            </a:r>
            <a:r>
              <a:rPr lang="en-US" b="1" dirty="0"/>
              <a:t> </a:t>
            </a:r>
            <a:r>
              <a:rPr lang="en-US" b="1" dirty="0" err="1"/>
              <a:t>Penggunaan</a:t>
            </a:r>
            <a:r>
              <a:rPr lang="en-US" b="1" dirty="0"/>
              <a:t> Tanah</a:t>
            </a:r>
          </a:p>
          <a:p>
            <a:pPr marL="265113" algn="just"/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tanah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ketiga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Perjanjian</a:t>
            </a:r>
            <a:r>
              <a:rPr lang="en-US" dirty="0"/>
              <a:t> </a:t>
            </a:r>
            <a:r>
              <a:rPr lang="en-US" dirty="0" err="1"/>
              <a:t>Penyerahan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smtClean="0"/>
              <a:t>Tanah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asset </a:t>
            </a:r>
            <a:r>
              <a:rPr lang="en-US" dirty="0" err="1"/>
              <a:t>tanah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Kota Surabaya </a:t>
            </a:r>
            <a:r>
              <a:rPr lang="en-US" dirty="0" smtClean="0"/>
              <a:t>yang </a:t>
            </a:r>
            <a:r>
              <a:rPr lang="en-US" dirty="0" err="1" smtClean="0"/>
              <a:t>berstatus</a:t>
            </a:r>
            <a:r>
              <a:rPr lang="en-US" dirty="0" smtClean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Pakai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 smtClean="0"/>
              <a:t>Pengelolaan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Walikotamadya</a:t>
            </a:r>
            <a:r>
              <a:rPr lang="en-US" dirty="0"/>
              <a:t> </a:t>
            </a:r>
            <a:r>
              <a:rPr lang="en-US" dirty="0" err="1"/>
              <a:t>Kepala</a:t>
            </a:r>
            <a:r>
              <a:rPr lang="en-US" dirty="0"/>
              <a:t> Daerah Tingkat II Surabaya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/>
              <a:t>17 </a:t>
            </a:r>
            <a:r>
              <a:rPr lang="en-US" dirty="0" err="1"/>
              <a:t>Tahun</a:t>
            </a:r>
            <a:r>
              <a:rPr lang="en-US" dirty="0"/>
              <a:t> 1996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smtClean="0"/>
              <a:t>Tata </a:t>
            </a:r>
            <a:r>
              <a:rPr lang="en-US" dirty="0"/>
              <a:t>Cara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Bangunan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Tanah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</a:t>
            </a:r>
            <a:r>
              <a:rPr lang="en-US" dirty="0" err="1"/>
              <a:t>Kotamadya</a:t>
            </a:r>
            <a:r>
              <a:rPr lang="en-US" dirty="0"/>
              <a:t> Daerah Tingkat II Surabaya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74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-20538"/>
            <a:ext cx="9144000" cy="707926"/>
            <a:chOff x="-36512" y="-20538"/>
            <a:chExt cx="9180512" cy="707926"/>
          </a:xfrm>
        </p:grpSpPr>
        <p:sp>
          <p:nvSpPr>
            <p:cNvPr id="6" name="Rectangle 5"/>
            <p:cNvSpPr/>
            <p:nvPr/>
          </p:nvSpPr>
          <p:spPr>
            <a:xfrm>
              <a:off x="-36512" y="555526"/>
              <a:ext cx="9180512" cy="131862"/>
            </a:xfrm>
            <a:prstGeom prst="rect">
              <a:avLst/>
            </a:prstGeom>
            <a:solidFill>
              <a:srgbClr val="20BE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-36512" y="-20538"/>
              <a:ext cx="9180512" cy="629270"/>
            </a:xfrm>
            <a:prstGeom prst="rect">
              <a:avLst/>
            </a:prstGeom>
            <a:solidFill>
              <a:srgbClr val="607E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9512" y="83408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solidFill>
                  <a:schemeClr val="bg1"/>
                </a:solidFill>
              </a:rPr>
              <a:t>PERMASALAHAN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762833"/>
            <a:ext cx="87849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pelaksanaan</a:t>
            </a:r>
            <a:r>
              <a:rPr lang="en-US" sz="2000" dirty="0" smtClean="0"/>
              <a:t> </a:t>
            </a:r>
            <a:r>
              <a:rPr lang="en-US" sz="2000" dirty="0" err="1" smtClean="0"/>
              <a:t>pengelolaan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penggunaan</a:t>
            </a:r>
            <a:r>
              <a:rPr lang="en-US" sz="2000" dirty="0" smtClean="0"/>
              <a:t> </a:t>
            </a:r>
            <a:r>
              <a:rPr lang="en-US" sz="2000" dirty="0" err="1" smtClean="0"/>
              <a:t>tanah</a:t>
            </a:r>
            <a:r>
              <a:rPr lang="en-US" sz="2000" dirty="0" smtClean="0"/>
              <a:t>,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 smtClean="0"/>
              <a:t>tanah</a:t>
            </a:r>
            <a:r>
              <a:rPr lang="en-US" sz="2000" dirty="0" smtClean="0"/>
              <a:t> </a:t>
            </a:r>
            <a:r>
              <a:rPr lang="en-US" sz="2000" dirty="0" err="1" smtClean="0"/>
              <a:t>Pemerintah</a:t>
            </a:r>
            <a:r>
              <a:rPr lang="en-US" sz="2000" dirty="0" smtClean="0"/>
              <a:t> </a:t>
            </a:r>
            <a:r>
              <a:rPr lang="en-US" sz="2000" dirty="0"/>
              <a:t>Kota Surabaya </a:t>
            </a:r>
            <a:r>
              <a:rPr lang="en-US" sz="2000" dirty="0" err="1"/>
              <a:t>dengan</a:t>
            </a:r>
            <a:r>
              <a:rPr lang="en-US" sz="2000" dirty="0"/>
              <a:t> status </a:t>
            </a:r>
            <a:r>
              <a:rPr lang="en-US" sz="2000" dirty="0" err="1"/>
              <a:t>Hak</a:t>
            </a:r>
            <a:r>
              <a:rPr lang="en-US" sz="2000" dirty="0"/>
              <a:t> </a:t>
            </a:r>
            <a:r>
              <a:rPr lang="en-US" sz="2000" dirty="0" err="1"/>
              <a:t>Pakai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Hak</a:t>
            </a:r>
            <a:r>
              <a:rPr lang="en-US" sz="2000" dirty="0"/>
              <a:t> </a:t>
            </a:r>
            <a:r>
              <a:rPr lang="en-US" sz="2000" dirty="0" err="1"/>
              <a:t>Pengelolaan</a:t>
            </a:r>
            <a:r>
              <a:rPr lang="en-US" sz="2000" dirty="0"/>
              <a:t> </a:t>
            </a:r>
            <a:r>
              <a:rPr lang="en-US" sz="2000" dirty="0" err="1"/>
              <a:t>dipergunakan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pihak</a:t>
            </a:r>
            <a:r>
              <a:rPr lang="en-US" sz="2000" dirty="0"/>
              <a:t> </a:t>
            </a:r>
            <a:r>
              <a:rPr lang="en-US" sz="2000" dirty="0" err="1" smtClean="0"/>
              <a:t>ketiga</a:t>
            </a:r>
            <a:r>
              <a:rPr lang="en-US" sz="2000" dirty="0" smtClean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Perjanjian</a:t>
            </a:r>
            <a:r>
              <a:rPr lang="en-US" sz="2000" dirty="0"/>
              <a:t> </a:t>
            </a:r>
            <a:r>
              <a:rPr lang="en-US" sz="2000" dirty="0" err="1"/>
              <a:t>Penyerahan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</a:t>
            </a:r>
            <a:r>
              <a:rPr lang="en-US" sz="2000" dirty="0" smtClean="0"/>
              <a:t>Tanah, </a:t>
            </a:r>
            <a:r>
              <a:rPr lang="en-US" sz="2000" dirty="0" err="1" smtClean="0"/>
              <a:t>namun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/>
              <a:t>dipergunakan</a:t>
            </a:r>
            <a:r>
              <a:rPr lang="en-US" sz="2000" dirty="0"/>
              <a:t> </a:t>
            </a:r>
            <a:r>
              <a:rPr lang="en-US" sz="2000" dirty="0" err="1"/>
              <a:t>sendiri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kepentingan</a:t>
            </a:r>
            <a:r>
              <a:rPr lang="en-US" sz="2000" dirty="0"/>
              <a:t> </a:t>
            </a:r>
            <a:r>
              <a:rPr lang="en-US" sz="2000" dirty="0" err="1"/>
              <a:t>Pemerintah</a:t>
            </a:r>
            <a:r>
              <a:rPr lang="en-US" sz="2000" dirty="0"/>
              <a:t> Kota Surabaya, </a:t>
            </a:r>
            <a:r>
              <a:rPr lang="en-US" sz="2000" dirty="0" err="1"/>
              <a:t>misalnya</a:t>
            </a:r>
            <a:r>
              <a:rPr lang="en-US" sz="2000" dirty="0"/>
              <a:t> Kantor </a:t>
            </a:r>
            <a:r>
              <a:rPr lang="en-US" sz="2000" dirty="0" err="1"/>
              <a:t>Pemerintahan</a:t>
            </a:r>
            <a:r>
              <a:rPr lang="en-US" sz="2000" dirty="0"/>
              <a:t>, </a:t>
            </a:r>
            <a:r>
              <a:rPr lang="en-US" sz="2000" dirty="0" err="1"/>
              <a:t>Rumah</a:t>
            </a:r>
            <a:r>
              <a:rPr lang="en-US" sz="2000" dirty="0"/>
              <a:t> </a:t>
            </a:r>
            <a:r>
              <a:rPr lang="en-US" sz="2000" dirty="0" err="1"/>
              <a:t>Sakit</a:t>
            </a:r>
            <a:r>
              <a:rPr lang="en-US" sz="2000" dirty="0"/>
              <a:t> (RS), </a:t>
            </a:r>
            <a:r>
              <a:rPr lang="en-US" sz="2000" dirty="0" err="1"/>
              <a:t>Pusat</a:t>
            </a:r>
            <a:r>
              <a:rPr lang="en-US" sz="2000" dirty="0"/>
              <a:t> </a:t>
            </a:r>
            <a:r>
              <a:rPr lang="en-US" sz="2000" dirty="0" err="1"/>
              <a:t>Kesehatan</a:t>
            </a:r>
            <a:r>
              <a:rPr lang="en-US" sz="2000" dirty="0"/>
              <a:t> </a:t>
            </a:r>
            <a:r>
              <a:rPr lang="en-US" sz="2000" dirty="0" err="1"/>
              <a:t>Masyakarat</a:t>
            </a:r>
            <a:r>
              <a:rPr lang="en-US" sz="2000" dirty="0"/>
              <a:t> (</a:t>
            </a:r>
            <a:r>
              <a:rPr lang="en-US" sz="2000" dirty="0" err="1"/>
              <a:t>Puskesmas</a:t>
            </a:r>
            <a:r>
              <a:rPr lang="en-US" sz="2000" dirty="0"/>
              <a:t>),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Gedung</a:t>
            </a:r>
            <a:r>
              <a:rPr lang="en-US" sz="2000" dirty="0" smtClean="0"/>
              <a:t> </a:t>
            </a:r>
            <a:r>
              <a:rPr lang="en-US" sz="2000" dirty="0" err="1"/>
              <a:t>Pendidikan</a:t>
            </a:r>
            <a:r>
              <a:rPr lang="en-US" sz="2000" dirty="0"/>
              <a:t>.</a:t>
            </a:r>
          </a:p>
          <a:p>
            <a:pPr algn="just"/>
            <a:endParaRPr lang="en-US" sz="1000" dirty="0" smtClean="0"/>
          </a:p>
          <a:p>
            <a:pPr algn="just"/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/>
              <a:t>perkembangannya</a:t>
            </a:r>
            <a:r>
              <a:rPr lang="en-US" sz="2000" dirty="0"/>
              <a:t> </a:t>
            </a:r>
            <a:r>
              <a:rPr lang="en-US" sz="2000" dirty="0" err="1" smtClean="0"/>
              <a:t>penggunaan</a:t>
            </a:r>
            <a:r>
              <a:rPr lang="en-US" sz="2000" dirty="0" smtClean="0"/>
              <a:t> </a:t>
            </a:r>
            <a:r>
              <a:rPr lang="en-US" sz="2000" dirty="0" err="1" smtClean="0"/>
              <a:t>tanah</a:t>
            </a:r>
            <a:r>
              <a:rPr lang="en-US" sz="2000" dirty="0" smtClean="0"/>
              <a:t> asset </a:t>
            </a:r>
            <a:r>
              <a:rPr lang="en-US" sz="2000" dirty="0" err="1" smtClean="0"/>
              <a:t>Pemerintah</a:t>
            </a:r>
            <a:r>
              <a:rPr lang="en-US" sz="2000" dirty="0" smtClean="0"/>
              <a:t> Kota Surabaya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pihak</a:t>
            </a:r>
            <a:r>
              <a:rPr lang="en-US" sz="2000" dirty="0" smtClean="0"/>
              <a:t> </a:t>
            </a:r>
            <a:r>
              <a:rPr lang="en-US" sz="2000" dirty="0" err="1" smtClean="0"/>
              <a:t>ketiga</a:t>
            </a:r>
            <a:r>
              <a:rPr lang="en-US" sz="2000" dirty="0" smtClean="0"/>
              <a:t> </a:t>
            </a:r>
            <a:r>
              <a:rPr lang="en-US" sz="2000" dirty="0" err="1" smtClean="0"/>
              <a:t>melalui</a:t>
            </a:r>
            <a:r>
              <a:rPr lang="en-US" sz="2000" dirty="0" smtClean="0"/>
              <a:t> </a:t>
            </a:r>
            <a:r>
              <a:rPr lang="en-US" sz="2000" dirty="0" err="1" smtClean="0"/>
              <a:t>pemberian</a:t>
            </a:r>
            <a:r>
              <a:rPr lang="en-US" sz="2000" dirty="0" smtClean="0"/>
              <a:t> IPT </a:t>
            </a:r>
            <a:r>
              <a:rPr lang="en-US" sz="2000" dirty="0" err="1"/>
              <a:t>menimbulkan</a:t>
            </a:r>
            <a:r>
              <a:rPr lang="en-US" sz="2000" dirty="0"/>
              <a:t> </a:t>
            </a:r>
            <a:r>
              <a:rPr lang="en-US" sz="2000" dirty="0" err="1"/>
              <a:t>permasalahan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pemegang</a:t>
            </a:r>
            <a:r>
              <a:rPr lang="en-US" sz="2000" dirty="0"/>
              <a:t> IPT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Pemerintah</a:t>
            </a:r>
            <a:r>
              <a:rPr lang="en-US" sz="2000" dirty="0"/>
              <a:t> Kota Surabaya. </a:t>
            </a:r>
            <a:r>
              <a:rPr lang="en-US" sz="2000" dirty="0" err="1"/>
              <a:t>Pemegang</a:t>
            </a:r>
            <a:r>
              <a:rPr lang="en-US" sz="2000" dirty="0"/>
              <a:t> IPT yang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memanfaatkan</a:t>
            </a:r>
            <a:r>
              <a:rPr lang="en-US" sz="2000" dirty="0"/>
              <a:t> </a:t>
            </a:r>
            <a:r>
              <a:rPr lang="en-US" sz="2000" dirty="0" err="1"/>
              <a:t>tanah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bertahun-tahun</a:t>
            </a:r>
            <a:r>
              <a:rPr lang="en-US" sz="2000" dirty="0"/>
              <a:t>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mengajukan</a:t>
            </a:r>
            <a:r>
              <a:rPr lang="en-US" sz="2000" dirty="0"/>
              <a:t> </a:t>
            </a:r>
            <a:r>
              <a:rPr lang="en-US" sz="2000" dirty="0" err="1"/>
              <a:t>permohonan</a:t>
            </a:r>
            <a:r>
              <a:rPr lang="en-US" sz="2000" dirty="0"/>
              <a:t> </a:t>
            </a:r>
            <a:r>
              <a:rPr lang="en-US" sz="2000" dirty="0" err="1"/>
              <a:t>hak</a:t>
            </a:r>
            <a:r>
              <a:rPr lang="en-US" sz="2000" dirty="0"/>
              <a:t> </a:t>
            </a:r>
            <a:r>
              <a:rPr lang="en-US" sz="2000" dirty="0" err="1"/>
              <a:t>milik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Kantor </a:t>
            </a:r>
            <a:r>
              <a:rPr lang="en-US" sz="2000" dirty="0" err="1"/>
              <a:t>Pertanahan</a:t>
            </a:r>
            <a:r>
              <a:rPr lang="en-US" sz="2000" dirty="0"/>
              <a:t> Kota Surabaya, </a:t>
            </a:r>
            <a:r>
              <a:rPr lang="en-US" sz="2000" dirty="0" err="1"/>
              <a:t>sedangkan</a:t>
            </a:r>
            <a:r>
              <a:rPr lang="en-US" sz="2000" dirty="0"/>
              <a:t> </a:t>
            </a:r>
            <a:r>
              <a:rPr lang="en-US" sz="2000" dirty="0" err="1"/>
              <a:t>Pemerintah</a:t>
            </a:r>
            <a:r>
              <a:rPr lang="en-US" sz="2000" dirty="0"/>
              <a:t> Kota Surabaya </a:t>
            </a:r>
            <a:r>
              <a:rPr lang="en-US" sz="2000" dirty="0" err="1"/>
              <a:t>tetap</a:t>
            </a:r>
            <a:r>
              <a:rPr lang="en-US" sz="2000" dirty="0"/>
              <a:t> </a:t>
            </a:r>
            <a:r>
              <a:rPr lang="en-US" sz="2000" dirty="0" err="1"/>
              <a:t>menegaskan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tanah-tanah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tanah</a:t>
            </a:r>
            <a:r>
              <a:rPr lang="en-US" sz="2000" dirty="0"/>
              <a:t> </a:t>
            </a:r>
            <a:r>
              <a:rPr lang="en-US" sz="2000" dirty="0" err="1"/>
              <a:t>Pemerintah</a:t>
            </a:r>
            <a:r>
              <a:rPr lang="en-US" sz="2000" dirty="0"/>
              <a:t> Kota Surabaya. </a:t>
            </a:r>
          </a:p>
        </p:txBody>
      </p:sp>
    </p:spTree>
    <p:extLst>
      <p:ext uri="{BB962C8B-B14F-4D97-AF65-F5344CB8AC3E}">
        <p14:creationId xmlns:p14="http://schemas.microsoft.com/office/powerpoint/2010/main" val="346451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-20538"/>
            <a:ext cx="9144000" cy="707926"/>
            <a:chOff x="-36512" y="-20538"/>
            <a:chExt cx="9180512" cy="707926"/>
          </a:xfrm>
        </p:grpSpPr>
        <p:sp>
          <p:nvSpPr>
            <p:cNvPr id="6" name="Rectangle 5"/>
            <p:cNvSpPr/>
            <p:nvPr/>
          </p:nvSpPr>
          <p:spPr>
            <a:xfrm>
              <a:off x="-36512" y="555526"/>
              <a:ext cx="9180512" cy="131862"/>
            </a:xfrm>
            <a:prstGeom prst="rect">
              <a:avLst/>
            </a:prstGeom>
            <a:solidFill>
              <a:srgbClr val="20BE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-36512" y="-20538"/>
              <a:ext cx="9180512" cy="629270"/>
            </a:xfrm>
            <a:prstGeom prst="rect">
              <a:avLst/>
            </a:prstGeom>
            <a:solidFill>
              <a:srgbClr val="607E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9512" y="83408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solidFill>
                  <a:schemeClr val="bg1"/>
                </a:solidFill>
              </a:rPr>
              <a:t>PERMASALAHAN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998602"/>
            <a:ext cx="87849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/>
              <a:t>Atas</a:t>
            </a:r>
            <a:r>
              <a:rPr lang="en-US" sz="2000" dirty="0" smtClean="0"/>
              <a:t> </a:t>
            </a:r>
            <a:r>
              <a:rPr lang="en-US" sz="2000" dirty="0" err="1" smtClean="0"/>
              <a:t>permasalahan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penggunaan</a:t>
            </a:r>
            <a:r>
              <a:rPr lang="en-US" sz="2000" dirty="0" smtClean="0"/>
              <a:t> </a:t>
            </a:r>
            <a:r>
              <a:rPr lang="en-US" sz="2000" dirty="0" err="1"/>
              <a:t>tanah</a:t>
            </a:r>
            <a:r>
              <a:rPr lang="en-US" sz="2000" dirty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smtClean="0"/>
              <a:t>IPT </a:t>
            </a:r>
            <a:r>
              <a:rPr lang="en-US" sz="2000" dirty="0" err="1" smtClean="0"/>
              <a:t>perlu</a:t>
            </a:r>
            <a:r>
              <a:rPr lang="en-US" sz="2000" dirty="0" smtClean="0"/>
              <a:t> </a:t>
            </a:r>
            <a:r>
              <a:rPr lang="en-US" sz="2000" dirty="0" err="1" smtClean="0"/>
              <a:t>ditinjau</a:t>
            </a:r>
            <a:r>
              <a:rPr lang="en-US" sz="2000" dirty="0" smtClean="0"/>
              <a:t> </a:t>
            </a:r>
            <a:r>
              <a:rPr lang="en-US" sz="2000" dirty="0" err="1"/>
              <a:t>kembali</a:t>
            </a:r>
            <a:r>
              <a:rPr lang="en-US" sz="2000" dirty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disesuaikan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ketentuan</a:t>
            </a:r>
            <a:r>
              <a:rPr lang="en-US" sz="2000" dirty="0" smtClean="0"/>
              <a:t> UUPA </a:t>
            </a:r>
            <a:r>
              <a:rPr lang="en-US" sz="2000" dirty="0" err="1" smtClean="0"/>
              <a:t>serta</a:t>
            </a:r>
            <a:r>
              <a:rPr lang="en-US" sz="2000" dirty="0" smtClean="0"/>
              <a:t> </a:t>
            </a:r>
            <a:r>
              <a:rPr lang="en-US" sz="2000" dirty="0" err="1"/>
              <a:t>peraturan</a:t>
            </a:r>
            <a:r>
              <a:rPr lang="en-US" sz="2000" dirty="0"/>
              <a:t> </a:t>
            </a:r>
            <a:r>
              <a:rPr lang="en-US" sz="2000" dirty="0" err="1" smtClean="0"/>
              <a:t>pelaksanaannya</a:t>
            </a:r>
            <a:r>
              <a:rPr lang="en-US" sz="2000" dirty="0" smtClean="0"/>
              <a:t>. Hal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perlu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mengingat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pelaksanaannya</a:t>
            </a:r>
            <a:r>
              <a:rPr lang="en-US" sz="2000" dirty="0" smtClean="0"/>
              <a:t> </a:t>
            </a:r>
            <a:r>
              <a:rPr lang="en-US" sz="2000" dirty="0" err="1" smtClean="0"/>
              <a:t>pemegang</a:t>
            </a:r>
            <a:r>
              <a:rPr lang="en-US" sz="2000" dirty="0" smtClean="0"/>
              <a:t> IPT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mengajukan</a:t>
            </a:r>
            <a:r>
              <a:rPr lang="en-US" sz="2000" dirty="0" smtClean="0"/>
              <a:t> </a:t>
            </a:r>
            <a:r>
              <a:rPr lang="en-US" sz="2000" dirty="0" err="1" smtClean="0"/>
              <a:t>permohonan</a:t>
            </a:r>
            <a:r>
              <a:rPr lang="en-US" sz="2000" dirty="0" smtClean="0"/>
              <a:t> </a:t>
            </a:r>
            <a:r>
              <a:rPr lang="en-US" sz="2000" dirty="0" err="1"/>
              <a:t>hak</a:t>
            </a:r>
            <a:r>
              <a:rPr lang="en-US" sz="2000" dirty="0"/>
              <a:t> </a:t>
            </a:r>
            <a:r>
              <a:rPr lang="en-US" sz="2000" dirty="0" err="1"/>
              <a:t>atas</a:t>
            </a:r>
            <a:r>
              <a:rPr lang="en-US" sz="2000" dirty="0"/>
              <a:t> </a:t>
            </a:r>
            <a:r>
              <a:rPr lang="en-US" sz="2000" dirty="0" err="1" smtClean="0"/>
              <a:t>tanah</a:t>
            </a:r>
            <a:r>
              <a:rPr lang="en-US" sz="2000" dirty="0" smtClean="0"/>
              <a:t>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dasarnya</a:t>
            </a:r>
            <a:r>
              <a:rPr lang="en-US" sz="2000" dirty="0" smtClean="0"/>
              <a:t> IPT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hanyalah</a:t>
            </a:r>
            <a:r>
              <a:rPr lang="en-US" sz="2000" dirty="0" smtClean="0"/>
              <a:t> </a:t>
            </a:r>
            <a:r>
              <a:rPr lang="en-US" sz="2000" dirty="0" err="1" smtClean="0"/>
              <a:t>izin</a:t>
            </a:r>
            <a:r>
              <a:rPr lang="en-US" sz="2000" dirty="0" smtClean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memakai</a:t>
            </a:r>
            <a:r>
              <a:rPr lang="en-US" sz="2000" dirty="0"/>
              <a:t> </a:t>
            </a:r>
            <a:r>
              <a:rPr lang="en-US" sz="2000" dirty="0" err="1"/>
              <a:t>tanah</a:t>
            </a:r>
            <a:r>
              <a:rPr lang="en-US" sz="2000" dirty="0"/>
              <a:t> yang </a:t>
            </a:r>
            <a:r>
              <a:rPr lang="en-US" sz="2000" dirty="0" err="1"/>
              <a:t>dimiliki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dikuasai</a:t>
            </a:r>
            <a:r>
              <a:rPr lang="en-US" sz="2000" dirty="0"/>
              <a:t>/</a:t>
            </a:r>
            <a:r>
              <a:rPr lang="en-US" sz="2000" dirty="0" err="1"/>
              <a:t>dikelola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Pemerintah</a:t>
            </a:r>
            <a:r>
              <a:rPr lang="en-US" sz="2000" dirty="0"/>
              <a:t> Kota Surabaya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err="1" smtClean="0"/>
              <a:t>Adapun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Perjanjian</a:t>
            </a:r>
            <a:r>
              <a:rPr lang="en-US" sz="2000" dirty="0" smtClean="0"/>
              <a:t> </a:t>
            </a:r>
            <a:r>
              <a:rPr lang="en-US" sz="2000" dirty="0" err="1"/>
              <a:t>Penyerahan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Tanah, </a:t>
            </a:r>
            <a:r>
              <a:rPr lang="en-US" sz="2000" dirty="0" err="1"/>
              <a:t>pihak</a:t>
            </a:r>
            <a:r>
              <a:rPr lang="en-US" sz="2000" dirty="0"/>
              <a:t> </a:t>
            </a:r>
            <a:r>
              <a:rPr lang="en-US" sz="2000" dirty="0" err="1"/>
              <a:t>ketiga</a:t>
            </a:r>
            <a:r>
              <a:rPr lang="en-US" sz="2000" dirty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mengajukan</a:t>
            </a:r>
            <a:r>
              <a:rPr lang="en-US" sz="2000" dirty="0" smtClean="0"/>
              <a:t> </a:t>
            </a:r>
            <a:r>
              <a:rPr lang="en-US" sz="2000" dirty="0" err="1" smtClean="0"/>
              <a:t>permohonan</a:t>
            </a:r>
            <a:r>
              <a:rPr lang="en-US" sz="2000" dirty="0" smtClean="0"/>
              <a:t> </a:t>
            </a:r>
            <a:r>
              <a:rPr lang="en-US" sz="2000" dirty="0" err="1"/>
              <a:t>hak</a:t>
            </a:r>
            <a:r>
              <a:rPr lang="en-US" sz="2000" dirty="0"/>
              <a:t> </a:t>
            </a:r>
            <a:r>
              <a:rPr lang="en-US" sz="2000" dirty="0" err="1"/>
              <a:t>atas</a:t>
            </a:r>
            <a:r>
              <a:rPr lang="en-US" sz="2000" dirty="0"/>
              <a:t> </a:t>
            </a:r>
            <a:r>
              <a:rPr lang="en-US" sz="2000" dirty="0" err="1"/>
              <a:t>tanah</a:t>
            </a:r>
            <a:r>
              <a:rPr lang="en-US" sz="2000" dirty="0"/>
              <a:t> </a:t>
            </a:r>
            <a:r>
              <a:rPr lang="en-US" sz="2000" dirty="0" err="1"/>
              <a:t>berupa</a:t>
            </a:r>
            <a:r>
              <a:rPr lang="en-US" sz="2000" dirty="0"/>
              <a:t> </a:t>
            </a:r>
            <a:r>
              <a:rPr lang="en-US" sz="2000" dirty="0" err="1"/>
              <a:t>Hak</a:t>
            </a:r>
            <a:r>
              <a:rPr lang="en-US" sz="2000" dirty="0"/>
              <a:t> </a:t>
            </a:r>
            <a:r>
              <a:rPr lang="en-US" sz="2000" dirty="0" err="1"/>
              <a:t>Guna</a:t>
            </a:r>
            <a:r>
              <a:rPr lang="en-US" sz="2000" dirty="0"/>
              <a:t> </a:t>
            </a:r>
            <a:r>
              <a:rPr lang="en-US" sz="2000" dirty="0" err="1" smtClean="0"/>
              <a:t>Bangunan</a:t>
            </a:r>
            <a:r>
              <a:rPr lang="en-US" sz="2000" dirty="0" smtClean="0"/>
              <a:t> di </a:t>
            </a:r>
            <a:r>
              <a:rPr lang="en-US" sz="2000" dirty="0" err="1" smtClean="0"/>
              <a:t>atas</a:t>
            </a:r>
            <a:r>
              <a:rPr lang="en-US" sz="2000" dirty="0" smtClean="0"/>
              <a:t> </a:t>
            </a:r>
            <a:r>
              <a:rPr lang="en-US" sz="2000" dirty="0" err="1"/>
              <a:t>tanah</a:t>
            </a:r>
            <a:r>
              <a:rPr lang="en-US" sz="2000" dirty="0"/>
              <a:t> </a:t>
            </a:r>
            <a:r>
              <a:rPr lang="en-US" sz="2000" dirty="0" err="1"/>
              <a:t>Hak</a:t>
            </a:r>
            <a:r>
              <a:rPr lang="en-US" sz="2000" dirty="0"/>
              <a:t> </a:t>
            </a:r>
            <a:r>
              <a:rPr lang="en-US" sz="2000" dirty="0" err="1"/>
              <a:t>Pengelolaan</a:t>
            </a:r>
            <a:r>
              <a:rPr lang="en-US" sz="2000" dirty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didaftarkan</a:t>
            </a:r>
            <a:r>
              <a:rPr lang="en-US" sz="2000" dirty="0" smtClean="0"/>
              <a:t> </a:t>
            </a:r>
            <a:r>
              <a:rPr lang="en-US" sz="2000" dirty="0" err="1"/>
              <a:t>ke</a:t>
            </a:r>
            <a:r>
              <a:rPr lang="en-US" sz="2000" dirty="0"/>
              <a:t> Kantor </a:t>
            </a:r>
            <a:r>
              <a:rPr lang="en-US" sz="2000" dirty="0" err="1" smtClean="0"/>
              <a:t>Pertanahan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diterbitkan</a:t>
            </a:r>
            <a:r>
              <a:rPr lang="en-US" sz="2000" dirty="0" smtClean="0"/>
              <a:t> </a:t>
            </a:r>
            <a:r>
              <a:rPr lang="en-US" sz="2000" dirty="0" err="1"/>
              <a:t>sertifikat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tanda</a:t>
            </a:r>
            <a:r>
              <a:rPr lang="en-US" sz="2000" dirty="0"/>
              <a:t> </a:t>
            </a:r>
            <a:r>
              <a:rPr lang="en-US" sz="2000" dirty="0" err="1"/>
              <a:t>bukti</a:t>
            </a:r>
            <a:r>
              <a:rPr lang="en-US" sz="2000" dirty="0"/>
              <a:t> </a:t>
            </a:r>
            <a:r>
              <a:rPr lang="en-US" sz="2000" dirty="0" err="1"/>
              <a:t>haknya</a:t>
            </a:r>
            <a:r>
              <a:rPr lang="en-US" sz="2000" dirty="0"/>
              <a:t>.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5029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-20538"/>
            <a:ext cx="9144000" cy="707926"/>
            <a:chOff x="-36512" y="-20538"/>
            <a:chExt cx="9180512" cy="707926"/>
          </a:xfrm>
        </p:grpSpPr>
        <p:sp>
          <p:nvSpPr>
            <p:cNvPr id="6" name="Rectangle 5"/>
            <p:cNvSpPr/>
            <p:nvPr/>
          </p:nvSpPr>
          <p:spPr>
            <a:xfrm>
              <a:off x="-36512" y="555526"/>
              <a:ext cx="9180512" cy="131862"/>
            </a:xfrm>
            <a:prstGeom prst="rect">
              <a:avLst/>
            </a:prstGeom>
            <a:solidFill>
              <a:srgbClr val="20BE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-36512" y="-20538"/>
              <a:ext cx="9180512" cy="629270"/>
            </a:xfrm>
            <a:prstGeom prst="rect">
              <a:avLst/>
            </a:prstGeom>
            <a:solidFill>
              <a:srgbClr val="607E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9512" y="83408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solidFill>
                  <a:schemeClr val="bg1"/>
                </a:solidFill>
              </a:rPr>
              <a:t>PERMASALAHAN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005572"/>
            <a:ext cx="878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diberlakukannya</a:t>
            </a:r>
            <a:r>
              <a:rPr lang="en-US" sz="2000" dirty="0"/>
              <a:t> </a:t>
            </a:r>
            <a:r>
              <a:rPr lang="en-US" sz="2000" dirty="0" err="1" smtClean="0"/>
              <a:t>Peraturan</a:t>
            </a:r>
            <a:r>
              <a:rPr lang="en-US" sz="2000" dirty="0" smtClean="0"/>
              <a:t> Daerah Kota Surabaya </a:t>
            </a:r>
            <a:r>
              <a:rPr lang="en-US" sz="2000" dirty="0" err="1" smtClean="0"/>
              <a:t>Nomor</a:t>
            </a:r>
            <a:r>
              <a:rPr lang="en-US" sz="2000" dirty="0" smtClean="0"/>
              <a:t> 16 </a:t>
            </a:r>
            <a:r>
              <a:rPr lang="en-US" sz="2000" dirty="0" err="1" smtClean="0"/>
              <a:t>Tahun</a:t>
            </a:r>
            <a:r>
              <a:rPr lang="en-US" sz="2000" dirty="0" smtClean="0"/>
              <a:t> 2014 </a:t>
            </a:r>
            <a:r>
              <a:rPr lang="en-US" sz="2000" dirty="0" err="1"/>
              <a:t>t</a:t>
            </a:r>
            <a:r>
              <a:rPr lang="en-US" sz="2000" dirty="0" err="1" smtClean="0"/>
              <a:t>entang</a:t>
            </a:r>
            <a:r>
              <a:rPr lang="en-US" sz="2000" dirty="0" smtClean="0"/>
              <a:t> </a:t>
            </a:r>
            <a:r>
              <a:rPr lang="en-US" sz="2000" dirty="0" err="1" smtClean="0"/>
              <a:t>Pelepasan</a:t>
            </a:r>
            <a:r>
              <a:rPr lang="en-US" sz="2000" dirty="0" smtClean="0"/>
              <a:t> Tanah </a:t>
            </a:r>
            <a:r>
              <a:rPr lang="en-US" sz="2000" dirty="0" err="1" smtClean="0"/>
              <a:t>Aset</a:t>
            </a:r>
            <a:r>
              <a:rPr lang="en-US" sz="2000" dirty="0" smtClean="0"/>
              <a:t> </a:t>
            </a:r>
            <a:r>
              <a:rPr lang="en-US" sz="2000" dirty="0" err="1" smtClean="0"/>
              <a:t>Pemerintah</a:t>
            </a:r>
            <a:r>
              <a:rPr lang="en-US" sz="2000" dirty="0" smtClean="0"/>
              <a:t> Kota Surabaya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Peraturan</a:t>
            </a:r>
            <a:r>
              <a:rPr lang="en-US" sz="2000" dirty="0" smtClean="0"/>
              <a:t> </a:t>
            </a:r>
            <a:r>
              <a:rPr lang="en-US" sz="2000" dirty="0" err="1" smtClean="0"/>
              <a:t>Walikota</a:t>
            </a:r>
            <a:r>
              <a:rPr lang="en-US" sz="2000" dirty="0" smtClean="0"/>
              <a:t> Surabaya </a:t>
            </a:r>
            <a:r>
              <a:rPr lang="en-US" sz="2000" dirty="0" err="1" smtClean="0"/>
              <a:t>Nomor</a:t>
            </a:r>
            <a:r>
              <a:rPr lang="en-US" sz="2000" dirty="0" smtClean="0"/>
              <a:t> 51 </a:t>
            </a:r>
            <a:r>
              <a:rPr lang="en-US" sz="2000" dirty="0" err="1" smtClean="0"/>
              <a:t>Tahun</a:t>
            </a:r>
            <a:r>
              <a:rPr lang="en-US" sz="2000" dirty="0" smtClean="0"/>
              <a:t> 2015 </a:t>
            </a:r>
            <a:r>
              <a:rPr lang="en-US" sz="2000" dirty="0" err="1"/>
              <a:t>t</a:t>
            </a:r>
            <a:r>
              <a:rPr lang="en-US" sz="2000" dirty="0" err="1" smtClean="0"/>
              <a:t>entang</a:t>
            </a:r>
            <a:r>
              <a:rPr lang="en-US" sz="2000" dirty="0" smtClean="0"/>
              <a:t> Tata Cara </a:t>
            </a:r>
            <a:r>
              <a:rPr lang="en-US" sz="2000" dirty="0" err="1" smtClean="0"/>
              <a:t>Pelepasan</a:t>
            </a:r>
            <a:r>
              <a:rPr lang="en-US" sz="2000" dirty="0" smtClean="0"/>
              <a:t> Tanah </a:t>
            </a:r>
            <a:r>
              <a:rPr lang="en-US" sz="2000" dirty="0" err="1" smtClean="0"/>
              <a:t>Aset</a:t>
            </a:r>
            <a:r>
              <a:rPr lang="en-US" sz="2000" dirty="0" smtClean="0"/>
              <a:t> </a:t>
            </a:r>
            <a:r>
              <a:rPr lang="en-US" sz="2000" dirty="0" err="1" smtClean="0"/>
              <a:t>Pemerintah</a:t>
            </a:r>
            <a:r>
              <a:rPr lang="en-US" sz="2000" dirty="0" smtClean="0"/>
              <a:t> </a:t>
            </a:r>
            <a:r>
              <a:rPr lang="en-US" sz="2000" dirty="0"/>
              <a:t>Kota Surabaya, </a:t>
            </a:r>
            <a:r>
              <a:rPr lang="en-US" sz="2000" dirty="0" err="1"/>
              <a:t>Pemerintah</a:t>
            </a:r>
            <a:r>
              <a:rPr lang="en-US" sz="2000" dirty="0"/>
              <a:t> Daerah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kesempatan</a:t>
            </a:r>
            <a:r>
              <a:rPr lang="en-US" sz="2000" dirty="0"/>
              <a:t> </a:t>
            </a:r>
            <a:r>
              <a:rPr lang="en-US" sz="2000" dirty="0" err="1"/>
              <a:t>bagi</a:t>
            </a:r>
            <a:r>
              <a:rPr lang="en-US" sz="2000" dirty="0"/>
              <a:t> </a:t>
            </a:r>
            <a:r>
              <a:rPr lang="en-US" sz="2000" dirty="0" err="1"/>
              <a:t>pemegang</a:t>
            </a:r>
            <a:r>
              <a:rPr lang="en-US" sz="2000" dirty="0"/>
              <a:t> IPT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kriteria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persyaratan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memperoleh</a:t>
            </a:r>
            <a:r>
              <a:rPr lang="en-US" sz="2000" dirty="0"/>
              <a:t> </a:t>
            </a:r>
            <a:r>
              <a:rPr lang="en-US" sz="2000" dirty="0" err="1"/>
              <a:t>hak</a:t>
            </a:r>
            <a:r>
              <a:rPr lang="en-US" sz="2000" dirty="0"/>
              <a:t> </a:t>
            </a:r>
            <a:r>
              <a:rPr lang="en-US" sz="2000" dirty="0" err="1"/>
              <a:t>atas</a:t>
            </a:r>
            <a:r>
              <a:rPr lang="en-US" sz="2000" dirty="0"/>
              <a:t> </a:t>
            </a:r>
            <a:r>
              <a:rPr lang="en-US" sz="2000" dirty="0" err="1"/>
              <a:t>tanah</a:t>
            </a:r>
            <a:r>
              <a:rPr lang="en-US" sz="2000" dirty="0"/>
              <a:t> </a:t>
            </a:r>
            <a:r>
              <a:rPr lang="en-US" sz="2000" dirty="0" err="1"/>
              <a:t>melalui</a:t>
            </a:r>
            <a:r>
              <a:rPr lang="en-US" sz="2000" dirty="0"/>
              <a:t> </a:t>
            </a:r>
            <a:r>
              <a:rPr lang="en-US" sz="2000" dirty="0" err="1"/>
              <a:t>prosedur</a:t>
            </a:r>
            <a:r>
              <a:rPr lang="en-US" sz="2000" dirty="0"/>
              <a:t> </a:t>
            </a:r>
            <a:r>
              <a:rPr lang="en-US" sz="2000" dirty="0" err="1"/>
              <a:t>pelepasan</a:t>
            </a:r>
            <a:r>
              <a:rPr lang="en-US" sz="2000" dirty="0"/>
              <a:t> </a:t>
            </a:r>
            <a:r>
              <a:rPr lang="en-US" sz="2000" dirty="0" err="1"/>
              <a:t>tanah</a:t>
            </a:r>
            <a:r>
              <a:rPr lang="en-US" sz="2000" dirty="0"/>
              <a:t> </a:t>
            </a:r>
            <a:r>
              <a:rPr lang="en-US" sz="2000" dirty="0" err="1"/>
              <a:t>aset</a:t>
            </a:r>
            <a:r>
              <a:rPr lang="en-US" sz="2000" dirty="0"/>
              <a:t> </a:t>
            </a:r>
            <a:r>
              <a:rPr lang="en-US" sz="2000" dirty="0" err="1"/>
              <a:t>Pemerintah</a:t>
            </a:r>
            <a:r>
              <a:rPr lang="en-US" sz="2000" dirty="0"/>
              <a:t> Daerah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peraturan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diharapkan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tercipta</a:t>
            </a:r>
            <a:r>
              <a:rPr lang="en-US" sz="2000" dirty="0"/>
              <a:t> </a:t>
            </a:r>
            <a:r>
              <a:rPr lang="en-US" sz="2000" dirty="0" err="1"/>
              <a:t>kepastian</a:t>
            </a:r>
            <a:r>
              <a:rPr lang="en-US" sz="2000" dirty="0"/>
              <a:t> </a:t>
            </a:r>
            <a:r>
              <a:rPr lang="en-US" sz="2000" dirty="0" err="1"/>
              <a:t>hukum</a:t>
            </a:r>
            <a:r>
              <a:rPr lang="en-US" sz="2000" dirty="0"/>
              <a:t>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bagi</a:t>
            </a:r>
            <a:r>
              <a:rPr lang="en-US" sz="2000" dirty="0"/>
              <a:t> </a:t>
            </a:r>
            <a:r>
              <a:rPr lang="en-US" sz="2000" dirty="0" err="1"/>
              <a:t>Pemerintah</a:t>
            </a:r>
            <a:r>
              <a:rPr lang="en-US" sz="2000" dirty="0"/>
              <a:t> Daerah </a:t>
            </a:r>
            <a:r>
              <a:rPr lang="en-US" sz="2000" dirty="0" err="1"/>
              <a:t>maupun</a:t>
            </a:r>
            <a:r>
              <a:rPr lang="en-US" sz="2000" dirty="0"/>
              <a:t> </a:t>
            </a:r>
            <a:r>
              <a:rPr lang="en-US" sz="2000" dirty="0" err="1"/>
              <a:t>pemegang</a:t>
            </a:r>
            <a:r>
              <a:rPr lang="en-US" sz="2000" dirty="0"/>
              <a:t> IPT yang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memperoleh</a:t>
            </a:r>
            <a:r>
              <a:rPr lang="en-US" sz="2000" dirty="0"/>
              <a:t> </a:t>
            </a:r>
            <a:r>
              <a:rPr lang="en-US" sz="2000" dirty="0" err="1"/>
              <a:t>hak</a:t>
            </a:r>
            <a:r>
              <a:rPr lang="en-US" sz="2000" dirty="0"/>
              <a:t> </a:t>
            </a:r>
            <a:r>
              <a:rPr lang="en-US" sz="2000" dirty="0" err="1"/>
              <a:t>atas</a:t>
            </a:r>
            <a:r>
              <a:rPr lang="en-US" sz="2000" dirty="0"/>
              <a:t> </a:t>
            </a:r>
            <a:r>
              <a:rPr lang="en-US" sz="2000" dirty="0" err="1"/>
              <a:t>tanah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059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0538"/>
            <a:ext cx="9144000" cy="707926"/>
            <a:chOff x="-36512" y="-20538"/>
            <a:chExt cx="9180512" cy="707926"/>
          </a:xfrm>
        </p:grpSpPr>
        <p:sp>
          <p:nvSpPr>
            <p:cNvPr id="7" name="Rectangle 6"/>
            <p:cNvSpPr/>
            <p:nvPr/>
          </p:nvSpPr>
          <p:spPr>
            <a:xfrm>
              <a:off x="-36512" y="555526"/>
              <a:ext cx="9180512" cy="131862"/>
            </a:xfrm>
            <a:prstGeom prst="rect">
              <a:avLst/>
            </a:prstGeom>
            <a:solidFill>
              <a:srgbClr val="20BE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-36512" y="-20538"/>
              <a:ext cx="9180512" cy="629270"/>
            </a:xfrm>
            <a:prstGeom prst="rect">
              <a:avLst/>
            </a:prstGeom>
            <a:solidFill>
              <a:srgbClr val="607E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79512" y="83408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DASAR HUKUM IZIN PEMANFAATAN TANAH (IPT)/SURAT IJO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701278"/>
            <a:ext cx="892899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273050" algn="just">
              <a:buFont typeface="+mj-lt"/>
              <a:buAutoNum type="arabicPeriod"/>
            </a:pPr>
            <a:r>
              <a:rPr lang="en-US" sz="2000" dirty="0" err="1"/>
              <a:t>Peraturan</a:t>
            </a:r>
            <a:r>
              <a:rPr lang="en-US" sz="2000" dirty="0"/>
              <a:t> Daerah Kota Surabaya No. 2 </a:t>
            </a:r>
            <a:r>
              <a:rPr lang="en-US" sz="2000" dirty="0" err="1"/>
              <a:t>Tahun</a:t>
            </a:r>
            <a:r>
              <a:rPr lang="en-US" sz="2000" dirty="0"/>
              <a:t> 2013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Retribusi</a:t>
            </a:r>
            <a:r>
              <a:rPr lang="en-US" sz="2000" dirty="0"/>
              <a:t> </a:t>
            </a:r>
            <a:r>
              <a:rPr lang="en-US" sz="2000" dirty="0" err="1"/>
              <a:t>Pemakaian</a:t>
            </a:r>
            <a:r>
              <a:rPr lang="en-US" sz="2000" dirty="0"/>
              <a:t> </a:t>
            </a:r>
            <a:r>
              <a:rPr lang="en-US" sz="2000" dirty="0" err="1"/>
              <a:t>Kekayaan</a:t>
            </a:r>
            <a:r>
              <a:rPr lang="en-US" sz="2000" dirty="0"/>
              <a:t> Daerah;</a:t>
            </a:r>
          </a:p>
          <a:p>
            <a:pPr marL="358775" indent="-273050" algn="just">
              <a:buFont typeface="+mj-lt"/>
              <a:buAutoNum type="arabicPeriod"/>
            </a:pPr>
            <a:r>
              <a:rPr lang="en-US" sz="2000" dirty="0" err="1"/>
              <a:t>Peraturan</a:t>
            </a:r>
            <a:r>
              <a:rPr lang="en-US" sz="2000" dirty="0"/>
              <a:t> Daerah Kota Surabaya No. 16 </a:t>
            </a:r>
            <a:r>
              <a:rPr lang="en-US" sz="2000" dirty="0" err="1"/>
              <a:t>Tahun</a:t>
            </a:r>
            <a:r>
              <a:rPr lang="en-US" sz="2000" dirty="0"/>
              <a:t> 2014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Pelepasan</a:t>
            </a:r>
            <a:r>
              <a:rPr lang="en-US" sz="2000" dirty="0"/>
              <a:t> </a:t>
            </a:r>
            <a:r>
              <a:rPr lang="en-US" sz="2000" dirty="0" err="1"/>
              <a:t>Aset</a:t>
            </a:r>
            <a:r>
              <a:rPr lang="en-US" sz="2000" dirty="0"/>
              <a:t> </a:t>
            </a:r>
            <a:r>
              <a:rPr lang="en-US" sz="2000" dirty="0" err="1"/>
              <a:t>Pemerintah</a:t>
            </a:r>
            <a:r>
              <a:rPr lang="en-US" sz="2000" dirty="0"/>
              <a:t> Kota Surabaya;</a:t>
            </a:r>
          </a:p>
          <a:p>
            <a:pPr marL="358775" indent="-273050" algn="just">
              <a:buFont typeface="+mj-lt"/>
              <a:buAutoNum type="arabicPeriod"/>
            </a:pPr>
            <a:r>
              <a:rPr lang="en-US" sz="2000" dirty="0" err="1"/>
              <a:t>Peraturan</a:t>
            </a:r>
            <a:r>
              <a:rPr lang="en-US" sz="2000" dirty="0"/>
              <a:t> Daerah Kota Surabaya No. 20 </a:t>
            </a:r>
            <a:r>
              <a:rPr lang="en-US" sz="2000" dirty="0" err="1"/>
              <a:t>Tahun</a:t>
            </a:r>
            <a:r>
              <a:rPr lang="en-US" sz="2000" dirty="0"/>
              <a:t> 2014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Organisasi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Daerah;</a:t>
            </a:r>
          </a:p>
          <a:p>
            <a:pPr marL="358775" indent="-273050" algn="just">
              <a:buFont typeface="+mj-lt"/>
              <a:buAutoNum type="arabicPeriod"/>
            </a:pPr>
            <a:r>
              <a:rPr lang="en-US" sz="2000" dirty="0" err="1"/>
              <a:t>Peraturan</a:t>
            </a:r>
            <a:r>
              <a:rPr lang="en-US" sz="2000" dirty="0"/>
              <a:t> Daerah Kota Surabaya </a:t>
            </a:r>
            <a:r>
              <a:rPr lang="en-US" sz="2000" dirty="0" err="1"/>
              <a:t>Nomor</a:t>
            </a:r>
            <a:r>
              <a:rPr lang="en-US" sz="2000" dirty="0"/>
              <a:t> 3 </a:t>
            </a:r>
            <a:r>
              <a:rPr lang="en-US" sz="2000" dirty="0" err="1"/>
              <a:t>Tahun</a:t>
            </a:r>
            <a:r>
              <a:rPr lang="en-US" sz="2000" dirty="0"/>
              <a:t> 2016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Izin</a:t>
            </a:r>
            <a:r>
              <a:rPr lang="en-US" sz="2000" dirty="0"/>
              <a:t> </a:t>
            </a:r>
            <a:r>
              <a:rPr lang="en-US" sz="2000" dirty="0" err="1"/>
              <a:t>Pemakaian</a:t>
            </a:r>
            <a:r>
              <a:rPr lang="en-US" sz="2000" dirty="0"/>
              <a:t> Tanah;</a:t>
            </a:r>
          </a:p>
          <a:p>
            <a:pPr marL="358775" indent="-273050" algn="just">
              <a:buFont typeface="+mj-lt"/>
              <a:buAutoNum type="arabicPeriod"/>
            </a:pPr>
            <a:r>
              <a:rPr lang="en-US" sz="2000" dirty="0" err="1"/>
              <a:t>Peraturan</a:t>
            </a:r>
            <a:r>
              <a:rPr lang="en-US" sz="2000" dirty="0"/>
              <a:t> </a:t>
            </a:r>
            <a:r>
              <a:rPr lang="en-US" sz="2000" dirty="0" err="1"/>
              <a:t>Walikota</a:t>
            </a:r>
            <a:r>
              <a:rPr lang="en-US" sz="2000" dirty="0"/>
              <a:t> Surabaya No. 51 </a:t>
            </a:r>
            <a:r>
              <a:rPr lang="en-US" sz="2000" dirty="0" err="1"/>
              <a:t>Tahun</a:t>
            </a:r>
            <a:r>
              <a:rPr lang="en-US" sz="2000" dirty="0"/>
              <a:t> 2015 </a:t>
            </a:r>
            <a:r>
              <a:rPr lang="en-US" sz="2000" dirty="0" err="1"/>
              <a:t>tentang</a:t>
            </a:r>
            <a:r>
              <a:rPr lang="en-US" sz="2000" dirty="0"/>
              <a:t> Tata Cara </a:t>
            </a:r>
            <a:r>
              <a:rPr lang="en-US" sz="2000" dirty="0" err="1"/>
              <a:t>Pelepasan</a:t>
            </a:r>
            <a:r>
              <a:rPr lang="en-US" sz="2000" dirty="0"/>
              <a:t> </a:t>
            </a:r>
            <a:r>
              <a:rPr lang="en-US" sz="2000" dirty="0" err="1"/>
              <a:t>Aset</a:t>
            </a:r>
            <a:r>
              <a:rPr lang="en-US" sz="2000" dirty="0"/>
              <a:t> </a:t>
            </a:r>
            <a:r>
              <a:rPr lang="en-US" sz="2000" dirty="0" err="1"/>
              <a:t>Pemerintah</a:t>
            </a:r>
            <a:r>
              <a:rPr lang="en-US" sz="2000" dirty="0"/>
              <a:t> Kota Surabaya; </a:t>
            </a:r>
            <a:r>
              <a:rPr lang="en-US" sz="2000" dirty="0" err="1"/>
              <a:t>dan</a:t>
            </a:r>
            <a:endParaRPr lang="en-US" sz="2000" dirty="0"/>
          </a:p>
          <a:p>
            <a:pPr marL="358775" indent="-273050" algn="just">
              <a:buFont typeface="+mj-lt"/>
              <a:buAutoNum type="arabicPeriod"/>
            </a:pPr>
            <a:r>
              <a:rPr lang="en-US" sz="2000" dirty="0" err="1"/>
              <a:t>Surat</a:t>
            </a:r>
            <a:r>
              <a:rPr lang="en-US" sz="2000" dirty="0"/>
              <a:t> </a:t>
            </a:r>
            <a:r>
              <a:rPr lang="en-US" sz="2000" dirty="0" err="1"/>
              <a:t>Keputusan</a:t>
            </a:r>
            <a:r>
              <a:rPr lang="en-US" sz="2000" dirty="0"/>
              <a:t> </a:t>
            </a:r>
            <a:r>
              <a:rPr lang="en-US" sz="2000" dirty="0" err="1"/>
              <a:t>Kepala</a:t>
            </a:r>
            <a:r>
              <a:rPr lang="en-US" sz="2000" dirty="0"/>
              <a:t> </a:t>
            </a:r>
            <a:r>
              <a:rPr lang="en-US" sz="2000" dirty="0" err="1"/>
              <a:t>Dinas</a:t>
            </a:r>
            <a:r>
              <a:rPr lang="en-US" sz="2000" dirty="0"/>
              <a:t> </a:t>
            </a:r>
            <a:r>
              <a:rPr lang="en-US" sz="2000" dirty="0" err="1"/>
              <a:t>Pengelolaan</a:t>
            </a:r>
            <a:r>
              <a:rPr lang="en-US" sz="2000" dirty="0"/>
              <a:t> </a:t>
            </a:r>
            <a:r>
              <a:rPr lang="en-US" sz="2000" dirty="0" err="1"/>
              <a:t>Bangunan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Tanah Kota Surabaya </a:t>
            </a:r>
            <a:r>
              <a:rPr lang="en-US" sz="2000" dirty="0" err="1"/>
              <a:t>Nomor</a:t>
            </a:r>
            <a:r>
              <a:rPr lang="en-US" sz="2000" dirty="0"/>
              <a:t> </a:t>
            </a:r>
            <a:r>
              <a:rPr lang="en-US" sz="2000" dirty="0" smtClean="0"/>
              <a:t>188.45/1924/436.6.18/2014 </a:t>
            </a:r>
            <a:r>
              <a:rPr lang="en-US" sz="2000" dirty="0" err="1"/>
              <a:t>Tanggal</a:t>
            </a:r>
            <a:r>
              <a:rPr lang="en-US" sz="2000" dirty="0"/>
              <a:t> 26 </a:t>
            </a:r>
            <a:r>
              <a:rPr lang="en-US" sz="2000" dirty="0" err="1"/>
              <a:t>Agustus</a:t>
            </a:r>
            <a:r>
              <a:rPr lang="en-US" sz="2000" dirty="0"/>
              <a:t> 2014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Standar</a:t>
            </a:r>
            <a:r>
              <a:rPr lang="en-US" sz="2000" dirty="0"/>
              <a:t> </a:t>
            </a:r>
            <a:r>
              <a:rPr lang="en-US" sz="2000" dirty="0" err="1"/>
              <a:t>Operasional</a:t>
            </a:r>
            <a:r>
              <a:rPr lang="en-US" sz="2000" dirty="0"/>
              <a:t> </a:t>
            </a:r>
            <a:r>
              <a:rPr lang="en-US" sz="2000" dirty="0" err="1"/>
              <a:t>Pelayanan</a:t>
            </a:r>
            <a:r>
              <a:rPr lang="en-US" sz="2000" dirty="0"/>
              <a:t> </a:t>
            </a:r>
            <a:r>
              <a:rPr lang="en-US" sz="2000" dirty="0" err="1"/>
              <a:t>Izin</a:t>
            </a:r>
            <a:r>
              <a:rPr lang="en-US" sz="2000" dirty="0"/>
              <a:t> </a:t>
            </a:r>
            <a:r>
              <a:rPr lang="en-US" sz="2000" dirty="0" err="1"/>
              <a:t>Pemakaian</a:t>
            </a:r>
            <a:r>
              <a:rPr lang="en-US" sz="2000" dirty="0"/>
              <a:t> Tanah</a:t>
            </a:r>
            <a:r>
              <a:rPr lang="en-US" sz="2000" dirty="0" smtClean="0"/>
              <a:t>.</a:t>
            </a:r>
          </a:p>
          <a:p>
            <a:pPr marL="265113" algn="r"/>
            <a:endParaRPr lang="en-US" sz="1200" dirty="0" smtClean="0">
              <a:hlinkClick r:id="rId2"/>
            </a:endParaRPr>
          </a:p>
          <a:p>
            <a:pPr marL="265113" algn="r"/>
            <a:r>
              <a:rPr lang="en-US" sz="1200" dirty="0" smtClean="0">
                <a:hlinkClick r:id="rId2"/>
              </a:rPr>
              <a:t>https</a:t>
            </a:r>
            <a:r>
              <a:rPr lang="en-US" sz="1200" dirty="0">
                <a:hlinkClick r:id="rId2"/>
              </a:rPr>
              <a:t>://</a:t>
            </a:r>
            <a:r>
              <a:rPr lang="en-US" sz="1200" dirty="0" smtClean="0">
                <a:hlinkClick r:id="rId2"/>
              </a:rPr>
              <a:t>dpbt.surabaya.go.id</a:t>
            </a:r>
            <a:r>
              <a:rPr lang="en-US" sz="1200" dirty="0" smtClean="0"/>
              <a:t>, </a:t>
            </a:r>
            <a:r>
              <a:rPr lang="en-US" sz="1200" dirty="0" err="1" smtClean="0"/>
              <a:t>diakses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tanggal</a:t>
            </a:r>
            <a:r>
              <a:rPr lang="en-US" sz="1200" dirty="0" smtClean="0"/>
              <a:t> 14 September 2018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4606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-20538"/>
            <a:ext cx="9144000" cy="707926"/>
            <a:chOff x="-36512" y="-20538"/>
            <a:chExt cx="9180512" cy="707926"/>
          </a:xfrm>
        </p:grpSpPr>
        <p:sp>
          <p:nvSpPr>
            <p:cNvPr id="7" name="Rectangle 6"/>
            <p:cNvSpPr/>
            <p:nvPr/>
          </p:nvSpPr>
          <p:spPr>
            <a:xfrm>
              <a:off x="-36512" y="555526"/>
              <a:ext cx="9180512" cy="131862"/>
            </a:xfrm>
            <a:prstGeom prst="rect">
              <a:avLst/>
            </a:prstGeom>
            <a:solidFill>
              <a:srgbClr val="20BE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-36512" y="-20538"/>
              <a:ext cx="9180512" cy="629270"/>
            </a:xfrm>
            <a:prstGeom prst="rect">
              <a:avLst/>
            </a:prstGeom>
            <a:solidFill>
              <a:srgbClr val="607E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79512" y="123478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PENGERTIAN IZIN PEMANFAATAN TANAH/SURAT IJO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699542"/>
            <a:ext cx="87129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/>
              <a:t>Kebijakan</a:t>
            </a:r>
            <a:r>
              <a:rPr lang="en-US" sz="2000" dirty="0" smtClean="0"/>
              <a:t> </a:t>
            </a:r>
            <a:r>
              <a:rPr lang="en-US" sz="2000" dirty="0" err="1" smtClean="0"/>
              <a:t>Pemerintah</a:t>
            </a:r>
            <a:r>
              <a:rPr lang="en-US" sz="2000" dirty="0" smtClean="0"/>
              <a:t> </a:t>
            </a:r>
            <a:r>
              <a:rPr lang="en-US" sz="2000" dirty="0"/>
              <a:t>Kota Surabaya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mewajibkan</a:t>
            </a:r>
            <a:r>
              <a:rPr lang="en-US" sz="2000" dirty="0" smtClean="0"/>
              <a:t> </a:t>
            </a:r>
            <a:r>
              <a:rPr lang="en-US" sz="2000" dirty="0" err="1"/>
              <a:t>masyarakat</a:t>
            </a:r>
            <a:r>
              <a:rPr lang="en-US" sz="2000" dirty="0"/>
              <a:t> yang </a:t>
            </a:r>
            <a:r>
              <a:rPr lang="en-US" sz="2000" dirty="0" err="1"/>
              <a:t>hendak</a:t>
            </a:r>
            <a:r>
              <a:rPr lang="en-US" sz="2000" dirty="0"/>
              <a:t> </a:t>
            </a:r>
            <a:r>
              <a:rPr lang="en-US" sz="2000" dirty="0" err="1"/>
              <a:t>memanfaatkan</a:t>
            </a:r>
            <a:r>
              <a:rPr lang="en-US" sz="2000" dirty="0"/>
              <a:t> </a:t>
            </a:r>
            <a:r>
              <a:rPr lang="en-US" sz="2000" dirty="0" err="1"/>
              <a:t>tanah</a:t>
            </a:r>
            <a:r>
              <a:rPr lang="en-US" sz="2000" dirty="0"/>
              <a:t> </a:t>
            </a:r>
            <a:r>
              <a:rPr lang="en-US" sz="2000" dirty="0" err="1"/>
              <a:t>milik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yang </a:t>
            </a:r>
            <a:r>
              <a:rPr lang="en-US" sz="2000" dirty="0" err="1"/>
              <a:t>dikuasai</a:t>
            </a:r>
            <a:r>
              <a:rPr lang="en-US" sz="2000" dirty="0"/>
              <a:t>/</a:t>
            </a:r>
            <a:r>
              <a:rPr lang="en-US" sz="2000" dirty="0" err="1"/>
              <a:t>dikelola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Pemerintah</a:t>
            </a:r>
            <a:r>
              <a:rPr lang="en-US" sz="2000" dirty="0"/>
              <a:t> Daerah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terlebih</a:t>
            </a:r>
            <a:r>
              <a:rPr lang="en-US" sz="2000" dirty="0"/>
              <a:t> </a:t>
            </a:r>
            <a:r>
              <a:rPr lang="en-US" sz="2000" dirty="0" err="1"/>
              <a:t>dulu</a:t>
            </a:r>
            <a:r>
              <a:rPr lang="en-US" sz="2000" dirty="0"/>
              <a:t> </a:t>
            </a:r>
            <a:r>
              <a:rPr lang="en-US" sz="2000" dirty="0" err="1"/>
              <a:t>memperoleh</a:t>
            </a:r>
            <a:r>
              <a:rPr lang="en-US" sz="2000" dirty="0"/>
              <a:t> </a:t>
            </a:r>
            <a:r>
              <a:rPr lang="en-US" sz="2000" dirty="0" err="1" smtClean="0"/>
              <a:t>Izin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/>
              <a:t> </a:t>
            </a:r>
            <a:r>
              <a:rPr lang="en-US" sz="2000" dirty="0" err="1" smtClean="0"/>
              <a:t>Kepala</a:t>
            </a:r>
            <a:r>
              <a:rPr lang="en-US" sz="2000" dirty="0" smtClean="0"/>
              <a:t> </a:t>
            </a:r>
            <a:r>
              <a:rPr lang="en-US" sz="2000" dirty="0" err="1"/>
              <a:t>Dinas</a:t>
            </a:r>
            <a:r>
              <a:rPr lang="en-US" sz="2000" dirty="0"/>
              <a:t> </a:t>
            </a:r>
            <a:r>
              <a:rPr lang="en-US" sz="2000" dirty="0" err="1"/>
              <a:t>Pengelolaan</a:t>
            </a:r>
            <a:r>
              <a:rPr lang="en-US" sz="2000" dirty="0"/>
              <a:t> Tanah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Bangunan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Izin</a:t>
            </a:r>
            <a:r>
              <a:rPr lang="en-US" sz="2000" dirty="0"/>
              <a:t> </a:t>
            </a:r>
            <a:r>
              <a:rPr lang="en-US" sz="2000" dirty="0" err="1"/>
              <a:t>Pemakaian</a:t>
            </a:r>
            <a:r>
              <a:rPr lang="en-US" sz="2000" dirty="0"/>
              <a:t> Tanah (</a:t>
            </a:r>
            <a:r>
              <a:rPr lang="en-US" sz="2000" dirty="0" smtClean="0"/>
              <a:t>IPT)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sering</a:t>
            </a:r>
            <a:r>
              <a:rPr lang="en-US" sz="2000" dirty="0" smtClean="0"/>
              <a:t> </a:t>
            </a:r>
            <a:r>
              <a:rPr lang="en-US" sz="2000" dirty="0" err="1" smtClean="0"/>
              <a:t>disebut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Surat</a:t>
            </a:r>
            <a:r>
              <a:rPr lang="en-US" sz="2000" dirty="0" smtClean="0"/>
              <a:t> </a:t>
            </a:r>
            <a:r>
              <a:rPr lang="en-US" sz="2000" dirty="0" err="1" smtClean="0"/>
              <a:t>Ijo</a:t>
            </a:r>
            <a:r>
              <a:rPr lang="en-US" sz="2000" dirty="0" smtClean="0"/>
              <a:t> </a:t>
            </a:r>
            <a:r>
              <a:rPr lang="en-US" sz="2000" dirty="0" err="1" smtClean="0"/>
              <a:t>menimbulkan</a:t>
            </a:r>
            <a:r>
              <a:rPr lang="en-US" sz="2000" dirty="0" smtClean="0"/>
              <a:t> </a:t>
            </a:r>
            <a:r>
              <a:rPr lang="en-US" sz="2000" dirty="0" err="1" smtClean="0"/>
              <a:t>permasalahan</a:t>
            </a:r>
            <a:r>
              <a:rPr lang="en-US" sz="2000" dirty="0" smtClean="0"/>
              <a:t> </a:t>
            </a:r>
            <a:r>
              <a:rPr lang="en-US" sz="2000" dirty="0" err="1" smtClean="0"/>
              <a:t>antara</a:t>
            </a:r>
            <a:r>
              <a:rPr lang="en-US" sz="2000" dirty="0"/>
              <a:t> </a:t>
            </a:r>
            <a:r>
              <a:rPr lang="en-US" sz="2000" dirty="0" err="1"/>
              <a:t>Pemerintah</a:t>
            </a:r>
            <a:r>
              <a:rPr lang="en-US" sz="2000" dirty="0"/>
              <a:t> Kota Surabaya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 smtClean="0"/>
              <a:t>pemegang</a:t>
            </a:r>
            <a:r>
              <a:rPr lang="en-US" sz="2000" dirty="0" smtClean="0"/>
              <a:t> IPT/</a:t>
            </a:r>
            <a:r>
              <a:rPr lang="en-US" sz="2000" dirty="0" err="1" smtClean="0"/>
              <a:t>Surat</a:t>
            </a:r>
            <a:r>
              <a:rPr lang="en-US" sz="2000" dirty="0" smtClean="0"/>
              <a:t> </a:t>
            </a:r>
            <a:r>
              <a:rPr lang="en-US" sz="2000" dirty="0" err="1" smtClean="0"/>
              <a:t>Ijo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err="1" smtClean="0"/>
              <a:t>Pelaksanakan</a:t>
            </a:r>
            <a:r>
              <a:rPr lang="en-US" sz="2000" dirty="0" smtClean="0"/>
              <a:t> </a:t>
            </a:r>
            <a:r>
              <a:rPr lang="en-US" sz="2000" dirty="0" err="1" smtClean="0"/>
              <a:t>kebijakan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/>
              <a:t>didasarkan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Peraturan</a:t>
            </a:r>
            <a:r>
              <a:rPr lang="en-US" sz="2000" dirty="0"/>
              <a:t> Daerah </a:t>
            </a:r>
            <a:r>
              <a:rPr lang="en-US" sz="2000" dirty="0" err="1"/>
              <a:t>Kotamadya</a:t>
            </a:r>
            <a:r>
              <a:rPr lang="en-US" sz="2000" dirty="0"/>
              <a:t> Daerah Tingkat II Surabaya </a:t>
            </a:r>
            <a:r>
              <a:rPr lang="en-US" sz="2000" dirty="0" err="1"/>
              <a:t>Nomor</a:t>
            </a:r>
            <a:r>
              <a:rPr lang="en-US" sz="2000" dirty="0"/>
              <a:t> 1 </a:t>
            </a:r>
            <a:r>
              <a:rPr lang="en-US" sz="2000" dirty="0" err="1"/>
              <a:t>Tahun</a:t>
            </a:r>
            <a:r>
              <a:rPr lang="en-US" sz="2000" dirty="0"/>
              <a:t> 1997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Izin</a:t>
            </a:r>
            <a:r>
              <a:rPr lang="en-US" sz="2000" dirty="0"/>
              <a:t> </a:t>
            </a:r>
            <a:r>
              <a:rPr lang="en-US" sz="2000" dirty="0" err="1"/>
              <a:t>Pemakaian</a:t>
            </a:r>
            <a:r>
              <a:rPr lang="en-US" sz="2000" dirty="0"/>
              <a:t> Tanah </a:t>
            </a:r>
            <a:r>
              <a:rPr lang="en-US" sz="2000" dirty="0" err="1" smtClean="0"/>
              <a:t>sebagaimana</a:t>
            </a:r>
            <a:r>
              <a:rPr lang="en-US" sz="2000" dirty="0" smtClean="0"/>
              <a:t> </a:t>
            </a:r>
            <a:r>
              <a:rPr lang="en-US" sz="2000" dirty="0" err="1" smtClean="0"/>
              <a:t>telah</a:t>
            </a:r>
            <a:r>
              <a:rPr lang="en-US" sz="2000" dirty="0" smtClean="0"/>
              <a:t> </a:t>
            </a:r>
            <a:r>
              <a:rPr lang="en-US" sz="2000" dirty="0" err="1" smtClean="0"/>
              <a:t>diubah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/>
              <a:t> </a:t>
            </a:r>
            <a:r>
              <a:rPr lang="en-US" sz="2000" dirty="0" err="1"/>
              <a:t>Peraturan</a:t>
            </a:r>
            <a:r>
              <a:rPr lang="en-US" sz="2000" dirty="0"/>
              <a:t> Daerah Kota Surabaya </a:t>
            </a:r>
            <a:r>
              <a:rPr lang="en-US" sz="2000" dirty="0" err="1"/>
              <a:t>Nomor</a:t>
            </a:r>
            <a:r>
              <a:rPr lang="en-US" sz="2000" dirty="0"/>
              <a:t> 3 </a:t>
            </a:r>
            <a:r>
              <a:rPr lang="en-US" sz="2000" dirty="0" err="1"/>
              <a:t>Tahun</a:t>
            </a:r>
            <a:r>
              <a:rPr lang="en-US" sz="2000" dirty="0"/>
              <a:t> 2016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Izin</a:t>
            </a:r>
            <a:r>
              <a:rPr lang="en-US" sz="2000" dirty="0"/>
              <a:t> </a:t>
            </a:r>
            <a:r>
              <a:rPr lang="en-US" sz="2000" dirty="0" err="1"/>
              <a:t>Pemakaian</a:t>
            </a:r>
            <a:r>
              <a:rPr lang="en-US" sz="2000" dirty="0"/>
              <a:t> Tanah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tujuan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mengoptimalkan</a:t>
            </a:r>
            <a:r>
              <a:rPr lang="en-US" sz="2000" dirty="0" smtClean="0"/>
              <a:t> </a:t>
            </a:r>
            <a:r>
              <a:rPr lang="en-US" sz="2000" dirty="0" err="1"/>
              <a:t>pemanfaatan</a:t>
            </a:r>
            <a:r>
              <a:rPr lang="en-US" sz="2000" dirty="0"/>
              <a:t> </a:t>
            </a:r>
            <a:r>
              <a:rPr lang="en-US" sz="2000" dirty="0" err="1"/>
              <a:t>tanah</a:t>
            </a:r>
            <a:r>
              <a:rPr lang="en-US" sz="2000" dirty="0"/>
              <a:t> </a:t>
            </a:r>
            <a:r>
              <a:rPr lang="en-US" sz="2000" dirty="0" err="1"/>
              <a:t>milik</a:t>
            </a:r>
            <a:r>
              <a:rPr lang="en-US" sz="2000" dirty="0"/>
              <a:t>/</a:t>
            </a:r>
            <a:r>
              <a:rPr lang="en-US" sz="2000" dirty="0" err="1"/>
              <a:t>dikuasai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Pemerintah</a:t>
            </a:r>
            <a:r>
              <a:rPr lang="en-US" sz="2000" dirty="0"/>
              <a:t> </a:t>
            </a:r>
            <a:r>
              <a:rPr lang="en-US" sz="2000" dirty="0" smtClean="0"/>
              <a:t>Daerah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tanah</a:t>
            </a:r>
            <a:r>
              <a:rPr lang="en-US" sz="2000" dirty="0" smtClean="0"/>
              <a:t> </a:t>
            </a:r>
            <a:r>
              <a:rPr lang="en-US" sz="2000" dirty="0"/>
              <a:t>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dipakai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penyelenggaraan</a:t>
            </a:r>
            <a:r>
              <a:rPr lang="en-US" sz="2000" dirty="0"/>
              <a:t> </a:t>
            </a:r>
            <a:r>
              <a:rPr lang="en-US" sz="2000" dirty="0" err="1"/>
              <a:t>Pemerintah</a:t>
            </a:r>
            <a:r>
              <a:rPr lang="en-US" sz="2000" dirty="0"/>
              <a:t> </a:t>
            </a:r>
            <a:r>
              <a:rPr lang="en-US" sz="2000" dirty="0" smtClean="0"/>
              <a:t>Daerah.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82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0538"/>
            <a:ext cx="9144000" cy="707926"/>
            <a:chOff x="-36512" y="-20538"/>
            <a:chExt cx="9180512" cy="707926"/>
          </a:xfrm>
        </p:grpSpPr>
        <p:sp>
          <p:nvSpPr>
            <p:cNvPr id="4" name="Rectangle 3"/>
            <p:cNvSpPr/>
            <p:nvPr/>
          </p:nvSpPr>
          <p:spPr>
            <a:xfrm>
              <a:off x="-36512" y="555526"/>
              <a:ext cx="9180512" cy="131862"/>
            </a:xfrm>
            <a:prstGeom prst="rect">
              <a:avLst/>
            </a:prstGeom>
            <a:solidFill>
              <a:srgbClr val="20BE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-36512" y="-20538"/>
              <a:ext cx="9180512" cy="629270"/>
            </a:xfrm>
            <a:prstGeom prst="rect">
              <a:avLst/>
            </a:prstGeom>
            <a:solidFill>
              <a:srgbClr val="607E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9512" y="690825"/>
            <a:ext cx="87849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/>
              <a:t>Pengertian</a:t>
            </a:r>
            <a:r>
              <a:rPr lang="en-US" sz="2000" dirty="0" smtClean="0"/>
              <a:t> IPT </a:t>
            </a:r>
            <a:r>
              <a:rPr lang="en-US" sz="2000" dirty="0" err="1" smtClean="0"/>
              <a:t>menurut</a:t>
            </a:r>
            <a:r>
              <a:rPr lang="en-US" sz="2000" dirty="0" smtClean="0"/>
              <a:t> </a:t>
            </a:r>
            <a:r>
              <a:rPr lang="en-US" sz="2000" dirty="0" err="1" smtClean="0"/>
              <a:t>Pasal</a:t>
            </a:r>
            <a:r>
              <a:rPr lang="en-US" sz="2000" dirty="0" smtClean="0"/>
              <a:t> 1 </a:t>
            </a:r>
            <a:r>
              <a:rPr lang="en-US" sz="2000" dirty="0" err="1" smtClean="0"/>
              <a:t>Ayat</a:t>
            </a:r>
            <a:r>
              <a:rPr lang="en-US" sz="2000" dirty="0" smtClean="0"/>
              <a:t> (7) </a:t>
            </a:r>
            <a:r>
              <a:rPr lang="en-US" sz="2000" dirty="0" err="1" smtClean="0"/>
              <a:t>Peraturan</a:t>
            </a:r>
            <a:r>
              <a:rPr lang="en-US" sz="2000" dirty="0" smtClean="0"/>
              <a:t> Daerah Kota Surabaya </a:t>
            </a:r>
            <a:r>
              <a:rPr lang="en-US" sz="2000" dirty="0" err="1" smtClean="0"/>
              <a:t>Nomor</a:t>
            </a:r>
            <a:r>
              <a:rPr lang="en-US" sz="2000" dirty="0" smtClean="0"/>
              <a:t> 3 </a:t>
            </a:r>
            <a:r>
              <a:rPr lang="en-US" sz="2000" dirty="0" err="1" smtClean="0"/>
              <a:t>Tahun</a:t>
            </a:r>
            <a:r>
              <a:rPr lang="en-US" sz="2000" dirty="0" smtClean="0"/>
              <a:t> 2016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Izin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diberikan</a:t>
            </a:r>
            <a:r>
              <a:rPr lang="en-US" sz="2000" dirty="0" smtClean="0"/>
              <a:t> </a:t>
            </a:r>
            <a:r>
              <a:rPr lang="en-US" sz="2000" dirty="0" err="1" smtClean="0"/>
              <a:t>Walikota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Pejabat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ditunjuk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memakai</a:t>
            </a:r>
            <a:r>
              <a:rPr lang="en-US" sz="2000" dirty="0" smtClean="0"/>
              <a:t> </a:t>
            </a:r>
            <a:r>
              <a:rPr lang="en-US" sz="2000" dirty="0" err="1" smtClean="0"/>
              <a:t>tanah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bukan</a:t>
            </a:r>
            <a:r>
              <a:rPr lang="en-US" sz="2000" dirty="0" smtClean="0"/>
              <a:t>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pemberian</a:t>
            </a:r>
            <a:r>
              <a:rPr lang="en-US" sz="2000" dirty="0" smtClean="0"/>
              <a:t> </a:t>
            </a:r>
            <a:r>
              <a:rPr lang="en-US" sz="2000" dirty="0" err="1" smtClean="0"/>
              <a:t>hak</a:t>
            </a:r>
            <a:r>
              <a:rPr lang="en-US" sz="2000" dirty="0" smtClean="0"/>
              <a:t> </a:t>
            </a:r>
            <a:r>
              <a:rPr lang="en-US" sz="2000" dirty="0" err="1" smtClean="0"/>
              <a:t>pakai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hak-hak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 </a:t>
            </a:r>
            <a:r>
              <a:rPr lang="en-US" sz="2000" dirty="0" err="1" smtClean="0"/>
              <a:t>tanah</a:t>
            </a:r>
            <a:r>
              <a:rPr lang="en-US" sz="2000" dirty="0" smtClean="0"/>
              <a:t> </a:t>
            </a:r>
            <a:r>
              <a:rPr lang="en-US" sz="2000" dirty="0" err="1" smtClean="0"/>
              <a:t>lainnya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sebagaimana</a:t>
            </a:r>
            <a:r>
              <a:rPr lang="en-US" sz="2000" dirty="0" smtClean="0"/>
              <a:t> </a:t>
            </a:r>
            <a:r>
              <a:rPr lang="en-US" sz="2000" dirty="0" err="1" smtClean="0"/>
              <a:t>diatur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UUPA. 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b="1" dirty="0" smtClean="0"/>
              <a:t>JANGKA WAKTU IPT</a:t>
            </a:r>
          </a:p>
          <a:p>
            <a:pPr algn="just"/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ketentuan</a:t>
            </a:r>
            <a:r>
              <a:rPr lang="en-US" sz="2000" dirty="0" smtClean="0"/>
              <a:t> </a:t>
            </a:r>
            <a:r>
              <a:rPr lang="en-US" sz="2000" dirty="0" err="1" smtClean="0"/>
              <a:t>Pasal</a:t>
            </a:r>
            <a:r>
              <a:rPr lang="en-US" sz="2000" dirty="0" smtClean="0"/>
              <a:t> 5 </a:t>
            </a:r>
            <a:r>
              <a:rPr lang="en-US" sz="2000" dirty="0" err="1" smtClean="0"/>
              <a:t>peraturan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di </a:t>
            </a:r>
            <a:r>
              <a:rPr lang="en-US" sz="2000" dirty="0" err="1" smtClean="0"/>
              <a:t>atur</a:t>
            </a:r>
            <a:r>
              <a:rPr lang="en-US" sz="2000" dirty="0" smtClean="0"/>
              <a:t> </a:t>
            </a:r>
            <a:r>
              <a:rPr lang="en-US" sz="2000" dirty="0" err="1" smtClean="0"/>
              <a:t>mengenai</a:t>
            </a:r>
            <a:r>
              <a:rPr lang="en-US" sz="2000" dirty="0" smtClean="0"/>
              <a:t> </a:t>
            </a:r>
            <a:r>
              <a:rPr lang="en-US" sz="2000" dirty="0" err="1" smtClean="0"/>
              <a:t>Jangka</a:t>
            </a:r>
            <a:r>
              <a:rPr lang="en-US" sz="2000" dirty="0" smtClean="0"/>
              <a:t> </a:t>
            </a:r>
            <a:r>
              <a:rPr lang="en-US" sz="2000" dirty="0" err="1" smtClean="0"/>
              <a:t>Waktu</a:t>
            </a:r>
            <a:r>
              <a:rPr lang="en-US" sz="2000" dirty="0" smtClean="0"/>
              <a:t> IPT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 smtClean="0"/>
              <a:t>IPT </a:t>
            </a:r>
            <a:r>
              <a:rPr lang="en-US" sz="2000" dirty="0" err="1"/>
              <a:t>jangka</a:t>
            </a:r>
            <a:r>
              <a:rPr lang="en-US" sz="2000" dirty="0"/>
              <a:t> </a:t>
            </a:r>
            <a:r>
              <a:rPr lang="en-US" sz="2000" dirty="0" err="1"/>
              <a:t>panjang</a:t>
            </a:r>
            <a:r>
              <a:rPr lang="en-US" sz="2000" dirty="0"/>
              <a:t> </a:t>
            </a:r>
            <a:r>
              <a:rPr lang="en-US" sz="2000" dirty="0" err="1"/>
              <a:t>berlaku</a:t>
            </a:r>
            <a:r>
              <a:rPr lang="en-US" sz="2000" dirty="0"/>
              <a:t> 20 </a:t>
            </a:r>
            <a:r>
              <a:rPr lang="en-US" sz="2000" dirty="0" err="1"/>
              <a:t>tahun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diperpanjang</a:t>
            </a:r>
            <a:r>
              <a:rPr lang="en-US" sz="2000" dirty="0"/>
              <a:t> 20 </a:t>
            </a:r>
            <a:r>
              <a:rPr lang="en-US" sz="2000" dirty="0" err="1" smtClean="0"/>
              <a:t>tahun</a:t>
            </a:r>
            <a:r>
              <a:rPr lang="en-US" sz="2000" dirty="0" smtClean="0"/>
              <a:t>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 smtClean="0"/>
              <a:t>IPT </a:t>
            </a:r>
            <a:r>
              <a:rPr lang="en-US" sz="2000" dirty="0" err="1"/>
              <a:t>jangka</a:t>
            </a:r>
            <a:r>
              <a:rPr lang="en-US" sz="2000" dirty="0"/>
              <a:t> </a:t>
            </a:r>
            <a:r>
              <a:rPr lang="en-US" sz="2000" dirty="0" err="1"/>
              <a:t>menengah</a:t>
            </a:r>
            <a:r>
              <a:rPr lang="en-US" sz="2000" dirty="0"/>
              <a:t> </a:t>
            </a:r>
            <a:r>
              <a:rPr lang="en-US" sz="2000" dirty="0" err="1"/>
              <a:t>berlaku</a:t>
            </a:r>
            <a:r>
              <a:rPr lang="en-US" sz="2000" dirty="0"/>
              <a:t> 5 </a:t>
            </a:r>
            <a:r>
              <a:rPr lang="en-US" sz="2000" dirty="0" err="1"/>
              <a:t>tahun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diperpanjang</a:t>
            </a:r>
            <a:r>
              <a:rPr lang="en-US" sz="2000" dirty="0"/>
              <a:t> 5 </a:t>
            </a:r>
            <a:r>
              <a:rPr lang="en-US" sz="2000" dirty="0" err="1" smtClean="0"/>
              <a:t>tahun</a:t>
            </a:r>
            <a:r>
              <a:rPr lang="en-US" sz="2000" dirty="0" smtClean="0"/>
              <a:t>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 smtClean="0"/>
              <a:t>IPT </a:t>
            </a:r>
            <a:r>
              <a:rPr lang="en-US" sz="2000" dirty="0" err="1"/>
              <a:t>jangka</a:t>
            </a:r>
            <a:r>
              <a:rPr lang="en-US" sz="2000" dirty="0"/>
              <a:t> </a:t>
            </a:r>
            <a:r>
              <a:rPr lang="en-US" sz="2000" dirty="0" err="1"/>
              <a:t>pendek</a:t>
            </a:r>
            <a:r>
              <a:rPr lang="en-US" sz="2000" dirty="0"/>
              <a:t> </a:t>
            </a:r>
            <a:r>
              <a:rPr lang="en-US" sz="2000" dirty="0" err="1"/>
              <a:t>berlaku</a:t>
            </a:r>
            <a:r>
              <a:rPr lang="en-US" sz="2000" dirty="0"/>
              <a:t> 2 </a:t>
            </a:r>
            <a:r>
              <a:rPr lang="en-US" sz="2000" dirty="0" err="1"/>
              <a:t>tahun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diperpanjang</a:t>
            </a:r>
            <a:r>
              <a:rPr lang="en-US" sz="2000" dirty="0"/>
              <a:t> </a:t>
            </a:r>
            <a:r>
              <a:rPr lang="en-US" sz="2000" dirty="0" smtClean="0"/>
              <a:t>2 </a:t>
            </a:r>
            <a:r>
              <a:rPr lang="en-US" sz="2000" dirty="0" err="1"/>
              <a:t>tahun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err="1" smtClean="0"/>
              <a:t>Selanjutnya</a:t>
            </a:r>
            <a:r>
              <a:rPr lang="en-US" sz="2000" dirty="0" smtClean="0"/>
              <a:t> </a:t>
            </a:r>
            <a:r>
              <a:rPr lang="en-US" sz="2000" dirty="0" err="1" smtClean="0"/>
              <a:t>berdasarkan</a:t>
            </a:r>
            <a:r>
              <a:rPr lang="en-US" sz="2000" dirty="0" smtClean="0"/>
              <a:t> </a:t>
            </a:r>
            <a:r>
              <a:rPr lang="en-US" sz="2000" dirty="0" err="1" smtClean="0"/>
              <a:t>Pasal</a:t>
            </a:r>
            <a:r>
              <a:rPr lang="en-US" sz="2000" dirty="0" smtClean="0"/>
              <a:t> 7 </a:t>
            </a:r>
            <a:r>
              <a:rPr lang="en-US" sz="2000" dirty="0" err="1" smtClean="0"/>
              <a:t>huruf</a:t>
            </a:r>
            <a:r>
              <a:rPr lang="en-US" sz="2000" dirty="0" smtClean="0"/>
              <a:t> a </a:t>
            </a:r>
            <a:r>
              <a:rPr lang="en-US" sz="2000" dirty="0" err="1" smtClean="0"/>
              <a:t>dinyatakan</a:t>
            </a:r>
            <a:r>
              <a:rPr lang="en-US" sz="2000" dirty="0" smtClean="0"/>
              <a:t> </a:t>
            </a:r>
            <a:r>
              <a:rPr lang="en-US" sz="2000" dirty="0" err="1" smtClean="0"/>
              <a:t>bahwa</a:t>
            </a:r>
            <a:r>
              <a:rPr lang="en-US" sz="2000" dirty="0" smtClean="0"/>
              <a:t> </a:t>
            </a:r>
            <a:r>
              <a:rPr lang="en-US" sz="2000" dirty="0" err="1" smtClean="0"/>
              <a:t>Pemegang</a:t>
            </a:r>
            <a:r>
              <a:rPr lang="en-US" sz="2000" dirty="0" smtClean="0"/>
              <a:t> IPT </a:t>
            </a:r>
            <a:r>
              <a:rPr lang="en-US" sz="2000" dirty="0" err="1" smtClean="0"/>
              <a:t>mempunyai</a:t>
            </a:r>
            <a:r>
              <a:rPr lang="en-US" sz="2000" dirty="0" smtClean="0"/>
              <a:t> </a:t>
            </a:r>
            <a:r>
              <a:rPr lang="en-US" sz="2000" dirty="0" err="1" smtClean="0"/>
              <a:t>kewajiban</a:t>
            </a:r>
            <a:r>
              <a:rPr lang="en-US" sz="2000" dirty="0" smtClean="0"/>
              <a:t> </a:t>
            </a:r>
            <a:r>
              <a:rPr lang="en-US" sz="2000" dirty="0" err="1"/>
              <a:t>membayar</a:t>
            </a:r>
            <a:r>
              <a:rPr lang="en-US" sz="2000" dirty="0"/>
              <a:t> </a:t>
            </a:r>
            <a:r>
              <a:rPr lang="en-US" sz="2000" dirty="0" err="1" smtClean="0"/>
              <a:t>retribusi</a:t>
            </a:r>
            <a:r>
              <a:rPr lang="en-US" sz="2000" dirty="0"/>
              <a:t> </a:t>
            </a:r>
            <a:r>
              <a:rPr lang="en-US" sz="2000" dirty="0" smtClean="0"/>
              <a:t>yang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sumber</a:t>
            </a:r>
            <a:r>
              <a:rPr lang="en-US" sz="2000" dirty="0" smtClean="0"/>
              <a:t> </a:t>
            </a:r>
            <a:r>
              <a:rPr lang="en-US" sz="2000" dirty="0" err="1"/>
              <a:t>Pendapatan</a:t>
            </a:r>
            <a:r>
              <a:rPr lang="en-US" sz="2000" dirty="0"/>
              <a:t> </a:t>
            </a:r>
            <a:r>
              <a:rPr lang="en-US" sz="2000" dirty="0" err="1"/>
              <a:t>Asli</a:t>
            </a:r>
            <a:r>
              <a:rPr lang="en-US" sz="2000" dirty="0"/>
              <a:t> Daerah (PAD</a:t>
            </a:r>
            <a:r>
              <a:rPr lang="en-US" sz="2000" dirty="0" smtClean="0"/>
              <a:t>) </a:t>
            </a:r>
            <a:r>
              <a:rPr lang="en-US" sz="2000" dirty="0" err="1" smtClean="0"/>
              <a:t>Pemerintah</a:t>
            </a:r>
            <a:r>
              <a:rPr lang="en-US" sz="2000" dirty="0" smtClean="0"/>
              <a:t> Daerah Kota Surabaya.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291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0538"/>
            <a:ext cx="9144000" cy="707926"/>
            <a:chOff x="-36512" y="-20538"/>
            <a:chExt cx="9180512" cy="707926"/>
          </a:xfrm>
        </p:grpSpPr>
        <p:sp>
          <p:nvSpPr>
            <p:cNvPr id="4" name="Rectangle 3"/>
            <p:cNvSpPr/>
            <p:nvPr/>
          </p:nvSpPr>
          <p:spPr>
            <a:xfrm>
              <a:off x="-36512" y="555526"/>
              <a:ext cx="9180512" cy="131862"/>
            </a:xfrm>
            <a:prstGeom prst="rect">
              <a:avLst/>
            </a:prstGeom>
            <a:solidFill>
              <a:srgbClr val="20BE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-36512" y="-20538"/>
              <a:ext cx="9180512" cy="629270"/>
            </a:xfrm>
            <a:prstGeom prst="rect">
              <a:avLst/>
            </a:prstGeom>
            <a:solidFill>
              <a:srgbClr val="607E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7504" y="123478"/>
            <a:ext cx="885698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solidFill>
                  <a:schemeClr val="bg1"/>
                </a:solidFill>
              </a:rPr>
              <a:t>SUBYEK IPT/SURAT IJO</a:t>
            </a:r>
          </a:p>
          <a:p>
            <a:pPr algn="just"/>
            <a:endParaRPr lang="nn-NO" sz="14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err="1" smtClean="0"/>
              <a:t>Menurut</a:t>
            </a:r>
            <a:r>
              <a:rPr lang="en-US" sz="2000" dirty="0" smtClean="0"/>
              <a:t> </a:t>
            </a:r>
            <a:r>
              <a:rPr lang="en-US" sz="2000" dirty="0" err="1" smtClean="0"/>
              <a:t>Pasal</a:t>
            </a:r>
            <a:r>
              <a:rPr lang="en-US" sz="2000" dirty="0" smtClean="0"/>
              <a:t> 1 </a:t>
            </a:r>
            <a:r>
              <a:rPr lang="en-US" sz="2000" dirty="0" err="1" smtClean="0"/>
              <a:t>Angka</a:t>
            </a:r>
            <a:r>
              <a:rPr lang="en-US" sz="2000" dirty="0" smtClean="0"/>
              <a:t> 8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Pasal</a:t>
            </a:r>
            <a:r>
              <a:rPr lang="en-US" sz="2000" dirty="0" smtClean="0"/>
              <a:t> 4 </a:t>
            </a:r>
            <a:r>
              <a:rPr lang="en-US" sz="2000" dirty="0" err="1" smtClean="0"/>
              <a:t>Peraturan</a:t>
            </a:r>
            <a:r>
              <a:rPr lang="en-US" sz="2000" dirty="0" smtClean="0"/>
              <a:t> </a:t>
            </a:r>
            <a:r>
              <a:rPr lang="en-US" sz="2000" dirty="0"/>
              <a:t>Daerah Kota Surabaya </a:t>
            </a:r>
            <a:r>
              <a:rPr lang="en-US" sz="2000" dirty="0" err="1"/>
              <a:t>Nomor</a:t>
            </a:r>
            <a:r>
              <a:rPr lang="en-US" sz="2000" dirty="0"/>
              <a:t> 3 </a:t>
            </a:r>
            <a:r>
              <a:rPr lang="en-US" sz="2000" dirty="0" err="1"/>
              <a:t>Tahun</a:t>
            </a:r>
            <a:r>
              <a:rPr lang="en-US" sz="2000" dirty="0"/>
              <a:t> 2016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Izin</a:t>
            </a:r>
            <a:r>
              <a:rPr lang="en-US" sz="2000" dirty="0"/>
              <a:t> </a:t>
            </a:r>
            <a:r>
              <a:rPr lang="en-US" sz="2000" dirty="0" err="1"/>
              <a:t>Pemakaian</a:t>
            </a:r>
            <a:r>
              <a:rPr lang="en-US" sz="2000" dirty="0"/>
              <a:t> </a:t>
            </a:r>
            <a:r>
              <a:rPr lang="en-US" sz="2000" dirty="0" smtClean="0"/>
              <a:t>Tanah, </a:t>
            </a:r>
            <a:r>
              <a:rPr lang="nn-NO" sz="2000" dirty="0" smtClean="0"/>
              <a:t>IPT/Surat Ijo dapat diberikan kepada:</a:t>
            </a:r>
          </a:p>
          <a:p>
            <a:pPr algn="just"/>
            <a:endParaRPr lang="nn-NO" sz="2000" dirty="0" smtClean="0"/>
          </a:p>
          <a:p>
            <a:pPr marL="265113" indent="-265113" algn="just">
              <a:buFont typeface="+mj-lt"/>
              <a:buAutoNum type="arabicPeriod"/>
            </a:pPr>
            <a:r>
              <a:rPr lang="nn-NO" sz="2000" dirty="0" smtClean="0"/>
              <a:t>WNI Perseorangan</a:t>
            </a:r>
          </a:p>
          <a:p>
            <a:pPr marL="265113" algn="just"/>
            <a:r>
              <a:rPr lang="nn-NO" sz="2000" dirty="0"/>
              <a:t>Dengan mengajukan permohonan </a:t>
            </a:r>
            <a:r>
              <a:rPr lang="nn-NO" sz="2000" dirty="0" smtClean="0"/>
              <a:t>secara tertulis </a:t>
            </a:r>
            <a:r>
              <a:rPr lang="nn-NO" sz="2000" dirty="0"/>
              <a:t>terlebih dahulu kepada Walikota Surabaya atau pejabat yang ditunjuk, yaitu Kepala Dinas Pengelolaan Tanah dan </a:t>
            </a:r>
            <a:r>
              <a:rPr lang="nn-NO" sz="2000" dirty="0" smtClean="0"/>
              <a:t>Bangunan Kota Surabaya.</a:t>
            </a:r>
          </a:p>
          <a:p>
            <a:pPr marL="265113" algn="just"/>
            <a:endParaRPr lang="nn-NO" sz="2000" dirty="0" smtClean="0"/>
          </a:p>
          <a:p>
            <a:pPr marL="265113" indent="-265113" algn="just">
              <a:buFont typeface="+mj-lt"/>
              <a:buAutoNum type="arabicPeriod" startAt="2"/>
            </a:pPr>
            <a:r>
              <a:rPr lang="nn-NO" sz="2000" dirty="0" smtClean="0"/>
              <a:t>Badan Hukum</a:t>
            </a:r>
          </a:p>
          <a:p>
            <a:pPr marL="265113" algn="just"/>
            <a:r>
              <a:rPr lang="en-US" sz="2000" dirty="0" smtClean="0"/>
              <a:t>Perseroan </a:t>
            </a:r>
            <a:r>
              <a:rPr lang="en-US" sz="2000" dirty="0" err="1" smtClean="0"/>
              <a:t>Terbatas</a:t>
            </a:r>
            <a:r>
              <a:rPr lang="en-US" sz="2000" dirty="0" smtClean="0"/>
              <a:t>, Perseroan </a:t>
            </a:r>
            <a:r>
              <a:rPr lang="en-US" sz="2000" dirty="0" err="1" smtClean="0"/>
              <a:t>Komanditer</a:t>
            </a:r>
            <a:r>
              <a:rPr lang="en-US" sz="2000" dirty="0" smtClean="0"/>
              <a:t>, BUMN, BUMD, Firma, </a:t>
            </a:r>
            <a:r>
              <a:rPr lang="en-US" sz="2000" dirty="0" err="1" smtClean="0"/>
              <a:t>Kongsi</a:t>
            </a:r>
            <a:r>
              <a:rPr lang="en-US" sz="2000" dirty="0" smtClean="0"/>
              <a:t>, </a:t>
            </a:r>
            <a:r>
              <a:rPr lang="en-US" sz="2000" dirty="0" err="1" smtClean="0"/>
              <a:t>Koperasi</a:t>
            </a:r>
            <a:r>
              <a:rPr lang="en-US" sz="2000" dirty="0" smtClean="0"/>
              <a:t>, Dana </a:t>
            </a:r>
            <a:r>
              <a:rPr lang="en-US" sz="2000" dirty="0" err="1" smtClean="0"/>
              <a:t>Pensiun</a:t>
            </a:r>
            <a:r>
              <a:rPr lang="en-US" sz="2000" dirty="0" smtClean="0"/>
              <a:t>, Persekutuan, </a:t>
            </a:r>
            <a:r>
              <a:rPr lang="en-US" sz="2000" dirty="0" err="1" smtClean="0"/>
              <a:t>Perkumpulan</a:t>
            </a:r>
            <a:r>
              <a:rPr lang="en-US" sz="2000" dirty="0" smtClean="0"/>
              <a:t>, </a:t>
            </a:r>
            <a:r>
              <a:rPr lang="en-US" sz="2000" dirty="0" err="1" smtClean="0"/>
              <a:t>Yayasan</a:t>
            </a:r>
            <a:r>
              <a:rPr lang="en-US" sz="2000" dirty="0" smtClean="0"/>
              <a:t>, </a:t>
            </a:r>
            <a:r>
              <a:rPr lang="en-US" sz="2000" dirty="0" err="1" smtClean="0"/>
              <a:t>Organisasi</a:t>
            </a:r>
            <a:r>
              <a:rPr lang="en-US" sz="2000" dirty="0" smtClean="0"/>
              <a:t> Massa, </a:t>
            </a:r>
            <a:r>
              <a:rPr lang="en-US" sz="2000" dirty="0" err="1" smtClean="0"/>
              <a:t>Organisasi</a:t>
            </a:r>
            <a:r>
              <a:rPr lang="en-US" sz="2000" dirty="0" smtClean="0"/>
              <a:t> </a:t>
            </a:r>
            <a:r>
              <a:rPr lang="en-US" sz="2000" dirty="0" err="1" smtClean="0"/>
              <a:t>Sosial</a:t>
            </a:r>
            <a:r>
              <a:rPr lang="en-US" sz="2000" dirty="0" smtClean="0"/>
              <a:t> </a:t>
            </a:r>
            <a:r>
              <a:rPr lang="en-US" sz="2000" dirty="0" err="1" smtClean="0"/>
              <a:t>Politik</a:t>
            </a:r>
            <a:r>
              <a:rPr lang="en-US" sz="2000" dirty="0" smtClean="0"/>
              <a:t>,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organisasi</a:t>
            </a:r>
            <a:r>
              <a:rPr lang="en-US" sz="2000" dirty="0"/>
              <a:t> yang </a:t>
            </a:r>
            <a:r>
              <a:rPr lang="en-US" sz="2000" dirty="0" err="1"/>
              <a:t>sejenis</a:t>
            </a:r>
            <a:r>
              <a:rPr lang="en-US" sz="2000" dirty="0"/>
              <a:t>, </a:t>
            </a:r>
            <a:r>
              <a:rPr lang="en-US" sz="2000" dirty="0" err="1"/>
              <a:t>lembaga</a:t>
            </a:r>
            <a:r>
              <a:rPr lang="en-US" sz="2000" dirty="0"/>
              <a:t>,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usaha</a:t>
            </a:r>
            <a:r>
              <a:rPr lang="en-US" sz="2000" dirty="0"/>
              <a:t> </a:t>
            </a:r>
            <a:r>
              <a:rPr lang="en-US" sz="2000" dirty="0" err="1"/>
              <a:t>tetap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badan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r>
              <a:rPr lang="en-US" sz="2000" dirty="0"/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5055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0538"/>
            <a:ext cx="9144000" cy="707926"/>
            <a:chOff x="-36512" y="-20538"/>
            <a:chExt cx="9180512" cy="707926"/>
          </a:xfrm>
        </p:grpSpPr>
        <p:sp>
          <p:nvSpPr>
            <p:cNvPr id="4" name="Rectangle 3"/>
            <p:cNvSpPr/>
            <p:nvPr/>
          </p:nvSpPr>
          <p:spPr>
            <a:xfrm>
              <a:off x="-36512" y="555526"/>
              <a:ext cx="9180512" cy="131862"/>
            </a:xfrm>
            <a:prstGeom prst="rect">
              <a:avLst/>
            </a:prstGeom>
            <a:solidFill>
              <a:srgbClr val="20BE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-36512" y="-20538"/>
              <a:ext cx="9180512" cy="629270"/>
            </a:xfrm>
            <a:prstGeom prst="rect">
              <a:avLst/>
            </a:prstGeom>
            <a:solidFill>
              <a:srgbClr val="607E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9512" y="123478"/>
            <a:ext cx="878497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chemeClr val="bg1"/>
                </a:solidFill>
              </a:rPr>
              <a:t>OBJEK TANAH IPT/SURAT IJO: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Berdasarkan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/>
              <a:t> </a:t>
            </a:r>
            <a:r>
              <a:rPr lang="en-US" dirty="0" err="1"/>
              <a:t>Dinas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Bangunan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Tanah Kota Surabaya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intansi</a:t>
            </a:r>
            <a:r>
              <a:rPr lang="en-US" dirty="0" smtClean="0"/>
              <a:t> yang </a:t>
            </a:r>
            <a:r>
              <a:rPr lang="en-US" dirty="0" err="1" smtClean="0"/>
              <a:t>menerbitkan</a:t>
            </a:r>
            <a:r>
              <a:rPr lang="en-US" dirty="0" smtClean="0"/>
              <a:t> IPT, </a:t>
            </a:r>
            <a:r>
              <a:rPr lang="en-US" dirty="0" err="1" smtClean="0"/>
              <a:t>perolehan</a:t>
            </a:r>
            <a:r>
              <a:rPr lang="en-US" dirty="0" smtClean="0"/>
              <a:t> </a:t>
            </a:r>
            <a:r>
              <a:rPr lang="en-US" dirty="0" err="1" smtClean="0"/>
              <a:t>tanah</a:t>
            </a:r>
            <a:r>
              <a:rPr lang="en-US" dirty="0" smtClean="0"/>
              <a:t>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tanah</a:t>
            </a:r>
            <a:r>
              <a:rPr lang="en-US" dirty="0" smtClean="0"/>
              <a:t> </a:t>
            </a:r>
            <a:r>
              <a:rPr lang="en-US" dirty="0" err="1"/>
              <a:t>aset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penguasaan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Kota Surabaya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dana</a:t>
            </a:r>
            <a:r>
              <a:rPr lang="en-US" dirty="0"/>
              <a:t> APBD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perolehan</a:t>
            </a:r>
            <a:r>
              <a:rPr lang="en-US" dirty="0"/>
              <a:t> lain yang </a:t>
            </a:r>
            <a:r>
              <a:rPr lang="en-US" dirty="0" err="1" smtClean="0"/>
              <a:t>sah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pPr marL="265113" indent="-265113" algn="just">
              <a:buFont typeface="+mj-lt"/>
              <a:buAutoNum type="arabicPeriod"/>
            </a:pPr>
            <a:r>
              <a:rPr lang="en-US" b="1" dirty="0"/>
              <a:t>Tanah </a:t>
            </a:r>
            <a:r>
              <a:rPr lang="en-US" b="1" dirty="0" err="1"/>
              <a:t>Peninggalan</a:t>
            </a:r>
            <a:r>
              <a:rPr lang="en-US" b="1" dirty="0"/>
              <a:t> </a:t>
            </a:r>
            <a:r>
              <a:rPr lang="en-US" b="1" dirty="0" err="1"/>
              <a:t>Pemerintah</a:t>
            </a:r>
            <a:r>
              <a:rPr lang="en-US" b="1" dirty="0"/>
              <a:t> Kota </a:t>
            </a:r>
            <a:r>
              <a:rPr lang="en-US" b="1" dirty="0" err="1"/>
              <a:t>Praja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zaman</a:t>
            </a:r>
            <a:r>
              <a:rPr lang="en-US" b="1" dirty="0"/>
              <a:t> </a:t>
            </a:r>
            <a:r>
              <a:rPr lang="en-US" b="1" dirty="0" err="1"/>
              <a:t>Belanda</a:t>
            </a:r>
            <a:r>
              <a:rPr lang="en-US" b="1" dirty="0"/>
              <a:t> yang </a:t>
            </a:r>
            <a:r>
              <a:rPr lang="en-US" b="1" dirty="0" err="1"/>
              <a:t>terdiri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dirty="0"/>
              <a:t> : </a:t>
            </a:r>
            <a:endParaRPr lang="en-US" dirty="0" smtClean="0"/>
          </a:p>
          <a:p>
            <a:pPr marL="538163" indent="-273050" algn="just">
              <a:buFont typeface="+mj-lt"/>
              <a:buAutoNum type="alphaLcPeriod"/>
            </a:pPr>
            <a:r>
              <a:rPr lang="en-US" dirty="0" smtClean="0"/>
              <a:t>Tanah </a:t>
            </a:r>
            <a:r>
              <a:rPr lang="en-US" dirty="0" err="1"/>
              <a:t>Eigendom</a:t>
            </a:r>
            <a:r>
              <a:rPr lang="en-US" dirty="0"/>
              <a:t> </a:t>
            </a:r>
            <a:r>
              <a:rPr lang="en-US" dirty="0" err="1"/>
              <a:t>Gemeente</a:t>
            </a:r>
            <a:r>
              <a:rPr lang="en-US" dirty="0"/>
              <a:t> de </a:t>
            </a:r>
            <a:r>
              <a:rPr lang="en-US" dirty="0" err="1" smtClean="0"/>
              <a:t>Soerabaja</a:t>
            </a:r>
            <a:r>
              <a:rPr lang="en-US" dirty="0" smtClean="0"/>
              <a:t>;</a:t>
            </a:r>
          </a:p>
          <a:p>
            <a:pPr marL="538163" algn="just"/>
            <a:r>
              <a:rPr lang="en-US" dirty="0" err="1"/>
              <a:t>Y</a:t>
            </a:r>
            <a:r>
              <a:rPr lang="en-US" dirty="0" err="1" smtClean="0"/>
              <a:t>aitu</a:t>
            </a:r>
            <a:r>
              <a:rPr lang="en-US" dirty="0" smtClean="0"/>
              <a:t> </a:t>
            </a:r>
            <a:r>
              <a:rPr lang="en-US" dirty="0" err="1"/>
              <a:t>tanah</a:t>
            </a:r>
            <a:r>
              <a:rPr lang="en-US" dirty="0"/>
              <a:t> yang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peninggalan</a:t>
            </a:r>
            <a:r>
              <a:rPr lang="en-US" dirty="0"/>
              <a:t> </a:t>
            </a:r>
            <a:r>
              <a:rPr lang="en-US" dirty="0" err="1"/>
              <a:t>Gemeente</a:t>
            </a:r>
            <a:r>
              <a:rPr lang="en-US" dirty="0"/>
              <a:t> </a:t>
            </a:r>
            <a:r>
              <a:rPr lang="en-US" dirty="0" err="1"/>
              <a:t>Surabaia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Pemerintahan</a:t>
            </a:r>
            <a:r>
              <a:rPr lang="en-US" dirty="0"/>
              <a:t> </a:t>
            </a:r>
            <a:r>
              <a:rPr lang="en-US" dirty="0" err="1"/>
              <a:t>Hindia</a:t>
            </a:r>
            <a:r>
              <a:rPr lang="en-US" dirty="0"/>
              <a:t> </a:t>
            </a:r>
            <a:r>
              <a:rPr lang="en-US" dirty="0" err="1"/>
              <a:t>Belanda</a:t>
            </a:r>
            <a:r>
              <a:rPr lang="en-US" dirty="0"/>
              <a:t>.</a:t>
            </a:r>
          </a:p>
          <a:p>
            <a:pPr marL="538163" indent="-273050" algn="just">
              <a:buFont typeface="+mj-lt"/>
              <a:buAutoNum type="alphaLcPeriod" startAt="2"/>
            </a:pPr>
            <a:r>
              <a:rPr lang="en-US" dirty="0"/>
              <a:t>Tanah </a:t>
            </a:r>
            <a:r>
              <a:rPr lang="en-US" dirty="0" err="1" smtClean="0"/>
              <a:t>Besluit</a:t>
            </a:r>
            <a:r>
              <a:rPr lang="en-US" dirty="0" smtClean="0"/>
              <a:t>;</a:t>
            </a:r>
          </a:p>
          <a:p>
            <a:pPr marL="265113" indent="273050" algn="just"/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tanah</a:t>
            </a:r>
            <a:r>
              <a:rPr lang="en-US" dirty="0" smtClean="0"/>
              <a:t> </a:t>
            </a:r>
            <a:r>
              <a:rPr lang="en-US" dirty="0" err="1" smtClean="0"/>
              <a:t>pembelian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zaman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dirty="0" err="1" smtClean="0"/>
              <a:t>emerintahan</a:t>
            </a:r>
            <a:r>
              <a:rPr lang="en-US" dirty="0" smtClean="0"/>
              <a:t> </a:t>
            </a:r>
            <a:r>
              <a:rPr lang="en-US" dirty="0" err="1" smtClean="0"/>
              <a:t>Belanda</a:t>
            </a:r>
            <a:r>
              <a:rPr lang="en-US" dirty="0" smtClean="0"/>
              <a:t>.</a:t>
            </a:r>
          </a:p>
          <a:p>
            <a:pPr marL="265113" algn="just"/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berlakunya</a:t>
            </a:r>
            <a:r>
              <a:rPr lang="en-US" dirty="0"/>
              <a:t> UU 16 </a:t>
            </a:r>
            <a:r>
              <a:rPr lang="en-US" dirty="0" err="1"/>
              <a:t>Tahun</a:t>
            </a:r>
            <a:r>
              <a:rPr lang="en-US" dirty="0"/>
              <a:t> 1950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Pembentukan</a:t>
            </a:r>
            <a:r>
              <a:rPr lang="en-US" dirty="0"/>
              <a:t> Daerah Kota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Propinsi</a:t>
            </a:r>
            <a:r>
              <a:rPr lang="en-US" dirty="0"/>
              <a:t> </a:t>
            </a:r>
            <a:r>
              <a:rPr lang="en-US" dirty="0" err="1"/>
              <a:t>Jawa</a:t>
            </a:r>
            <a:r>
              <a:rPr lang="en-US" dirty="0"/>
              <a:t> </a:t>
            </a:r>
            <a:r>
              <a:rPr lang="en-US" dirty="0" err="1" smtClean="0"/>
              <a:t>Timur</a:t>
            </a:r>
            <a:r>
              <a:rPr lang="en-US" dirty="0" smtClean="0"/>
              <a:t>/</a:t>
            </a:r>
            <a:r>
              <a:rPr lang="en-US" dirty="0" err="1" smtClean="0"/>
              <a:t>Jawa</a:t>
            </a:r>
            <a:r>
              <a:rPr lang="en-US" dirty="0" smtClean="0"/>
              <a:t> Tengah/</a:t>
            </a:r>
            <a:r>
              <a:rPr lang="en-US" dirty="0" err="1" smtClean="0"/>
              <a:t>Jawa</a:t>
            </a:r>
            <a:r>
              <a:rPr lang="en-US" dirty="0" smtClean="0"/>
              <a:t> </a:t>
            </a:r>
            <a:r>
              <a:rPr lang="en-US" dirty="0"/>
              <a:t>Barat </a:t>
            </a:r>
            <a:r>
              <a:rPr lang="en-US" dirty="0" err="1"/>
              <a:t>dan</a:t>
            </a:r>
            <a:r>
              <a:rPr lang="en-US" dirty="0"/>
              <a:t> Daerah Istimewa Yogyakarta,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aset</a:t>
            </a:r>
            <a:r>
              <a:rPr lang="en-US" dirty="0"/>
              <a:t> </a:t>
            </a:r>
            <a:r>
              <a:rPr lang="en-US" dirty="0" err="1"/>
              <a:t>Pemerintahan</a:t>
            </a:r>
            <a:r>
              <a:rPr lang="en-US" dirty="0"/>
              <a:t> </a:t>
            </a:r>
            <a:r>
              <a:rPr lang="en-US" dirty="0" err="1"/>
              <a:t>Belanda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Surabaya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aset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Kota Surabaya</a:t>
            </a:r>
            <a:r>
              <a:rPr lang="en-US" dirty="0" smtClean="0"/>
              <a:t>.</a:t>
            </a:r>
          </a:p>
          <a:p>
            <a:pPr marL="265113" algn="r"/>
            <a:r>
              <a:rPr lang="en-US" sz="1000" dirty="0" err="1" smtClean="0"/>
              <a:t>Sumber</a:t>
            </a:r>
            <a:r>
              <a:rPr lang="en-US" sz="1000" dirty="0" smtClean="0"/>
              <a:t>: </a:t>
            </a:r>
            <a:r>
              <a:rPr lang="en-US" sz="1000" dirty="0" err="1" smtClean="0"/>
              <a:t>Dinas</a:t>
            </a:r>
            <a:r>
              <a:rPr lang="en-US" sz="1000" dirty="0" smtClean="0"/>
              <a:t> </a:t>
            </a:r>
            <a:r>
              <a:rPr lang="en-US" sz="1000" dirty="0" err="1" smtClean="0"/>
              <a:t>Pengelolaan</a:t>
            </a:r>
            <a:r>
              <a:rPr lang="en-US" sz="1000" dirty="0" smtClean="0"/>
              <a:t> </a:t>
            </a:r>
            <a:r>
              <a:rPr lang="en-US" sz="1000" dirty="0" err="1" smtClean="0"/>
              <a:t>Bangunan</a:t>
            </a:r>
            <a:r>
              <a:rPr lang="en-US" sz="1000" dirty="0" smtClean="0"/>
              <a:t> </a:t>
            </a:r>
            <a:r>
              <a:rPr lang="en-US" sz="1000" dirty="0" err="1" smtClean="0"/>
              <a:t>dan</a:t>
            </a:r>
            <a:r>
              <a:rPr lang="en-US" sz="1000" dirty="0" smtClean="0"/>
              <a:t> Tanah </a:t>
            </a:r>
            <a:r>
              <a:rPr lang="en-US" sz="1000" dirty="0" err="1" smtClean="0"/>
              <a:t>Pemerintah</a:t>
            </a:r>
            <a:r>
              <a:rPr lang="en-US" sz="1000" dirty="0" smtClean="0"/>
              <a:t> Kota Surabaya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3373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0538"/>
            <a:ext cx="9144000" cy="707926"/>
            <a:chOff x="-36512" y="-20538"/>
            <a:chExt cx="9180512" cy="707926"/>
          </a:xfrm>
        </p:grpSpPr>
        <p:sp>
          <p:nvSpPr>
            <p:cNvPr id="4" name="Rectangle 3"/>
            <p:cNvSpPr/>
            <p:nvPr/>
          </p:nvSpPr>
          <p:spPr>
            <a:xfrm>
              <a:off x="-36512" y="555526"/>
              <a:ext cx="9180512" cy="131862"/>
            </a:xfrm>
            <a:prstGeom prst="rect">
              <a:avLst/>
            </a:prstGeom>
            <a:solidFill>
              <a:srgbClr val="20BE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-36512" y="-20538"/>
              <a:ext cx="9180512" cy="629270"/>
            </a:xfrm>
            <a:prstGeom prst="rect">
              <a:avLst/>
            </a:prstGeom>
            <a:solidFill>
              <a:srgbClr val="607E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51520" y="690825"/>
            <a:ext cx="87129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8163" indent="-273050" algn="just">
              <a:buFont typeface="+mj-lt"/>
              <a:buAutoNum type="arabicPeriod" startAt="2"/>
            </a:pPr>
            <a:r>
              <a:rPr lang="sv-SE" b="1" dirty="0"/>
              <a:t>Pengadaan tanah yang dilakukan oleh Pemerintah Kota Surabaya dengan mekanisme :</a:t>
            </a:r>
          </a:p>
          <a:p>
            <a:pPr marL="803275" indent="-265113" algn="just">
              <a:buFont typeface="+mj-lt"/>
              <a:buAutoNum type="alphaLcPeriod"/>
            </a:pPr>
            <a:r>
              <a:rPr lang="en-US" dirty="0" err="1"/>
              <a:t>Pelepasan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ganti</a:t>
            </a:r>
            <a:r>
              <a:rPr lang="en-US" dirty="0"/>
              <a:t> </a:t>
            </a:r>
            <a:r>
              <a:rPr lang="en-US" dirty="0" err="1"/>
              <a:t>rugi</a:t>
            </a:r>
            <a:r>
              <a:rPr lang="en-US" dirty="0"/>
              <a:t> (</a:t>
            </a:r>
            <a:r>
              <a:rPr lang="en-US" dirty="0" err="1"/>
              <a:t>pembebasan</a:t>
            </a:r>
            <a:r>
              <a:rPr lang="en-US" dirty="0" smtClean="0"/>
              <a:t>);</a:t>
            </a:r>
            <a:endParaRPr lang="en-US" dirty="0"/>
          </a:p>
          <a:p>
            <a:pPr marL="803275" indent="-265113" algn="just">
              <a:buFont typeface="+mj-lt"/>
              <a:buAutoNum type="alphaLcPeriod"/>
            </a:pPr>
            <a:r>
              <a:rPr lang="en-US" dirty="0" err="1" smtClean="0"/>
              <a:t>Tukar-menukar</a:t>
            </a:r>
            <a:r>
              <a:rPr lang="en-US" dirty="0" smtClean="0"/>
              <a:t>/</a:t>
            </a:r>
            <a:r>
              <a:rPr lang="en-US" dirty="0" err="1" smtClean="0"/>
              <a:t>Ruislag</a:t>
            </a:r>
            <a:r>
              <a:rPr lang="en-US" dirty="0" smtClean="0"/>
              <a:t> (</a:t>
            </a:r>
            <a:r>
              <a:rPr lang="en-US" dirty="0" err="1" smtClean="0"/>
              <a:t>tukar</a:t>
            </a:r>
            <a:r>
              <a:rPr lang="en-US" dirty="0" smtClean="0"/>
              <a:t>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tukar</a:t>
            </a:r>
            <a:r>
              <a:rPr lang="en-US" dirty="0" smtClean="0"/>
              <a:t> </a:t>
            </a:r>
            <a:r>
              <a:rPr lang="en-US" dirty="0" err="1"/>
              <a:t>guling</a:t>
            </a:r>
            <a:r>
              <a:rPr lang="en-US" dirty="0" smtClean="0"/>
              <a:t>)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/>
              <a:t>Pemerintah</a:t>
            </a:r>
            <a:r>
              <a:rPr lang="en-US" dirty="0"/>
              <a:t> </a:t>
            </a:r>
            <a:r>
              <a:rPr lang="en-US" dirty="0" smtClean="0"/>
              <a:t>Kota Surabaya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 smtClean="0"/>
              <a:t>swasta</a:t>
            </a:r>
            <a:r>
              <a:rPr lang="en-US" dirty="0"/>
              <a:t>;</a:t>
            </a:r>
            <a:endParaRPr lang="en-US" dirty="0" smtClean="0"/>
          </a:p>
          <a:p>
            <a:pPr marL="803275" indent="-265113" algn="just">
              <a:buFont typeface="+mj-lt"/>
              <a:buAutoNum type="alphaLcPeriod"/>
            </a:pPr>
            <a:r>
              <a:rPr lang="en-US" dirty="0" err="1"/>
              <a:t>Bekas</a:t>
            </a:r>
            <a:r>
              <a:rPr lang="en-US" dirty="0"/>
              <a:t> Tanah </a:t>
            </a:r>
            <a:r>
              <a:rPr lang="en-US" dirty="0" err="1"/>
              <a:t>Kas</a:t>
            </a:r>
            <a:r>
              <a:rPr lang="en-US" dirty="0"/>
              <a:t> </a:t>
            </a:r>
            <a:r>
              <a:rPr lang="en-US" dirty="0" err="1" smtClean="0"/>
              <a:t>Desa</a:t>
            </a:r>
            <a:r>
              <a:rPr lang="en-US" dirty="0" smtClean="0"/>
              <a:t>;</a:t>
            </a:r>
          </a:p>
          <a:p>
            <a:pPr marL="803275" algn="just"/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/>
              <a:t>tanah</a:t>
            </a:r>
            <a:r>
              <a:rPr lang="en-US" dirty="0"/>
              <a:t>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status </a:t>
            </a:r>
            <a:r>
              <a:rPr lang="en-US" dirty="0" err="1"/>
              <a:t>administrasi</a:t>
            </a:r>
            <a:r>
              <a:rPr lang="en-US" dirty="0"/>
              <a:t> </a:t>
            </a:r>
            <a:r>
              <a:rPr lang="en-US" dirty="0" err="1"/>
              <a:t>pemerintahan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desa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kelurahan</a:t>
            </a:r>
            <a:r>
              <a:rPr lang="en-US" dirty="0"/>
              <a:t> di </a:t>
            </a:r>
            <a:r>
              <a:rPr lang="en-US" dirty="0" err="1"/>
              <a:t>wilayah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Kota Surabaya.</a:t>
            </a:r>
          </a:p>
          <a:p>
            <a:pPr marL="803275" indent="-265113" algn="just">
              <a:buFont typeface="+mj-lt"/>
              <a:buAutoNum type="alphaLcPeriod" startAt="4"/>
            </a:pPr>
            <a:r>
              <a:rPr lang="en-US" dirty="0" err="1"/>
              <a:t>Pengusaan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tanah-tanah</a:t>
            </a:r>
            <a:r>
              <a:rPr lang="en-US" dirty="0"/>
              <a:t> ex-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milik</a:t>
            </a:r>
            <a:r>
              <a:rPr lang="en-US" dirty="0"/>
              <a:t> </a:t>
            </a:r>
            <a:r>
              <a:rPr lang="en-US" dirty="0" err="1"/>
              <a:t>asing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penguasaan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Kota Surabaya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smtClean="0"/>
              <a:t>lain;</a:t>
            </a:r>
          </a:p>
          <a:p>
            <a:pPr marL="803275" lvl="0" indent="-265113" algn="just">
              <a:buFont typeface="+mj-lt"/>
              <a:buAutoNum type="alphaLcPeriod" startAt="4"/>
            </a:pPr>
            <a:r>
              <a:rPr lang="en-US" dirty="0" err="1"/>
              <a:t>Hibah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1076325" indent="-273050" algn="just">
              <a:buFont typeface="+mj-lt"/>
              <a:buAutoNum type="arabicParenR"/>
            </a:pPr>
            <a:r>
              <a:rPr lang="en-US" dirty="0" err="1"/>
              <a:t>Penyerahan</a:t>
            </a:r>
            <a:r>
              <a:rPr lang="en-US" dirty="0"/>
              <a:t> </a:t>
            </a:r>
            <a:r>
              <a:rPr lang="en-US" dirty="0" err="1"/>
              <a:t>prasarana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, </a:t>
            </a:r>
            <a:r>
              <a:rPr lang="en-US" dirty="0" err="1"/>
              <a:t>utilitas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pembangun</a:t>
            </a:r>
            <a:r>
              <a:rPr lang="en-US" dirty="0"/>
              <a:t> </a:t>
            </a:r>
            <a:r>
              <a:rPr lang="en-US" dirty="0" err="1"/>
              <a:t>perumahan</a:t>
            </a:r>
            <a:r>
              <a:rPr lang="en-US" dirty="0"/>
              <a:t> </a:t>
            </a:r>
            <a:r>
              <a:rPr lang="en-US" dirty="0" smtClean="0"/>
              <a:t>;</a:t>
            </a:r>
            <a:endParaRPr lang="en-US" dirty="0"/>
          </a:p>
          <a:p>
            <a:pPr marL="1076325" indent="-273050" algn="just">
              <a:buFont typeface="+mj-lt"/>
              <a:buAutoNum type="arabicParenR"/>
            </a:pPr>
            <a:r>
              <a:rPr lang="en-US" dirty="0" err="1"/>
              <a:t>Hibah</a:t>
            </a:r>
            <a:r>
              <a:rPr lang="en-US" dirty="0"/>
              <a:t> non </a:t>
            </a:r>
            <a:r>
              <a:rPr lang="en-US" dirty="0" err="1"/>
              <a:t>fasum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</a:t>
            </a:r>
            <a:r>
              <a:rPr lang="en-US" dirty="0" err="1"/>
              <a:t>Provinsi</a:t>
            </a:r>
            <a:r>
              <a:rPr lang="en-US" dirty="0"/>
              <a:t> </a:t>
            </a:r>
            <a:r>
              <a:rPr lang="en-US" dirty="0" smtClean="0"/>
              <a:t>.</a:t>
            </a:r>
          </a:p>
          <a:p>
            <a:pPr marL="538162" algn="just"/>
            <a:endParaRPr lang="en-US" dirty="0" smtClean="0"/>
          </a:p>
          <a:p>
            <a:pPr marL="538162" algn="r"/>
            <a:r>
              <a:rPr lang="en-US" sz="1000" dirty="0" err="1" smtClean="0"/>
              <a:t>Sumber</a:t>
            </a:r>
            <a:r>
              <a:rPr lang="en-US" sz="1000" dirty="0"/>
              <a:t>: </a:t>
            </a:r>
            <a:r>
              <a:rPr lang="en-US" sz="1000" dirty="0" err="1"/>
              <a:t>Dinas</a:t>
            </a:r>
            <a:r>
              <a:rPr lang="en-US" sz="1000" dirty="0"/>
              <a:t> </a:t>
            </a:r>
            <a:r>
              <a:rPr lang="en-US" sz="1000" dirty="0" err="1"/>
              <a:t>Pengelolaan</a:t>
            </a:r>
            <a:r>
              <a:rPr lang="en-US" sz="1000" dirty="0"/>
              <a:t> </a:t>
            </a:r>
            <a:r>
              <a:rPr lang="en-US" sz="1000" dirty="0" err="1"/>
              <a:t>Bangunan</a:t>
            </a:r>
            <a:r>
              <a:rPr lang="en-US" sz="1000" dirty="0"/>
              <a:t> </a:t>
            </a:r>
            <a:r>
              <a:rPr lang="en-US" sz="1000" dirty="0" err="1"/>
              <a:t>dan</a:t>
            </a:r>
            <a:r>
              <a:rPr lang="en-US" sz="1000" dirty="0"/>
              <a:t> Tanah </a:t>
            </a:r>
            <a:r>
              <a:rPr lang="en-US" sz="1000" dirty="0" err="1"/>
              <a:t>Pemerintah</a:t>
            </a:r>
            <a:r>
              <a:rPr lang="en-US" sz="1000" dirty="0"/>
              <a:t> Kota </a:t>
            </a:r>
            <a:r>
              <a:rPr lang="en-US" sz="1000" dirty="0" smtClean="0"/>
              <a:t>Surabaya</a:t>
            </a:r>
          </a:p>
        </p:txBody>
      </p:sp>
    </p:spTree>
    <p:extLst>
      <p:ext uri="{BB962C8B-B14F-4D97-AF65-F5344CB8AC3E}">
        <p14:creationId xmlns:p14="http://schemas.microsoft.com/office/powerpoint/2010/main" val="74025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635646"/>
            <a:ext cx="42484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rgbClr val="006600"/>
                </a:solidFill>
              </a:rPr>
              <a:t>Tanah IPT </a:t>
            </a:r>
            <a:r>
              <a:rPr lang="en-US" sz="2000" dirty="0" err="1" smtClean="0">
                <a:solidFill>
                  <a:srgbClr val="006600"/>
                </a:solidFill>
              </a:rPr>
              <a:t>sampai</a:t>
            </a:r>
            <a:r>
              <a:rPr lang="en-US" sz="2000" dirty="0" smtClean="0">
                <a:solidFill>
                  <a:srgbClr val="006600"/>
                </a:solidFill>
              </a:rPr>
              <a:t> </a:t>
            </a:r>
            <a:r>
              <a:rPr lang="en-US" sz="2000" dirty="0" err="1">
                <a:solidFill>
                  <a:srgbClr val="006600"/>
                </a:solidFill>
              </a:rPr>
              <a:t>dengan</a:t>
            </a:r>
            <a:r>
              <a:rPr lang="en-US" sz="2000" dirty="0">
                <a:solidFill>
                  <a:srgbClr val="006600"/>
                </a:solidFill>
              </a:rPr>
              <a:t> </a:t>
            </a:r>
            <a:endParaRPr lang="en-US" sz="2000" dirty="0" smtClean="0">
              <a:solidFill>
                <a:srgbClr val="006600"/>
              </a:solidFill>
            </a:endParaRPr>
          </a:p>
          <a:p>
            <a:pPr algn="just"/>
            <a:r>
              <a:rPr lang="en-US" sz="2000" dirty="0" smtClean="0">
                <a:solidFill>
                  <a:srgbClr val="006600"/>
                </a:solidFill>
              </a:rPr>
              <a:t>31 </a:t>
            </a:r>
            <a:r>
              <a:rPr lang="en-US" sz="2000" dirty="0" err="1">
                <a:solidFill>
                  <a:srgbClr val="006600"/>
                </a:solidFill>
              </a:rPr>
              <a:t>Desember</a:t>
            </a:r>
            <a:r>
              <a:rPr lang="en-US" sz="2000" dirty="0">
                <a:solidFill>
                  <a:srgbClr val="006600"/>
                </a:solidFill>
              </a:rPr>
              <a:t> 2015 </a:t>
            </a:r>
            <a:r>
              <a:rPr lang="en-US" sz="2000" dirty="0" err="1">
                <a:solidFill>
                  <a:srgbClr val="006600"/>
                </a:solidFill>
              </a:rPr>
              <a:t>adalah</a:t>
            </a:r>
            <a:r>
              <a:rPr lang="en-US" sz="2000" dirty="0">
                <a:solidFill>
                  <a:srgbClr val="006600"/>
                </a:solidFill>
              </a:rPr>
              <a:t> </a:t>
            </a:r>
            <a:r>
              <a:rPr lang="en-US" sz="2000" dirty="0" err="1" smtClean="0">
                <a:solidFill>
                  <a:srgbClr val="006600"/>
                </a:solidFill>
              </a:rPr>
              <a:t>sebanyak</a:t>
            </a:r>
            <a:r>
              <a:rPr lang="en-US" sz="2000" dirty="0" smtClean="0">
                <a:solidFill>
                  <a:srgbClr val="006600"/>
                </a:solidFill>
              </a:rPr>
              <a:t>:</a:t>
            </a:r>
          </a:p>
          <a:p>
            <a:pPr algn="just"/>
            <a:r>
              <a:rPr lang="en-US" sz="2000" dirty="0" smtClean="0">
                <a:solidFill>
                  <a:srgbClr val="006600"/>
                </a:solidFill>
              </a:rPr>
              <a:t>± </a:t>
            </a:r>
            <a:r>
              <a:rPr lang="en-US" sz="2000" dirty="0">
                <a:solidFill>
                  <a:srgbClr val="006600"/>
                </a:solidFill>
              </a:rPr>
              <a:t>46.811 </a:t>
            </a:r>
            <a:r>
              <a:rPr lang="en-US" sz="2000" dirty="0" err="1">
                <a:solidFill>
                  <a:srgbClr val="006600"/>
                </a:solidFill>
              </a:rPr>
              <a:t>persil</a:t>
            </a:r>
            <a:r>
              <a:rPr lang="en-US" sz="2000" dirty="0">
                <a:solidFill>
                  <a:srgbClr val="006600"/>
                </a:solidFill>
              </a:rPr>
              <a:t> </a:t>
            </a:r>
            <a:endParaRPr lang="en-US" sz="2000" dirty="0" smtClean="0">
              <a:solidFill>
                <a:srgbClr val="006600"/>
              </a:solidFill>
            </a:endParaRPr>
          </a:p>
          <a:p>
            <a:pPr algn="just"/>
            <a:r>
              <a:rPr lang="en-US" sz="2000" dirty="0" smtClean="0">
                <a:solidFill>
                  <a:srgbClr val="006600"/>
                </a:solidFill>
              </a:rPr>
              <a:t>Total </a:t>
            </a:r>
            <a:r>
              <a:rPr lang="en-US" sz="2000" dirty="0" err="1">
                <a:solidFill>
                  <a:srgbClr val="006600"/>
                </a:solidFill>
              </a:rPr>
              <a:t>luasan</a:t>
            </a:r>
            <a:r>
              <a:rPr lang="en-US" sz="2000" dirty="0">
                <a:solidFill>
                  <a:srgbClr val="006600"/>
                </a:solidFill>
              </a:rPr>
              <a:t> 8.319.081,62 m² </a:t>
            </a:r>
            <a:endParaRPr lang="en-US" sz="2000" dirty="0" smtClean="0">
              <a:solidFill>
                <a:srgbClr val="006600"/>
              </a:solidFill>
            </a:endParaRPr>
          </a:p>
          <a:p>
            <a:pPr algn="just"/>
            <a:r>
              <a:rPr lang="en-US" sz="2000" dirty="0" err="1" smtClean="0">
                <a:solidFill>
                  <a:srgbClr val="006600"/>
                </a:solidFill>
              </a:rPr>
              <a:t>Dengan</a:t>
            </a:r>
            <a:r>
              <a:rPr lang="en-US" sz="2000" dirty="0" smtClean="0">
                <a:solidFill>
                  <a:srgbClr val="006600"/>
                </a:solidFill>
              </a:rPr>
              <a:t> </a:t>
            </a:r>
            <a:r>
              <a:rPr lang="en-US" sz="2000" dirty="0" err="1">
                <a:solidFill>
                  <a:srgbClr val="006600"/>
                </a:solidFill>
              </a:rPr>
              <a:t>rincian</a:t>
            </a:r>
            <a:r>
              <a:rPr lang="en-US" sz="2000" dirty="0">
                <a:solidFill>
                  <a:srgbClr val="006600"/>
                </a:solidFill>
              </a:rPr>
              <a:t> </a:t>
            </a:r>
            <a:r>
              <a:rPr lang="en-US" sz="2000" dirty="0" err="1">
                <a:solidFill>
                  <a:srgbClr val="006600"/>
                </a:solidFill>
              </a:rPr>
              <a:t>sebagai</a:t>
            </a:r>
            <a:r>
              <a:rPr lang="en-US" sz="2000" dirty="0">
                <a:solidFill>
                  <a:srgbClr val="006600"/>
                </a:solidFill>
              </a:rPr>
              <a:t> </a:t>
            </a:r>
            <a:r>
              <a:rPr lang="en-US" sz="2000" dirty="0" err="1">
                <a:solidFill>
                  <a:srgbClr val="006600"/>
                </a:solidFill>
              </a:rPr>
              <a:t>berikut</a:t>
            </a:r>
            <a:r>
              <a:rPr lang="en-US" sz="2000" dirty="0">
                <a:solidFill>
                  <a:srgbClr val="006600"/>
                </a:solidFill>
              </a:rPr>
              <a:t> </a:t>
            </a:r>
            <a:r>
              <a:rPr lang="en-US" sz="2000" dirty="0" smtClean="0">
                <a:solidFill>
                  <a:srgbClr val="006600"/>
                </a:solidFill>
              </a:rPr>
              <a:t>:</a:t>
            </a:r>
          </a:p>
          <a:p>
            <a:pPr algn="just"/>
            <a:endParaRPr lang="en-US" sz="1200" dirty="0"/>
          </a:p>
          <a:p>
            <a:pPr algn="just"/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Izin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Pemakaian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Tanah https://dpbt.surabaya.go.id,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diakses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pada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tanggal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13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September 2018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E:\CPNS\Surat Ijo\aset-pemerinta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5486"/>
            <a:ext cx="3600400" cy="467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29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-20538"/>
            <a:ext cx="9144000" cy="707926"/>
            <a:chOff x="-36512" y="-20538"/>
            <a:chExt cx="9180512" cy="707926"/>
          </a:xfrm>
        </p:grpSpPr>
        <p:sp>
          <p:nvSpPr>
            <p:cNvPr id="6" name="Rectangle 5"/>
            <p:cNvSpPr/>
            <p:nvPr/>
          </p:nvSpPr>
          <p:spPr>
            <a:xfrm>
              <a:off x="-36512" y="555526"/>
              <a:ext cx="9180512" cy="131862"/>
            </a:xfrm>
            <a:prstGeom prst="rect">
              <a:avLst/>
            </a:prstGeom>
            <a:solidFill>
              <a:srgbClr val="20BE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-36512" y="-20538"/>
              <a:ext cx="9180512" cy="629270"/>
            </a:xfrm>
            <a:prstGeom prst="rect">
              <a:avLst/>
            </a:prstGeom>
            <a:solidFill>
              <a:srgbClr val="607E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9512" y="83408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bg1"/>
                </a:solidFill>
              </a:rPr>
              <a:t>KEWAJIBAN DAN LARANGAN PEMEGANG </a:t>
            </a:r>
            <a:r>
              <a:rPr lang="en-US" sz="2000" b="1" dirty="0" smtClean="0">
                <a:solidFill>
                  <a:schemeClr val="bg1"/>
                </a:solidFill>
              </a:rPr>
              <a:t>IPT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732055"/>
            <a:ext cx="878497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Pasal</a:t>
            </a:r>
            <a:r>
              <a:rPr lang="en-US" dirty="0"/>
              <a:t> 8 </a:t>
            </a:r>
            <a:r>
              <a:rPr lang="en-US" dirty="0" err="1"/>
              <a:t>Peraturan</a:t>
            </a:r>
            <a:r>
              <a:rPr lang="en-US" dirty="0"/>
              <a:t> Daerah Kota Surabaya </a:t>
            </a:r>
            <a:r>
              <a:rPr lang="en-US" dirty="0" err="1"/>
              <a:t>Nomor</a:t>
            </a:r>
            <a:r>
              <a:rPr lang="en-US" dirty="0"/>
              <a:t> 3 </a:t>
            </a:r>
            <a:r>
              <a:rPr lang="en-US" dirty="0" err="1"/>
              <a:t>Tahun</a:t>
            </a:r>
            <a:r>
              <a:rPr lang="en-US" dirty="0"/>
              <a:t> 2016 </a:t>
            </a:r>
            <a:r>
              <a:rPr lang="en-US" dirty="0" err="1" smtClean="0"/>
              <a:t>Pemegang</a:t>
            </a:r>
            <a:r>
              <a:rPr lang="en-US" dirty="0" smtClean="0"/>
              <a:t> </a:t>
            </a:r>
            <a:r>
              <a:rPr lang="en-US" dirty="0"/>
              <a:t>IPT </a:t>
            </a:r>
            <a:r>
              <a:rPr lang="en-US" dirty="0" err="1"/>
              <a:t>dilarang</a:t>
            </a:r>
            <a:r>
              <a:rPr lang="en-US" dirty="0" smtClean="0"/>
              <a:t>:</a:t>
            </a:r>
          </a:p>
          <a:p>
            <a:pPr marL="265113" indent="-265113" algn="just">
              <a:buFont typeface="+mj-lt"/>
              <a:buAutoNum type="arabicPeriod"/>
            </a:pPr>
            <a:r>
              <a:rPr lang="en-US" dirty="0" err="1" smtClean="0"/>
              <a:t>Mengalihkan</a:t>
            </a:r>
            <a:r>
              <a:rPr lang="en-US" dirty="0" smtClean="0"/>
              <a:t> </a:t>
            </a:r>
            <a:r>
              <a:rPr lang="en-US" dirty="0"/>
              <a:t>IPT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lain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persetujuan</a:t>
            </a:r>
            <a:r>
              <a:rPr lang="en-US" dirty="0"/>
              <a:t> </a:t>
            </a:r>
            <a:r>
              <a:rPr lang="en-US" dirty="0" err="1"/>
              <a:t>tertulis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Kepala</a:t>
            </a:r>
            <a:r>
              <a:rPr lang="en-US" dirty="0"/>
              <a:t> </a:t>
            </a:r>
            <a:r>
              <a:rPr lang="en-US" dirty="0" err="1"/>
              <a:t>Dinas</a:t>
            </a:r>
            <a:r>
              <a:rPr lang="en-US" dirty="0"/>
              <a:t>;</a:t>
            </a:r>
          </a:p>
          <a:p>
            <a:pPr marL="265113" indent="-265113" algn="just">
              <a:buFont typeface="+mj-lt"/>
              <a:buAutoNum type="arabicPeriod"/>
            </a:pPr>
            <a:r>
              <a:rPr lang="en-US" dirty="0" err="1" smtClean="0"/>
              <a:t>Menelantarkan</a:t>
            </a:r>
            <a:r>
              <a:rPr lang="en-US" dirty="0" smtClean="0"/>
              <a:t> </a:t>
            </a:r>
            <a:r>
              <a:rPr lang="en-US" dirty="0" err="1"/>
              <a:t>tanah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3 (</a:t>
            </a:r>
            <a:r>
              <a:rPr lang="en-US" dirty="0" err="1"/>
              <a:t>tiga</a:t>
            </a:r>
            <a:r>
              <a:rPr lang="en-US" dirty="0"/>
              <a:t>)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/>
              <a:t>dikeluarkannya</a:t>
            </a:r>
            <a:r>
              <a:rPr lang="en-US" dirty="0"/>
              <a:t> IPT;</a:t>
            </a:r>
          </a:p>
          <a:p>
            <a:pPr marL="265113" indent="-265113" algn="just">
              <a:buFont typeface="+mj-lt"/>
              <a:buAutoNum type="arabicPeriod"/>
            </a:pPr>
            <a:r>
              <a:rPr lang="en-US" dirty="0" err="1" smtClean="0"/>
              <a:t>Menyerahkan</a:t>
            </a:r>
            <a:r>
              <a:rPr lang="en-US" dirty="0" smtClean="0"/>
              <a:t> </a:t>
            </a:r>
            <a:r>
              <a:rPr lang="en-US" dirty="0" err="1"/>
              <a:t>penguasaan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diterbitkan</a:t>
            </a:r>
            <a:r>
              <a:rPr lang="en-US" dirty="0"/>
              <a:t> IPT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lain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perjanjian</a:t>
            </a:r>
            <a:r>
              <a:rPr lang="en-US" dirty="0" smtClean="0"/>
              <a:t>.</a:t>
            </a:r>
          </a:p>
          <a:p>
            <a:pPr algn="just"/>
            <a:endParaRPr lang="en-US" sz="1000" dirty="0"/>
          </a:p>
          <a:p>
            <a:pPr algn="just"/>
            <a:r>
              <a:rPr lang="en-US" sz="2000" b="1" dirty="0"/>
              <a:t>PENGALIHAN </a:t>
            </a:r>
            <a:r>
              <a:rPr lang="en-US" sz="2000" b="1" dirty="0" smtClean="0"/>
              <a:t>IPT</a:t>
            </a:r>
          </a:p>
          <a:p>
            <a:pPr algn="just"/>
            <a:endParaRPr lang="en-US" sz="1000" b="1" dirty="0"/>
          </a:p>
          <a:p>
            <a:pPr algn="just"/>
            <a:r>
              <a:rPr lang="en-US" dirty="0" err="1" smtClean="0"/>
              <a:t>Pengalihan</a:t>
            </a:r>
            <a:r>
              <a:rPr lang="en-US" dirty="0" smtClean="0"/>
              <a:t> IPT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disebabkan</a:t>
            </a:r>
            <a:r>
              <a:rPr lang="en-US" dirty="0" smtClean="0"/>
              <a:t> </a:t>
            </a:r>
            <a:r>
              <a:rPr lang="en-US" dirty="0" err="1"/>
              <a:t>hal-hal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265113" indent="-265113" algn="just">
              <a:buFont typeface="+mj-lt"/>
              <a:buAutoNum type="arabicPeriod"/>
            </a:pPr>
            <a:r>
              <a:rPr lang="en-US" dirty="0" err="1"/>
              <a:t>Pewarisan</a:t>
            </a:r>
            <a:r>
              <a:rPr lang="en-US" dirty="0"/>
              <a:t> </a:t>
            </a:r>
            <a:r>
              <a:rPr lang="en-US" dirty="0" err="1"/>
              <a:t>bangunan</a:t>
            </a:r>
            <a:r>
              <a:rPr lang="en-US" dirty="0"/>
              <a:t> yang </a:t>
            </a:r>
            <a:r>
              <a:rPr lang="en-US" dirty="0" err="1"/>
              <a:t>berdiri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 </a:t>
            </a:r>
            <a:r>
              <a:rPr lang="en-US" dirty="0" smtClean="0"/>
              <a:t>IPT;</a:t>
            </a:r>
          </a:p>
          <a:p>
            <a:pPr marL="265113" indent="-265113" algn="just">
              <a:buFont typeface="+mj-lt"/>
              <a:buAutoNum type="arabicPeriod"/>
            </a:pPr>
            <a:r>
              <a:rPr lang="en-US" dirty="0" err="1" smtClean="0"/>
              <a:t>Hibah</a:t>
            </a:r>
            <a:r>
              <a:rPr lang="en-US" dirty="0" smtClean="0"/>
              <a:t> </a:t>
            </a:r>
            <a:r>
              <a:rPr lang="en-US" dirty="0" err="1"/>
              <a:t>bangunan</a:t>
            </a:r>
            <a:r>
              <a:rPr lang="en-US" dirty="0"/>
              <a:t> yang </a:t>
            </a:r>
            <a:r>
              <a:rPr lang="en-US" dirty="0" err="1"/>
              <a:t>berdiri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 </a:t>
            </a:r>
            <a:r>
              <a:rPr lang="en-US" dirty="0" smtClean="0"/>
              <a:t>IPT;</a:t>
            </a:r>
          </a:p>
          <a:p>
            <a:pPr marL="265113" indent="-265113" algn="just">
              <a:buFont typeface="+mj-lt"/>
              <a:buAutoNum type="arabicPeriod"/>
            </a:pPr>
            <a:r>
              <a:rPr lang="en-US" dirty="0" err="1" smtClean="0"/>
              <a:t>Jual</a:t>
            </a:r>
            <a:r>
              <a:rPr lang="en-US" dirty="0" smtClean="0"/>
              <a:t> </a:t>
            </a:r>
            <a:r>
              <a:rPr lang="en-US" dirty="0" err="1"/>
              <a:t>beli</a:t>
            </a:r>
            <a:r>
              <a:rPr lang="en-US" dirty="0"/>
              <a:t> </a:t>
            </a:r>
            <a:r>
              <a:rPr lang="en-US" dirty="0" err="1"/>
              <a:t>bangunan</a:t>
            </a:r>
            <a:r>
              <a:rPr lang="en-US" dirty="0"/>
              <a:t> yang </a:t>
            </a:r>
            <a:r>
              <a:rPr lang="en-US" dirty="0" err="1"/>
              <a:t>berdiri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 </a:t>
            </a:r>
            <a:r>
              <a:rPr lang="en-US" dirty="0" smtClean="0"/>
              <a:t>IPT;</a:t>
            </a:r>
          </a:p>
          <a:p>
            <a:pPr marL="265113" indent="-265113" algn="just">
              <a:buFont typeface="+mj-lt"/>
              <a:buAutoNum type="arabicPeriod"/>
            </a:pPr>
            <a:r>
              <a:rPr lang="en-US" dirty="0" err="1" smtClean="0"/>
              <a:t>Lelang</a:t>
            </a:r>
            <a:r>
              <a:rPr lang="en-US" dirty="0" smtClean="0"/>
              <a:t> </a:t>
            </a:r>
            <a:r>
              <a:rPr lang="en-US" dirty="0" err="1"/>
              <a:t>bangunan</a:t>
            </a:r>
            <a:r>
              <a:rPr lang="en-US" dirty="0"/>
              <a:t> yang </a:t>
            </a:r>
            <a:r>
              <a:rPr lang="en-US" dirty="0" err="1"/>
              <a:t>berdiri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 IPT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pengalihan</a:t>
            </a:r>
            <a:r>
              <a:rPr lang="en-US" dirty="0" smtClean="0"/>
              <a:t> </a:t>
            </a:r>
            <a:r>
              <a:rPr lang="en-US" dirty="0"/>
              <a:t>IPT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sebab</a:t>
            </a:r>
            <a:r>
              <a:rPr lang="en-US" dirty="0"/>
              <a:t> </a:t>
            </a:r>
            <a:r>
              <a:rPr lang="en-US" dirty="0" smtClean="0"/>
              <a:t>2 </a:t>
            </a:r>
            <a:r>
              <a:rPr lang="en-US" dirty="0" err="1" smtClean="0"/>
              <a:t>dan</a:t>
            </a:r>
            <a:r>
              <a:rPr lang="en-US" dirty="0" smtClean="0"/>
              <a:t> 3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/>
              <a:t>persetujuan</a:t>
            </a:r>
            <a:r>
              <a:rPr lang="en-US" dirty="0"/>
              <a:t> </a:t>
            </a:r>
            <a:r>
              <a:rPr lang="en-US" dirty="0" err="1" smtClean="0"/>
              <a:t>Kepala</a:t>
            </a:r>
            <a:r>
              <a:rPr lang="en-US" dirty="0" smtClean="0"/>
              <a:t> </a:t>
            </a:r>
            <a:r>
              <a:rPr lang="en-US" dirty="0" err="1"/>
              <a:t>Dinas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23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1382</Words>
  <Application>Microsoft Office PowerPoint</Application>
  <PresentationFormat>On-screen Show (16:9)</PresentationFormat>
  <Paragraphs>100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IZIN PEMAKAIAN TANAH/SURAT IJO PEMERINTAH KOTA SURABAYA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usher</dc:creator>
  <cp:lastModifiedBy>usher</cp:lastModifiedBy>
  <cp:revision>141</cp:revision>
  <dcterms:created xsi:type="dcterms:W3CDTF">2018-09-13T03:13:15Z</dcterms:created>
  <dcterms:modified xsi:type="dcterms:W3CDTF">2019-04-10T10:24:21Z</dcterms:modified>
</cp:coreProperties>
</file>