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T Norms Ultra-Bold" charset="1" panose="02000503040000020004"/>
      <p:regular r:id="rId16"/>
    </p:embeddedFont>
    <p:embeddedFont>
      <p:font typeface="TT Norms" charset="1" panose="02000503030000020003"/>
      <p:regular r:id="rId17"/>
    </p:embeddedFont>
    <p:embeddedFont>
      <p:font typeface="TT Norms Bold" charset="1" panose="02000803030000020004"/>
      <p:regular r:id="rId18"/>
    </p:embeddedFont>
    <p:embeddedFont>
      <p:font typeface="TT Norms Bold Italics" charset="1" panose="0200080302000009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9013900">
            <a:off x="15042323" y="-1761366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6704769" y="0"/>
                </a:moveTo>
                <a:lnTo>
                  <a:pt x="0" y="0"/>
                </a:lnTo>
                <a:lnTo>
                  <a:pt x="0" y="5449149"/>
                </a:lnTo>
                <a:lnTo>
                  <a:pt x="6704769" y="5449149"/>
                </a:lnTo>
                <a:lnTo>
                  <a:pt x="670476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1417436">
            <a:off x="-2730966" y="7614050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6704769" y="0"/>
                </a:moveTo>
                <a:lnTo>
                  <a:pt x="0" y="0"/>
                </a:lnTo>
                <a:lnTo>
                  <a:pt x="0" y="5449149"/>
                </a:lnTo>
                <a:lnTo>
                  <a:pt x="6704769" y="5449149"/>
                </a:lnTo>
                <a:lnTo>
                  <a:pt x="670476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86350" y="3757965"/>
            <a:ext cx="12115299" cy="2221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82"/>
              </a:lnSpc>
            </a:pPr>
            <a:r>
              <a:rPr lang="en-US" b="true" sz="12987">
                <a:solidFill>
                  <a:srgbClr val="FFFFFF"/>
                </a:solidFill>
                <a:latin typeface="TT Norms Ultra-Bold"/>
                <a:ea typeface="TT Norms Ultra-Bold"/>
                <a:cs typeface="TT Norms Ultra-Bold"/>
                <a:sym typeface="TT Norms Ultra-Bold"/>
              </a:rPr>
              <a:t>HARAM SAFE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30472" y="5491784"/>
            <a:ext cx="7627056" cy="1581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Reliable Crowd Management for Masjid al-Haram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00427" y="7181028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0" y="0"/>
                </a:moveTo>
                <a:lnTo>
                  <a:pt x="6704768" y="0"/>
                </a:lnTo>
                <a:lnTo>
                  <a:pt x="6704768" y="5449148"/>
                </a:lnTo>
                <a:lnTo>
                  <a:pt x="0" y="54491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217195" y="-2343176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6704768" y="0"/>
                </a:moveTo>
                <a:lnTo>
                  <a:pt x="0" y="0"/>
                </a:lnTo>
                <a:lnTo>
                  <a:pt x="0" y="5449148"/>
                </a:lnTo>
                <a:lnTo>
                  <a:pt x="6704768" y="5449148"/>
                </a:lnTo>
                <a:lnTo>
                  <a:pt x="670476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086350" y="3908778"/>
            <a:ext cx="12115299" cy="222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82"/>
              </a:lnSpc>
            </a:pPr>
            <a:r>
              <a:rPr lang="en-US" b="true" sz="12987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00427" y="7181028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0" y="0"/>
                </a:moveTo>
                <a:lnTo>
                  <a:pt x="6704768" y="0"/>
                </a:lnTo>
                <a:lnTo>
                  <a:pt x="6704768" y="5449148"/>
                </a:lnTo>
                <a:lnTo>
                  <a:pt x="0" y="54491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217195" y="-2343176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6704768" y="0"/>
                </a:moveTo>
                <a:lnTo>
                  <a:pt x="0" y="0"/>
                </a:lnTo>
                <a:lnTo>
                  <a:pt x="0" y="5449148"/>
                </a:lnTo>
                <a:lnTo>
                  <a:pt x="6704768" y="5449148"/>
                </a:lnTo>
                <a:lnTo>
                  <a:pt x="670476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356821" y="4397469"/>
            <a:ext cx="5494174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Hajj 1445H (2024): 1,833,164 pilgrims </a:t>
            </a:r>
          </a:p>
          <a:p>
            <a:pPr algn="just">
              <a:lnSpc>
                <a:spcPts val="3079"/>
              </a:lnSpc>
            </a:pP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Hajj 1446H (2025): 1,673,230 pilgrims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56821" y="3242123"/>
            <a:ext cx="6048351" cy="986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20"/>
              </a:lnSpc>
            </a:pPr>
            <a:r>
              <a:rPr lang="en-US" sz="58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current scale 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32783" y="1931360"/>
            <a:ext cx="13422434" cy="854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Why crowd reliability at the Haram matters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32783" y="3299273"/>
            <a:ext cx="6214805" cy="558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Each year Haram hosts millions of pilgrims from around the word during Hajj/Ramadan </a:t>
            </a:r>
          </a:p>
          <a:p>
            <a:pPr algn="just">
              <a:lnSpc>
                <a:spcPts val="3220"/>
              </a:lnSpc>
            </a:pP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Any small delays in response , </a:t>
            </a:r>
            <a:r>
              <a:rPr lang="en-US" b="true" sz="230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human error </a:t>
            </a:r>
            <a:r>
              <a:rPr lang="en-US" sz="23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,  can escalate to a catastrophic failure, </a:t>
            </a:r>
            <a:r>
              <a:rPr lang="en-US" b="true" sz="2300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System Failure</a:t>
            </a:r>
            <a:r>
              <a:rPr lang="en-US" sz="23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 , that can cost human lives</a:t>
            </a:r>
          </a:p>
          <a:p>
            <a:pPr algn="just">
              <a:lnSpc>
                <a:spcPts val="3220"/>
              </a:lnSpc>
            </a:pP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To design a reliable systems means that the system would still work under sensor loss , link failure , or operator overload.</a:t>
            </a:r>
          </a:p>
          <a:p>
            <a:pPr algn="just">
              <a:lnSpc>
                <a:spcPts val="3220"/>
              </a:lnSpc>
            </a:pP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Our approach to the system is applying : Fault avoidance , Fault  detection , and Fault detection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9013900">
            <a:off x="15042323" y="-1761366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6704769" y="0"/>
                </a:moveTo>
                <a:lnTo>
                  <a:pt x="0" y="0"/>
                </a:lnTo>
                <a:lnTo>
                  <a:pt x="0" y="5449149"/>
                </a:lnTo>
                <a:lnTo>
                  <a:pt x="6704769" y="5449149"/>
                </a:lnTo>
                <a:lnTo>
                  <a:pt x="670476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75914" y="6847908"/>
            <a:ext cx="3846032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Green ≤ 4 people/m²</a:t>
            </a:r>
          </a:p>
          <a:p>
            <a:pPr algn="just">
              <a:lnSpc>
                <a:spcPts val="2800"/>
              </a:lnSpc>
            </a:pP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Red  ≥ 6 people/m² 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51678" y="6291013"/>
            <a:ext cx="400491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Crowd Threshold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85245" y="4003412"/>
            <a:ext cx="5317510" cy="366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Hazards &amp; Reliability Targets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62887" y="6847908"/>
            <a:ext cx="3846032" cy="246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Availability ≥ 99.99% (peak hours); </a:t>
            </a:r>
          </a:p>
          <a:p>
            <a:pPr algn="just">
              <a:lnSpc>
                <a:spcPts val="2800"/>
              </a:lnSpc>
            </a:pP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POFOD ≤ 1×10⁻⁵ per safety demand;</a:t>
            </a:r>
          </a:p>
          <a:p>
            <a:pPr algn="just">
              <a:lnSpc>
                <a:spcPts val="2800"/>
              </a:lnSpc>
            </a:pP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 ROCOF false-red ≤ 1 per 12 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431405" y="6291013"/>
            <a:ext cx="384603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Reliability Goals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75914" y="3985446"/>
            <a:ext cx="3846032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Heat surges</a:t>
            </a:r>
          </a:p>
          <a:p>
            <a:pPr algn="just">
              <a:lnSpc>
                <a:spcPts val="2800"/>
              </a:lnSpc>
            </a:pP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Dangerous density </a:t>
            </a:r>
          </a:p>
          <a:p>
            <a:pPr algn="just">
              <a:lnSpc>
                <a:spcPts val="2800"/>
              </a:lnSpc>
            </a:pP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Evacuation impediments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51678" y="3427080"/>
            <a:ext cx="400491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Natural Hazards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62887" y="3985446"/>
            <a:ext cx="3846032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Digital outages</a:t>
            </a:r>
          </a:p>
          <a:p>
            <a:pPr algn="just">
              <a:lnSpc>
                <a:spcPts val="2800"/>
              </a:lnSpc>
            </a:pP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Alert fatigue</a:t>
            </a:r>
          </a:p>
          <a:p>
            <a:pPr algn="just">
              <a:lnSpc>
                <a:spcPts val="2800"/>
              </a:lnSpc>
            </a:pP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some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431405" y="3427080"/>
            <a:ext cx="384603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Tech Hazards</a:t>
            </a:r>
          </a:p>
        </p:txBody>
      </p:sp>
      <p:sp>
        <p:nvSpPr>
          <p:cNvPr name="Freeform 13" id="13"/>
          <p:cNvSpPr/>
          <p:nvPr/>
        </p:nvSpPr>
        <p:spPr>
          <a:xfrm flipH="true" flipV="false" rot="1417436">
            <a:off x="-2730966" y="7614050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6704769" y="0"/>
                </a:moveTo>
                <a:lnTo>
                  <a:pt x="0" y="0"/>
                </a:lnTo>
                <a:lnTo>
                  <a:pt x="0" y="5449149"/>
                </a:lnTo>
                <a:lnTo>
                  <a:pt x="6704769" y="5449149"/>
                </a:lnTo>
                <a:lnTo>
                  <a:pt x="670476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6149" y="4031615"/>
            <a:ext cx="5494174" cy="5854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Data collection : CCTV computer vision, overhead thermal counters, BLE/Wi-Fi , manual clickers.</a:t>
            </a:r>
          </a:p>
          <a:p>
            <a:pPr algn="just">
              <a:lnSpc>
                <a:spcPts val="3359"/>
              </a:lnSpc>
            </a:pP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Data transport : 5G + fiber , QOS</a:t>
            </a:r>
          </a:p>
          <a:p>
            <a:pPr algn="just">
              <a:lnSpc>
                <a:spcPts val="3359"/>
              </a:lnSpc>
            </a:pP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Self-monitoring analytics : 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Channel A : CV model 1 (vendor + backbone)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Channel B: CV model 2 (another vendor + backbone)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comparing : flags mismatch &gt; over N frames &gt; conservative fallback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979492" y="4031615"/>
            <a:ext cx="5494174" cy="4596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Protection service : watches density/derivative/heat; commands issues Close/Reroute/One-Way directly to field controllers</a:t>
            </a:r>
          </a:p>
          <a:p>
            <a:pPr algn="just">
              <a:lnSpc>
                <a:spcPts val="3359"/>
              </a:lnSpc>
            </a:pP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Operators UI : Bilingual console + playbook, manual override </a:t>
            </a:r>
          </a:p>
          <a:p>
            <a:pPr algn="just">
              <a:lnSpc>
                <a:spcPts val="3359"/>
              </a:lnSpc>
            </a:pP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Actuators : screen dynamic signage, barriers, gates, misting, water dispatch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330472" y="1849095"/>
            <a:ext cx="762705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TT Norms Bold"/>
                <a:ea typeface="TT Norms Bold"/>
                <a:cs typeface="TT Norms Bold"/>
                <a:sym typeface="TT Norms Bold"/>
              </a:rPr>
              <a:t>System Architecture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3800427" y="7181028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0" y="0"/>
                </a:moveTo>
                <a:lnTo>
                  <a:pt x="6704768" y="0"/>
                </a:lnTo>
                <a:lnTo>
                  <a:pt x="6704768" y="5449148"/>
                </a:lnTo>
                <a:lnTo>
                  <a:pt x="0" y="54491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-2217195" y="-2343176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6704768" y="0"/>
                </a:moveTo>
                <a:lnTo>
                  <a:pt x="0" y="0"/>
                </a:lnTo>
                <a:lnTo>
                  <a:pt x="0" y="5449148"/>
                </a:lnTo>
                <a:lnTo>
                  <a:pt x="6704768" y="5449148"/>
                </a:lnTo>
                <a:lnTo>
                  <a:pt x="670476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162875" y="1803623"/>
            <a:ext cx="1396224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Reliability patterns 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-9013900">
            <a:off x="15042323" y="-1761366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6704769" y="0"/>
                </a:moveTo>
                <a:lnTo>
                  <a:pt x="0" y="0"/>
                </a:lnTo>
                <a:lnTo>
                  <a:pt x="0" y="5449149"/>
                </a:lnTo>
                <a:lnTo>
                  <a:pt x="6704769" y="5449149"/>
                </a:lnTo>
                <a:lnTo>
                  <a:pt x="670476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1417436">
            <a:off x="-2730966" y="7614050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6704769" y="0"/>
                </a:moveTo>
                <a:lnTo>
                  <a:pt x="0" y="0"/>
                </a:lnTo>
                <a:lnTo>
                  <a:pt x="0" y="5449149"/>
                </a:lnTo>
                <a:lnTo>
                  <a:pt x="6704769" y="5449149"/>
                </a:lnTo>
                <a:lnTo>
                  <a:pt x="670476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56227" y="3394298"/>
            <a:ext cx="5494174" cy="5434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Protection System (simple, diverse, independent): enforces thresholds and executes actions with very low POFOD.</a:t>
            </a:r>
          </a:p>
          <a:p>
            <a:pPr algn="just">
              <a:lnSpc>
                <a:spcPts val="3359"/>
              </a:lnSpc>
            </a:pP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Self-Monitoring (multi-ch</a:t>
            </a:r>
            <a:r>
              <a:rPr lang="en-US" sz="24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annel): two heterogeneous models + comparator; on mismatch → safe-side fallback.</a:t>
            </a:r>
          </a:p>
          <a:p>
            <a:pPr algn="just">
              <a:lnSpc>
                <a:spcPts val="3359"/>
              </a:lnSpc>
            </a:pP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Active-Active High Availability: two monitoring stacks; failover without operator action.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37599" y="3394298"/>
            <a:ext cx="5494174" cy="4177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Time-bounded calls (timeouts) to all external services; bounded queues; idempotent commands to actuators.</a:t>
            </a:r>
          </a:p>
          <a:p>
            <a:pPr algn="just">
              <a:lnSpc>
                <a:spcPts val="3359"/>
              </a:lnSpc>
            </a:pP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Data diversity: thermal + vision + presence reduce single-modality bias.</a:t>
            </a: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</a:p>
          <a:p>
            <a:pPr algn="just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10287000"/>
                </a:moveTo>
                <a:lnTo>
                  <a:pt x="18288000" y="10287000"/>
                </a:lnTo>
                <a:lnTo>
                  <a:pt x="18288000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800427" y="7181028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0" y="0"/>
                </a:moveTo>
                <a:lnTo>
                  <a:pt x="6704768" y="0"/>
                </a:lnTo>
                <a:lnTo>
                  <a:pt x="6704768" y="5449148"/>
                </a:lnTo>
                <a:lnTo>
                  <a:pt x="0" y="54491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2217195" y="-2343176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6704768" y="0"/>
                </a:moveTo>
                <a:lnTo>
                  <a:pt x="0" y="0"/>
                </a:lnTo>
                <a:lnTo>
                  <a:pt x="0" y="5449148"/>
                </a:lnTo>
                <a:lnTo>
                  <a:pt x="6704768" y="5449148"/>
                </a:lnTo>
                <a:lnTo>
                  <a:pt x="670476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895294" y="3770585"/>
            <a:ext cx="4048037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Fault tree + coding guidelines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83812" y="990600"/>
            <a:ext cx="6207298" cy="386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Top event: crowd crush in zone Z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Trigger: density ≥ 6 p/m² for ≥ 30 s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Late response: action &gt; 90 s </a:t>
            </a:r>
            <a:r>
              <a:rPr lang="en-US" sz="19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after first red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Why density rises: inflow spike · bottleneck · counter-flow · obstacle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Why action is late: sensor/analytics down · operator overload · command path fail · physical jam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What we do: one-way routing + obstacle control; independent protection sends Close/Reroute with timeout+ retry</a:t>
            </a:r>
          </a:p>
          <a:p>
            <a:pPr algn="l">
              <a:lnSpc>
                <a:spcPts val="27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883812" y="4991373"/>
            <a:ext cx="6207298" cy="315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Encapsulate config (no globals)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Validate ev</a:t>
            </a:r>
            <a:r>
              <a:rPr lang="en-US" sz="19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ery input (range/format)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Handle all exceptions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Avoid sh</a:t>
            </a:r>
            <a:r>
              <a:rPr lang="en-US" sz="19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ared mutables / FP equality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Safe restart &amp; resume (recover state)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B</a:t>
            </a:r>
            <a:r>
              <a:rPr lang="en-US" sz="19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ounds checks on arrays/queues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Timeouts on I/O/actuation (≈2 s try)</a:t>
            </a:r>
          </a:p>
          <a:p>
            <a:pPr algn="l" marL="431799" indent="-215899" lvl="1">
              <a:lnSpc>
                <a:spcPts val="2799"/>
              </a:lnSpc>
              <a:buFont typeface="Arial"/>
              <a:buChar char="•"/>
            </a:pPr>
            <a:r>
              <a:rPr lang="en-US" sz="1999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Named constants (no magic numbers)</a:t>
            </a:r>
          </a:p>
          <a:p>
            <a:pPr algn="l">
              <a:lnSpc>
                <a:spcPts val="279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03471" y="2440074"/>
            <a:ext cx="5406852" cy="540685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3"/>
              <a:stretch>
                <a:fillRect l="-24906" t="0" r="-24906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7787405" y="2865268"/>
            <a:ext cx="903600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Testing like the real world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87405" y="5095875"/>
            <a:ext cx="4518001" cy="316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Operational profiles (weights): Evening Umrah (0.35), Friday prayers (0.15), Ramadan(0.20), Hajj peak windows (0.20), Off-peak (0.10).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Scenario drills: sudden gate closure, enforce one-way flows, create ambulance corridor (&lt; 90 s).</a:t>
            </a:r>
          </a:p>
          <a:p>
            <a:pPr algn="just">
              <a:lnSpc>
                <a:spcPts val="28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886431" y="5095875"/>
            <a:ext cx="4322501" cy="246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Chaos tests (off hours): drop camera feed, fail one 5G link, crash one model—protection must still act.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Human-in-the-loop: bilingual UI usability and alert fatigue checks.</a:t>
            </a:r>
          </a:p>
          <a:p>
            <a:pPr algn="just">
              <a:lnSpc>
                <a:spcPts val="280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true" flipV="false" rot="-9013900">
            <a:off x="15042323" y="-1761366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6704769" y="0"/>
                </a:moveTo>
                <a:lnTo>
                  <a:pt x="0" y="0"/>
                </a:lnTo>
                <a:lnTo>
                  <a:pt x="0" y="5449149"/>
                </a:lnTo>
                <a:lnTo>
                  <a:pt x="6704769" y="5449149"/>
                </a:lnTo>
                <a:lnTo>
                  <a:pt x="670476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1417436">
            <a:off x="-2730966" y="7614050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6704769" y="0"/>
                </a:moveTo>
                <a:lnTo>
                  <a:pt x="0" y="0"/>
                </a:lnTo>
                <a:lnTo>
                  <a:pt x="0" y="5449149"/>
                </a:lnTo>
                <a:lnTo>
                  <a:pt x="6704769" y="5449149"/>
                </a:lnTo>
                <a:lnTo>
                  <a:pt x="670476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03471" y="2440074"/>
            <a:ext cx="5406852" cy="540685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3"/>
              <a:stretch>
                <a:fillRect l="-24906" t="0" r="-24906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7787405" y="2498601"/>
            <a:ext cx="9036002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How we measure and prove reliability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787405" y="5095875"/>
            <a:ext cx="4915224" cy="281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Availability (AVAIL) per peak hour, POFOD for safety actions, ROCOF for false-reds, p95 detection latency.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Prototype simulation (discrete time): arrivals → Mataf density → thresholds → measure AVAIL &amp; POFOD with injected failures.</a:t>
            </a:r>
          </a:p>
          <a:p>
            <a:pPr algn="just">
              <a:lnSpc>
                <a:spcPts val="28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2886431" y="5095875"/>
            <a:ext cx="5106761" cy="352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Observed (illustrative run): Availability ~96.9%, POFOD ~4.0% → needs higher MTBF, lower MTTR, and parallel stacks to reach targets.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P</a:t>
            </a: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ath to targets: 2 active-active stacks (independent) + auto-failover + faster repair → hour-level AVAIL ≥ 99.99%; tiny protection service to push POFOD ≤ 1e-5.</a:t>
            </a:r>
          </a:p>
          <a:p>
            <a:pPr algn="just">
              <a:lnSpc>
                <a:spcPts val="280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true" flipV="false" rot="-9013900">
            <a:off x="15042323" y="-1761366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6704769" y="0"/>
                </a:moveTo>
                <a:lnTo>
                  <a:pt x="0" y="0"/>
                </a:lnTo>
                <a:lnTo>
                  <a:pt x="0" y="5449149"/>
                </a:lnTo>
                <a:lnTo>
                  <a:pt x="6704769" y="5449149"/>
                </a:lnTo>
                <a:lnTo>
                  <a:pt x="670476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1417436">
            <a:off x="-2730966" y="7614050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6704769" y="0"/>
                </a:moveTo>
                <a:lnTo>
                  <a:pt x="0" y="0"/>
                </a:lnTo>
                <a:lnTo>
                  <a:pt x="0" y="5449149"/>
                </a:lnTo>
                <a:lnTo>
                  <a:pt x="6704769" y="5449149"/>
                </a:lnTo>
                <a:lnTo>
                  <a:pt x="670476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541148" y="5143500"/>
            <a:ext cx="4833758" cy="2703426"/>
            <a:chOff x="0" y="0"/>
            <a:chExt cx="726648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26648" cy="406400"/>
            </a:xfrm>
            <a:custGeom>
              <a:avLst/>
              <a:gdLst/>
              <a:ahLst/>
              <a:cxnLst/>
              <a:rect r="r" b="b" t="t" l="l"/>
              <a:pathLst>
                <a:path h="406400" w="726648">
                  <a:moveTo>
                    <a:pt x="0" y="0"/>
                  </a:moveTo>
                  <a:lnTo>
                    <a:pt x="726648" y="0"/>
                  </a:lnTo>
                  <a:lnTo>
                    <a:pt x="726648" y="406400"/>
                  </a:lnTo>
                  <a:lnTo>
                    <a:pt x="0" y="406400"/>
                  </a:lnTo>
                  <a:close/>
                </a:path>
              </a:pathLst>
            </a:custGeom>
            <a:blipFill>
              <a:blip r:embed="rId3"/>
              <a:stretch>
                <a:fillRect l="0" t="-287" r="0" b="-287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2541148" y="2570155"/>
            <a:ext cx="5500508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Vision 2030 &amp; Future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037951" y="4476743"/>
            <a:ext cx="351822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b="true" sz="2000" i="true">
                <a:solidFill>
                  <a:srgbClr val="FFFFFF"/>
                </a:solidFill>
                <a:latin typeface="TT Norms Bold Italics"/>
                <a:ea typeface="TT Norms Bold Italics"/>
                <a:cs typeface="TT Norms Bold Italics"/>
                <a:sym typeface="TT Norms Bold Italics"/>
              </a:rPr>
              <a:t>Artificial Intelligence (AI)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21280" y="6501455"/>
            <a:ext cx="294649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b="true" sz="2000" i="true">
                <a:solidFill>
                  <a:srgbClr val="FFFFFF"/>
                </a:solidFill>
                <a:latin typeface="TT Norms Bold Italics"/>
                <a:ea typeface="TT Norms Bold Italics"/>
                <a:cs typeface="TT Norms Bold Italics"/>
                <a:sym typeface="TT Norms Bold Italics"/>
              </a:rPr>
              <a:t>Ethics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152471" y="6447588"/>
            <a:ext cx="294649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b="true" sz="2000" i="true">
                <a:solidFill>
                  <a:srgbClr val="FFFFFF"/>
                </a:solidFill>
                <a:latin typeface="TT Norms Bold Italics"/>
                <a:ea typeface="TT Norms Bold Italics"/>
                <a:cs typeface="TT Norms Bold Italics"/>
                <a:sym typeface="TT Norms Bold Italics"/>
              </a:rPr>
              <a:t>Scalability 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-9013900">
            <a:off x="15042323" y="-1761366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6704769" y="0"/>
                </a:moveTo>
                <a:lnTo>
                  <a:pt x="0" y="0"/>
                </a:lnTo>
                <a:lnTo>
                  <a:pt x="0" y="5449149"/>
                </a:lnTo>
                <a:lnTo>
                  <a:pt x="6704769" y="5449149"/>
                </a:lnTo>
                <a:lnTo>
                  <a:pt x="670476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1417436">
            <a:off x="-2730966" y="7614050"/>
            <a:ext cx="6704769" cy="5449148"/>
          </a:xfrm>
          <a:custGeom>
            <a:avLst/>
            <a:gdLst/>
            <a:ahLst/>
            <a:cxnLst/>
            <a:rect r="r" b="b" t="t" l="l"/>
            <a:pathLst>
              <a:path h="5449148" w="6704769">
                <a:moveTo>
                  <a:pt x="6704769" y="0"/>
                </a:moveTo>
                <a:lnTo>
                  <a:pt x="0" y="0"/>
                </a:lnTo>
                <a:lnTo>
                  <a:pt x="0" y="5449149"/>
                </a:lnTo>
                <a:lnTo>
                  <a:pt x="6704769" y="5449149"/>
                </a:lnTo>
                <a:lnTo>
                  <a:pt x="670476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555225" y="5095875"/>
            <a:ext cx="4000946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Dual CV channels + comparator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Predictive reroute suggestions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921280" y="6974530"/>
            <a:ext cx="5052268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PDPL by design: counts/heatmaps only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Edge blurring, short retention, audit trails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123896" y="6974530"/>
            <a:ext cx="5248768" cy="105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Digital twin; 5G slicing + fiber ring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TT Norms"/>
                <a:ea typeface="TT Norms"/>
                <a:cs typeface="TT Norms"/>
                <a:sym typeface="TT Norms"/>
              </a:rPr>
              <a:t>Metro/train integration; active-active DC</a:t>
            </a:r>
          </a:p>
          <a:p>
            <a:pPr algn="l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DAGz57p5jA8</dc:identifier>
  <dcterms:modified xsi:type="dcterms:W3CDTF">2011-08-01T06:04:30Z</dcterms:modified>
  <cp:revision>1</cp:revision>
  <dc:title>Haram Safe</dc:title>
</cp:coreProperties>
</file>