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Raleway" pitchFamily="2" charset="0"/>
      <p:regular r:id="rId13"/>
    </p:embeddedFont>
    <p:embeddedFont>
      <p:font typeface="Roboto" panose="02000000000000000000" pitchFamily="2"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75" d="100"/>
          <a:sy n="75" d="100"/>
        </p:scale>
        <p:origin x="804" y="4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6199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both notebooks, you used this line:
pythonCopy code
df['Date'] = pd.to_datetime(df['Date']) 
This converts the "Date" column from plain text (string) into Python datetime objects. This transformation enables:
 Sorting the data chronologically. 
 Plotting time-based trends. 
 Ensuring correct sequence input for the LSTM model (which depends on the order of time steps). 
 Yes, this improves the temporal sequencing because datetime objects help pandas and other libraries understand the actual timeline.MinMaxScaler transforms each data value to a new scale between 0 and 1 using this formula:
iniCopy code
X_scaled = (X - X_min) / (X_max - X_min) 
You used:
pythonCopy code
from sklearn.preprocessing import MinMaxScaler scaler = MinMaxScaler(feature_range=(0,1)) scaled_data = scaler.fit_transform(data) 
 Scaling to the range [0,1] is common because:
 It helps neural networks converge faster during training. 
 LSTM models (and most deep learning models) are sensitive to scale — smaller ranges reduce training instability.</a:t>
            </a:r>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900595"/>
            <a:ext cx="7556421" cy="2126337"/>
          </a:xfrm>
          <a:prstGeom prst="rect">
            <a:avLst/>
          </a:prstGeom>
          <a:noFill/>
          <a:ln/>
        </p:spPr>
        <p:txBody>
          <a:bodyPr wrap="square" lIns="0" tIns="0" rIns="0" bIns="0" rtlCol="0" anchor="t"/>
          <a:lstStyle/>
          <a:p>
            <a:pPr marL="0" indent="0" algn="l">
              <a:lnSpc>
                <a:spcPts val="5550"/>
              </a:lnSpc>
              <a:buNone/>
            </a:pPr>
            <a:r>
              <a:rPr lang="en-US" sz="4450" dirty="0">
                <a:solidFill>
                  <a:srgbClr val="1B1B27"/>
                </a:solidFill>
                <a:latin typeface="Raleway" pitchFamily="34" charset="0"/>
                <a:ea typeface="Raleway" pitchFamily="34" charset="-122"/>
                <a:cs typeface="Raleway" pitchFamily="34" charset="-120"/>
              </a:rPr>
              <a:t>Stock Market Anomaly Detection and Prediction Using LSTM</a:t>
            </a:r>
            <a:endParaRPr lang="en-US" sz="4450" dirty="0"/>
          </a:p>
        </p:txBody>
      </p:sp>
      <p:sp>
        <p:nvSpPr>
          <p:cNvPr id="4" name="Text 1"/>
          <p:cNvSpPr/>
          <p:nvPr/>
        </p:nvSpPr>
        <p:spPr>
          <a:xfrm>
            <a:off x="6280190" y="4367093"/>
            <a:ext cx="7556421" cy="725805"/>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This project applies RNN to S&amp;P 500 data, using Long Short-Term Memory networks for two key objectives:</a:t>
            </a:r>
            <a:endParaRPr lang="en-US" sz="1750" dirty="0"/>
          </a:p>
        </p:txBody>
      </p:sp>
      <p:sp>
        <p:nvSpPr>
          <p:cNvPr id="5" name="Text 2"/>
          <p:cNvSpPr/>
          <p:nvPr/>
        </p:nvSpPr>
        <p:spPr>
          <a:xfrm>
            <a:off x="6280190" y="5348049"/>
            <a:ext cx="7556421"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1. Predict stock price movement trends</a:t>
            </a:r>
            <a:endParaRPr lang="en-US" sz="1750" dirty="0"/>
          </a:p>
        </p:txBody>
      </p:sp>
      <p:sp>
        <p:nvSpPr>
          <p:cNvPr id="6" name="Text 3"/>
          <p:cNvSpPr/>
          <p:nvPr/>
        </p:nvSpPr>
        <p:spPr>
          <a:xfrm>
            <a:off x="6280190" y="5966103"/>
            <a:ext cx="7556421"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2. Detect anomalous price behavior patterns</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1251109"/>
            <a:ext cx="7083862" cy="708779"/>
          </a:xfrm>
          <a:prstGeom prst="rect">
            <a:avLst/>
          </a:prstGeom>
          <a:noFill/>
          <a:ln/>
        </p:spPr>
        <p:txBody>
          <a:bodyPr wrap="none" lIns="0" tIns="0" rIns="0" bIns="0" rtlCol="0" anchor="t"/>
          <a:lstStyle/>
          <a:p>
            <a:pPr marL="0" indent="0" algn="l">
              <a:lnSpc>
                <a:spcPts val="5550"/>
              </a:lnSpc>
              <a:buNone/>
            </a:pPr>
            <a:r>
              <a:rPr lang="en-US" sz="4450" dirty="0">
                <a:solidFill>
                  <a:srgbClr val="1B1B27"/>
                </a:solidFill>
                <a:latin typeface="Raleway" pitchFamily="34" charset="0"/>
                <a:ea typeface="Raleway" pitchFamily="34" charset="-122"/>
                <a:cs typeface="Raleway" pitchFamily="34" charset="-120"/>
              </a:rPr>
              <a:t>Conclusions &amp; Future Work</a:t>
            </a:r>
            <a:endParaRPr lang="en-US" sz="4450" dirty="0"/>
          </a:p>
        </p:txBody>
      </p:sp>
      <p:sp>
        <p:nvSpPr>
          <p:cNvPr id="3" name="Text 1"/>
          <p:cNvSpPr/>
          <p:nvPr/>
        </p:nvSpPr>
        <p:spPr>
          <a:xfrm>
            <a:off x="1857256" y="2861548"/>
            <a:ext cx="2835235" cy="354330"/>
          </a:xfrm>
          <a:prstGeom prst="rect">
            <a:avLst/>
          </a:prstGeom>
          <a:noFill/>
          <a:ln/>
        </p:spPr>
        <p:txBody>
          <a:bodyPr wrap="none" lIns="0" tIns="0" rIns="0" bIns="0" rtlCol="0" anchor="t"/>
          <a:lstStyle/>
          <a:p>
            <a:pPr marL="0" indent="0" algn="r">
              <a:lnSpc>
                <a:spcPts val="2750"/>
              </a:lnSpc>
              <a:buNone/>
            </a:pPr>
            <a:r>
              <a:rPr lang="en-US" sz="2200" dirty="0">
                <a:solidFill>
                  <a:srgbClr val="3C3939"/>
                </a:solidFill>
                <a:latin typeface="Raleway" pitchFamily="34" charset="0"/>
                <a:ea typeface="Raleway" pitchFamily="34" charset="-122"/>
                <a:cs typeface="Raleway" pitchFamily="34" charset="-120"/>
              </a:rPr>
              <a:t>Validated Approach</a:t>
            </a:r>
            <a:endParaRPr lang="en-US" sz="2200" dirty="0"/>
          </a:p>
        </p:txBody>
      </p:sp>
      <p:sp>
        <p:nvSpPr>
          <p:cNvPr id="4" name="Text 2"/>
          <p:cNvSpPr/>
          <p:nvPr/>
        </p:nvSpPr>
        <p:spPr>
          <a:xfrm>
            <a:off x="793790" y="3351967"/>
            <a:ext cx="3898702" cy="725805"/>
          </a:xfrm>
          <a:prstGeom prst="rect">
            <a:avLst/>
          </a:prstGeom>
          <a:noFill/>
          <a:ln/>
        </p:spPr>
        <p:txBody>
          <a:bodyPr wrap="square" lIns="0" tIns="0" rIns="0" bIns="0" rtlCol="0" anchor="t"/>
          <a:lstStyle/>
          <a:p>
            <a:pPr marL="0" indent="0" algn="r">
              <a:lnSpc>
                <a:spcPts val="2850"/>
              </a:lnSpc>
              <a:buNone/>
            </a:pPr>
            <a:r>
              <a:rPr lang="en-US" sz="1750" dirty="0">
                <a:solidFill>
                  <a:srgbClr val="3C3939"/>
                </a:solidFill>
                <a:latin typeface="Roboto" pitchFamily="34" charset="0"/>
                <a:ea typeface="Roboto" pitchFamily="34" charset="-122"/>
                <a:cs typeface="Roboto" pitchFamily="34" charset="-120"/>
              </a:rPr>
              <a:t>LSTM models effectively detect anomalies and predict stock trends</a:t>
            </a:r>
            <a:endParaRPr lang="en-US" sz="1750" dirty="0"/>
          </a:p>
        </p:txBody>
      </p:sp>
      <p:pic>
        <p:nvPicPr>
          <p:cNvPr id="5" name="Image 0" descr="preencoded.png"/>
          <p:cNvPicPr>
            <a:picLocks noChangeAspect="1"/>
          </p:cNvPicPr>
          <p:nvPr/>
        </p:nvPicPr>
        <p:blipFill>
          <a:blip r:embed="rId3"/>
          <a:stretch>
            <a:fillRect/>
          </a:stretch>
        </p:blipFill>
        <p:spPr>
          <a:xfrm>
            <a:off x="5032653" y="2413516"/>
            <a:ext cx="4564975" cy="4564975"/>
          </a:xfrm>
          <a:prstGeom prst="rect">
            <a:avLst/>
          </a:prstGeom>
        </p:spPr>
      </p:pic>
      <p:pic>
        <p:nvPicPr>
          <p:cNvPr id="6" name="Image 1" descr="preencoded.png"/>
          <p:cNvPicPr>
            <a:picLocks noChangeAspect="1"/>
          </p:cNvPicPr>
          <p:nvPr/>
        </p:nvPicPr>
        <p:blipFill>
          <a:blip r:embed="rId4"/>
          <a:stretch>
            <a:fillRect/>
          </a:stretch>
        </p:blipFill>
        <p:spPr>
          <a:xfrm>
            <a:off x="6226731" y="3176588"/>
            <a:ext cx="339328" cy="424220"/>
          </a:xfrm>
          <a:prstGeom prst="rect">
            <a:avLst/>
          </a:prstGeom>
        </p:spPr>
      </p:pic>
      <p:sp>
        <p:nvSpPr>
          <p:cNvPr id="7" name="Text 3"/>
          <p:cNvSpPr/>
          <p:nvPr/>
        </p:nvSpPr>
        <p:spPr>
          <a:xfrm>
            <a:off x="9937790" y="2861548"/>
            <a:ext cx="3178373"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Potential Enhancements</a:t>
            </a:r>
            <a:endParaRPr lang="en-US" sz="2200" dirty="0"/>
          </a:p>
        </p:txBody>
      </p:sp>
      <p:sp>
        <p:nvSpPr>
          <p:cNvPr id="8" name="Text 4"/>
          <p:cNvSpPr/>
          <p:nvPr/>
        </p:nvSpPr>
        <p:spPr>
          <a:xfrm>
            <a:off x="9937790" y="3351967"/>
            <a:ext cx="3898821" cy="725805"/>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Multi-feature modeling incorporating volume and technical indicators</a:t>
            </a:r>
            <a:endParaRPr lang="en-US" sz="1750" dirty="0"/>
          </a:p>
        </p:txBody>
      </p:sp>
      <p:pic>
        <p:nvPicPr>
          <p:cNvPr id="9" name="Image 2" descr="preencoded.png"/>
          <p:cNvPicPr>
            <a:picLocks noChangeAspect="1"/>
          </p:cNvPicPr>
          <p:nvPr/>
        </p:nvPicPr>
        <p:blipFill>
          <a:blip r:embed="rId5"/>
          <a:stretch>
            <a:fillRect/>
          </a:stretch>
        </p:blipFill>
        <p:spPr>
          <a:xfrm>
            <a:off x="5032653" y="2413516"/>
            <a:ext cx="4564975" cy="4564975"/>
          </a:xfrm>
          <a:prstGeom prst="rect">
            <a:avLst/>
          </a:prstGeom>
        </p:spPr>
      </p:pic>
      <p:pic>
        <p:nvPicPr>
          <p:cNvPr id="10" name="Image 3" descr="preencoded.png"/>
          <p:cNvPicPr>
            <a:picLocks noChangeAspect="1"/>
          </p:cNvPicPr>
          <p:nvPr/>
        </p:nvPicPr>
        <p:blipFill>
          <a:blip r:embed="rId6"/>
          <a:stretch>
            <a:fillRect/>
          </a:stretch>
        </p:blipFill>
        <p:spPr>
          <a:xfrm>
            <a:off x="8452604" y="3565088"/>
            <a:ext cx="339328" cy="424220"/>
          </a:xfrm>
          <a:prstGeom prst="rect">
            <a:avLst/>
          </a:prstGeom>
        </p:spPr>
      </p:pic>
      <p:sp>
        <p:nvSpPr>
          <p:cNvPr id="11" name="Text 5"/>
          <p:cNvSpPr/>
          <p:nvPr/>
        </p:nvSpPr>
        <p:spPr>
          <a:xfrm>
            <a:off x="9937790" y="531411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Future Applications</a:t>
            </a:r>
            <a:endParaRPr lang="en-US" sz="2200" dirty="0"/>
          </a:p>
        </p:txBody>
      </p:sp>
      <p:sp>
        <p:nvSpPr>
          <p:cNvPr id="12" name="Text 6"/>
          <p:cNvSpPr/>
          <p:nvPr/>
        </p:nvSpPr>
        <p:spPr>
          <a:xfrm>
            <a:off x="9937790" y="5804535"/>
            <a:ext cx="3898821" cy="725805"/>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Real-time prediction systems for trading platforms</a:t>
            </a:r>
            <a:endParaRPr lang="en-US" sz="1750" dirty="0"/>
          </a:p>
        </p:txBody>
      </p:sp>
      <p:pic>
        <p:nvPicPr>
          <p:cNvPr id="13" name="Image 4" descr="preencoded.png"/>
          <p:cNvPicPr>
            <a:picLocks noChangeAspect="1"/>
          </p:cNvPicPr>
          <p:nvPr/>
        </p:nvPicPr>
        <p:blipFill>
          <a:blip r:embed="rId7"/>
          <a:stretch>
            <a:fillRect/>
          </a:stretch>
        </p:blipFill>
        <p:spPr>
          <a:xfrm>
            <a:off x="5032653" y="2413516"/>
            <a:ext cx="4564975" cy="4564975"/>
          </a:xfrm>
          <a:prstGeom prst="rect">
            <a:avLst/>
          </a:prstGeom>
        </p:spPr>
      </p:pic>
      <p:pic>
        <p:nvPicPr>
          <p:cNvPr id="14" name="Image 5" descr="preencoded.png"/>
          <p:cNvPicPr>
            <a:picLocks noChangeAspect="1"/>
          </p:cNvPicPr>
          <p:nvPr/>
        </p:nvPicPr>
        <p:blipFill>
          <a:blip r:embed="rId8"/>
          <a:stretch>
            <a:fillRect/>
          </a:stretch>
        </p:blipFill>
        <p:spPr>
          <a:xfrm>
            <a:off x="8064103" y="5790962"/>
            <a:ext cx="339328" cy="424220"/>
          </a:xfrm>
          <a:prstGeom prst="rect">
            <a:avLst/>
          </a:prstGeom>
        </p:spPr>
      </p:pic>
      <p:sp>
        <p:nvSpPr>
          <p:cNvPr id="15" name="Text 7"/>
          <p:cNvSpPr/>
          <p:nvPr/>
        </p:nvSpPr>
        <p:spPr>
          <a:xfrm>
            <a:off x="1857256" y="5314117"/>
            <a:ext cx="2835235" cy="354330"/>
          </a:xfrm>
          <a:prstGeom prst="rect">
            <a:avLst/>
          </a:prstGeom>
          <a:noFill/>
          <a:ln/>
        </p:spPr>
        <p:txBody>
          <a:bodyPr wrap="none" lIns="0" tIns="0" rIns="0" bIns="0" rtlCol="0" anchor="t"/>
          <a:lstStyle/>
          <a:p>
            <a:pPr marL="0" indent="0" algn="r">
              <a:lnSpc>
                <a:spcPts val="2750"/>
              </a:lnSpc>
              <a:buNone/>
            </a:pPr>
            <a:r>
              <a:rPr lang="en-US" sz="2200" dirty="0">
                <a:solidFill>
                  <a:srgbClr val="3C3939"/>
                </a:solidFill>
                <a:latin typeface="Raleway" pitchFamily="34" charset="0"/>
                <a:ea typeface="Raleway" pitchFamily="34" charset="-122"/>
                <a:cs typeface="Raleway" pitchFamily="34" charset="-120"/>
              </a:rPr>
              <a:t>Next Steps</a:t>
            </a:r>
            <a:endParaRPr lang="en-US" sz="2200" dirty="0"/>
          </a:p>
        </p:txBody>
      </p:sp>
      <p:sp>
        <p:nvSpPr>
          <p:cNvPr id="16" name="Text 8"/>
          <p:cNvSpPr/>
          <p:nvPr/>
        </p:nvSpPr>
        <p:spPr>
          <a:xfrm>
            <a:off x="793790" y="5804535"/>
            <a:ext cx="3898702" cy="725805"/>
          </a:xfrm>
          <a:prstGeom prst="rect">
            <a:avLst/>
          </a:prstGeom>
          <a:noFill/>
          <a:ln/>
        </p:spPr>
        <p:txBody>
          <a:bodyPr wrap="square" lIns="0" tIns="0" rIns="0" bIns="0" rtlCol="0" anchor="t"/>
          <a:lstStyle/>
          <a:p>
            <a:pPr marL="0" indent="0" algn="r">
              <a:lnSpc>
                <a:spcPts val="2850"/>
              </a:lnSpc>
              <a:buNone/>
            </a:pPr>
            <a:r>
              <a:rPr lang="en-US" sz="1750" dirty="0">
                <a:solidFill>
                  <a:srgbClr val="3C3939"/>
                </a:solidFill>
                <a:latin typeface="Roboto" pitchFamily="34" charset="0"/>
                <a:ea typeface="Roboto" pitchFamily="34" charset="-122"/>
                <a:cs typeface="Roboto" pitchFamily="34" charset="-120"/>
              </a:rPr>
              <a:t>Exploring transformer-based models for improved performance</a:t>
            </a:r>
            <a:endParaRPr lang="en-US" sz="1750" dirty="0"/>
          </a:p>
        </p:txBody>
      </p:sp>
      <p:pic>
        <p:nvPicPr>
          <p:cNvPr id="17" name="Image 6" descr="preencoded.png"/>
          <p:cNvPicPr>
            <a:picLocks noChangeAspect="1"/>
          </p:cNvPicPr>
          <p:nvPr/>
        </p:nvPicPr>
        <p:blipFill>
          <a:blip r:embed="rId9"/>
          <a:stretch>
            <a:fillRect/>
          </a:stretch>
        </p:blipFill>
        <p:spPr>
          <a:xfrm>
            <a:off x="5032653" y="2413516"/>
            <a:ext cx="4564975" cy="4564975"/>
          </a:xfrm>
          <a:prstGeom prst="rect">
            <a:avLst/>
          </a:prstGeom>
        </p:spPr>
      </p:pic>
      <p:pic>
        <p:nvPicPr>
          <p:cNvPr id="18" name="Image 7" descr="preencoded.png"/>
          <p:cNvPicPr>
            <a:picLocks noChangeAspect="1"/>
          </p:cNvPicPr>
          <p:nvPr/>
        </p:nvPicPr>
        <p:blipFill>
          <a:blip r:embed="rId10"/>
          <a:stretch>
            <a:fillRect/>
          </a:stretch>
        </p:blipFill>
        <p:spPr>
          <a:xfrm>
            <a:off x="5838230" y="5402461"/>
            <a:ext cx="339328" cy="4242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012633"/>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1B1B27"/>
                </a:solidFill>
                <a:latin typeface="Raleway" pitchFamily="34" charset="0"/>
                <a:ea typeface="Raleway" pitchFamily="34" charset="-122"/>
                <a:cs typeface="Raleway" pitchFamily="34" charset="-120"/>
              </a:rPr>
              <a:t>Meet Our Team</a:t>
            </a:r>
            <a:endParaRPr lang="en-US" sz="4450" dirty="0"/>
          </a:p>
        </p:txBody>
      </p:sp>
      <p:sp>
        <p:nvSpPr>
          <p:cNvPr id="3" name="Shape 1"/>
          <p:cNvSpPr/>
          <p:nvPr/>
        </p:nvSpPr>
        <p:spPr>
          <a:xfrm>
            <a:off x="793790" y="3175040"/>
            <a:ext cx="510302" cy="510302"/>
          </a:xfrm>
          <a:prstGeom prst="roundRect">
            <a:avLst>
              <a:gd name="adj" fmla="val 18669"/>
            </a:avLst>
          </a:prstGeom>
          <a:solidFill>
            <a:srgbClr val="E1E1EA"/>
          </a:solidFill>
          <a:ln w="7620">
            <a:solidFill>
              <a:srgbClr val="C7C7D0"/>
            </a:solidFill>
            <a:prstDash val="solid"/>
          </a:ln>
        </p:spPr>
      </p:sp>
      <p:pic>
        <p:nvPicPr>
          <p:cNvPr id="4" name="Image 0" descr="preencoded.png"/>
          <p:cNvPicPr>
            <a:picLocks noChangeAspect="1"/>
          </p:cNvPicPr>
          <p:nvPr/>
        </p:nvPicPr>
        <p:blipFill>
          <a:blip r:embed="rId3"/>
          <a:stretch>
            <a:fillRect/>
          </a:stretch>
        </p:blipFill>
        <p:spPr>
          <a:xfrm>
            <a:off x="878860" y="3217545"/>
            <a:ext cx="340162" cy="425291"/>
          </a:xfrm>
          <a:prstGeom prst="rect">
            <a:avLst/>
          </a:prstGeom>
        </p:spPr>
      </p:pic>
      <p:sp>
        <p:nvSpPr>
          <p:cNvPr id="5" name="Text 2"/>
          <p:cNvSpPr/>
          <p:nvPr/>
        </p:nvSpPr>
        <p:spPr>
          <a:xfrm>
            <a:off x="1530906" y="3252907"/>
            <a:ext cx="2311003"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Obada</a:t>
            </a:r>
            <a:endParaRPr lang="en-US" sz="2200" dirty="0"/>
          </a:p>
        </p:txBody>
      </p:sp>
      <p:sp>
        <p:nvSpPr>
          <p:cNvPr id="6" name="Text 3"/>
          <p:cNvSpPr/>
          <p:nvPr/>
        </p:nvSpPr>
        <p:spPr>
          <a:xfrm>
            <a:off x="1530906" y="3743325"/>
            <a:ext cx="2311003" cy="725805"/>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Data processing and documentation </a:t>
            </a:r>
            <a:endParaRPr lang="en-US" sz="1750" dirty="0"/>
          </a:p>
        </p:txBody>
      </p:sp>
      <p:sp>
        <p:nvSpPr>
          <p:cNvPr id="7" name="Shape 4"/>
          <p:cNvSpPr/>
          <p:nvPr/>
        </p:nvSpPr>
        <p:spPr>
          <a:xfrm>
            <a:off x="4125397" y="3175040"/>
            <a:ext cx="510302" cy="510302"/>
          </a:xfrm>
          <a:prstGeom prst="roundRect">
            <a:avLst>
              <a:gd name="adj" fmla="val 18669"/>
            </a:avLst>
          </a:prstGeom>
          <a:solidFill>
            <a:srgbClr val="E1E1EA"/>
          </a:solidFill>
          <a:ln w="7620">
            <a:solidFill>
              <a:srgbClr val="C7C7D0"/>
            </a:solidFill>
            <a:prstDash val="solid"/>
          </a:ln>
        </p:spPr>
      </p:sp>
      <p:pic>
        <p:nvPicPr>
          <p:cNvPr id="8" name="Image 1" descr="preencoded.png"/>
          <p:cNvPicPr>
            <a:picLocks noChangeAspect="1"/>
          </p:cNvPicPr>
          <p:nvPr/>
        </p:nvPicPr>
        <p:blipFill>
          <a:blip r:embed="rId3"/>
          <a:stretch>
            <a:fillRect/>
          </a:stretch>
        </p:blipFill>
        <p:spPr>
          <a:xfrm>
            <a:off x="4210467" y="3217545"/>
            <a:ext cx="340162" cy="425291"/>
          </a:xfrm>
          <a:prstGeom prst="rect">
            <a:avLst/>
          </a:prstGeom>
        </p:spPr>
      </p:pic>
      <p:sp>
        <p:nvSpPr>
          <p:cNvPr id="9" name="Text 5"/>
          <p:cNvSpPr/>
          <p:nvPr/>
        </p:nvSpPr>
        <p:spPr>
          <a:xfrm>
            <a:off x="4862513" y="3252907"/>
            <a:ext cx="2311003"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Ali</a:t>
            </a:r>
            <a:endParaRPr lang="en-US" sz="2200" dirty="0"/>
          </a:p>
        </p:txBody>
      </p:sp>
      <p:sp>
        <p:nvSpPr>
          <p:cNvPr id="10" name="Text 6"/>
          <p:cNvSpPr/>
          <p:nvPr/>
        </p:nvSpPr>
        <p:spPr>
          <a:xfrm>
            <a:off x="4862513" y="3743325"/>
            <a:ext cx="2311003" cy="1088708"/>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Paper research, report writing, and presentation lead.</a:t>
            </a:r>
            <a:endParaRPr lang="en-US" sz="1750" dirty="0"/>
          </a:p>
        </p:txBody>
      </p:sp>
      <p:sp>
        <p:nvSpPr>
          <p:cNvPr id="11" name="Shape 7"/>
          <p:cNvSpPr/>
          <p:nvPr/>
        </p:nvSpPr>
        <p:spPr>
          <a:xfrm>
            <a:off x="7457003" y="3175040"/>
            <a:ext cx="510302" cy="510302"/>
          </a:xfrm>
          <a:prstGeom prst="roundRect">
            <a:avLst>
              <a:gd name="adj" fmla="val 18669"/>
            </a:avLst>
          </a:prstGeom>
          <a:solidFill>
            <a:srgbClr val="E1E1EA"/>
          </a:solidFill>
          <a:ln w="7620">
            <a:solidFill>
              <a:srgbClr val="C7C7D0"/>
            </a:solidFill>
            <a:prstDash val="solid"/>
          </a:ln>
        </p:spPr>
      </p:sp>
      <p:pic>
        <p:nvPicPr>
          <p:cNvPr id="12" name="Image 2" descr="preencoded.png"/>
          <p:cNvPicPr>
            <a:picLocks noChangeAspect="1"/>
          </p:cNvPicPr>
          <p:nvPr/>
        </p:nvPicPr>
        <p:blipFill>
          <a:blip r:embed="rId4"/>
          <a:stretch>
            <a:fillRect/>
          </a:stretch>
        </p:blipFill>
        <p:spPr>
          <a:xfrm>
            <a:off x="7542074" y="3217545"/>
            <a:ext cx="340162" cy="425291"/>
          </a:xfrm>
          <a:prstGeom prst="rect">
            <a:avLst/>
          </a:prstGeom>
        </p:spPr>
      </p:pic>
      <p:sp>
        <p:nvSpPr>
          <p:cNvPr id="13" name="Text 8"/>
          <p:cNvSpPr/>
          <p:nvPr/>
        </p:nvSpPr>
        <p:spPr>
          <a:xfrm>
            <a:off x="8194119" y="3252907"/>
            <a:ext cx="2311003"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Ammar</a:t>
            </a:r>
            <a:endParaRPr lang="en-US" sz="2200" dirty="0"/>
          </a:p>
        </p:txBody>
      </p:sp>
      <p:sp>
        <p:nvSpPr>
          <p:cNvPr id="14" name="Text 9"/>
          <p:cNvSpPr/>
          <p:nvPr/>
        </p:nvSpPr>
        <p:spPr>
          <a:xfrm>
            <a:off x="8194119" y="3743325"/>
            <a:ext cx="2311003" cy="725805"/>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Model training and optimization.</a:t>
            </a:r>
            <a:endParaRPr lang="en-US" sz="1750" dirty="0"/>
          </a:p>
        </p:txBody>
      </p:sp>
      <p:sp>
        <p:nvSpPr>
          <p:cNvPr id="15" name="Shape 10"/>
          <p:cNvSpPr/>
          <p:nvPr/>
        </p:nvSpPr>
        <p:spPr>
          <a:xfrm>
            <a:off x="10788610" y="3175040"/>
            <a:ext cx="510302" cy="510302"/>
          </a:xfrm>
          <a:prstGeom prst="roundRect">
            <a:avLst>
              <a:gd name="adj" fmla="val 18669"/>
            </a:avLst>
          </a:prstGeom>
          <a:solidFill>
            <a:srgbClr val="E1E1EA"/>
          </a:solidFill>
          <a:ln w="7620">
            <a:solidFill>
              <a:srgbClr val="C7C7D0"/>
            </a:solidFill>
            <a:prstDash val="solid"/>
          </a:ln>
        </p:spPr>
      </p:sp>
      <p:pic>
        <p:nvPicPr>
          <p:cNvPr id="16" name="Image 3" descr="preencoded.png"/>
          <p:cNvPicPr>
            <a:picLocks noChangeAspect="1"/>
          </p:cNvPicPr>
          <p:nvPr/>
        </p:nvPicPr>
        <p:blipFill>
          <a:blip r:embed="rId5"/>
          <a:stretch>
            <a:fillRect/>
          </a:stretch>
        </p:blipFill>
        <p:spPr>
          <a:xfrm>
            <a:off x="10873680" y="3217545"/>
            <a:ext cx="340162" cy="425291"/>
          </a:xfrm>
          <a:prstGeom prst="rect">
            <a:avLst/>
          </a:prstGeom>
        </p:spPr>
      </p:pic>
      <p:sp>
        <p:nvSpPr>
          <p:cNvPr id="17" name="Text 11"/>
          <p:cNvSpPr/>
          <p:nvPr/>
        </p:nvSpPr>
        <p:spPr>
          <a:xfrm>
            <a:off x="11525726" y="3252907"/>
            <a:ext cx="2311003"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Mahmoud</a:t>
            </a:r>
            <a:endParaRPr lang="en-US" sz="2200" dirty="0"/>
          </a:p>
        </p:txBody>
      </p:sp>
      <p:sp>
        <p:nvSpPr>
          <p:cNvPr id="18" name="Text 12"/>
          <p:cNvSpPr/>
          <p:nvPr/>
        </p:nvSpPr>
        <p:spPr>
          <a:xfrm>
            <a:off x="11525726" y="3743325"/>
            <a:ext cx="2311003" cy="725805"/>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Data collection and performance metrics.</a:t>
            </a:r>
            <a:endParaRPr lang="en-US" sz="1750" dirty="0"/>
          </a:p>
        </p:txBody>
      </p:sp>
      <p:sp>
        <p:nvSpPr>
          <p:cNvPr id="19" name="Shape 13"/>
          <p:cNvSpPr/>
          <p:nvPr/>
        </p:nvSpPr>
        <p:spPr>
          <a:xfrm>
            <a:off x="793790" y="5285661"/>
            <a:ext cx="510302" cy="510302"/>
          </a:xfrm>
          <a:prstGeom prst="roundRect">
            <a:avLst>
              <a:gd name="adj" fmla="val 18669"/>
            </a:avLst>
          </a:prstGeom>
          <a:solidFill>
            <a:srgbClr val="E1E1EA"/>
          </a:solidFill>
          <a:ln w="7620">
            <a:solidFill>
              <a:srgbClr val="C7C7D0"/>
            </a:solidFill>
            <a:prstDash val="solid"/>
          </a:ln>
        </p:spPr>
      </p:sp>
      <p:pic>
        <p:nvPicPr>
          <p:cNvPr id="20" name="Image 4" descr="preencoded.png"/>
          <p:cNvPicPr>
            <a:picLocks noChangeAspect="1"/>
          </p:cNvPicPr>
          <p:nvPr/>
        </p:nvPicPr>
        <p:blipFill>
          <a:blip r:embed="rId3"/>
          <a:stretch>
            <a:fillRect/>
          </a:stretch>
        </p:blipFill>
        <p:spPr>
          <a:xfrm>
            <a:off x="878860" y="5328166"/>
            <a:ext cx="340162" cy="425291"/>
          </a:xfrm>
          <a:prstGeom prst="rect">
            <a:avLst/>
          </a:prstGeom>
        </p:spPr>
      </p:pic>
      <p:sp>
        <p:nvSpPr>
          <p:cNvPr id="21" name="Text 14"/>
          <p:cNvSpPr/>
          <p:nvPr/>
        </p:nvSpPr>
        <p:spPr>
          <a:xfrm>
            <a:off x="1530906" y="536352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Abdulrahem</a:t>
            </a:r>
            <a:endParaRPr lang="en-US" sz="2200" dirty="0"/>
          </a:p>
        </p:txBody>
      </p:sp>
      <p:sp>
        <p:nvSpPr>
          <p:cNvPr id="22" name="Text 15"/>
          <p:cNvSpPr/>
          <p:nvPr/>
        </p:nvSpPr>
        <p:spPr>
          <a:xfrm>
            <a:off x="1530906" y="5853946"/>
            <a:ext cx="12305705"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Results analysis.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868561"/>
            <a:ext cx="5893713" cy="708779"/>
          </a:xfrm>
          <a:prstGeom prst="rect">
            <a:avLst/>
          </a:prstGeom>
          <a:noFill/>
          <a:ln/>
        </p:spPr>
        <p:txBody>
          <a:bodyPr wrap="none" lIns="0" tIns="0" rIns="0" bIns="0" rtlCol="0" anchor="t"/>
          <a:lstStyle/>
          <a:p>
            <a:pPr marL="0" indent="0" algn="l">
              <a:lnSpc>
                <a:spcPts val="5550"/>
              </a:lnSpc>
              <a:buNone/>
            </a:pPr>
            <a:r>
              <a:rPr lang="en-US" sz="4450" dirty="0">
                <a:solidFill>
                  <a:srgbClr val="1B1B27"/>
                </a:solidFill>
                <a:latin typeface="Raleway" pitchFamily="34" charset="0"/>
                <a:ea typeface="Raleway" pitchFamily="34" charset="-122"/>
                <a:cs typeface="Raleway" pitchFamily="34" charset="-120"/>
              </a:rPr>
              <a:t>Presentation Overview</a:t>
            </a:r>
            <a:endParaRPr lang="en-US" sz="4450" dirty="0"/>
          </a:p>
        </p:txBody>
      </p:sp>
      <p:pic>
        <p:nvPicPr>
          <p:cNvPr id="4" name="Image 1" descr="preencoded.png"/>
          <p:cNvPicPr>
            <a:picLocks noChangeAspect="1"/>
          </p:cNvPicPr>
          <p:nvPr/>
        </p:nvPicPr>
        <p:blipFill>
          <a:blip r:embed="rId4"/>
          <a:stretch>
            <a:fillRect/>
          </a:stretch>
        </p:blipFill>
        <p:spPr>
          <a:xfrm>
            <a:off x="6280190" y="1917502"/>
            <a:ext cx="1134070" cy="1360884"/>
          </a:xfrm>
          <a:prstGeom prst="rect">
            <a:avLst/>
          </a:prstGeom>
        </p:spPr>
      </p:pic>
      <p:sp>
        <p:nvSpPr>
          <p:cNvPr id="5" name="Text 1"/>
          <p:cNvSpPr/>
          <p:nvPr/>
        </p:nvSpPr>
        <p:spPr>
          <a:xfrm>
            <a:off x="7754422" y="214431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Data Collection</a:t>
            </a:r>
            <a:endParaRPr lang="en-US" sz="2200" dirty="0"/>
          </a:p>
        </p:txBody>
      </p:sp>
      <p:sp>
        <p:nvSpPr>
          <p:cNvPr id="6" name="Text 2"/>
          <p:cNvSpPr/>
          <p:nvPr/>
        </p:nvSpPr>
        <p:spPr>
          <a:xfrm>
            <a:off x="7754422" y="2634734"/>
            <a:ext cx="6082189"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Historical S&amp;P 500 </a:t>
            </a:r>
            <a:endParaRPr lang="en-US" sz="1750" dirty="0"/>
          </a:p>
        </p:txBody>
      </p:sp>
      <p:pic>
        <p:nvPicPr>
          <p:cNvPr id="7" name="Image 2" descr="preencoded.png"/>
          <p:cNvPicPr>
            <a:picLocks noChangeAspect="1"/>
          </p:cNvPicPr>
          <p:nvPr/>
        </p:nvPicPr>
        <p:blipFill>
          <a:blip r:embed="rId5"/>
          <a:stretch>
            <a:fillRect/>
          </a:stretch>
        </p:blipFill>
        <p:spPr>
          <a:xfrm>
            <a:off x="6280190" y="3278386"/>
            <a:ext cx="1134070" cy="1360884"/>
          </a:xfrm>
          <a:prstGeom prst="rect">
            <a:avLst/>
          </a:prstGeom>
        </p:spPr>
      </p:pic>
      <p:sp>
        <p:nvSpPr>
          <p:cNvPr id="8" name="Text 3"/>
          <p:cNvSpPr/>
          <p:nvPr/>
        </p:nvSpPr>
        <p:spPr>
          <a:xfrm>
            <a:off x="7754422" y="350520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Data Processing</a:t>
            </a:r>
            <a:endParaRPr lang="en-US" sz="2200" dirty="0"/>
          </a:p>
        </p:txBody>
      </p:sp>
      <p:sp>
        <p:nvSpPr>
          <p:cNvPr id="9" name="Text 4"/>
          <p:cNvSpPr/>
          <p:nvPr/>
        </p:nvSpPr>
        <p:spPr>
          <a:xfrm>
            <a:off x="7754422" y="3995618"/>
            <a:ext cx="6082189"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Cleaning, normalization, and sequence preparation</a:t>
            </a:r>
            <a:endParaRPr lang="en-US" sz="1750" dirty="0"/>
          </a:p>
        </p:txBody>
      </p:sp>
      <p:pic>
        <p:nvPicPr>
          <p:cNvPr id="10" name="Image 3" descr="preencoded.png"/>
          <p:cNvPicPr>
            <a:picLocks noChangeAspect="1"/>
          </p:cNvPicPr>
          <p:nvPr/>
        </p:nvPicPr>
        <p:blipFill>
          <a:blip r:embed="rId6"/>
          <a:stretch>
            <a:fillRect/>
          </a:stretch>
        </p:blipFill>
        <p:spPr>
          <a:xfrm>
            <a:off x="6280190" y="4639270"/>
            <a:ext cx="1134070" cy="1360884"/>
          </a:xfrm>
          <a:prstGeom prst="rect">
            <a:avLst/>
          </a:prstGeom>
        </p:spPr>
      </p:pic>
      <p:sp>
        <p:nvSpPr>
          <p:cNvPr id="11" name="Text 5"/>
          <p:cNvSpPr/>
          <p:nvPr/>
        </p:nvSpPr>
        <p:spPr>
          <a:xfrm>
            <a:off x="7754422" y="486608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LSTM Methodology</a:t>
            </a:r>
            <a:endParaRPr lang="en-US" sz="2200" dirty="0"/>
          </a:p>
        </p:txBody>
      </p:sp>
      <p:sp>
        <p:nvSpPr>
          <p:cNvPr id="12" name="Text 6"/>
          <p:cNvSpPr/>
          <p:nvPr/>
        </p:nvSpPr>
        <p:spPr>
          <a:xfrm>
            <a:off x="7754422" y="5356503"/>
            <a:ext cx="6082189"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Model architecture and training approach</a:t>
            </a:r>
            <a:endParaRPr lang="en-US" sz="1750" dirty="0"/>
          </a:p>
        </p:txBody>
      </p:sp>
      <p:pic>
        <p:nvPicPr>
          <p:cNvPr id="13" name="Image 4" descr="preencoded.png"/>
          <p:cNvPicPr>
            <a:picLocks noChangeAspect="1"/>
          </p:cNvPicPr>
          <p:nvPr/>
        </p:nvPicPr>
        <p:blipFill>
          <a:blip r:embed="rId7"/>
          <a:stretch>
            <a:fillRect/>
          </a:stretch>
        </p:blipFill>
        <p:spPr>
          <a:xfrm>
            <a:off x="6280190" y="6000155"/>
            <a:ext cx="1134070" cy="1360884"/>
          </a:xfrm>
          <a:prstGeom prst="rect">
            <a:avLst/>
          </a:prstGeom>
        </p:spPr>
      </p:pic>
      <p:sp>
        <p:nvSpPr>
          <p:cNvPr id="14" name="Text 7"/>
          <p:cNvSpPr/>
          <p:nvPr/>
        </p:nvSpPr>
        <p:spPr>
          <a:xfrm>
            <a:off x="7754422" y="622696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Analysis &amp; Results</a:t>
            </a:r>
            <a:endParaRPr lang="en-US" sz="2200" dirty="0"/>
          </a:p>
        </p:txBody>
      </p:sp>
      <p:sp>
        <p:nvSpPr>
          <p:cNvPr id="15" name="Text 8"/>
          <p:cNvSpPr/>
          <p:nvPr/>
        </p:nvSpPr>
        <p:spPr>
          <a:xfrm>
            <a:off x="7754422" y="6717387"/>
            <a:ext cx="6082189"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Prediction accuracy and anomaly identification</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866061"/>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1B1B27"/>
                </a:solidFill>
                <a:latin typeface="Raleway" pitchFamily="34" charset="0"/>
                <a:ea typeface="Raleway" pitchFamily="34" charset="-122"/>
                <a:cs typeface="Raleway" pitchFamily="34" charset="-120"/>
              </a:rPr>
              <a:t>Dataset (S&amp;P 500)</a:t>
            </a:r>
            <a:endParaRPr lang="en-US" sz="4450" dirty="0"/>
          </a:p>
        </p:txBody>
      </p:sp>
      <p:sp>
        <p:nvSpPr>
          <p:cNvPr id="4" name="Shape 1"/>
          <p:cNvSpPr/>
          <p:nvPr/>
        </p:nvSpPr>
        <p:spPr>
          <a:xfrm>
            <a:off x="6280190" y="1915001"/>
            <a:ext cx="510302" cy="510302"/>
          </a:xfrm>
          <a:prstGeom prst="roundRect">
            <a:avLst>
              <a:gd name="adj" fmla="val 18669"/>
            </a:avLst>
          </a:prstGeom>
          <a:solidFill>
            <a:srgbClr val="E1E1EA"/>
          </a:solidFill>
          <a:ln w="7620">
            <a:solidFill>
              <a:srgbClr val="C7C7D0"/>
            </a:solidFill>
            <a:prstDash val="solid"/>
          </a:ln>
        </p:spPr>
      </p:sp>
      <p:pic>
        <p:nvPicPr>
          <p:cNvPr id="5" name="Image 1" descr="preencoded.png"/>
          <p:cNvPicPr>
            <a:picLocks noChangeAspect="1"/>
          </p:cNvPicPr>
          <p:nvPr/>
        </p:nvPicPr>
        <p:blipFill>
          <a:blip r:embed="rId4"/>
          <a:stretch>
            <a:fillRect/>
          </a:stretch>
        </p:blipFill>
        <p:spPr>
          <a:xfrm>
            <a:off x="6365260" y="1957507"/>
            <a:ext cx="340162" cy="425291"/>
          </a:xfrm>
          <a:prstGeom prst="rect">
            <a:avLst/>
          </a:prstGeom>
        </p:spPr>
      </p:pic>
      <p:sp>
        <p:nvSpPr>
          <p:cNvPr id="6" name="Text 2"/>
          <p:cNvSpPr/>
          <p:nvPr/>
        </p:nvSpPr>
        <p:spPr>
          <a:xfrm>
            <a:off x="7017306" y="199286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Data Type</a:t>
            </a:r>
            <a:endParaRPr lang="en-US" sz="2200" dirty="0"/>
          </a:p>
        </p:txBody>
      </p:sp>
      <p:sp>
        <p:nvSpPr>
          <p:cNvPr id="7" name="Text 3"/>
          <p:cNvSpPr/>
          <p:nvPr/>
        </p:nvSpPr>
        <p:spPr>
          <a:xfrm>
            <a:off x="7017306" y="2483287"/>
            <a:ext cx="6819305" cy="725805"/>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The data is numerical and time series in nature spanning daily (1986-2018)</a:t>
            </a:r>
            <a:endParaRPr lang="en-US" sz="1750" dirty="0"/>
          </a:p>
        </p:txBody>
      </p:sp>
      <p:sp>
        <p:nvSpPr>
          <p:cNvPr id="8" name="Shape 4"/>
          <p:cNvSpPr/>
          <p:nvPr/>
        </p:nvSpPr>
        <p:spPr>
          <a:xfrm>
            <a:off x="6280190" y="3662720"/>
            <a:ext cx="510302" cy="510302"/>
          </a:xfrm>
          <a:prstGeom prst="roundRect">
            <a:avLst>
              <a:gd name="adj" fmla="val 18669"/>
            </a:avLst>
          </a:prstGeom>
          <a:solidFill>
            <a:srgbClr val="E1E1EA"/>
          </a:solidFill>
          <a:ln w="7620">
            <a:solidFill>
              <a:srgbClr val="C7C7D0"/>
            </a:solidFill>
            <a:prstDash val="solid"/>
          </a:ln>
        </p:spPr>
      </p:sp>
      <p:pic>
        <p:nvPicPr>
          <p:cNvPr id="9" name="Image 2" descr="preencoded.png"/>
          <p:cNvPicPr>
            <a:picLocks noChangeAspect="1"/>
          </p:cNvPicPr>
          <p:nvPr/>
        </p:nvPicPr>
        <p:blipFill>
          <a:blip r:embed="rId5"/>
          <a:stretch>
            <a:fillRect/>
          </a:stretch>
        </p:blipFill>
        <p:spPr>
          <a:xfrm>
            <a:off x="6365260" y="3705225"/>
            <a:ext cx="340162" cy="425291"/>
          </a:xfrm>
          <a:prstGeom prst="rect">
            <a:avLst/>
          </a:prstGeom>
        </p:spPr>
      </p:pic>
      <p:sp>
        <p:nvSpPr>
          <p:cNvPr id="10" name="Text 5"/>
          <p:cNvSpPr/>
          <p:nvPr/>
        </p:nvSpPr>
        <p:spPr>
          <a:xfrm>
            <a:off x="7017306" y="374058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Key Features</a:t>
            </a:r>
            <a:endParaRPr lang="en-US" sz="2200" dirty="0"/>
          </a:p>
        </p:txBody>
      </p:sp>
      <p:sp>
        <p:nvSpPr>
          <p:cNvPr id="11" name="Text 6"/>
          <p:cNvSpPr/>
          <p:nvPr/>
        </p:nvSpPr>
        <p:spPr>
          <a:xfrm>
            <a:off x="7017306" y="4231005"/>
            <a:ext cx="6819305"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Date, open price, close price, and trading volume</a:t>
            </a:r>
            <a:endParaRPr lang="en-US" sz="1750" dirty="0"/>
          </a:p>
        </p:txBody>
      </p:sp>
      <p:sp>
        <p:nvSpPr>
          <p:cNvPr id="12" name="Shape 7"/>
          <p:cNvSpPr/>
          <p:nvPr/>
        </p:nvSpPr>
        <p:spPr>
          <a:xfrm>
            <a:off x="6280190" y="5047536"/>
            <a:ext cx="510302" cy="510302"/>
          </a:xfrm>
          <a:prstGeom prst="roundRect">
            <a:avLst>
              <a:gd name="adj" fmla="val 18669"/>
            </a:avLst>
          </a:prstGeom>
          <a:solidFill>
            <a:srgbClr val="E1E1EA"/>
          </a:solidFill>
          <a:ln w="7620">
            <a:solidFill>
              <a:srgbClr val="C7C7D0"/>
            </a:solidFill>
            <a:prstDash val="solid"/>
          </a:ln>
        </p:spPr>
      </p:sp>
      <p:pic>
        <p:nvPicPr>
          <p:cNvPr id="13" name="Image 3" descr="preencoded.png"/>
          <p:cNvPicPr>
            <a:picLocks noChangeAspect="1"/>
          </p:cNvPicPr>
          <p:nvPr/>
        </p:nvPicPr>
        <p:blipFill>
          <a:blip r:embed="rId6"/>
          <a:stretch>
            <a:fillRect/>
          </a:stretch>
        </p:blipFill>
        <p:spPr>
          <a:xfrm>
            <a:off x="6365260" y="5090041"/>
            <a:ext cx="340162" cy="425291"/>
          </a:xfrm>
          <a:prstGeom prst="rect">
            <a:avLst/>
          </a:prstGeom>
        </p:spPr>
      </p:pic>
      <p:sp>
        <p:nvSpPr>
          <p:cNvPr id="14" name="Text 8"/>
          <p:cNvSpPr/>
          <p:nvPr/>
        </p:nvSpPr>
        <p:spPr>
          <a:xfrm>
            <a:off x="7017306" y="512540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Primary Target</a:t>
            </a:r>
            <a:endParaRPr lang="en-US" sz="2200" dirty="0"/>
          </a:p>
        </p:txBody>
      </p:sp>
      <p:sp>
        <p:nvSpPr>
          <p:cNvPr id="15" name="Text 9"/>
          <p:cNvSpPr/>
          <p:nvPr/>
        </p:nvSpPr>
        <p:spPr>
          <a:xfrm>
            <a:off x="7017306" y="5615821"/>
            <a:ext cx="6819305"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Close price selected as most representative daily outcome</a:t>
            </a:r>
            <a:endParaRPr lang="en-US" sz="1750" dirty="0"/>
          </a:p>
        </p:txBody>
      </p:sp>
      <p:sp>
        <p:nvSpPr>
          <p:cNvPr id="16" name="Shape 10"/>
          <p:cNvSpPr/>
          <p:nvPr/>
        </p:nvSpPr>
        <p:spPr>
          <a:xfrm>
            <a:off x="6280190" y="6432352"/>
            <a:ext cx="510302" cy="510302"/>
          </a:xfrm>
          <a:prstGeom prst="roundRect">
            <a:avLst>
              <a:gd name="adj" fmla="val 18669"/>
            </a:avLst>
          </a:prstGeom>
          <a:solidFill>
            <a:srgbClr val="E1E1EA"/>
          </a:solidFill>
          <a:ln w="7620">
            <a:solidFill>
              <a:srgbClr val="C7C7D0"/>
            </a:solidFill>
            <a:prstDash val="solid"/>
          </a:ln>
        </p:spPr>
      </p:sp>
      <p:pic>
        <p:nvPicPr>
          <p:cNvPr id="17" name="Image 4" descr="preencoded.png"/>
          <p:cNvPicPr>
            <a:picLocks noChangeAspect="1"/>
          </p:cNvPicPr>
          <p:nvPr/>
        </p:nvPicPr>
        <p:blipFill>
          <a:blip r:embed="rId7"/>
          <a:stretch>
            <a:fillRect/>
          </a:stretch>
        </p:blipFill>
        <p:spPr>
          <a:xfrm>
            <a:off x="6365260" y="6474857"/>
            <a:ext cx="340162" cy="425291"/>
          </a:xfrm>
          <a:prstGeom prst="rect">
            <a:avLst/>
          </a:prstGeom>
        </p:spPr>
      </p:pic>
      <p:sp>
        <p:nvSpPr>
          <p:cNvPr id="18" name="Text 11"/>
          <p:cNvSpPr/>
          <p:nvPr/>
        </p:nvSpPr>
        <p:spPr>
          <a:xfrm>
            <a:off x="7017306" y="651021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Data Format</a:t>
            </a:r>
            <a:endParaRPr lang="en-US" sz="2200" dirty="0"/>
          </a:p>
        </p:txBody>
      </p:sp>
      <p:sp>
        <p:nvSpPr>
          <p:cNvPr id="19" name="Text 12"/>
          <p:cNvSpPr/>
          <p:nvPr/>
        </p:nvSpPr>
        <p:spPr>
          <a:xfrm>
            <a:off x="7017306" y="7000637"/>
            <a:ext cx="6819305"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Structured CSV with daily stock market records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11899"/>
          </a:xfrm>
          <a:prstGeom prst="rect">
            <a:avLst/>
          </a:prstGeom>
        </p:spPr>
      </p:pic>
      <p:sp>
        <p:nvSpPr>
          <p:cNvPr id="3" name="Text 0"/>
          <p:cNvSpPr/>
          <p:nvPr/>
        </p:nvSpPr>
        <p:spPr>
          <a:xfrm>
            <a:off x="787241" y="3430429"/>
            <a:ext cx="5623798" cy="702826"/>
          </a:xfrm>
          <a:prstGeom prst="rect">
            <a:avLst/>
          </a:prstGeom>
          <a:noFill/>
          <a:ln/>
        </p:spPr>
        <p:txBody>
          <a:bodyPr wrap="none" lIns="0" tIns="0" rIns="0" bIns="0" rtlCol="0" anchor="t"/>
          <a:lstStyle/>
          <a:p>
            <a:pPr marL="0" indent="0" algn="l">
              <a:lnSpc>
                <a:spcPts val="5500"/>
              </a:lnSpc>
              <a:buNone/>
            </a:pPr>
            <a:r>
              <a:rPr lang="en-US" sz="4400" dirty="0">
                <a:solidFill>
                  <a:srgbClr val="1B1B27"/>
                </a:solidFill>
                <a:latin typeface="Raleway" pitchFamily="34" charset="0"/>
                <a:ea typeface="Raleway" pitchFamily="34" charset="-122"/>
                <a:cs typeface="Raleway" pitchFamily="34" charset="-120"/>
              </a:rPr>
              <a:t>Data processing </a:t>
            </a:r>
            <a:endParaRPr lang="en-US" sz="4400" dirty="0"/>
          </a:p>
        </p:txBody>
      </p:sp>
      <p:sp>
        <p:nvSpPr>
          <p:cNvPr id="4" name="Shape 1"/>
          <p:cNvSpPr/>
          <p:nvPr/>
        </p:nvSpPr>
        <p:spPr>
          <a:xfrm>
            <a:off x="787241" y="5482947"/>
            <a:ext cx="3010853" cy="224909"/>
          </a:xfrm>
          <a:prstGeom prst="roundRect">
            <a:avLst>
              <a:gd name="adj" fmla="val 42008"/>
            </a:avLst>
          </a:prstGeom>
          <a:solidFill>
            <a:srgbClr val="E1E1EA"/>
          </a:solidFill>
          <a:ln w="7620">
            <a:solidFill>
              <a:srgbClr val="C7C7D0"/>
            </a:solidFill>
            <a:prstDash val="solid"/>
          </a:ln>
        </p:spPr>
      </p:sp>
      <p:sp>
        <p:nvSpPr>
          <p:cNvPr id="5" name="Text 2"/>
          <p:cNvSpPr/>
          <p:nvPr/>
        </p:nvSpPr>
        <p:spPr>
          <a:xfrm>
            <a:off x="787241" y="6045279"/>
            <a:ext cx="2811899" cy="351472"/>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Date Transformation</a:t>
            </a:r>
            <a:endParaRPr lang="en-US" sz="2200" dirty="0"/>
          </a:p>
        </p:txBody>
      </p:sp>
      <p:sp>
        <p:nvSpPr>
          <p:cNvPr id="6" name="Text 3"/>
          <p:cNvSpPr/>
          <p:nvPr/>
        </p:nvSpPr>
        <p:spPr>
          <a:xfrm>
            <a:off x="787241" y="6531650"/>
            <a:ext cx="3010853" cy="1079421"/>
          </a:xfrm>
          <a:prstGeom prst="rect">
            <a:avLst/>
          </a:prstGeom>
          <a:noFill/>
          <a:ln/>
        </p:spPr>
        <p:txBody>
          <a:bodyPr wrap="square" lIns="0" tIns="0" rIns="0" bIns="0" rtlCol="0" anchor="t"/>
          <a:lstStyle/>
          <a:p>
            <a:pPr marL="0" indent="0" algn="l">
              <a:lnSpc>
                <a:spcPts val="2800"/>
              </a:lnSpc>
              <a:buNone/>
            </a:pPr>
            <a:r>
              <a:rPr lang="en-US" sz="1750" dirty="0">
                <a:solidFill>
                  <a:srgbClr val="3C3939"/>
                </a:solidFill>
                <a:latin typeface="Roboto" pitchFamily="34" charset="0"/>
                <a:ea typeface="Roboto" pitchFamily="34" charset="-122"/>
                <a:cs typeface="Roboto" pitchFamily="34" charset="-120"/>
              </a:rPr>
              <a:t>Converting date strings to datetime objects for proper temporal sequencing</a:t>
            </a:r>
            <a:endParaRPr lang="en-US" sz="1750" dirty="0"/>
          </a:p>
        </p:txBody>
      </p:sp>
      <p:sp>
        <p:nvSpPr>
          <p:cNvPr id="7" name="Shape 4"/>
          <p:cNvSpPr/>
          <p:nvPr/>
        </p:nvSpPr>
        <p:spPr>
          <a:xfrm>
            <a:off x="4135517" y="5145524"/>
            <a:ext cx="3010972" cy="224909"/>
          </a:xfrm>
          <a:prstGeom prst="roundRect">
            <a:avLst>
              <a:gd name="adj" fmla="val 42008"/>
            </a:avLst>
          </a:prstGeom>
          <a:solidFill>
            <a:srgbClr val="E1E1EA"/>
          </a:solidFill>
          <a:ln w="7620">
            <a:solidFill>
              <a:srgbClr val="C7C7D0"/>
            </a:solidFill>
            <a:prstDash val="solid"/>
          </a:ln>
        </p:spPr>
      </p:sp>
      <p:sp>
        <p:nvSpPr>
          <p:cNvPr id="8" name="Text 5"/>
          <p:cNvSpPr/>
          <p:nvPr/>
        </p:nvSpPr>
        <p:spPr>
          <a:xfrm>
            <a:off x="4135517" y="5707856"/>
            <a:ext cx="2811899" cy="351472"/>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Normalization</a:t>
            </a:r>
            <a:endParaRPr lang="en-US" sz="2200" dirty="0"/>
          </a:p>
        </p:txBody>
      </p:sp>
      <p:sp>
        <p:nvSpPr>
          <p:cNvPr id="9" name="Text 6"/>
          <p:cNvSpPr/>
          <p:nvPr/>
        </p:nvSpPr>
        <p:spPr>
          <a:xfrm>
            <a:off x="4135517" y="6194227"/>
            <a:ext cx="3010972" cy="1079421"/>
          </a:xfrm>
          <a:prstGeom prst="rect">
            <a:avLst/>
          </a:prstGeom>
          <a:noFill/>
          <a:ln/>
        </p:spPr>
        <p:txBody>
          <a:bodyPr wrap="square" lIns="0" tIns="0" rIns="0" bIns="0" rtlCol="0" anchor="t"/>
          <a:lstStyle/>
          <a:p>
            <a:pPr marL="0" indent="0" algn="l">
              <a:lnSpc>
                <a:spcPts val="2800"/>
              </a:lnSpc>
              <a:buNone/>
            </a:pPr>
            <a:r>
              <a:rPr lang="en-US" sz="1750" dirty="0">
                <a:solidFill>
                  <a:srgbClr val="3C3939"/>
                </a:solidFill>
                <a:latin typeface="Roboto" pitchFamily="34" charset="0"/>
                <a:ea typeface="Roboto" pitchFamily="34" charset="-122"/>
                <a:cs typeface="Roboto" pitchFamily="34" charset="-120"/>
              </a:rPr>
              <a:t>MinMaxScaler applied to scale closing prices between 0-1</a:t>
            </a:r>
            <a:endParaRPr lang="en-US" sz="1750" dirty="0"/>
          </a:p>
        </p:txBody>
      </p:sp>
      <p:sp>
        <p:nvSpPr>
          <p:cNvPr id="10" name="Shape 7"/>
          <p:cNvSpPr/>
          <p:nvPr/>
        </p:nvSpPr>
        <p:spPr>
          <a:xfrm>
            <a:off x="7483912" y="4808101"/>
            <a:ext cx="3010853" cy="224909"/>
          </a:xfrm>
          <a:prstGeom prst="roundRect">
            <a:avLst>
              <a:gd name="adj" fmla="val 42008"/>
            </a:avLst>
          </a:prstGeom>
          <a:solidFill>
            <a:srgbClr val="E1E1EA"/>
          </a:solidFill>
          <a:ln w="7620">
            <a:solidFill>
              <a:srgbClr val="C7C7D0"/>
            </a:solidFill>
            <a:prstDash val="solid"/>
          </a:ln>
        </p:spPr>
      </p:sp>
      <p:sp>
        <p:nvSpPr>
          <p:cNvPr id="11" name="Text 8"/>
          <p:cNvSpPr/>
          <p:nvPr/>
        </p:nvSpPr>
        <p:spPr>
          <a:xfrm>
            <a:off x="7483912" y="5370433"/>
            <a:ext cx="2826544" cy="351472"/>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Sequence Generation</a:t>
            </a:r>
            <a:endParaRPr lang="en-US" sz="2200" dirty="0"/>
          </a:p>
        </p:txBody>
      </p:sp>
      <p:sp>
        <p:nvSpPr>
          <p:cNvPr id="12" name="Text 9"/>
          <p:cNvSpPr/>
          <p:nvPr/>
        </p:nvSpPr>
        <p:spPr>
          <a:xfrm>
            <a:off x="7483912" y="5856803"/>
            <a:ext cx="3010853" cy="1079421"/>
          </a:xfrm>
          <a:prstGeom prst="rect">
            <a:avLst/>
          </a:prstGeom>
          <a:noFill/>
          <a:ln/>
        </p:spPr>
        <p:txBody>
          <a:bodyPr wrap="square" lIns="0" tIns="0" rIns="0" bIns="0" rtlCol="0" anchor="t"/>
          <a:lstStyle/>
          <a:p>
            <a:pPr marL="0" indent="0" algn="l">
              <a:lnSpc>
                <a:spcPts val="2800"/>
              </a:lnSpc>
              <a:buNone/>
            </a:pPr>
            <a:r>
              <a:rPr lang="en-US" sz="1750" dirty="0">
                <a:solidFill>
                  <a:srgbClr val="3C3939"/>
                </a:solidFill>
                <a:latin typeface="Roboto" pitchFamily="34" charset="0"/>
                <a:ea typeface="Roboto" pitchFamily="34" charset="-122"/>
                <a:cs typeface="Roboto" pitchFamily="34" charset="-120"/>
              </a:rPr>
              <a:t>Creating 60-day input sequences to predict the 61st day price</a:t>
            </a:r>
            <a:endParaRPr lang="en-US" sz="1750" dirty="0"/>
          </a:p>
        </p:txBody>
      </p:sp>
      <p:sp>
        <p:nvSpPr>
          <p:cNvPr id="13" name="Shape 10"/>
          <p:cNvSpPr/>
          <p:nvPr/>
        </p:nvSpPr>
        <p:spPr>
          <a:xfrm>
            <a:off x="10832187" y="4470678"/>
            <a:ext cx="3010972" cy="224909"/>
          </a:xfrm>
          <a:prstGeom prst="roundRect">
            <a:avLst>
              <a:gd name="adj" fmla="val 42008"/>
            </a:avLst>
          </a:prstGeom>
          <a:solidFill>
            <a:srgbClr val="E1E1EA"/>
          </a:solidFill>
          <a:ln w="7620">
            <a:solidFill>
              <a:srgbClr val="C7C7D0"/>
            </a:solidFill>
            <a:prstDash val="solid"/>
          </a:ln>
        </p:spPr>
      </p:sp>
      <p:sp>
        <p:nvSpPr>
          <p:cNvPr id="14" name="Text 11"/>
          <p:cNvSpPr/>
          <p:nvPr/>
        </p:nvSpPr>
        <p:spPr>
          <a:xfrm>
            <a:off x="10832187" y="5033010"/>
            <a:ext cx="2811899" cy="351472"/>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Train-Test Split</a:t>
            </a:r>
            <a:endParaRPr lang="en-US" sz="2200" dirty="0"/>
          </a:p>
        </p:txBody>
      </p:sp>
      <p:sp>
        <p:nvSpPr>
          <p:cNvPr id="15" name="Text 12"/>
          <p:cNvSpPr/>
          <p:nvPr/>
        </p:nvSpPr>
        <p:spPr>
          <a:xfrm>
            <a:off x="10832187" y="5519380"/>
            <a:ext cx="3010972" cy="719614"/>
          </a:xfrm>
          <a:prstGeom prst="rect">
            <a:avLst/>
          </a:prstGeom>
          <a:noFill/>
          <a:ln/>
        </p:spPr>
        <p:txBody>
          <a:bodyPr wrap="square" lIns="0" tIns="0" rIns="0" bIns="0" rtlCol="0" anchor="t"/>
          <a:lstStyle/>
          <a:p>
            <a:pPr marL="0" indent="0" algn="l">
              <a:lnSpc>
                <a:spcPts val="2800"/>
              </a:lnSpc>
              <a:buNone/>
            </a:pPr>
            <a:r>
              <a:rPr lang="en-US" sz="1750" dirty="0">
                <a:solidFill>
                  <a:srgbClr val="3C3939"/>
                </a:solidFill>
                <a:latin typeface="Roboto" pitchFamily="34" charset="0"/>
                <a:ea typeface="Roboto" pitchFamily="34" charset="-122"/>
                <a:cs typeface="Roboto" pitchFamily="34" charset="-120"/>
              </a:rPr>
              <a:t>80% training data, 20% testing data for model evaluation</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75216" y="610314"/>
            <a:ext cx="6502003" cy="692110"/>
          </a:xfrm>
          <a:prstGeom prst="rect">
            <a:avLst/>
          </a:prstGeom>
          <a:noFill/>
          <a:ln/>
        </p:spPr>
        <p:txBody>
          <a:bodyPr wrap="none" lIns="0" tIns="0" rIns="0" bIns="0" rtlCol="0" anchor="t"/>
          <a:lstStyle/>
          <a:p>
            <a:pPr marL="0" indent="0" algn="l">
              <a:lnSpc>
                <a:spcPts val="5450"/>
              </a:lnSpc>
              <a:buNone/>
            </a:pPr>
            <a:r>
              <a:rPr lang="en-US" sz="4350" dirty="0">
                <a:solidFill>
                  <a:srgbClr val="1B1B27"/>
                </a:solidFill>
                <a:latin typeface="Raleway" pitchFamily="34" charset="0"/>
                <a:ea typeface="Raleway" pitchFamily="34" charset="-122"/>
                <a:cs typeface="Raleway" pitchFamily="34" charset="-120"/>
              </a:rPr>
              <a:t>LSTM Model Architecture</a:t>
            </a:r>
            <a:endParaRPr lang="en-US" sz="4350" dirty="0"/>
          </a:p>
        </p:txBody>
      </p:sp>
      <p:pic>
        <p:nvPicPr>
          <p:cNvPr id="3" name="Image 0" descr="preencoded.png"/>
          <p:cNvPicPr>
            <a:picLocks noChangeAspect="1"/>
          </p:cNvPicPr>
          <p:nvPr/>
        </p:nvPicPr>
        <p:blipFill>
          <a:blip r:embed="rId3"/>
          <a:stretch>
            <a:fillRect/>
          </a:stretch>
        </p:blipFill>
        <p:spPr>
          <a:xfrm>
            <a:off x="3235881" y="1745337"/>
            <a:ext cx="1618536" cy="1276112"/>
          </a:xfrm>
          <a:prstGeom prst="rect">
            <a:avLst/>
          </a:prstGeom>
        </p:spPr>
      </p:pic>
      <p:pic>
        <p:nvPicPr>
          <p:cNvPr id="4" name="Image 1" descr="preencoded.png"/>
          <p:cNvPicPr>
            <a:picLocks noChangeAspect="1"/>
          </p:cNvPicPr>
          <p:nvPr/>
        </p:nvPicPr>
        <p:blipFill>
          <a:blip r:embed="rId4"/>
          <a:stretch>
            <a:fillRect/>
          </a:stretch>
        </p:blipFill>
        <p:spPr>
          <a:xfrm>
            <a:off x="3889296" y="2346841"/>
            <a:ext cx="311468" cy="389334"/>
          </a:xfrm>
          <a:prstGeom prst="rect">
            <a:avLst/>
          </a:prstGeom>
        </p:spPr>
      </p:pic>
      <p:sp>
        <p:nvSpPr>
          <p:cNvPr id="5" name="Text 1"/>
          <p:cNvSpPr/>
          <p:nvPr/>
        </p:nvSpPr>
        <p:spPr>
          <a:xfrm>
            <a:off x="5075873" y="1966793"/>
            <a:ext cx="2564487" cy="345996"/>
          </a:xfrm>
          <a:prstGeom prst="rect">
            <a:avLst/>
          </a:prstGeom>
          <a:noFill/>
          <a:ln/>
        </p:spPr>
        <p:txBody>
          <a:bodyPr wrap="none" lIns="0" tIns="0" rIns="0" bIns="0" rtlCol="0" anchor="t"/>
          <a:lstStyle/>
          <a:p>
            <a:pPr marL="0" indent="0" algn="l">
              <a:lnSpc>
                <a:spcPts val="2700"/>
              </a:lnSpc>
              <a:buNone/>
            </a:pPr>
            <a:r>
              <a:rPr lang="en-US" sz="2150" dirty="0">
                <a:solidFill>
                  <a:srgbClr val="3C3939"/>
                </a:solidFill>
                <a:latin typeface="Raleway" pitchFamily="34" charset="0"/>
                <a:ea typeface="Raleway" pitchFamily="34" charset="-122"/>
                <a:cs typeface="Raleway" pitchFamily="34" charset="-120"/>
              </a:rPr>
              <a:t>Dense Output Layer</a:t>
            </a:r>
            <a:endParaRPr lang="en-US" sz="2150" dirty="0"/>
          </a:p>
        </p:txBody>
      </p:sp>
      <p:sp>
        <p:nvSpPr>
          <p:cNvPr id="6" name="Text 2"/>
          <p:cNvSpPr/>
          <p:nvPr/>
        </p:nvSpPr>
        <p:spPr>
          <a:xfrm>
            <a:off x="5075873" y="2445663"/>
            <a:ext cx="2564487" cy="354330"/>
          </a:xfrm>
          <a:prstGeom prst="rect">
            <a:avLst/>
          </a:prstGeom>
          <a:noFill/>
          <a:ln/>
        </p:spPr>
        <p:txBody>
          <a:bodyPr wrap="none" lIns="0" tIns="0" rIns="0" bIns="0" rtlCol="0" anchor="t"/>
          <a:lstStyle/>
          <a:p>
            <a:pPr marL="0" indent="0" algn="l">
              <a:lnSpc>
                <a:spcPts val="2750"/>
              </a:lnSpc>
              <a:buNone/>
            </a:pPr>
            <a:r>
              <a:rPr lang="en-US" sz="1700" dirty="0">
                <a:solidFill>
                  <a:srgbClr val="3C3939"/>
                </a:solidFill>
                <a:latin typeface="Roboto" pitchFamily="34" charset="0"/>
                <a:ea typeface="Roboto" pitchFamily="34" charset="-122"/>
                <a:cs typeface="Roboto" pitchFamily="34" charset="-120"/>
              </a:rPr>
              <a:t>Final price prediction</a:t>
            </a:r>
            <a:endParaRPr lang="en-US" sz="1700" dirty="0"/>
          </a:p>
        </p:txBody>
      </p:sp>
      <p:sp>
        <p:nvSpPr>
          <p:cNvPr id="7" name="Shape 3"/>
          <p:cNvSpPr/>
          <p:nvPr/>
        </p:nvSpPr>
        <p:spPr>
          <a:xfrm>
            <a:off x="4909780" y="3033832"/>
            <a:ext cx="8890040" cy="15240"/>
          </a:xfrm>
          <a:prstGeom prst="roundRect">
            <a:avLst>
              <a:gd name="adj" fmla="val 610422"/>
            </a:avLst>
          </a:prstGeom>
          <a:solidFill>
            <a:srgbClr val="C7C7D0"/>
          </a:solidFill>
          <a:ln/>
        </p:spPr>
      </p:sp>
      <p:pic>
        <p:nvPicPr>
          <p:cNvPr id="8" name="Image 2" descr="preencoded.png"/>
          <p:cNvPicPr>
            <a:picLocks noChangeAspect="1"/>
          </p:cNvPicPr>
          <p:nvPr/>
        </p:nvPicPr>
        <p:blipFill>
          <a:blip r:embed="rId5"/>
          <a:stretch>
            <a:fillRect/>
          </a:stretch>
        </p:blipFill>
        <p:spPr>
          <a:xfrm>
            <a:off x="2426494" y="3076813"/>
            <a:ext cx="3237190" cy="1276112"/>
          </a:xfrm>
          <a:prstGeom prst="rect">
            <a:avLst/>
          </a:prstGeom>
        </p:spPr>
      </p:pic>
      <p:pic>
        <p:nvPicPr>
          <p:cNvPr id="9" name="Image 3" descr="preencoded.png"/>
          <p:cNvPicPr>
            <a:picLocks noChangeAspect="1"/>
          </p:cNvPicPr>
          <p:nvPr/>
        </p:nvPicPr>
        <p:blipFill>
          <a:blip r:embed="rId6"/>
          <a:stretch>
            <a:fillRect/>
          </a:stretch>
        </p:blipFill>
        <p:spPr>
          <a:xfrm>
            <a:off x="3889296" y="3520202"/>
            <a:ext cx="311468" cy="389334"/>
          </a:xfrm>
          <a:prstGeom prst="rect">
            <a:avLst/>
          </a:prstGeom>
        </p:spPr>
      </p:pic>
      <p:sp>
        <p:nvSpPr>
          <p:cNvPr id="10" name="Text 4"/>
          <p:cNvSpPr/>
          <p:nvPr/>
        </p:nvSpPr>
        <p:spPr>
          <a:xfrm>
            <a:off x="5885140" y="3298269"/>
            <a:ext cx="2102048" cy="345996"/>
          </a:xfrm>
          <a:prstGeom prst="rect">
            <a:avLst/>
          </a:prstGeom>
          <a:noFill/>
          <a:ln/>
        </p:spPr>
        <p:txBody>
          <a:bodyPr wrap="none" lIns="0" tIns="0" rIns="0" bIns="0" rtlCol="0" anchor="t"/>
          <a:lstStyle/>
          <a:p>
            <a:pPr marL="0" indent="0" algn="l">
              <a:lnSpc>
                <a:spcPts val="2700"/>
              </a:lnSpc>
              <a:buNone/>
            </a:pPr>
            <a:r>
              <a:rPr lang="en-US" sz="2150" dirty="0">
                <a:solidFill>
                  <a:srgbClr val="3C3939"/>
                </a:solidFill>
                <a:latin typeface="Raleway" pitchFamily="34" charset="0"/>
                <a:ea typeface="Raleway" pitchFamily="34" charset="-122"/>
                <a:cs typeface="Raleway" pitchFamily="34" charset="-120"/>
              </a:rPr>
              <a:t>Dropout Layers</a:t>
            </a:r>
            <a:endParaRPr lang="en-US" sz="2150" dirty="0"/>
          </a:p>
        </p:txBody>
      </p:sp>
      <p:sp>
        <p:nvSpPr>
          <p:cNvPr id="11" name="Text 5"/>
          <p:cNvSpPr/>
          <p:nvPr/>
        </p:nvSpPr>
        <p:spPr>
          <a:xfrm>
            <a:off x="5885140" y="3777139"/>
            <a:ext cx="2102048" cy="354330"/>
          </a:xfrm>
          <a:prstGeom prst="rect">
            <a:avLst/>
          </a:prstGeom>
          <a:noFill/>
          <a:ln/>
        </p:spPr>
        <p:txBody>
          <a:bodyPr wrap="none" lIns="0" tIns="0" rIns="0" bIns="0" rtlCol="0" anchor="t"/>
          <a:lstStyle/>
          <a:p>
            <a:pPr marL="0" indent="0" algn="l">
              <a:lnSpc>
                <a:spcPts val="2750"/>
              </a:lnSpc>
              <a:buNone/>
            </a:pPr>
            <a:r>
              <a:rPr lang="en-US" sz="1700" dirty="0">
                <a:solidFill>
                  <a:srgbClr val="3C3939"/>
                </a:solidFill>
                <a:latin typeface="Roboto" pitchFamily="34" charset="0"/>
                <a:ea typeface="Roboto" pitchFamily="34" charset="-122"/>
                <a:cs typeface="Roboto" pitchFamily="34" charset="-120"/>
              </a:rPr>
              <a:t>Preventing overfitting</a:t>
            </a:r>
            <a:endParaRPr lang="en-US" sz="1700" dirty="0"/>
          </a:p>
        </p:txBody>
      </p:sp>
      <p:sp>
        <p:nvSpPr>
          <p:cNvPr id="12" name="Shape 6"/>
          <p:cNvSpPr/>
          <p:nvPr/>
        </p:nvSpPr>
        <p:spPr>
          <a:xfrm>
            <a:off x="5719048" y="4365308"/>
            <a:ext cx="8080772" cy="15240"/>
          </a:xfrm>
          <a:prstGeom prst="roundRect">
            <a:avLst>
              <a:gd name="adj" fmla="val 610422"/>
            </a:avLst>
          </a:prstGeom>
          <a:solidFill>
            <a:srgbClr val="C7C7D0"/>
          </a:solidFill>
          <a:ln/>
        </p:spPr>
      </p:sp>
      <p:pic>
        <p:nvPicPr>
          <p:cNvPr id="13" name="Image 4" descr="preencoded.png"/>
          <p:cNvPicPr>
            <a:picLocks noChangeAspect="1"/>
          </p:cNvPicPr>
          <p:nvPr/>
        </p:nvPicPr>
        <p:blipFill>
          <a:blip r:embed="rId7"/>
          <a:stretch>
            <a:fillRect/>
          </a:stretch>
        </p:blipFill>
        <p:spPr>
          <a:xfrm>
            <a:off x="1617226" y="4408289"/>
            <a:ext cx="4855845" cy="1276112"/>
          </a:xfrm>
          <a:prstGeom prst="rect">
            <a:avLst/>
          </a:prstGeom>
        </p:spPr>
      </p:pic>
      <p:pic>
        <p:nvPicPr>
          <p:cNvPr id="14" name="Image 5" descr="preencoded.png"/>
          <p:cNvPicPr>
            <a:picLocks noChangeAspect="1"/>
          </p:cNvPicPr>
          <p:nvPr/>
        </p:nvPicPr>
        <p:blipFill>
          <a:blip r:embed="rId8"/>
          <a:stretch>
            <a:fillRect/>
          </a:stretch>
        </p:blipFill>
        <p:spPr>
          <a:xfrm>
            <a:off x="3889296" y="4851678"/>
            <a:ext cx="311468" cy="389334"/>
          </a:xfrm>
          <a:prstGeom prst="rect">
            <a:avLst/>
          </a:prstGeom>
        </p:spPr>
      </p:pic>
      <p:sp>
        <p:nvSpPr>
          <p:cNvPr id="15" name="Text 7"/>
          <p:cNvSpPr/>
          <p:nvPr/>
        </p:nvSpPr>
        <p:spPr>
          <a:xfrm>
            <a:off x="6694527" y="4629745"/>
            <a:ext cx="2768679" cy="345996"/>
          </a:xfrm>
          <a:prstGeom prst="rect">
            <a:avLst/>
          </a:prstGeom>
          <a:noFill/>
          <a:ln/>
        </p:spPr>
        <p:txBody>
          <a:bodyPr wrap="none" lIns="0" tIns="0" rIns="0" bIns="0" rtlCol="0" anchor="t"/>
          <a:lstStyle/>
          <a:p>
            <a:pPr marL="0" indent="0" algn="l">
              <a:lnSpc>
                <a:spcPts val="2700"/>
              </a:lnSpc>
              <a:buNone/>
            </a:pPr>
            <a:r>
              <a:rPr lang="en-US" sz="2150" dirty="0">
                <a:solidFill>
                  <a:srgbClr val="3C3939"/>
                </a:solidFill>
                <a:latin typeface="Raleway" pitchFamily="34" charset="0"/>
                <a:ea typeface="Raleway" pitchFamily="34" charset="-122"/>
                <a:cs typeface="Raleway" pitchFamily="34" charset="-120"/>
              </a:rPr>
              <a:t>LSTM Layers</a:t>
            </a:r>
            <a:endParaRPr lang="en-US" sz="2150" dirty="0"/>
          </a:p>
        </p:txBody>
      </p:sp>
      <p:sp>
        <p:nvSpPr>
          <p:cNvPr id="16" name="Text 8"/>
          <p:cNvSpPr/>
          <p:nvPr/>
        </p:nvSpPr>
        <p:spPr>
          <a:xfrm>
            <a:off x="6694527" y="5108615"/>
            <a:ext cx="5120045" cy="354330"/>
          </a:xfrm>
          <a:prstGeom prst="rect">
            <a:avLst/>
          </a:prstGeom>
          <a:noFill/>
          <a:ln/>
        </p:spPr>
        <p:txBody>
          <a:bodyPr wrap="none" lIns="0" tIns="0" rIns="0" bIns="0" rtlCol="0" anchor="t"/>
          <a:lstStyle/>
          <a:p>
            <a:pPr marL="0" indent="0" algn="l">
              <a:lnSpc>
                <a:spcPts val="2750"/>
              </a:lnSpc>
              <a:buNone/>
            </a:pPr>
            <a:r>
              <a:rPr lang="en-US" sz="1700" dirty="0">
                <a:solidFill>
                  <a:srgbClr val="3C3939"/>
                </a:solidFill>
                <a:latin typeface="Roboto" pitchFamily="34" charset="0"/>
                <a:ea typeface="Roboto" pitchFamily="34" charset="-122"/>
                <a:cs typeface="Roboto" pitchFamily="34" charset="-120"/>
              </a:rPr>
              <a:t>Two 64-unit layers for sequential pattern recognition</a:t>
            </a:r>
            <a:endParaRPr lang="en-US" sz="1700" dirty="0"/>
          </a:p>
        </p:txBody>
      </p:sp>
      <p:sp>
        <p:nvSpPr>
          <p:cNvPr id="17" name="Shape 9"/>
          <p:cNvSpPr/>
          <p:nvPr/>
        </p:nvSpPr>
        <p:spPr>
          <a:xfrm>
            <a:off x="6528435" y="5696783"/>
            <a:ext cx="7271385" cy="15240"/>
          </a:xfrm>
          <a:prstGeom prst="roundRect">
            <a:avLst>
              <a:gd name="adj" fmla="val 610422"/>
            </a:avLst>
          </a:prstGeom>
          <a:solidFill>
            <a:srgbClr val="C7C7D0"/>
          </a:solidFill>
          <a:ln/>
        </p:spPr>
      </p:sp>
      <p:pic>
        <p:nvPicPr>
          <p:cNvPr id="18" name="Image 6" descr="preencoded.png"/>
          <p:cNvPicPr>
            <a:picLocks noChangeAspect="1"/>
          </p:cNvPicPr>
          <p:nvPr/>
        </p:nvPicPr>
        <p:blipFill>
          <a:blip r:embed="rId9"/>
          <a:stretch>
            <a:fillRect/>
          </a:stretch>
        </p:blipFill>
        <p:spPr>
          <a:xfrm>
            <a:off x="807839" y="5739765"/>
            <a:ext cx="6474500" cy="1276112"/>
          </a:xfrm>
          <a:prstGeom prst="rect">
            <a:avLst/>
          </a:prstGeom>
        </p:spPr>
      </p:pic>
      <p:pic>
        <p:nvPicPr>
          <p:cNvPr id="19" name="Image 7" descr="preencoded.png"/>
          <p:cNvPicPr>
            <a:picLocks noChangeAspect="1"/>
          </p:cNvPicPr>
          <p:nvPr/>
        </p:nvPicPr>
        <p:blipFill>
          <a:blip r:embed="rId10"/>
          <a:stretch>
            <a:fillRect/>
          </a:stretch>
        </p:blipFill>
        <p:spPr>
          <a:xfrm>
            <a:off x="3889296" y="6183154"/>
            <a:ext cx="311468" cy="389334"/>
          </a:xfrm>
          <a:prstGeom prst="rect">
            <a:avLst/>
          </a:prstGeom>
        </p:spPr>
      </p:pic>
      <p:sp>
        <p:nvSpPr>
          <p:cNvPr id="20" name="Text 10"/>
          <p:cNvSpPr/>
          <p:nvPr/>
        </p:nvSpPr>
        <p:spPr>
          <a:xfrm>
            <a:off x="7503795" y="5961221"/>
            <a:ext cx="2321004" cy="345996"/>
          </a:xfrm>
          <a:prstGeom prst="rect">
            <a:avLst/>
          </a:prstGeom>
          <a:noFill/>
          <a:ln/>
        </p:spPr>
        <p:txBody>
          <a:bodyPr wrap="none" lIns="0" tIns="0" rIns="0" bIns="0" rtlCol="0" anchor="t"/>
          <a:lstStyle/>
          <a:p>
            <a:pPr marL="0" indent="0" algn="l">
              <a:lnSpc>
                <a:spcPts val="2700"/>
              </a:lnSpc>
              <a:buNone/>
            </a:pPr>
            <a:r>
              <a:rPr lang="en-US" sz="2150" dirty="0">
                <a:solidFill>
                  <a:srgbClr val="3C3939"/>
                </a:solidFill>
                <a:latin typeface="Raleway" pitchFamily="34" charset="0"/>
                <a:ea typeface="Raleway" pitchFamily="34" charset="-122"/>
                <a:cs typeface="Raleway" pitchFamily="34" charset="-120"/>
              </a:rPr>
              <a:t>Input Layer</a:t>
            </a:r>
            <a:endParaRPr lang="en-US" sz="2150" dirty="0"/>
          </a:p>
        </p:txBody>
      </p:sp>
      <p:sp>
        <p:nvSpPr>
          <p:cNvPr id="21" name="Text 11"/>
          <p:cNvSpPr/>
          <p:nvPr/>
        </p:nvSpPr>
        <p:spPr>
          <a:xfrm>
            <a:off x="7503795" y="6440091"/>
            <a:ext cx="2321004" cy="354330"/>
          </a:xfrm>
          <a:prstGeom prst="rect">
            <a:avLst/>
          </a:prstGeom>
          <a:noFill/>
          <a:ln/>
        </p:spPr>
        <p:txBody>
          <a:bodyPr wrap="none" lIns="0" tIns="0" rIns="0" bIns="0" rtlCol="0" anchor="t"/>
          <a:lstStyle/>
          <a:p>
            <a:pPr marL="0" indent="0" algn="l">
              <a:lnSpc>
                <a:spcPts val="2750"/>
              </a:lnSpc>
              <a:buNone/>
            </a:pPr>
            <a:r>
              <a:rPr lang="en-US" sz="1700" dirty="0">
                <a:solidFill>
                  <a:srgbClr val="3C3939"/>
                </a:solidFill>
                <a:latin typeface="Roboto" pitchFamily="34" charset="0"/>
                <a:ea typeface="Roboto" pitchFamily="34" charset="-122"/>
                <a:cs typeface="Roboto" pitchFamily="34" charset="-120"/>
              </a:rPr>
              <a:t>60-day price sequences</a:t>
            </a:r>
            <a:endParaRPr lang="en-US" sz="1700" dirty="0"/>
          </a:p>
        </p:txBody>
      </p:sp>
      <p:sp>
        <p:nvSpPr>
          <p:cNvPr id="22" name="Text 12"/>
          <p:cNvSpPr/>
          <p:nvPr/>
        </p:nvSpPr>
        <p:spPr>
          <a:xfrm>
            <a:off x="775216" y="7264956"/>
            <a:ext cx="13079968" cy="354330"/>
          </a:xfrm>
          <a:prstGeom prst="rect">
            <a:avLst/>
          </a:prstGeom>
          <a:noFill/>
          <a:ln/>
        </p:spPr>
        <p:txBody>
          <a:bodyPr wrap="none" lIns="0" tIns="0" rIns="0" bIns="0" rtlCol="0" anchor="t"/>
          <a:lstStyle/>
          <a:p>
            <a:pPr marL="0" indent="0" algn="l">
              <a:lnSpc>
                <a:spcPts val="2750"/>
              </a:lnSpc>
              <a:buNone/>
            </a:pPr>
            <a:r>
              <a:rPr lang="en-US" sz="1700" dirty="0">
                <a:solidFill>
                  <a:srgbClr val="3C3939"/>
                </a:solidFill>
                <a:latin typeface="Roboto" pitchFamily="34" charset="0"/>
                <a:ea typeface="Roboto" pitchFamily="34" charset="-122"/>
                <a:cs typeface="Roboto" pitchFamily="34" charset="-120"/>
              </a:rPr>
              <a:t>Model trained with Adam optimizer over 10 epochs using MAE loss function.</a:t>
            </a:r>
            <a:endParaRPr lang="en-US"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85773" y="860346"/>
            <a:ext cx="7639883" cy="624483"/>
          </a:xfrm>
          <a:prstGeom prst="rect">
            <a:avLst/>
          </a:prstGeom>
          <a:noFill/>
          <a:ln/>
        </p:spPr>
        <p:txBody>
          <a:bodyPr wrap="none" lIns="0" tIns="0" rIns="0" bIns="0" rtlCol="0" anchor="t"/>
          <a:lstStyle/>
          <a:p>
            <a:pPr marL="0" indent="0" algn="l">
              <a:lnSpc>
                <a:spcPts val="4900"/>
              </a:lnSpc>
              <a:buNone/>
            </a:pPr>
            <a:r>
              <a:rPr lang="en-US" sz="3900" dirty="0">
                <a:solidFill>
                  <a:srgbClr val="1B1B27"/>
                </a:solidFill>
                <a:latin typeface="Raleway" pitchFamily="34" charset="0"/>
                <a:ea typeface="Raleway" pitchFamily="34" charset="-122"/>
                <a:cs typeface="Raleway" pitchFamily="34" charset="-120"/>
              </a:rPr>
              <a:t>Anomaly Detection Methodology</a:t>
            </a:r>
            <a:endParaRPr lang="en-US" sz="3900" dirty="0"/>
          </a:p>
        </p:txBody>
      </p:sp>
      <p:sp>
        <p:nvSpPr>
          <p:cNvPr id="4" name="Shape 1"/>
          <p:cNvSpPr/>
          <p:nvPr/>
        </p:nvSpPr>
        <p:spPr>
          <a:xfrm>
            <a:off x="6185773" y="1784509"/>
            <a:ext cx="7745254" cy="1166455"/>
          </a:xfrm>
          <a:prstGeom prst="roundRect">
            <a:avLst>
              <a:gd name="adj" fmla="val 7195"/>
            </a:avLst>
          </a:prstGeom>
          <a:solidFill>
            <a:srgbClr val="E1E1EA"/>
          </a:solidFill>
          <a:ln w="7620">
            <a:solidFill>
              <a:srgbClr val="C7C7D0"/>
            </a:solidFill>
            <a:prstDash val="solid"/>
          </a:ln>
        </p:spPr>
      </p:sp>
      <p:sp>
        <p:nvSpPr>
          <p:cNvPr id="5" name="Text 2"/>
          <p:cNvSpPr/>
          <p:nvPr/>
        </p:nvSpPr>
        <p:spPr>
          <a:xfrm>
            <a:off x="6393180" y="1991916"/>
            <a:ext cx="3179445" cy="312182"/>
          </a:xfrm>
          <a:prstGeom prst="rect">
            <a:avLst/>
          </a:prstGeom>
          <a:noFill/>
          <a:ln/>
        </p:spPr>
        <p:txBody>
          <a:bodyPr wrap="none" lIns="0" tIns="0" rIns="0" bIns="0" rtlCol="0" anchor="t"/>
          <a:lstStyle/>
          <a:p>
            <a:pPr marL="0" indent="0" algn="l">
              <a:lnSpc>
                <a:spcPts val="2450"/>
              </a:lnSpc>
              <a:buNone/>
            </a:pPr>
            <a:r>
              <a:rPr lang="en-US" sz="1950" dirty="0">
                <a:solidFill>
                  <a:srgbClr val="3C3939"/>
                </a:solidFill>
                <a:latin typeface="Raleway" pitchFamily="34" charset="0"/>
                <a:ea typeface="Raleway" pitchFamily="34" charset="-122"/>
                <a:cs typeface="Raleway" pitchFamily="34" charset="-120"/>
              </a:rPr>
              <a:t>Prediction-Based Detection</a:t>
            </a:r>
            <a:endParaRPr lang="en-US" sz="1950" dirty="0"/>
          </a:p>
        </p:txBody>
      </p:sp>
      <p:sp>
        <p:nvSpPr>
          <p:cNvPr id="6" name="Text 3"/>
          <p:cNvSpPr/>
          <p:nvPr/>
        </p:nvSpPr>
        <p:spPr>
          <a:xfrm>
            <a:off x="6393180" y="2423993"/>
            <a:ext cx="7330440" cy="319564"/>
          </a:xfrm>
          <a:prstGeom prst="rect">
            <a:avLst/>
          </a:prstGeom>
          <a:noFill/>
          <a:ln/>
        </p:spPr>
        <p:txBody>
          <a:bodyPr wrap="none" lIns="0" tIns="0" rIns="0" bIns="0" rtlCol="0" anchor="t"/>
          <a:lstStyle/>
          <a:p>
            <a:pPr marL="0" indent="0" algn="l">
              <a:lnSpc>
                <a:spcPts val="2500"/>
              </a:lnSpc>
              <a:buNone/>
            </a:pPr>
            <a:r>
              <a:rPr lang="en-US" sz="1550" dirty="0">
                <a:solidFill>
                  <a:srgbClr val="3C3939"/>
                </a:solidFill>
                <a:latin typeface="Roboto" pitchFamily="34" charset="0"/>
                <a:ea typeface="Roboto" pitchFamily="34" charset="-122"/>
                <a:cs typeface="Roboto" pitchFamily="34" charset="-120"/>
              </a:rPr>
              <a:t>Anomalies identified when actual prices significantly deviate from predictions.</a:t>
            </a:r>
            <a:endParaRPr lang="en-US" sz="1550" dirty="0"/>
          </a:p>
        </p:txBody>
      </p:sp>
      <p:sp>
        <p:nvSpPr>
          <p:cNvPr id="7" name="Shape 4"/>
          <p:cNvSpPr/>
          <p:nvPr/>
        </p:nvSpPr>
        <p:spPr>
          <a:xfrm>
            <a:off x="6185773" y="3150751"/>
            <a:ext cx="7745254" cy="1166455"/>
          </a:xfrm>
          <a:prstGeom prst="roundRect">
            <a:avLst>
              <a:gd name="adj" fmla="val 7195"/>
            </a:avLst>
          </a:prstGeom>
          <a:solidFill>
            <a:srgbClr val="E1E1EA"/>
          </a:solidFill>
          <a:ln w="7620">
            <a:solidFill>
              <a:srgbClr val="C7C7D0"/>
            </a:solidFill>
            <a:prstDash val="solid"/>
          </a:ln>
        </p:spPr>
      </p:sp>
      <p:sp>
        <p:nvSpPr>
          <p:cNvPr id="8" name="Text 5"/>
          <p:cNvSpPr/>
          <p:nvPr/>
        </p:nvSpPr>
        <p:spPr>
          <a:xfrm>
            <a:off x="6393180" y="3358158"/>
            <a:ext cx="2772728" cy="312182"/>
          </a:xfrm>
          <a:prstGeom prst="rect">
            <a:avLst/>
          </a:prstGeom>
          <a:noFill/>
          <a:ln/>
        </p:spPr>
        <p:txBody>
          <a:bodyPr wrap="none" lIns="0" tIns="0" rIns="0" bIns="0" rtlCol="0" anchor="t"/>
          <a:lstStyle/>
          <a:p>
            <a:pPr marL="0" indent="0" algn="l">
              <a:lnSpc>
                <a:spcPts val="2450"/>
              </a:lnSpc>
              <a:buNone/>
            </a:pPr>
            <a:r>
              <a:rPr lang="en-US" sz="1950" dirty="0">
                <a:solidFill>
                  <a:srgbClr val="3C3939"/>
                </a:solidFill>
                <a:latin typeface="Raleway" pitchFamily="34" charset="0"/>
                <a:ea typeface="Raleway" pitchFamily="34" charset="-122"/>
                <a:cs typeface="Raleway" pitchFamily="34" charset="-120"/>
              </a:rPr>
              <a:t>Error Threshold Analysis</a:t>
            </a:r>
            <a:endParaRPr lang="en-US" sz="1950" dirty="0"/>
          </a:p>
        </p:txBody>
      </p:sp>
      <p:sp>
        <p:nvSpPr>
          <p:cNvPr id="9" name="Text 6"/>
          <p:cNvSpPr/>
          <p:nvPr/>
        </p:nvSpPr>
        <p:spPr>
          <a:xfrm>
            <a:off x="6393180" y="3790236"/>
            <a:ext cx="7330440" cy="319564"/>
          </a:xfrm>
          <a:prstGeom prst="rect">
            <a:avLst/>
          </a:prstGeom>
          <a:noFill/>
          <a:ln/>
        </p:spPr>
        <p:txBody>
          <a:bodyPr wrap="none" lIns="0" tIns="0" rIns="0" bIns="0" rtlCol="0" anchor="t"/>
          <a:lstStyle/>
          <a:p>
            <a:pPr marL="0" indent="0" algn="l">
              <a:lnSpc>
                <a:spcPts val="2500"/>
              </a:lnSpc>
              <a:buNone/>
            </a:pPr>
            <a:r>
              <a:rPr lang="en-US" sz="1550" dirty="0">
                <a:solidFill>
                  <a:srgbClr val="3C3939"/>
                </a:solidFill>
                <a:latin typeface="Roboto" pitchFamily="34" charset="0"/>
                <a:ea typeface="Roboto" pitchFamily="34" charset="-122"/>
                <a:cs typeface="Roboto" pitchFamily="34" charset="-120"/>
              </a:rPr>
              <a:t>Statistical methods establish thresholds for flagging unusual behavior.</a:t>
            </a:r>
            <a:endParaRPr lang="en-US" sz="1550" dirty="0"/>
          </a:p>
        </p:txBody>
      </p:sp>
      <p:sp>
        <p:nvSpPr>
          <p:cNvPr id="10" name="Shape 7"/>
          <p:cNvSpPr/>
          <p:nvPr/>
        </p:nvSpPr>
        <p:spPr>
          <a:xfrm>
            <a:off x="6185773" y="4516993"/>
            <a:ext cx="7745254" cy="1486019"/>
          </a:xfrm>
          <a:prstGeom prst="roundRect">
            <a:avLst>
              <a:gd name="adj" fmla="val 5648"/>
            </a:avLst>
          </a:prstGeom>
          <a:solidFill>
            <a:srgbClr val="E1E1EA"/>
          </a:solidFill>
          <a:ln w="7620">
            <a:solidFill>
              <a:srgbClr val="C7C7D0"/>
            </a:solidFill>
            <a:prstDash val="solid"/>
          </a:ln>
        </p:spPr>
      </p:sp>
      <p:sp>
        <p:nvSpPr>
          <p:cNvPr id="11" name="Text 8"/>
          <p:cNvSpPr/>
          <p:nvPr/>
        </p:nvSpPr>
        <p:spPr>
          <a:xfrm>
            <a:off x="6393180" y="4724400"/>
            <a:ext cx="2497812" cy="312182"/>
          </a:xfrm>
          <a:prstGeom prst="rect">
            <a:avLst/>
          </a:prstGeom>
          <a:noFill/>
          <a:ln/>
        </p:spPr>
        <p:txBody>
          <a:bodyPr wrap="none" lIns="0" tIns="0" rIns="0" bIns="0" rtlCol="0" anchor="t"/>
          <a:lstStyle/>
          <a:p>
            <a:pPr marL="0" indent="0" algn="l">
              <a:lnSpc>
                <a:spcPts val="2450"/>
              </a:lnSpc>
              <a:buNone/>
            </a:pPr>
            <a:r>
              <a:rPr lang="en-US" sz="1950" dirty="0">
                <a:solidFill>
                  <a:srgbClr val="3C3939"/>
                </a:solidFill>
                <a:latin typeface="Raleway" pitchFamily="34" charset="0"/>
                <a:ea typeface="Raleway" pitchFamily="34" charset="-122"/>
                <a:cs typeface="Raleway" pitchFamily="34" charset="-120"/>
              </a:rPr>
              <a:t>Temporal Context</a:t>
            </a:r>
            <a:endParaRPr lang="en-US" sz="1950" dirty="0"/>
          </a:p>
        </p:txBody>
      </p:sp>
      <p:sp>
        <p:nvSpPr>
          <p:cNvPr id="12" name="Text 9"/>
          <p:cNvSpPr/>
          <p:nvPr/>
        </p:nvSpPr>
        <p:spPr>
          <a:xfrm>
            <a:off x="6393180" y="5156478"/>
            <a:ext cx="7330440" cy="639127"/>
          </a:xfrm>
          <a:prstGeom prst="rect">
            <a:avLst/>
          </a:prstGeom>
          <a:noFill/>
          <a:ln/>
        </p:spPr>
        <p:txBody>
          <a:bodyPr wrap="square" lIns="0" tIns="0" rIns="0" bIns="0" rtlCol="0" anchor="t"/>
          <a:lstStyle/>
          <a:p>
            <a:pPr marL="0" indent="0" algn="l">
              <a:lnSpc>
                <a:spcPts val="2500"/>
              </a:lnSpc>
              <a:buNone/>
            </a:pPr>
            <a:r>
              <a:rPr lang="en-US" sz="1550" dirty="0">
                <a:solidFill>
                  <a:srgbClr val="3C3939"/>
                </a:solidFill>
                <a:latin typeface="Roboto" pitchFamily="34" charset="0"/>
                <a:ea typeface="Roboto" pitchFamily="34" charset="-122"/>
                <a:cs typeface="Roboto" pitchFamily="34" charset="-120"/>
              </a:rPr>
              <a:t>LSTM's memory cells capture long-term dependencies for better pattern recognition.</a:t>
            </a:r>
            <a:endParaRPr lang="en-US" sz="1550" dirty="0"/>
          </a:p>
        </p:txBody>
      </p:sp>
      <p:sp>
        <p:nvSpPr>
          <p:cNvPr id="13" name="Shape 10"/>
          <p:cNvSpPr/>
          <p:nvPr/>
        </p:nvSpPr>
        <p:spPr>
          <a:xfrm>
            <a:off x="6185773" y="6202799"/>
            <a:ext cx="7745254" cy="1166455"/>
          </a:xfrm>
          <a:prstGeom prst="roundRect">
            <a:avLst>
              <a:gd name="adj" fmla="val 7195"/>
            </a:avLst>
          </a:prstGeom>
          <a:solidFill>
            <a:srgbClr val="E1E1EA"/>
          </a:solidFill>
          <a:ln w="7620">
            <a:solidFill>
              <a:srgbClr val="C7C7D0"/>
            </a:solidFill>
            <a:prstDash val="solid"/>
          </a:ln>
        </p:spPr>
      </p:sp>
      <p:sp>
        <p:nvSpPr>
          <p:cNvPr id="14" name="Text 11"/>
          <p:cNvSpPr/>
          <p:nvPr/>
        </p:nvSpPr>
        <p:spPr>
          <a:xfrm>
            <a:off x="6393180" y="6410206"/>
            <a:ext cx="2497812" cy="312182"/>
          </a:xfrm>
          <a:prstGeom prst="rect">
            <a:avLst/>
          </a:prstGeom>
          <a:noFill/>
          <a:ln/>
        </p:spPr>
        <p:txBody>
          <a:bodyPr wrap="none" lIns="0" tIns="0" rIns="0" bIns="0" rtlCol="0" anchor="t"/>
          <a:lstStyle/>
          <a:p>
            <a:pPr marL="0" indent="0" algn="l">
              <a:lnSpc>
                <a:spcPts val="2450"/>
              </a:lnSpc>
              <a:buNone/>
            </a:pPr>
            <a:r>
              <a:rPr lang="en-US" sz="1950" dirty="0">
                <a:solidFill>
                  <a:srgbClr val="3C3939"/>
                </a:solidFill>
                <a:latin typeface="Raleway" pitchFamily="34" charset="0"/>
                <a:ea typeface="Raleway" pitchFamily="34" charset="-122"/>
                <a:cs typeface="Raleway" pitchFamily="34" charset="-120"/>
              </a:rPr>
              <a:t>Visual Confirmation</a:t>
            </a:r>
            <a:endParaRPr lang="en-US" sz="1950" dirty="0"/>
          </a:p>
        </p:txBody>
      </p:sp>
      <p:sp>
        <p:nvSpPr>
          <p:cNvPr id="15" name="Text 12"/>
          <p:cNvSpPr/>
          <p:nvPr/>
        </p:nvSpPr>
        <p:spPr>
          <a:xfrm>
            <a:off x="6393180" y="6842284"/>
            <a:ext cx="7330440" cy="319564"/>
          </a:xfrm>
          <a:prstGeom prst="rect">
            <a:avLst/>
          </a:prstGeom>
          <a:noFill/>
          <a:ln/>
        </p:spPr>
        <p:txBody>
          <a:bodyPr wrap="none" lIns="0" tIns="0" rIns="0" bIns="0" rtlCol="0" anchor="t"/>
          <a:lstStyle/>
          <a:p>
            <a:pPr marL="0" indent="0" algn="l">
              <a:lnSpc>
                <a:spcPts val="2500"/>
              </a:lnSpc>
              <a:buNone/>
            </a:pPr>
            <a:r>
              <a:rPr lang="en-US" sz="1550" dirty="0">
                <a:solidFill>
                  <a:srgbClr val="3C3939"/>
                </a:solidFill>
                <a:latin typeface="Roboto" pitchFamily="34" charset="0"/>
                <a:ea typeface="Roboto" pitchFamily="34" charset="-122"/>
                <a:cs typeface="Roboto" pitchFamily="34" charset="-120"/>
              </a:rPr>
              <a:t>Visualization tools highlight detected anomalies for analyst review.</a:t>
            </a:r>
            <a:endParaRPr lang="en-US" sz="15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2301954"/>
            <a:ext cx="7645122" cy="708779"/>
          </a:xfrm>
          <a:prstGeom prst="rect">
            <a:avLst/>
          </a:prstGeom>
          <a:noFill/>
          <a:ln/>
        </p:spPr>
        <p:txBody>
          <a:bodyPr wrap="none" lIns="0" tIns="0" rIns="0" bIns="0" rtlCol="0" anchor="t"/>
          <a:lstStyle/>
          <a:p>
            <a:pPr marL="0" indent="0" algn="l">
              <a:lnSpc>
                <a:spcPts val="5550"/>
              </a:lnSpc>
              <a:buNone/>
            </a:pPr>
            <a:r>
              <a:rPr lang="en-US" sz="4450" dirty="0">
                <a:solidFill>
                  <a:srgbClr val="1B1B27"/>
                </a:solidFill>
                <a:latin typeface="Raleway" pitchFamily="34" charset="0"/>
                <a:ea typeface="Raleway" pitchFamily="34" charset="-122"/>
                <a:cs typeface="Raleway" pitchFamily="34" charset="-120"/>
              </a:rPr>
              <a:t>Price Prediction Performance</a:t>
            </a:r>
            <a:endParaRPr lang="en-US" sz="4450" dirty="0"/>
          </a:p>
        </p:txBody>
      </p:sp>
      <p:sp>
        <p:nvSpPr>
          <p:cNvPr id="3" name="Text 1"/>
          <p:cNvSpPr/>
          <p:nvPr/>
        </p:nvSpPr>
        <p:spPr>
          <a:xfrm>
            <a:off x="793790" y="357770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1B1B27"/>
                </a:solidFill>
                <a:latin typeface="Raleway" pitchFamily="34" charset="0"/>
                <a:ea typeface="Raleway" pitchFamily="34" charset="-122"/>
                <a:cs typeface="Raleway" pitchFamily="34" charset="-120"/>
              </a:rPr>
              <a:t>Methodology</a:t>
            </a:r>
            <a:endParaRPr lang="en-US" sz="2200" dirty="0"/>
          </a:p>
        </p:txBody>
      </p:sp>
      <p:sp>
        <p:nvSpPr>
          <p:cNvPr id="4" name="Text 2"/>
          <p:cNvSpPr/>
          <p:nvPr/>
        </p:nvSpPr>
        <p:spPr>
          <a:xfrm>
            <a:off x="793790" y="4158853"/>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3C3939"/>
                </a:solidFill>
                <a:latin typeface="Roboto" pitchFamily="34" charset="0"/>
                <a:ea typeface="Roboto" pitchFamily="34" charset="-122"/>
                <a:cs typeface="Roboto" pitchFamily="34" charset="-120"/>
              </a:rPr>
              <a:t>60-day lookback window</a:t>
            </a:r>
            <a:endParaRPr lang="en-US" sz="1750" dirty="0"/>
          </a:p>
        </p:txBody>
      </p:sp>
      <p:sp>
        <p:nvSpPr>
          <p:cNvPr id="5" name="Text 3"/>
          <p:cNvSpPr/>
          <p:nvPr/>
        </p:nvSpPr>
        <p:spPr>
          <a:xfrm>
            <a:off x="793790" y="4601051"/>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3C3939"/>
                </a:solidFill>
                <a:latin typeface="Roboto" pitchFamily="34" charset="0"/>
                <a:ea typeface="Roboto" pitchFamily="34" charset="-122"/>
                <a:cs typeface="Roboto" pitchFamily="34" charset="-120"/>
              </a:rPr>
              <a:t>Next-day price forecasting</a:t>
            </a:r>
            <a:endParaRPr lang="en-US" sz="1750" dirty="0"/>
          </a:p>
        </p:txBody>
      </p:sp>
      <p:sp>
        <p:nvSpPr>
          <p:cNvPr id="6" name="Text 4"/>
          <p:cNvSpPr/>
          <p:nvPr/>
        </p:nvSpPr>
        <p:spPr>
          <a:xfrm>
            <a:off x="793790" y="5043249"/>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3C3939"/>
                </a:solidFill>
                <a:latin typeface="Roboto" pitchFamily="34" charset="0"/>
                <a:ea typeface="Roboto" pitchFamily="34" charset="-122"/>
                <a:cs typeface="Roboto" pitchFamily="34" charset="-120"/>
              </a:rPr>
              <a:t>Inverse transformation to original scale</a:t>
            </a:r>
            <a:endParaRPr lang="en-US" sz="1750" dirty="0"/>
          </a:p>
        </p:txBody>
      </p:sp>
      <p:sp>
        <p:nvSpPr>
          <p:cNvPr id="7" name="Text 5"/>
          <p:cNvSpPr/>
          <p:nvPr/>
        </p:nvSpPr>
        <p:spPr>
          <a:xfrm>
            <a:off x="793790" y="5485448"/>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3C3939"/>
                </a:solidFill>
                <a:latin typeface="Roboto" pitchFamily="34" charset="0"/>
                <a:ea typeface="Roboto" pitchFamily="34" charset="-122"/>
                <a:cs typeface="Roboto" pitchFamily="34" charset="-120"/>
              </a:rPr>
              <a:t>RMSE for accuracy measurement</a:t>
            </a:r>
            <a:endParaRPr lang="en-US" sz="1750" dirty="0"/>
          </a:p>
        </p:txBody>
      </p:sp>
      <p:sp>
        <p:nvSpPr>
          <p:cNvPr id="8" name="Text 6"/>
          <p:cNvSpPr/>
          <p:nvPr/>
        </p:nvSpPr>
        <p:spPr>
          <a:xfrm>
            <a:off x="7599521" y="357770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1B1B27"/>
                </a:solidFill>
                <a:latin typeface="Raleway" pitchFamily="34" charset="0"/>
                <a:ea typeface="Raleway" pitchFamily="34" charset="-122"/>
                <a:cs typeface="Raleway" pitchFamily="34" charset="-120"/>
              </a:rPr>
              <a:t>Key Strengths</a:t>
            </a:r>
            <a:endParaRPr lang="en-US" sz="2200" dirty="0"/>
          </a:p>
        </p:txBody>
      </p:sp>
      <p:sp>
        <p:nvSpPr>
          <p:cNvPr id="9" name="Text 7"/>
          <p:cNvSpPr/>
          <p:nvPr/>
        </p:nvSpPr>
        <p:spPr>
          <a:xfrm>
            <a:off x="7599521" y="4158853"/>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3C3939"/>
                </a:solidFill>
                <a:latin typeface="Roboto" pitchFamily="34" charset="0"/>
                <a:ea typeface="Roboto" pitchFamily="34" charset="-122"/>
                <a:cs typeface="Roboto" pitchFamily="34" charset="-120"/>
              </a:rPr>
              <a:t>Accurate trend detection</a:t>
            </a:r>
            <a:endParaRPr lang="en-US" sz="1750" dirty="0"/>
          </a:p>
        </p:txBody>
      </p:sp>
      <p:sp>
        <p:nvSpPr>
          <p:cNvPr id="10" name="Text 8"/>
          <p:cNvSpPr/>
          <p:nvPr/>
        </p:nvSpPr>
        <p:spPr>
          <a:xfrm>
            <a:off x="7599521" y="4601051"/>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3C3939"/>
                </a:solidFill>
                <a:latin typeface="Roboto" pitchFamily="34" charset="0"/>
                <a:ea typeface="Roboto" pitchFamily="34" charset="-122"/>
                <a:cs typeface="Roboto" pitchFamily="34" charset="-120"/>
              </a:rPr>
              <a:t>Responsive to market shifts</a:t>
            </a:r>
            <a:endParaRPr lang="en-US" sz="1750" dirty="0"/>
          </a:p>
        </p:txBody>
      </p:sp>
      <p:sp>
        <p:nvSpPr>
          <p:cNvPr id="11" name="Text 9"/>
          <p:cNvSpPr/>
          <p:nvPr/>
        </p:nvSpPr>
        <p:spPr>
          <a:xfrm>
            <a:off x="7599521" y="5043249"/>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3C3939"/>
                </a:solidFill>
                <a:latin typeface="Roboto" pitchFamily="34" charset="0"/>
                <a:ea typeface="Roboto" pitchFamily="34" charset="-122"/>
                <a:cs typeface="Roboto" pitchFamily="34" charset="-120"/>
              </a:rPr>
              <a:t>Minimal forecast lag</a:t>
            </a:r>
            <a:endParaRPr lang="en-US" sz="1750" dirty="0"/>
          </a:p>
        </p:txBody>
      </p:sp>
      <p:sp>
        <p:nvSpPr>
          <p:cNvPr id="12" name="Text 10"/>
          <p:cNvSpPr/>
          <p:nvPr/>
        </p:nvSpPr>
        <p:spPr>
          <a:xfrm>
            <a:off x="7599521" y="5485448"/>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3C3939"/>
                </a:solidFill>
                <a:latin typeface="Roboto" pitchFamily="34" charset="0"/>
                <a:ea typeface="Roboto" pitchFamily="34" charset="-122"/>
                <a:cs typeface="Roboto" pitchFamily="34" charset="-120"/>
              </a:rPr>
              <a:t>Strong directional accuracy</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529471" y="417790"/>
            <a:ext cx="5368885" cy="472797"/>
          </a:xfrm>
          <a:prstGeom prst="rect">
            <a:avLst/>
          </a:prstGeom>
          <a:noFill/>
          <a:ln/>
        </p:spPr>
        <p:txBody>
          <a:bodyPr wrap="none" lIns="0" tIns="0" rIns="0" bIns="0" rtlCol="0" anchor="t"/>
          <a:lstStyle/>
          <a:p>
            <a:pPr marL="0" indent="0" algn="l">
              <a:lnSpc>
                <a:spcPts val="3700"/>
              </a:lnSpc>
              <a:buNone/>
            </a:pPr>
            <a:r>
              <a:rPr lang="en-US" sz="2950" dirty="0">
                <a:solidFill>
                  <a:srgbClr val="1B1B27"/>
                </a:solidFill>
                <a:latin typeface="Raleway" pitchFamily="34" charset="0"/>
                <a:ea typeface="Raleway" pitchFamily="34" charset="-122"/>
                <a:cs typeface="Raleway" pitchFamily="34" charset="-120"/>
              </a:rPr>
              <a:t>Results &amp; Performance Metrics</a:t>
            </a:r>
            <a:endParaRPr lang="en-US" sz="2950" dirty="0"/>
          </a:p>
        </p:txBody>
      </p:sp>
      <p:sp>
        <p:nvSpPr>
          <p:cNvPr id="4" name="Text 1"/>
          <p:cNvSpPr/>
          <p:nvPr/>
        </p:nvSpPr>
        <p:spPr>
          <a:xfrm>
            <a:off x="529471" y="1193125"/>
            <a:ext cx="8085058" cy="499229"/>
          </a:xfrm>
          <a:prstGeom prst="rect">
            <a:avLst/>
          </a:prstGeom>
          <a:noFill/>
          <a:ln/>
        </p:spPr>
        <p:txBody>
          <a:bodyPr wrap="none" lIns="0" tIns="0" rIns="0" bIns="0" rtlCol="0" anchor="t"/>
          <a:lstStyle/>
          <a:p>
            <a:pPr marL="0" indent="0" algn="ctr">
              <a:lnSpc>
                <a:spcPts val="3900"/>
              </a:lnSpc>
              <a:buNone/>
            </a:pPr>
            <a:r>
              <a:rPr lang="en-US" sz="3900" dirty="0">
                <a:solidFill>
                  <a:srgbClr val="3C3939"/>
                </a:solidFill>
                <a:latin typeface="Raleway" pitchFamily="34" charset="0"/>
                <a:ea typeface="Raleway" pitchFamily="34" charset="-122"/>
                <a:cs typeface="Raleway" pitchFamily="34" charset="-120"/>
              </a:rPr>
              <a:t>95%</a:t>
            </a:r>
            <a:endParaRPr lang="en-US" sz="3900" dirty="0"/>
          </a:p>
        </p:txBody>
      </p:sp>
      <p:sp>
        <p:nvSpPr>
          <p:cNvPr id="5" name="Text 2"/>
          <p:cNvSpPr/>
          <p:nvPr/>
        </p:nvSpPr>
        <p:spPr>
          <a:xfrm>
            <a:off x="3476625" y="1881426"/>
            <a:ext cx="2190631" cy="236458"/>
          </a:xfrm>
          <a:prstGeom prst="rect">
            <a:avLst/>
          </a:prstGeom>
          <a:noFill/>
          <a:ln/>
        </p:spPr>
        <p:txBody>
          <a:bodyPr wrap="none" lIns="0" tIns="0" rIns="0" bIns="0" rtlCol="0" anchor="t"/>
          <a:lstStyle/>
          <a:p>
            <a:pPr marL="0" indent="0" algn="ctr">
              <a:lnSpc>
                <a:spcPts val="1850"/>
              </a:lnSpc>
              <a:buNone/>
            </a:pPr>
            <a:r>
              <a:rPr lang="en-US" sz="1450" dirty="0">
                <a:solidFill>
                  <a:srgbClr val="3C3939"/>
                </a:solidFill>
                <a:latin typeface="Raleway" pitchFamily="34" charset="0"/>
                <a:ea typeface="Raleway" pitchFamily="34" charset="-122"/>
                <a:cs typeface="Raleway" pitchFamily="34" charset="-120"/>
              </a:rPr>
              <a:t>Trend Direction Accuracy</a:t>
            </a:r>
            <a:endParaRPr lang="en-US" sz="1450" dirty="0"/>
          </a:p>
        </p:txBody>
      </p:sp>
      <p:sp>
        <p:nvSpPr>
          <p:cNvPr id="6" name="Text 3"/>
          <p:cNvSpPr/>
          <p:nvPr/>
        </p:nvSpPr>
        <p:spPr>
          <a:xfrm>
            <a:off x="529471" y="2208609"/>
            <a:ext cx="8085058" cy="242054"/>
          </a:xfrm>
          <a:prstGeom prst="rect">
            <a:avLst/>
          </a:prstGeom>
          <a:noFill/>
          <a:ln/>
        </p:spPr>
        <p:txBody>
          <a:bodyPr wrap="none" lIns="0" tIns="0" rIns="0" bIns="0" rtlCol="0" anchor="t"/>
          <a:lstStyle/>
          <a:p>
            <a:pPr marL="0" indent="0" algn="ctr">
              <a:lnSpc>
                <a:spcPts val="1900"/>
              </a:lnSpc>
              <a:buNone/>
            </a:pPr>
            <a:r>
              <a:rPr lang="en-US" sz="1150" dirty="0">
                <a:solidFill>
                  <a:srgbClr val="3C3939"/>
                </a:solidFill>
                <a:latin typeface="Roboto" pitchFamily="34" charset="0"/>
                <a:ea typeface="Roboto" pitchFamily="34" charset="-122"/>
                <a:cs typeface="Roboto" pitchFamily="34" charset="-120"/>
              </a:rPr>
              <a:t>Correct prediction of price movement direction</a:t>
            </a:r>
            <a:endParaRPr lang="en-US" sz="1150" dirty="0"/>
          </a:p>
        </p:txBody>
      </p:sp>
      <p:sp>
        <p:nvSpPr>
          <p:cNvPr id="7" name="Text 4"/>
          <p:cNvSpPr/>
          <p:nvPr/>
        </p:nvSpPr>
        <p:spPr>
          <a:xfrm>
            <a:off x="529471" y="2980134"/>
            <a:ext cx="8085058" cy="499229"/>
          </a:xfrm>
          <a:prstGeom prst="rect">
            <a:avLst/>
          </a:prstGeom>
          <a:noFill/>
          <a:ln/>
        </p:spPr>
        <p:txBody>
          <a:bodyPr wrap="none" lIns="0" tIns="0" rIns="0" bIns="0" rtlCol="0" anchor="t"/>
          <a:lstStyle/>
          <a:p>
            <a:pPr marL="0" indent="0" algn="ctr">
              <a:lnSpc>
                <a:spcPts val="3900"/>
              </a:lnSpc>
              <a:buNone/>
            </a:pPr>
            <a:r>
              <a:rPr lang="en-US" sz="3900" dirty="0">
                <a:solidFill>
                  <a:srgbClr val="3C3939"/>
                </a:solidFill>
                <a:latin typeface="Raleway" pitchFamily="34" charset="0"/>
                <a:ea typeface="Raleway" pitchFamily="34" charset="-122"/>
                <a:cs typeface="Raleway" pitchFamily="34" charset="-120"/>
              </a:rPr>
              <a:t>0.01</a:t>
            </a:r>
            <a:endParaRPr lang="en-US" sz="3900" dirty="0"/>
          </a:p>
        </p:txBody>
      </p:sp>
      <p:sp>
        <p:nvSpPr>
          <p:cNvPr id="8" name="Text 5"/>
          <p:cNvSpPr/>
          <p:nvPr/>
        </p:nvSpPr>
        <p:spPr>
          <a:xfrm>
            <a:off x="3626287" y="3668435"/>
            <a:ext cx="1891308" cy="236458"/>
          </a:xfrm>
          <a:prstGeom prst="rect">
            <a:avLst/>
          </a:prstGeom>
          <a:noFill/>
          <a:ln/>
        </p:spPr>
        <p:txBody>
          <a:bodyPr wrap="none" lIns="0" tIns="0" rIns="0" bIns="0" rtlCol="0" anchor="t"/>
          <a:lstStyle/>
          <a:p>
            <a:pPr marL="0" indent="0" algn="ctr">
              <a:lnSpc>
                <a:spcPts val="1850"/>
              </a:lnSpc>
              <a:buNone/>
            </a:pPr>
            <a:r>
              <a:rPr lang="en-US" sz="1600" b="0" i="0" dirty="0">
                <a:solidFill>
                  <a:srgbClr val="1F1F1F"/>
                </a:solidFill>
                <a:effectLst/>
                <a:latin typeface="Roboto" panose="02000000000000000000" pitchFamily="2" charset="0"/>
                <a:ea typeface="Roboto" panose="02000000000000000000" pitchFamily="2" charset="0"/>
                <a:cs typeface="Roboto" panose="02000000000000000000" pitchFamily="2" charset="0"/>
              </a:rPr>
              <a:t>Loss</a:t>
            </a:r>
            <a:endParaRPr lang="en-US" sz="1450" dirty="0">
              <a:latin typeface="Roboto" panose="02000000000000000000" pitchFamily="2" charset="0"/>
              <a:ea typeface="Roboto" panose="02000000000000000000" pitchFamily="2" charset="0"/>
              <a:cs typeface="Roboto" panose="02000000000000000000" pitchFamily="2" charset="0"/>
            </a:endParaRPr>
          </a:p>
        </p:txBody>
      </p:sp>
      <p:sp>
        <p:nvSpPr>
          <p:cNvPr id="9" name="Text 6"/>
          <p:cNvSpPr/>
          <p:nvPr/>
        </p:nvSpPr>
        <p:spPr>
          <a:xfrm>
            <a:off x="529471" y="3995618"/>
            <a:ext cx="8085058" cy="242054"/>
          </a:xfrm>
          <a:prstGeom prst="rect">
            <a:avLst/>
          </a:prstGeom>
          <a:noFill/>
          <a:ln/>
        </p:spPr>
        <p:txBody>
          <a:bodyPr wrap="none" lIns="0" tIns="0" rIns="0" bIns="0" rtlCol="0" anchor="t"/>
          <a:lstStyle/>
          <a:p>
            <a:pPr marL="0" indent="0" algn="ctr">
              <a:lnSpc>
                <a:spcPts val="1900"/>
              </a:lnSpc>
              <a:buNone/>
            </a:pPr>
            <a:r>
              <a:rPr lang="en-US" sz="1150" dirty="0">
                <a:solidFill>
                  <a:srgbClr val="3C3939"/>
                </a:solidFill>
                <a:latin typeface="Roboto" pitchFamily="34" charset="0"/>
                <a:ea typeface="Roboto" pitchFamily="34" charset="-122"/>
                <a:cs typeface="Roboto" pitchFamily="34" charset="-120"/>
              </a:rPr>
              <a:t> loss of prediction </a:t>
            </a:r>
            <a:endParaRPr lang="en-US" sz="1150" dirty="0"/>
          </a:p>
        </p:txBody>
      </p:sp>
      <p:sp>
        <p:nvSpPr>
          <p:cNvPr id="10" name="Text 7"/>
          <p:cNvSpPr/>
          <p:nvPr/>
        </p:nvSpPr>
        <p:spPr>
          <a:xfrm>
            <a:off x="529471" y="4767143"/>
            <a:ext cx="8085058" cy="499229"/>
          </a:xfrm>
          <a:prstGeom prst="rect">
            <a:avLst/>
          </a:prstGeom>
          <a:noFill/>
          <a:ln/>
        </p:spPr>
        <p:txBody>
          <a:bodyPr wrap="none" lIns="0" tIns="0" rIns="0" bIns="0" rtlCol="0" anchor="t"/>
          <a:lstStyle/>
          <a:p>
            <a:pPr marL="0" indent="0" algn="ctr">
              <a:lnSpc>
                <a:spcPts val="3900"/>
              </a:lnSpc>
              <a:buNone/>
            </a:pPr>
            <a:r>
              <a:rPr lang="en-US" sz="3900" dirty="0">
                <a:solidFill>
                  <a:srgbClr val="3C3939"/>
                </a:solidFill>
                <a:latin typeface="Raleway" pitchFamily="34" charset="0"/>
                <a:ea typeface="Raleway" pitchFamily="34" charset="-122"/>
                <a:cs typeface="Raleway" pitchFamily="34" charset="-120"/>
              </a:rPr>
              <a:t>0.02</a:t>
            </a:r>
            <a:endParaRPr lang="en-US" sz="3900" dirty="0"/>
          </a:p>
        </p:txBody>
      </p:sp>
      <p:sp>
        <p:nvSpPr>
          <p:cNvPr id="11" name="Text 8"/>
          <p:cNvSpPr/>
          <p:nvPr/>
        </p:nvSpPr>
        <p:spPr>
          <a:xfrm>
            <a:off x="3626287" y="5455444"/>
            <a:ext cx="1891308" cy="236458"/>
          </a:xfrm>
          <a:prstGeom prst="rect">
            <a:avLst/>
          </a:prstGeom>
          <a:noFill/>
          <a:ln/>
        </p:spPr>
        <p:txBody>
          <a:bodyPr wrap="none" lIns="0" tIns="0" rIns="0" bIns="0" rtlCol="0" anchor="t"/>
          <a:lstStyle/>
          <a:p>
            <a:pPr marL="0" indent="0" algn="ctr">
              <a:lnSpc>
                <a:spcPts val="1850"/>
              </a:lnSpc>
              <a:buNone/>
            </a:pPr>
            <a:r>
              <a:rPr lang="en-US" sz="1450" dirty="0">
                <a:solidFill>
                  <a:srgbClr val="3C3939"/>
                </a:solidFill>
                <a:latin typeface="Roboto" panose="02000000000000000000" pitchFamily="2" charset="0"/>
                <a:ea typeface="Roboto" panose="02000000000000000000" pitchFamily="2" charset="0"/>
                <a:cs typeface="Roboto" panose="02000000000000000000" pitchFamily="2" charset="0"/>
              </a:rPr>
              <a:t>  Root Mean Squared Error</a:t>
            </a:r>
            <a:endParaRPr lang="en-US" sz="1450" dirty="0">
              <a:latin typeface="Roboto" panose="02000000000000000000" pitchFamily="2" charset="0"/>
              <a:ea typeface="Roboto" panose="02000000000000000000" pitchFamily="2" charset="0"/>
              <a:cs typeface="Roboto" panose="02000000000000000000" pitchFamily="2" charset="0"/>
            </a:endParaRPr>
          </a:p>
        </p:txBody>
      </p:sp>
      <p:sp>
        <p:nvSpPr>
          <p:cNvPr id="12" name="Text 9"/>
          <p:cNvSpPr/>
          <p:nvPr/>
        </p:nvSpPr>
        <p:spPr>
          <a:xfrm>
            <a:off x="529471" y="5782628"/>
            <a:ext cx="8085058" cy="242054"/>
          </a:xfrm>
          <a:prstGeom prst="rect">
            <a:avLst/>
          </a:prstGeom>
          <a:noFill/>
          <a:ln/>
        </p:spPr>
        <p:txBody>
          <a:bodyPr wrap="none" lIns="0" tIns="0" rIns="0" bIns="0" rtlCol="0" anchor="t"/>
          <a:lstStyle/>
          <a:p>
            <a:pPr marL="0" indent="0" algn="ctr">
              <a:lnSpc>
                <a:spcPts val="1900"/>
              </a:lnSpc>
              <a:buNone/>
            </a:pPr>
            <a:endParaRPr lang="en-US" sz="1150" dirty="0"/>
          </a:p>
        </p:txBody>
      </p:sp>
      <p:sp>
        <p:nvSpPr>
          <p:cNvPr id="13" name="Text 10"/>
          <p:cNvSpPr/>
          <p:nvPr/>
        </p:nvSpPr>
        <p:spPr>
          <a:xfrm>
            <a:off x="529471" y="6554153"/>
            <a:ext cx="8085058" cy="499229"/>
          </a:xfrm>
          <a:prstGeom prst="rect">
            <a:avLst/>
          </a:prstGeom>
          <a:noFill/>
          <a:ln/>
        </p:spPr>
        <p:txBody>
          <a:bodyPr wrap="none" lIns="0" tIns="0" rIns="0" bIns="0" rtlCol="0" anchor="t"/>
          <a:lstStyle/>
          <a:p>
            <a:pPr marL="0" indent="0" algn="ctr">
              <a:lnSpc>
                <a:spcPts val="3900"/>
              </a:lnSpc>
              <a:buNone/>
            </a:pPr>
            <a:r>
              <a:rPr lang="en-US" sz="3900" dirty="0">
                <a:solidFill>
                  <a:srgbClr val="3C3939"/>
                </a:solidFill>
                <a:latin typeface="Raleway" pitchFamily="34" charset="0"/>
                <a:ea typeface="Raleway" pitchFamily="34" charset="-122"/>
                <a:cs typeface="Raleway" pitchFamily="34" charset="-120"/>
              </a:rPr>
              <a:t>94%</a:t>
            </a:r>
            <a:endParaRPr lang="en-US" sz="3900" dirty="0"/>
          </a:p>
        </p:txBody>
      </p:sp>
      <p:sp>
        <p:nvSpPr>
          <p:cNvPr id="14" name="Text 11"/>
          <p:cNvSpPr/>
          <p:nvPr/>
        </p:nvSpPr>
        <p:spPr>
          <a:xfrm>
            <a:off x="3316724" y="7242453"/>
            <a:ext cx="2510552" cy="236458"/>
          </a:xfrm>
          <a:prstGeom prst="rect">
            <a:avLst/>
          </a:prstGeom>
          <a:noFill/>
          <a:ln/>
        </p:spPr>
        <p:txBody>
          <a:bodyPr wrap="none" lIns="0" tIns="0" rIns="0" bIns="0" rtlCol="0" anchor="t"/>
          <a:lstStyle/>
          <a:p>
            <a:pPr marL="0" indent="0" algn="ctr">
              <a:lnSpc>
                <a:spcPts val="1850"/>
              </a:lnSpc>
              <a:buNone/>
            </a:pPr>
            <a:r>
              <a:rPr lang="en-US" sz="1450" dirty="0">
                <a:solidFill>
                  <a:srgbClr val="3C3939"/>
                </a:solidFill>
                <a:latin typeface="Raleway" pitchFamily="34" charset="0"/>
                <a:ea typeface="Raleway" pitchFamily="34" charset="-122"/>
                <a:cs typeface="Raleway" pitchFamily="34" charset="-120"/>
              </a:rPr>
              <a:t>Anomaly Detection Precision</a:t>
            </a:r>
            <a:endParaRPr lang="en-US" sz="1450" dirty="0"/>
          </a:p>
        </p:txBody>
      </p:sp>
      <p:sp>
        <p:nvSpPr>
          <p:cNvPr id="15" name="Text 12"/>
          <p:cNvSpPr/>
          <p:nvPr/>
        </p:nvSpPr>
        <p:spPr>
          <a:xfrm>
            <a:off x="529471" y="7569637"/>
            <a:ext cx="8085058" cy="242054"/>
          </a:xfrm>
          <a:prstGeom prst="rect">
            <a:avLst/>
          </a:prstGeom>
          <a:noFill/>
          <a:ln/>
        </p:spPr>
        <p:txBody>
          <a:bodyPr wrap="none" lIns="0" tIns="0" rIns="0" bIns="0" rtlCol="0" anchor="t"/>
          <a:lstStyle/>
          <a:p>
            <a:pPr marL="0" indent="0" algn="ctr">
              <a:lnSpc>
                <a:spcPts val="1900"/>
              </a:lnSpc>
              <a:buNone/>
            </a:pPr>
            <a:r>
              <a:rPr lang="en-US" sz="1150" dirty="0">
                <a:solidFill>
                  <a:srgbClr val="3C3939"/>
                </a:solidFill>
                <a:latin typeface="Roboto" pitchFamily="34" charset="0"/>
                <a:ea typeface="Roboto" pitchFamily="34" charset="-122"/>
                <a:cs typeface="Roboto" pitchFamily="34" charset="-120"/>
              </a:rPr>
              <a:t>Accuracy of identified anomalies</a:t>
            </a:r>
            <a:endParaRPr lang="en-US" sz="11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672</Words>
  <Application>Microsoft Office PowerPoint</Application>
  <PresentationFormat>Custom</PresentationFormat>
  <Paragraphs>104</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Roboto</vt:lpstr>
      <vt:lpstr>Raleway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ammar anas</cp:lastModifiedBy>
  <cp:revision>2</cp:revision>
  <dcterms:created xsi:type="dcterms:W3CDTF">2025-05-10T03:16:10Z</dcterms:created>
  <dcterms:modified xsi:type="dcterms:W3CDTF">2025-05-10T12:31:06Z</dcterms:modified>
</cp:coreProperties>
</file>