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6" r:id="rId8"/>
    <p:sldId id="267" r:id="rId9"/>
    <p:sldId id="264" r:id="rId10"/>
    <p:sldId id="265" r:id="rId11"/>
  </p:sldIdLst>
  <p:sldSz cx="14630400" cy="8229600"/>
  <p:notesSz cx="8229600" cy="14630400"/>
  <p:embeddedFontLst>
    <p:embeddedFont>
      <p:font typeface="Raleway" pitchFamily="2" charset="0"/>
      <p:regular r:id="rId13"/>
    </p:embeddedFont>
    <p:embeddedFont>
      <p:font typeface="Roboto"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bada ghali" initials="og" lastIdx="6" clrIdx="0">
    <p:extLst>
      <p:ext uri="{19B8F6BF-5375-455C-9EA6-DF929625EA0E}">
        <p15:presenceInfo xmlns:p15="http://schemas.microsoft.com/office/powerpoint/2012/main" userId="411273e54b0b05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0" d="100"/>
          <a:sy n="50" d="100"/>
        </p:scale>
        <p:origin x="54"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11T03:19:27.553" idx="1">
    <p:pos x="2842" y="2962"/>
    <p:text>Purpose: To scale the closing prices between 0 and 1.
Why: Many machine learning models (especially neural networks) perform better when input values are on a similar scale. Scaling also prevents features with large ranges from dominating the model training.</p:text>
    <p:extLst>
      <p:ext uri="{C676402C-5697-4E1C-873F-D02D1690AC5C}">
        <p15:threadingInfo xmlns:p15="http://schemas.microsoft.com/office/powerpoint/2012/main" timeZoneBias="-180"/>
      </p:ext>
    </p:extLst>
  </p:cm>
  <p:cm authorId="1" dt="2025-05-11T03:19:53.693" idx="2">
    <p:pos x="5218" y="2674"/>
    <p:text>60-1 means you're using 60 days of historical data to predict just the next day.
You could use 50-1 (50 days to predict the 51st) or 60-3 (60 days to predict the next 3 days), but:
✅ More days (like 60): Provide more context, which may help the model learn better patterns.
❌ Too few days (like 30): Might miss longer trends.
❌ Multi-day output (like 60-3): Requires the model to predict multiple values at once, making training harder and possibly less accurate unless well-tuned.
In short, 60-1 is a good balance: long enough to capture trends, but simple enough for the model to learn efficiently.</p:text>
    <p:extLst>
      <p:ext uri="{C676402C-5697-4E1C-873F-D02D1690AC5C}">
        <p15:threadingInfo xmlns:p15="http://schemas.microsoft.com/office/powerpoint/2012/main" timeZoneBias="-180"/>
      </p:ext>
    </p:extLst>
  </p:cm>
  <p:cm authorId="1" dt="2025-05-11T03:22:23.814" idx="3">
    <p:pos x="858" y="3170"/>
    <p:text/>
    <p:extLst>
      <p:ext uri="{C676402C-5697-4E1C-873F-D02D1690AC5C}">
        <p15:threadingInfo xmlns:p15="http://schemas.microsoft.com/office/powerpoint/2012/main" timeZoneBias="-180"/>
      </p:ext>
    </p:extLst>
  </p:cm>
  <p:cm authorId="1" dt="2025-05-11T03:44:49.050" idx="6">
    <p:pos x="858" y="3458"/>
    <p:text>Purpose: To convert date strings (like "2020-01-01") into datetime objects.
Why: So the data can be sorted and processed in proper chronological order, which is essential for time-series predictions.</p:text>
    <p:extLst>
      <p:ext uri="{C676402C-5697-4E1C-873F-D02D1690AC5C}">
        <p15:threadingInfo xmlns:p15="http://schemas.microsoft.com/office/powerpoint/2012/main" timeZoneBias="-180">
          <p15:parentCm authorId="1" idx="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19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notebooks, you used this line:
pythonCopy code
df['Date'] = pd.to_datetime(df['Date']) 
This converts the "Date" column from plain text (string) into Python datetime objects. This transformation enables:
 Sorting the data chronologically. 
 Plotting time-based trends. 
 Ensuring correct sequence input for the LSTM model (which depends on the order of time steps). 
 Yes, this improves the temporal sequencing because datetime objects help pandas and other libraries understand the actual timeline.MinMaxScaler transforms each data value to a new scale between 0 and 1 using this formula:
iniCopy code
X_scaled = (X - X_min) / (X_max - X_min) 
You used:
pythonCopy code
from sklearn.preprocessing import MinMaxScaler scaler = MinMaxScaler(feature_range=(0,1)) scaled_data = scaler.fit_transform(data) 
 Scaling to the range [0,1] is common because:
 It helps neural networks converge faster during training. 
 LSTM models (and most deep learning models) are sensitive to scale — smaller ranges reduce training instability.</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00595"/>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Stock Market Anomaly Detection and Prediction Using LSTM</a:t>
            </a:r>
            <a:endParaRPr lang="en-US" sz="4450" dirty="0"/>
          </a:p>
        </p:txBody>
      </p:sp>
      <p:sp>
        <p:nvSpPr>
          <p:cNvPr id="4" name="Text 1"/>
          <p:cNvSpPr/>
          <p:nvPr/>
        </p:nvSpPr>
        <p:spPr>
          <a:xfrm>
            <a:off x="6280190" y="4367093"/>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This project applies RNN to S&amp;P 500 data, using Long Short-Term Memory networks for two key objectives:</a:t>
            </a:r>
            <a:endParaRPr lang="en-US" sz="1750" dirty="0"/>
          </a:p>
        </p:txBody>
      </p:sp>
      <p:sp>
        <p:nvSpPr>
          <p:cNvPr id="5" name="Text 2"/>
          <p:cNvSpPr/>
          <p:nvPr/>
        </p:nvSpPr>
        <p:spPr>
          <a:xfrm>
            <a:off x="6280190" y="5348049"/>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1. Predict stock price movement trends</a:t>
            </a:r>
            <a:endParaRPr lang="en-US" sz="1750" dirty="0"/>
          </a:p>
        </p:txBody>
      </p:sp>
      <p:sp>
        <p:nvSpPr>
          <p:cNvPr id="6" name="Text 3"/>
          <p:cNvSpPr/>
          <p:nvPr/>
        </p:nvSpPr>
        <p:spPr>
          <a:xfrm>
            <a:off x="6280190" y="5966103"/>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2. Detect anomalous price behavior patterns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51109"/>
            <a:ext cx="708386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Conclusions &amp; Future Work</a:t>
            </a:r>
            <a:endParaRPr lang="en-US" sz="4450" dirty="0"/>
          </a:p>
        </p:txBody>
      </p:sp>
      <p:sp>
        <p:nvSpPr>
          <p:cNvPr id="3" name="Text 1"/>
          <p:cNvSpPr/>
          <p:nvPr/>
        </p:nvSpPr>
        <p:spPr>
          <a:xfrm>
            <a:off x="1857256" y="2861548"/>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Validated Approach</a:t>
            </a:r>
            <a:endParaRPr lang="en-US" sz="2200" dirty="0"/>
          </a:p>
        </p:txBody>
      </p:sp>
      <p:sp>
        <p:nvSpPr>
          <p:cNvPr id="4" name="Text 2"/>
          <p:cNvSpPr/>
          <p:nvPr/>
        </p:nvSpPr>
        <p:spPr>
          <a:xfrm>
            <a:off x="793790" y="3351967"/>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3C3939"/>
                </a:solidFill>
                <a:latin typeface="Roboto" pitchFamily="34" charset="0"/>
                <a:ea typeface="Roboto" pitchFamily="34" charset="-122"/>
                <a:cs typeface="Roboto" pitchFamily="34" charset="-120"/>
              </a:rPr>
              <a:t>LSTM models effectively detect anomalies and predict stock trends</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2861548"/>
            <a:ext cx="317837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Potential Enhancements</a:t>
            </a:r>
            <a:endParaRPr lang="en-US" sz="2200" dirty="0"/>
          </a:p>
        </p:txBody>
      </p:sp>
      <p:sp>
        <p:nvSpPr>
          <p:cNvPr id="8" name="Text 4"/>
          <p:cNvSpPr/>
          <p:nvPr/>
        </p:nvSpPr>
        <p:spPr>
          <a:xfrm>
            <a:off x="9937790" y="3351967"/>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Multi-feature modeling incorporating volume and technical indicators</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565088"/>
            <a:ext cx="339328" cy="424220"/>
          </a:xfrm>
          <a:prstGeom prst="rect">
            <a:avLst/>
          </a:prstGeom>
        </p:spPr>
      </p:pic>
      <p:sp>
        <p:nvSpPr>
          <p:cNvPr id="11" name="Text 5"/>
          <p:cNvSpPr/>
          <p:nvPr/>
        </p:nvSpPr>
        <p:spPr>
          <a:xfrm>
            <a:off x="9937790" y="53141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Future Applications</a:t>
            </a:r>
            <a:endParaRPr lang="en-US" sz="2200" dirty="0"/>
          </a:p>
        </p:txBody>
      </p:sp>
      <p:sp>
        <p:nvSpPr>
          <p:cNvPr id="12" name="Text 6"/>
          <p:cNvSpPr/>
          <p:nvPr/>
        </p:nvSpPr>
        <p:spPr>
          <a:xfrm>
            <a:off x="9937790" y="5804535"/>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Real-time prediction systems for trading platforms</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57256" y="5314117"/>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Next Steps</a:t>
            </a:r>
            <a:endParaRPr lang="en-US" sz="2200" dirty="0"/>
          </a:p>
        </p:txBody>
      </p:sp>
      <p:sp>
        <p:nvSpPr>
          <p:cNvPr id="16" name="Text 8"/>
          <p:cNvSpPr/>
          <p:nvPr/>
        </p:nvSpPr>
        <p:spPr>
          <a:xfrm>
            <a:off x="793790" y="5804535"/>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3C3939"/>
                </a:solidFill>
                <a:latin typeface="Roboto" pitchFamily="34" charset="0"/>
                <a:ea typeface="Roboto" pitchFamily="34" charset="-122"/>
                <a:cs typeface="Roboto" pitchFamily="34" charset="-120"/>
              </a:rPr>
              <a:t>Exploring transformer-based models for improved performance</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1263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Meet Our Team</a:t>
            </a:r>
            <a:endParaRPr lang="en-US" sz="4450" dirty="0"/>
          </a:p>
        </p:txBody>
      </p:sp>
      <p:sp>
        <p:nvSpPr>
          <p:cNvPr id="3" name="Shape 1"/>
          <p:cNvSpPr/>
          <p:nvPr/>
        </p:nvSpPr>
        <p:spPr>
          <a:xfrm>
            <a:off x="793790" y="3175040"/>
            <a:ext cx="510302" cy="510302"/>
          </a:xfrm>
          <a:prstGeom prst="roundRect">
            <a:avLst>
              <a:gd name="adj" fmla="val 18669"/>
            </a:avLst>
          </a:prstGeom>
          <a:solidFill>
            <a:srgbClr val="E1E1EA"/>
          </a:solidFill>
          <a:ln w="7620">
            <a:solidFill>
              <a:srgbClr val="C7C7D0"/>
            </a:solidFill>
            <a:prstDash val="solid"/>
          </a:ln>
        </p:spPr>
      </p:sp>
      <p:pic>
        <p:nvPicPr>
          <p:cNvPr id="4" name="Image 0" descr="preencoded.png"/>
          <p:cNvPicPr>
            <a:picLocks noChangeAspect="1"/>
          </p:cNvPicPr>
          <p:nvPr/>
        </p:nvPicPr>
        <p:blipFill>
          <a:blip r:embed="rId3"/>
          <a:stretch>
            <a:fillRect/>
          </a:stretch>
        </p:blipFill>
        <p:spPr>
          <a:xfrm>
            <a:off x="878860" y="3217545"/>
            <a:ext cx="340162" cy="425291"/>
          </a:xfrm>
          <a:prstGeom prst="rect">
            <a:avLst/>
          </a:prstGeom>
        </p:spPr>
      </p:pic>
      <p:sp>
        <p:nvSpPr>
          <p:cNvPr id="5" name="Text 2"/>
          <p:cNvSpPr/>
          <p:nvPr/>
        </p:nvSpPr>
        <p:spPr>
          <a:xfrm>
            <a:off x="1530906"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Obada</a:t>
            </a:r>
            <a:endParaRPr lang="en-US" sz="2200" dirty="0"/>
          </a:p>
        </p:txBody>
      </p:sp>
      <p:sp>
        <p:nvSpPr>
          <p:cNvPr id="6" name="Text 3"/>
          <p:cNvSpPr/>
          <p:nvPr/>
        </p:nvSpPr>
        <p:spPr>
          <a:xfrm>
            <a:off x="1530906" y="3743325"/>
            <a:ext cx="231100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 processing and documentation </a:t>
            </a:r>
            <a:endParaRPr lang="en-US" sz="1750" dirty="0"/>
          </a:p>
        </p:txBody>
      </p:sp>
      <p:sp>
        <p:nvSpPr>
          <p:cNvPr id="7" name="Shape 4"/>
          <p:cNvSpPr/>
          <p:nvPr/>
        </p:nvSpPr>
        <p:spPr>
          <a:xfrm>
            <a:off x="4125397" y="3175040"/>
            <a:ext cx="510302" cy="510302"/>
          </a:xfrm>
          <a:prstGeom prst="roundRect">
            <a:avLst>
              <a:gd name="adj" fmla="val 18669"/>
            </a:avLst>
          </a:prstGeom>
          <a:solidFill>
            <a:srgbClr val="E1E1EA"/>
          </a:solidFill>
          <a:ln w="7620">
            <a:solidFill>
              <a:srgbClr val="C7C7D0"/>
            </a:solidFill>
            <a:prstDash val="solid"/>
          </a:ln>
        </p:spPr>
      </p:sp>
      <p:pic>
        <p:nvPicPr>
          <p:cNvPr id="8" name="Image 1" descr="preencoded.png"/>
          <p:cNvPicPr>
            <a:picLocks noChangeAspect="1"/>
          </p:cNvPicPr>
          <p:nvPr/>
        </p:nvPicPr>
        <p:blipFill>
          <a:blip r:embed="rId3"/>
          <a:stretch>
            <a:fillRect/>
          </a:stretch>
        </p:blipFill>
        <p:spPr>
          <a:xfrm>
            <a:off x="4210467" y="3217545"/>
            <a:ext cx="340162" cy="425291"/>
          </a:xfrm>
          <a:prstGeom prst="rect">
            <a:avLst/>
          </a:prstGeom>
        </p:spPr>
      </p:pic>
      <p:sp>
        <p:nvSpPr>
          <p:cNvPr id="9" name="Text 5"/>
          <p:cNvSpPr/>
          <p:nvPr/>
        </p:nvSpPr>
        <p:spPr>
          <a:xfrm>
            <a:off x="4862513"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Ali</a:t>
            </a:r>
            <a:endParaRPr lang="en-US" sz="2200" dirty="0"/>
          </a:p>
        </p:txBody>
      </p:sp>
      <p:sp>
        <p:nvSpPr>
          <p:cNvPr id="10" name="Text 6"/>
          <p:cNvSpPr/>
          <p:nvPr/>
        </p:nvSpPr>
        <p:spPr>
          <a:xfrm>
            <a:off x="4862513" y="3743325"/>
            <a:ext cx="2311003"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Paper research, report writing, and presentation lead.</a:t>
            </a:r>
            <a:endParaRPr lang="en-US" sz="1750" dirty="0"/>
          </a:p>
        </p:txBody>
      </p:sp>
      <p:sp>
        <p:nvSpPr>
          <p:cNvPr id="11" name="Shape 7"/>
          <p:cNvSpPr/>
          <p:nvPr/>
        </p:nvSpPr>
        <p:spPr>
          <a:xfrm>
            <a:off x="7457003" y="3175040"/>
            <a:ext cx="510302" cy="510302"/>
          </a:xfrm>
          <a:prstGeom prst="roundRect">
            <a:avLst>
              <a:gd name="adj" fmla="val 18669"/>
            </a:avLst>
          </a:prstGeom>
          <a:solidFill>
            <a:srgbClr val="E1E1EA"/>
          </a:solidFill>
          <a:ln w="7620">
            <a:solidFill>
              <a:srgbClr val="C7C7D0"/>
            </a:solidFill>
            <a:prstDash val="solid"/>
          </a:ln>
        </p:spPr>
      </p:sp>
      <p:pic>
        <p:nvPicPr>
          <p:cNvPr id="12" name="Image 2" descr="preencoded.png"/>
          <p:cNvPicPr>
            <a:picLocks noChangeAspect="1"/>
          </p:cNvPicPr>
          <p:nvPr/>
        </p:nvPicPr>
        <p:blipFill>
          <a:blip r:embed="rId4"/>
          <a:stretch>
            <a:fillRect/>
          </a:stretch>
        </p:blipFill>
        <p:spPr>
          <a:xfrm>
            <a:off x="7542074" y="3217545"/>
            <a:ext cx="340162" cy="425291"/>
          </a:xfrm>
          <a:prstGeom prst="rect">
            <a:avLst/>
          </a:prstGeom>
        </p:spPr>
      </p:pic>
      <p:sp>
        <p:nvSpPr>
          <p:cNvPr id="13" name="Text 8"/>
          <p:cNvSpPr/>
          <p:nvPr/>
        </p:nvSpPr>
        <p:spPr>
          <a:xfrm>
            <a:off x="8194119"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Ammar</a:t>
            </a:r>
            <a:endParaRPr lang="en-US" sz="2200" dirty="0"/>
          </a:p>
        </p:txBody>
      </p:sp>
      <p:sp>
        <p:nvSpPr>
          <p:cNvPr id="14" name="Text 9"/>
          <p:cNvSpPr/>
          <p:nvPr/>
        </p:nvSpPr>
        <p:spPr>
          <a:xfrm>
            <a:off x="8194119" y="3743325"/>
            <a:ext cx="231100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Model training and optimization.</a:t>
            </a:r>
            <a:endParaRPr lang="en-US" sz="1750" dirty="0"/>
          </a:p>
        </p:txBody>
      </p:sp>
      <p:sp>
        <p:nvSpPr>
          <p:cNvPr id="15" name="Shape 10"/>
          <p:cNvSpPr/>
          <p:nvPr/>
        </p:nvSpPr>
        <p:spPr>
          <a:xfrm>
            <a:off x="10788610" y="3175040"/>
            <a:ext cx="510302" cy="510302"/>
          </a:xfrm>
          <a:prstGeom prst="roundRect">
            <a:avLst>
              <a:gd name="adj" fmla="val 18669"/>
            </a:avLst>
          </a:prstGeom>
          <a:solidFill>
            <a:srgbClr val="E1E1EA"/>
          </a:solidFill>
          <a:ln w="7620">
            <a:solidFill>
              <a:srgbClr val="C7C7D0"/>
            </a:solidFill>
            <a:prstDash val="solid"/>
          </a:ln>
        </p:spPr>
      </p:sp>
      <p:pic>
        <p:nvPicPr>
          <p:cNvPr id="16" name="Image 3" descr="preencoded.png"/>
          <p:cNvPicPr>
            <a:picLocks noChangeAspect="1"/>
          </p:cNvPicPr>
          <p:nvPr/>
        </p:nvPicPr>
        <p:blipFill>
          <a:blip r:embed="rId5"/>
          <a:stretch>
            <a:fillRect/>
          </a:stretch>
        </p:blipFill>
        <p:spPr>
          <a:xfrm>
            <a:off x="10873680" y="3217545"/>
            <a:ext cx="340162" cy="425291"/>
          </a:xfrm>
          <a:prstGeom prst="rect">
            <a:avLst/>
          </a:prstGeom>
        </p:spPr>
      </p:pic>
      <p:sp>
        <p:nvSpPr>
          <p:cNvPr id="17" name="Text 11"/>
          <p:cNvSpPr/>
          <p:nvPr/>
        </p:nvSpPr>
        <p:spPr>
          <a:xfrm>
            <a:off x="11525726"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Mahmoud</a:t>
            </a:r>
            <a:endParaRPr lang="en-US" sz="2200" dirty="0"/>
          </a:p>
        </p:txBody>
      </p:sp>
      <p:sp>
        <p:nvSpPr>
          <p:cNvPr id="18" name="Text 12"/>
          <p:cNvSpPr/>
          <p:nvPr/>
        </p:nvSpPr>
        <p:spPr>
          <a:xfrm>
            <a:off x="11525726" y="3743325"/>
            <a:ext cx="231100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 collection and performance metrics.</a:t>
            </a:r>
            <a:endParaRPr lang="en-US" sz="1750" dirty="0"/>
          </a:p>
        </p:txBody>
      </p:sp>
      <p:sp>
        <p:nvSpPr>
          <p:cNvPr id="19" name="Shape 13"/>
          <p:cNvSpPr/>
          <p:nvPr/>
        </p:nvSpPr>
        <p:spPr>
          <a:xfrm>
            <a:off x="793790" y="5285661"/>
            <a:ext cx="510302" cy="510302"/>
          </a:xfrm>
          <a:prstGeom prst="roundRect">
            <a:avLst>
              <a:gd name="adj" fmla="val 18669"/>
            </a:avLst>
          </a:prstGeom>
          <a:solidFill>
            <a:srgbClr val="E1E1EA"/>
          </a:solidFill>
          <a:ln w="7620">
            <a:solidFill>
              <a:srgbClr val="C7C7D0"/>
            </a:solidFill>
            <a:prstDash val="solid"/>
          </a:ln>
        </p:spPr>
      </p:sp>
      <p:pic>
        <p:nvPicPr>
          <p:cNvPr id="20" name="Image 4" descr="preencoded.png"/>
          <p:cNvPicPr>
            <a:picLocks noChangeAspect="1"/>
          </p:cNvPicPr>
          <p:nvPr/>
        </p:nvPicPr>
        <p:blipFill>
          <a:blip r:embed="rId3"/>
          <a:stretch>
            <a:fillRect/>
          </a:stretch>
        </p:blipFill>
        <p:spPr>
          <a:xfrm>
            <a:off x="878860" y="5328166"/>
            <a:ext cx="340162" cy="425291"/>
          </a:xfrm>
          <a:prstGeom prst="rect">
            <a:avLst/>
          </a:prstGeom>
        </p:spPr>
      </p:pic>
      <p:sp>
        <p:nvSpPr>
          <p:cNvPr id="21" name="Text 14"/>
          <p:cNvSpPr/>
          <p:nvPr/>
        </p:nvSpPr>
        <p:spPr>
          <a:xfrm>
            <a:off x="1530906" y="53635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Abdulrahem</a:t>
            </a:r>
            <a:endParaRPr lang="en-US" sz="2200" dirty="0"/>
          </a:p>
        </p:txBody>
      </p:sp>
      <p:sp>
        <p:nvSpPr>
          <p:cNvPr id="22" name="Text 15"/>
          <p:cNvSpPr/>
          <p:nvPr/>
        </p:nvSpPr>
        <p:spPr>
          <a:xfrm>
            <a:off x="1530906" y="5853946"/>
            <a:ext cx="123057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Results analysis.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8561"/>
            <a:ext cx="5893713"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Presentation Overview</a:t>
            </a:r>
            <a:endParaRPr lang="en-US" sz="4450" dirty="0"/>
          </a:p>
        </p:txBody>
      </p:sp>
      <p:pic>
        <p:nvPicPr>
          <p:cNvPr id="4" name="Image 1" descr="preencoded.png"/>
          <p:cNvPicPr>
            <a:picLocks noChangeAspect="1"/>
          </p:cNvPicPr>
          <p:nvPr/>
        </p:nvPicPr>
        <p:blipFill>
          <a:blip r:embed="rId4"/>
          <a:stretch>
            <a:fillRect/>
          </a:stretch>
        </p:blipFill>
        <p:spPr>
          <a:xfrm>
            <a:off x="6280190" y="1917502"/>
            <a:ext cx="1134070" cy="1360884"/>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Collection</a:t>
            </a:r>
            <a:endParaRPr lang="en-US" sz="2200" dirty="0"/>
          </a:p>
        </p:txBody>
      </p:sp>
      <p:sp>
        <p:nvSpPr>
          <p:cNvPr id="6" name="Text 2"/>
          <p:cNvSpPr/>
          <p:nvPr/>
        </p:nvSpPr>
        <p:spPr>
          <a:xfrm>
            <a:off x="7754422" y="2634734"/>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Historical S&amp;P 500 </a:t>
            </a:r>
            <a:endParaRPr lang="en-US" sz="1750" dirty="0"/>
          </a:p>
        </p:txBody>
      </p:sp>
      <p:pic>
        <p:nvPicPr>
          <p:cNvPr id="7" name="Image 2" descr="preencoded.png"/>
          <p:cNvPicPr>
            <a:picLocks noChangeAspect="1"/>
          </p:cNvPicPr>
          <p:nvPr/>
        </p:nvPicPr>
        <p:blipFill>
          <a:blip r:embed="rId5"/>
          <a:stretch>
            <a:fillRect/>
          </a:stretch>
        </p:blipFill>
        <p:spPr>
          <a:xfrm>
            <a:off x="6280190" y="3278386"/>
            <a:ext cx="1134070" cy="1360884"/>
          </a:xfrm>
          <a:prstGeom prst="rect">
            <a:avLst/>
          </a:prstGeom>
        </p:spPr>
      </p:pic>
      <p:sp>
        <p:nvSpPr>
          <p:cNvPr id="8" name="Text 3"/>
          <p:cNvSpPr/>
          <p:nvPr/>
        </p:nvSpPr>
        <p:spPr>
          <a:xfrm>
            <a:off x="7754422" y="35052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Processing</a:t>
            </a:r>
            <a:endParaRPr lang="en-US" sz="2200" dirty="0"/>
          </a:p>
        </p:txBody>
      </p:sp>
      <p:sp>
        <p:nvSpPr>
          <p:cNvPr id="9" name="Text 4"/>
          <p:cNvSpPr/>
          <p:nvPr/>
        </p:nvSpPr>
        <p:spPr>
          <a:xfrm>
            <a:off x="7754422" y="399561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Cleaning, normalization, and sequence preparation</a:t>
            </a:r>
            <a:endParaRPr lang="en-US" sz="1750" dirty="0"/>
          </a:p>
        </p:txBody>
      </p:sp>
      <p:pic>
        <p:nvPicPr>
          <p:cNvPr id="10" name="Image 3" descr="preencoded.png"/>
          <p:cNvPicPr>
            <a:picLocks noChangeAspect="1"/>
          </p:cNvPicPr>
          <p:nvPr/>
        </p:nvPicPr>
        <p:blipFill>
          <a:blip r:embed="rId6"/>
          <a:stretch>
            <a:fillRect/>
          </a:stretch>
        </p:blipFill>
        <p:spPr>
          <a:xfrm>
            <a:off x="6280190" y="4639270"/>
            <a:ext cx="1134070" cy="1360884"/>
          </a:xfrm>
          <a:prstGeom prst="rect">
            <a:avLst/>
          </a:prstGeom>
        </p:spPr>
      </p:pic>
      <p:sp>
        <p:nvSpPr>
          <p:cNvPr id="11" name="Text 5"/>
          <p:cNvSpPr/>
          <p:nvPr/>
        </p:nvSpPr>
        <p:spPr>
          <a:xfrm>
            <a:off x="7754422" y="48660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LSTM Methodology</a:t>
            </a:r>
            <a:endParaRPr lang="en-US" sz="2200" dirty="0"/>
          </a:p>
        </p:txBody>
      </p:sp>
      <p:sp>
        <p:nvSpPr>
          <p:cNvPr id="12" name="Text 6"/>
          <p:cNvSpPr/>
          <p:nvPr/>
        </p:nvSpPr>
        <p:spPr>
          <a:xfrm>
            <a:off x="7754422" y="5356503"/>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Model architecture and training approach</a:t>
            </a:r>
            <a:endParaRPr lang="en-US" sz="1750" dirty="0"/>
          </a:p>
        </p:txBody>
      </p:sp>
      <p:pic>
        <p:nvPicPr>
          <p:cNvPr id="13" name="Image 4" descr="preencoded.png"/>
          <p:cNvPicPr>
            <a:picLocks noChangeAspect="1"/>
          </p:cNvPicPr>
          <p:nvPr/>
        </p:nvPicPr>
        <p:blipFill>
          <a:blip r:embed="rId7"/>
          <a:stretch>
            <a:fillRect/>
          </a:stretch>
        </p:blipFill>
        <p:spPr>
          <a:xfrm>
            <a:off x="6280190" y="6000155"/>
            <a:ext cx="1134070" cy="1360884"/>
          </a:xfrm>
          <a:prstGeom prst="rect">
            <a:avLst/>
          </a:prstGeom>
        </p:spPr>
      </p:pic>
      <p:sp>
        <p:nvSpPr>
          <p:cNvPr id="14" name="Text 7"/>
          <p:cNvSpPr/>
          <p:nvPr/>
        </p:nvSpPr>
        <p:spPr>
          <a:xfrm>
            <a:off x="7754422" y="62269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Results</a:t>
            </a:r>
            <a:endParaRPr lang="en-US" sz="2200" dirty="0"/>
          </a:p>
        </p:txBody>
      </p:sp>
      <p:sp>
        <p:nvSpPr>
          <p:cNvPr id="15" name="Text 8"/>
          <p:cNvSpPr/>
          <p:nvPr/>
        </p:nvSpPr>
        <p:spPr>
          <a:xfrm>
            <a:off x="7754422" y="6717387"/>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Prediction accuracy and anomaly identification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606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Dataset (S&amp;P 500)</a:t>
            </a:r>
            <a:endParaRPr lang="en-US" sz="4450" dirty="0"/>
          </a:p>
        </p:txBody>
      </p:sp>
      <p:sp>
        <p:nvSpPr>
          <p:cNvPr id="4" name="Shape 1"/>
          <p:cNvSpPr/>
          <p:nvPr/>
        </p:nvSpPr>
        <p:spPr>
          <a:xfrm>
            <a:off x="6280190" y="1915001"/>
            <a:ext cx="510302" cy="510302"/>
          </a:xfrm>
          <a:prstGeom prst="roundRect">
            <a:avLst>
              <a:gd name="adj" fmla="val 18669"/>
            </a:avLst>
          </a:prstGeom>
          <a:solidFill>
            <a:srgbClr val="E1E1EA"/>
          </a:solidFill>
          <a:ln w="7620">
            <a:solidFill>
              <a:srgbClr val="C7C7D0"/>
            </a:solidFill>
            <a:prstDash val="solid"/>
          </a:ln>
        </p:spPr>
      </p:sp>
      <p:pic>
        <p:nvPicPr>
          <p:cNvPr id="5" name="Image 1" descr="preencoded.png"/>
          <p:cNvPicPr>
            <a:picLocks noChangeAspect="1"/>
          </p:cNvPicPr>
          <p:nvPr/>
        </p:nvPicPr>
        <p:blipFill>
          <a:blip r:embed="rId4"/>
          <a:stretch>
            <a:fillRect/>
          </a:stretch>
        </p:blipFill>
        <p:spPr>
          <a:xfrm>
            <a:off x="6365260" y="1957507"/>
            <a:ext cx="340162" cy="425291"/>
          </a:xfrm>
          <a:prstGeom prst="rect">
            <a:avLst/>
          </a:prstGeom>
        </p:spPr>
      </p:pic>
      <p:sp>
        <p:nvSpPr>
          <p:cNvPr id="6" name="Text 2"/>
          <p:cNvSpPr/>
          <p:nvPr/>
        </p:nvSpPr>
        <p:spPr>
          <a:xfrm>
            <a:off x="7017306" y="19928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Type</a:t>
            </a:r>
            <a:endParaRPr lang="en-US" sz="2200" dirty="0"/>
          </a:p>
        </p:txBody>
      </p:sp>
      <p:sp>
        <p:nvSpPr>
          <p:cNvPr id="7" name="Text 3"/>
          <p:cNvSpPr/>
          <p:nvPr/>
        </p:nvSpPr>
        <p:spPr>
          <a:xfrm>
            <a:off x="7017306" y="2483287"/>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data is numerical and time series in nature spanning daily (1986-2018)</a:t>
            </a:r>
            <a:endParaRPr lang="en-US" sz="1750" dirty="0"/>
          </a:p>
        </p:txBody>
      </p:sp>
      <p:sp>
        <p:nvSpPr>
          <p:cNvPr id="8" name="Shape 4"/>
          <p:cNvSpPr/>
          <p:nvPr/>
        </p:nvSpPr>
        <p:spPr>
          <a:xfrm>
            <a:off x="6280190" y="3662720"/>
            <a:ext cx="510302" cy="510302"/>
          </a:xfrm>
          <a:prstGeom prst="roundRect">
            <a:avLst>
              <a:gd name="adj" fmla="val 18669"/>
            </a:avLst>
          </a:prstGeom>
          <a:solidFill>
            <a:srgbClr val="E1E1EA"/>
          </a:solidFill>
          <a:ln w="7620">
            <a:solidFill>
              <a:srgbClr val="C7C7D0"/>
            </a:solidFill>
            <a:prstDash val="solid"/>
          </a:ln>
        </p:spPr>
      </p:sp>
      <p:pic>
        <p:nvPicPr>
          <p:cNvPr id="9" name="Image 2" descr="preencoded.png"/>
          <p:cNvPicPr>
            <a:picLocks noChangeAspect="1"/>
          </p:cNvPicPr>
          <p:nvPr/>
        </p:nvPicPr>
        <p:blipFill>
          <a:blip r:embed="rId5"/>
          <a:stretch>
            <a:fillRect/>
          </a:stretch>
        </p:blipFill>
        <p:spPr>
          <a:xfrm>
            <a:off x="6365260" y="3705225"/>
            <a:ext cx="340162" cy="425291"/>
          </a:xfrm>
          <a:prstGeom prst="rect">
            <a:avLst/>
          </a:prstGeom>
        </p:spPr>
      </p:pic>
      <p:sp>
        <p:nvSpPr>
          <p:cNvPr id="10" name="Text 5"/>
          <p:cNvSpPr/>
          <p:nvPr/>
        </p:nvSpPr>
        <p:spPr>
          <a:xfrm>
            <a:off x="7017306" y="374058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Key Features</a:t>
            </a:r>
            <a:endParaRPr lang="en-US" sz="2200" dirty="0"/>
          </a:p>
        </p:txBody>
      </p:sp>
      <p:sp>
        <p:nvSpPr>
          <p:cNvPr id="11" name="Text 6"/>
          <p:cNvSpPr/>
          <p:nvPr/>
        </p:nvSpPr>
        <p:spPr>
          <a:xfrm>
            <a:off x="7017306" y="423100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Date, and close price.</a:t>
            </a:r>
            <a:endParaRPr lang="en-US" sz="1750" dirty="0"/>
          </a:p>
        </p:txBody>
      </p:sp>
      <p:sp>
        <p:nvSpPr>
          <p:cNvPr id="12" name="Shape 7"/>
          <p:cNvSpPr/>
          <p:nvPr/>
        </p:nvSpPr>
        <p:spPr>
          <a:xfrm>
            <a:off x="6280190" y="5047536"/>
            <a:ext cx="510302" cy="510302"/>
          </a:xfrm>
          <a:prstGeom prst="roundRect">
            <a:avLst>
              <a:gd name="adj" fmla="val 18669"/>
            </a:avLst>
          </a:prstGeom>
          <a:solidFill>
            <a:srgbClr val="E1E1EA"/>
          </a:solidFill>
          <a:ln w="7620">
            <a:solidFill>
              <a:srgbClr val="C7C7D0"/>
            </a:solidFill>
            <a:prstDash val="solid"/>
          </a:ln>
        </p:spPr>
      </p:sp>
      <p:pic>
        <p:nvPicPr>
          <p:cNvPr id="13" name="Image 3" descr="preencoded.png"/>
          <p:cNvPicPr>
            <a:picLocks noChangeAspect="1"/>
          </p:cNvPicPr>
          <p:nvPr/>
        </p:nvPicPr>
        <p:blipFill>
          <a:blip r:embed="rId6"/>
          <a:stretch>
            <a:fillRect/>
          </a:stretch>
        </p:blipFill>
        <p:spPr>
          <a:xfrm>
            <a:off x="6365260" y="5090041"/>
            <a:ext cx="340162" cy="425291"/>
          </a:xfrm>
          <a:prstGeom prst="rect">
            <a:avLst/>
          </a:prstGeom>
        </p:spPr>
      </p:pic>
      <p:sp>
        <p:nvSpPr>
          <p:cNvPr id="14" name="Text 8"/>
          <p:cNvSpPr/>
          <p:nvPr/>
        </p:nvSpPr>
        <p:spPr>
          <a:xfrm>
            <a:off x="7017306" y="512540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Primary Target</a:t>
            </a:r>
            <a:endParaRPr lang="en-US" sz="2200" dirty="0"/>
          </a:p>
        </p:txBody>
      </p:sp>
      <p:sp>
        <p:nvSpPr>
          <p:cNvPr id="15" name="Text 9"/>
          <p:cNvSpPr/>
          <p:nvPr/>
        </p:nvSpPr>
        <p:spPr>
          <a:xfrm>
            <a:off x="7017306" y="5615821"/>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Close price selected as most representative daily outcome</a:t>
            </a:r>
            <a:endParaRPr lang="en-US" sz="1750" dirty="0"/>
          </a:p>
        </p:txBody>
      </p:sp>
      <p:sp>
        <p:nvSpPr>
          <p:cNvPr id="16" name="Shape 10"/>
          <p:cNvSpPr/>
          <p:nvPr/>
        </p:nvSpPr>
        <p:spPr>
          <a:xfrm>
            <a:off x="6280190" y="6432352"/>
            <a:ext cx="510302" cy="510302"/>
          </a:xfrm>
          <a:prstGeom prst="roundRect">
            <a:avLst>
              <a:gd name="adj" fmla="val 18669"/>
            </a:avLst>
          </a:prstGeom>
          <a:solidFill>
            <a:srgbClr val="E1E1EA"/>
          </a:solidFill>
          <a:ln w="7620">
            <a:solidFill>
              <a:srgbClr val="C7C7D0"/>
            </a:solidFill>
            <a:prstDash val="solid"/>
          </a:ln>
        </p:spPr>
      </p:sp>
      <p:pic>
        <p:nvPicPr>
          <p:cNvPr id="17" name="Image 4" descr="preencoded.png"/>
          <p:cNvPicPr>
            <a:picLocks noChangeAspect="1"/>
          </p:cNvPicPr>
          <p:nvPr/>
        </p:nvPicPr>
        <p:blipFill>
          <a:blip r:embed="rId7"/>
          <a:stretch>
            <a:fillRect/>
          </a:stretch>
        </p:blipFill>
        <p:spPr>
          <a:xfrm>
            <a:off x="6365260" y="6474857"/>
            <a:ext cx="340162" cy="425291"/>
          </a:xfrm>
          <a:prstGeom prst="rect">
            <a:avLst/>
          </a:prstGeom>
        </p:spPr>
      </p:pic>
      <p:sp>
        <p:nvSpPr>
          <p:cNvPr id="18" name="Text 11"/>
          <p:cNvSpPr/>
          <p:nvPr/>
        </p:nvSpPr>
        <p:spPr>
          <a:xfrm>
            <a:off x="7017306" y="65102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Format</a:t>
            </a:r>
            <a:endParaRPr lang="en-US" sz="2200" dirty="0"/>
          </a:p>
        </p:txBody>
      </p:sp>
      <p:sp>
        <p:nvSpPr>
          <p:cNvPr id="19" name="Text 12"/>
          <p:cNvSpPr/>
          <p:nvPr/>
        </p:nvSpPr>
        <p:spPr>
          <a:xfrm>
            <a:off x="7017306" y="7000637"/>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Structured CSV with daily stock market records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11899"/>
          </a:xfrm>
          <a:prstGeom prst="rect">
            <a:avLst/>
          </a:prstGeom>
        </p:spPr>
      </p:pic>
      <p:sp>
        <p:nvSpPr>
          <p:cNvPr id="3" name="Text 0"/>
          <p:cNvSpPr/>
          <p:nvPr/>
        </p:nvSpPr>
        <p:spPr>
          <a:xfrm>
            <a:off x="787241" y="3430429"/>
            <a:ext cx="5623798" cy="702826"/>
          </a:xfrm>
          <a:prstGeom prst="rect">
            <a:avLst/>
          </a:prstGeom>
          <a:noFill/>
          <a:ln/>
        </p:spPr>
        <p:txBody>
          <a:bodyPr wrap="none" lIns="0" tIns="0" rIns="0" bIns="0" rtlCol="0" anchor="t"/>
          <a:lstStyle/>
          <a:p>
            <a:pPr marL="0" indent="0" algn="l">
              <a:lnSpc>
                <a:spcPts val="5500"/>
              </a:lnSpc>
              <a:buNone/>
            </a:pPr>
            <a:r>
              <a:rPr lang="en-US" sz="4400" dirty="0">
                <a:solidFill>
                  <a:srgbClr val="1B1B27"/>
                </a:solidFill>
                <a:latin typeface="Raleway" pitchFamily="34" charset="0"/>
                <a:ea typeface="Raleway" pitchFamily="34" charset="-122"/>
                <a:cs typeface="Raleway" pitchFamily="34" charset="-120"/>
              </a:rPr>
              <a:t>Data preprocessing </a:t>
            </a:r>
            <a:endParaRPr lang="en-US" sz="4400" dirty="0"/>
          </a:p>
        </p:txBody>
      </p:sp>
      <p:sp>
        <p:nvSpPr>
          <p:cNvPr id="4" name="Shape 1"/>
          <p:cNvSpPr/>
          <p:nvPr/>
        </p:nvSpPr>
        <p:spPr>
          <a:xfrm>
            <a:off x="787241" y="5482947"/>
            <a:ext cx="3010853" cy="224909"/>
          </a:xfrm>
          <a:prstGeom prst="roundRect">
            <a:avLst>
              <a:gd name="adj" fmla="val 42008"/>
            </a:avLst>
          </a:prstGeom>
          <a:solidFill>
            <a:srgbClr val="E1E1EA"/>
          </a:solidFill>
          <a:ln w="7620">
            <a:solidFill>
              <a:srgbClr val="C7C7D0"/>
            </a:solidFill>
            <a:prstDash val="solid"/>
          </a:ln>
        </p:spPr>
      </p:sp>
      <p:sp>
        <p:nvSpPr>
          <p:cNvPr id="5" name="Text 2"/>
          <p:cNvSpPr/>
          <p:nvPr/>
        </p:nvSpPr>
        <p:spPr>
          <a:xfrm>
            <a:off x="787241" y="6045279"/>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Date Transformation</a:t>
            </a:r>
            <a:endParaRPr lang="en-US" sz="2200" dirty="0"/>
          </a:p>
        </p:txBody>
      </p:sp>
      <p:sp>
        <p:nvSpPr>
          <p:cNvPr id="6" name="Text 3"/>
          <p:cNvSpPr/>
          <p:nvPr/>
        </p:nvSpPr>
        <p:spPr>
          <a:xfrm>
            <a:off x="787241" y="6531650"/>
            <a:ext cx="3010853" cy="1079421"/>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Converting date strings to datetime objects for proper temporal sequencing</a:t>
            </a:r>
            <a:endParaRPr lang="en-US" sz="1750" dirty="0"/>
          </a:p>
        </p:txBody>
      </p:sp>
      <p:sp>
        <p:nvSpPr>
          <p:cNvPr id="7" name="Shape 4"/>
          <p:cNvSpPr/>
          <p:nvPr/>
        </p:nvSpPr>
        <p:spPr>
          <a:xfrm>
            <a:off x="4135517" y="5145524"/>
            <a:ext cx="3010972" cy="224909"/>
          </a:xfrm>
          <a:prstGeom prst="roundRect">
            <a:avLst>
              <a:gd name="adj" fmla="val 42008"/>
            </a:avLst>
          </a:prstGeom>
          <a:solidFill>
            <a:srgbClr val="E1E1EA"/>
          </a:solidFill>
          <a:ln w="7620">
            <a:solidFill>
              <a:srgbClr val="C7C7D0"/>
            </a:solidFill>
            <a:prstDash val="solid"/>
          </a:ln>
        </p:spPr>
      </p:sp>
      <p:sp>
        <p:nvSpPr>
          <p:cNvPr id="8" name="Text 5"/>
          <p:cNvSpPr/>
          <p:nvPr/>
        </p:nvSpPr>
        <p:spPr>
          <a:xfrm>
            <a:off x="4135517" y="5707856"/>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Normalization</a:t>
            </a:r>
            <a:endParaRPr lang="en-US" sz="2200" dirty="0"/>
          </a:p>
        </p:txBody>
      </p:sp>
      <p:sp>
        <p:nvSpPr>
          <p:cNvPr id="9" name="Text 6"/>
          <p:cNvSpPr/>
          <p:nvPr/>
        </p:nvSpPr>
        <p:spPr>
          <a:xfrm>
            <a:off x="4135517" y="6194227"/>
            <a:ext cx="3010972" cy="1079421"/>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MinMaxScaler applied to scale closing prices between 0-1</a:t>
            </a:r>
            <a:endParaRPr lang="en-US" sz="1750" dirty="0"/>
          </a:p>
        </p:txBody>
      </p:sp>
      <p:sp>
        <p:nvSpPr>
          <p:cNvPr id="10" name="Shape 7"/>
          <p:cNvSpPr/>
          <p:nvPr/>
        </p:nvSpPr>
        <p:spPr>
          <a:xfrm>
            <a:off x="7483912" y="4808101"/>
            <a:ext cx="3010853" cy="224909"/>
          </a:xfrm>
          <a:prstGeom prst="roundRect">
            <a:avLst>
              <a:gd name="adj" fmla="val 42008"/>
            </a:avLst>
          </a:prstGeom>
          <a:solidFill>
            <a:srgbClr val="E1E1EA"/>
          </a:solidFill>
          <a:ln w="7620">
            <a:solidFill>
              <a:srgbClr val="C7C7D0"/>
            </a:solidFill>
            <a:prstDash val="solid"/>
          </a:ln>
        </p:spPr>
      </p:sp>
      <p:sp>
        <p:nvSpPr>
          <p:cNvPr id="11" name="Text 8"/>
          <p:cNvSpPr/>
          <p:nvPr/>
        </p:nvSpPr>
        <p:spPr>
          <a:xfrm>
            <a:off x="7483912" y="5370433"/>
            <a:ext cx="2826544"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Sequence Generation</a:t>
            </a:r>
            <a:endParaRPr lang="en-US" sz="2200" dirty="0"/>
          </a:p>
        </p:txBody>
      </p:sp>
      <p:sp>
        <p:nvSpPr>
          <p:cNvPr id="12" name="Text 9"/>
          <p:cNvSpPr/>
          <p:nvPr/>
        </p:nvSpPr>
        <p:spPr>
          <a:xfrm>
            <a:off x="7483912" y="5856803"/>
            <a:ext cx="3010853" cy="1079421"/>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Creating 60-day input sequences to predict the 61st day price</a:t>
            </a:r>
            <a:endParaRPr lang="en-US" sz="1750" dirty="0"/>
          </a:p>
        </p:txBody>
      </p:sp>
      <p:sp>
        <p:nvSpPr>
          <p:cNvPr id="13" name="Shape 10"/>
          <p:cNvSpPr/>
          <p:nvPr/>
        </p:nvSpPr>
        <p:spPr>
          <a:xfrm>
            <a:off x="10832187" y="4470678"/>
            <a:ext cx="3010972" cy="224909"/>
          </a:xfrm>
          <a:prstGeom prst="roundRect">
            <a:avLst>
              <a:gd name="adj" fmla="val 42008"/>
            </a:avLst>
          </a:prstGeom>
          <a:solidFill>
            <a:srgbClr val="E1E1EA"/>
          </a:solidFill>
          <a:ln w="7620">
            <a:solidFill>
              <a:srgbClr val="C7C7D0"/>
            </a:solidFill>
            <a:prstDash val="solid"/>
          </a:ln>
        </p:spPr>
      </p:sp>
      <p:sp>
        <p:nvSpPr>
          <p:cNvPr id="14" name="Text 11"/>
          <p:cNvSpPr/>
          <p:nvPr/>
        </p:nvSpPr>
        <p:spPr>
          <a:xfrm>
            <a:off x="10832187" y="5033010"/>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Train-Test Split</a:t>
            </a:r>
            <a:endParaRPr lang="en-US" sz="2200" dirty="0"/>
          </a:p>
        </p:txBody>
      </p:sp>
      <p:sp>
        <p:nvSpPr>
          <p:cNvPr id="15" name="Text 12"/>
          <p:cNvSpPr/>
          <p:nvPr/>
        </p:nvSpPr>
        <p:spPr>
          <a:xfrm>
            <a:off x="10832187" y="5519380"/>
            <a:ext cx="3010972" cy="719614"/>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80% training data, 20% testing data for model evaluation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5216" y="610314"/>
            <a:ext cx="6502003" cy="692110"/>
          </a:xfrm>
          <a:prstGeom prst="rect">
            <a:avLst/>
          </a:prstGeom>
          <a:noFill/>
          <a:ln/>
        </p:spPr>
        <p:txBody>
          <a:bodyPr wrap="none" lIns="0" tIns="0" rIns="0" bIns="0" rtlCol="0" anchor="t"/>
          <a:lstStyle/>
          <a:p>
            <a:pPr marL="0" indent="0" algn="l">
              <a:lnSpc>
                <a:spcPts val="5450"/>
              </a:lnSpc>
              <a:buNone/>
            </a:pPr>
            <a:r>
              <a:rPr lang="en-US" sz="4350" dirty="0">
                <a:solidFill>
                  <a:srgbClr val="1B1B27"/>
                </a:solidFill>
                <a:latin typeface="Raleway" pitchFamily="34" charset="0"/>
                <a:ea typeface="Raleway" pitchFamily="34" charset="-122"/>
                <a:cs typeface="Raleway" pitchFamily="34" charset="-120"/>
              </a:rPr>
              <a:t>LSTM Model Architecture</a:t>
            </a:r>
            <a:endParaRPr lang="en-US" sz="4350" dirty="0"/>
          </a:p>
        </p:txBody>
      </p:sp>
      <p:pic>
        <p:nvPicPr>
          <p:cNvPr id="3" name="Image 0" descr="preencoded.png"/>
          <p:cNvPicPr>
            <a:picLocks noChangeAspect="1"/>
          </p:cNvPicPr>
          <p:nvPr/>
        </p:nvPicPr>
        <p:blipFill>
          <a:blip r:embed="rId3"/>
          <a:stretch>
            <a:fillRect/>
          </a:stretch>
        </p:blipFill>
        <p:spPr>
          <a:xfrm>
            <a:off x="3235881" y="1745337"/>
            <a:ext cx="1618536" cy="1276112"/>
          </a:xfrm>
          <a:prstGeom prst="rect">
            <a:avLst/>
          </a:prstGeom>
        </p:spPr>
      </p:pic>
      <p:pic>
        <p:nvPicPr>
          <p:cNvPr id="4" name="Image 1" descr="preencoded.png"/>
          <p:cNvPicPr>
            <a:picLocks noChangeAspect="1"/>
          </p:cNvPicPr>
          <p:nvPr/>
        </p:nvPicPr>
        <p:blipFill>
          <a:blip r:embed="rId4"/>
          <a:stretch>
            <a:fillRect/>
          </a:stretch>
        </p:blipFill>
        <p:spPr>
          <a:xfrm>
            <a:off x="3889296" y="2346841"/>
            <a:ext cx="311468" cy="389334"/>
          </a:xfrm>
          <a:prstGeom prst="rect">
            <a:avLst/>
          </a:prstGeom>
        </p:spPr>
      </p:pic>
      <p:sp>
        <p:nvSpPr>
          <p:cNvPr id="5" name="Text 1"/>
          <p:cNvSpPr/>
          <p:nvPr/>
        </p:nvSpPr>
        <p:spPr>
          <a:xfrm>
            <a:off x="5075873" y="1966793"/>
            <a:ext cx="2564487"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Dense Output Layer</a:t>
            </a:r>
            <a:endParaRPr lang="en-US" sz="2150" dirty="0"/>
          </a:p>
        </p:txBody>
      </p:sp>
      <p:sp>
        <p:nvSpPr>
          <p:cNvPr id="6" name="Text 2"/>
          <p:cNvSpPr/>
          <p:nvPr/>
        </p:nvSpPr>
        <p:spPr>
          <a:xfrm>
            <a:off x="5075873" y="2445663"/>
            <a:ext cx="2564487"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Final price prediction</a:t>
            </a:r>
            <a:endParaRPr lang="en-US" sz="1700" dirty="0"/>
          </a:p>
        </p:txBody>
      </p:sp>
      <p:sp>
        <p:nvSpPr>
          <p:cNvPr id="7" name="Shape 3"/>
          <p:cNvSpPr/>
          <p:nvPr/>
        </p:nvSpPr>
        <p:spPr>
          <a:xfrm>
            <a:off x="4909780" y="3033832"/>
            <a:ext cx="8890040" cy="15240"/>
          </a:xfrm>
          <a:prstGeom prst="roundRect">
            <a:avLst>
              <a:gd name="adj" fmla="val 610422"/>
            </a:avLst>
          </a:prstGeom>
          <a:solidFill>
            <a:srgbClr val="C7C7D0"/>
          </a:solidFill>
          <a:ln/>
        </p:spPr>
      </p:sp>
      <p:pic>
        <p:nvPicPr>
          <p:cNvPr id="8" name="Image 2" descr="preencoded.png"/>
          <p:cNvPicPr>
            <a:picLocks noChangeAspect="1"/>
          </p:cNvPicPr>
          <p:nvPr/>
        </p:nvPicPr>
        <p:blipFill>
          <a:blip r:embed="rId5"/>
          <a:stretch>
            <a:fillRect/>
          </a:stretch>
        </p:blipFill>
        <p:spPr>
          <a:xfrm>
            <a:off x="2426494" y="3076813"/>
            <a:ext cx="3237190" cy="1276112"/>
          </a:xfrm>
          <a:prstGeom prst="rect">
            <a:avLst/>
          </a:prstGeom>
        </p:spPr>
      </p:pic>
      <p:pic>
        <p:nvPicPr>
          <p:cNvPr id="9" name="Image 3" descr="preencoded.png"/>
          <p:cNvPicPr>
            <a:picLocks noChangeAspect="1"/>
          </p:cNvPicPr>
          <p:nvPr/>
        </p:nvPicPr>
        <p:blipFill>
          <a:blip r:embed="rId6"/>
          <a:stretch>
            <a:fillRect/>
          </a:stretch>
        </p:blipFill>
        <p:spPr>
          <a:xfrm>
            <a:off x="3889296" y="3520202"/>
            <a:ext cx="311468" cy="389334"/>
          </a:xfrm>
          <a:prstGeom prst="rect">
            <a:avLst/>
          </a:prstGeom>
        </p:spPr>
      </p:pic>
      <p:sp>
        <p:nvSpPr>
          <p:cNvPr id="10" name="Text 4"/>
          <p:cNvSpPr/>
          <p:nvPr/>
        </p:nvSpPr>
        <p:spPr>
          <a:xfrm>
            <a:off x="5885140" y="3298269"/>
            <a:ext cx="2102048"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Dropout Layers</a:t>
            </a:r>
            <a:endParaRPr lang="en-US" sz="2150" dirty="0"/>
          </a:p>
        </p:txBody>
      </p:sp>
      <p:sp>
        <p:nvSpPr>
          <p:cNvPr id="11" name="Text 5"/>
          <p:cNvSpPr/>
          <p:nvPr/>
        </p:nvSpPr>
        <p:spPr>
          <a:xfrm>
            <a:off x="5885140" y="3777139"/>
            <a:ext cx="2102048"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Preventing overfitting</a:t>
            </a:r>
            <a:endParaRPr lang="en-US" sz="1700" dirty="0"/>
          </a:p>
        </p:txBody>
      </p:sp>
      <p:sp>
        <p:nvSpPr>
          <p:cNvPr id="12" name="Shape 6"/>
          <p:cNvSpPr/>
          <p:nvPr/>
        </p:nvSpPr>
        <p:spPr>
          <a:xfrm>
            <a:off x="5719048" y="4365308"/>
            <a:ext cx="8080772" cy="15240"/>
          </a:xfrm>
          <a:prstGeom prst="roundRect">
            <a:avLst>
              <a:gd name="adj" fmla="val 610422"/>
            </a:avLst>
          </a:prstGeom>
          <a:solidFill>
            <a:srgbClr val="C7C7D0"/>
          </a:solidFill>
          <a:ln/>
        </p:spPr>
      </p:sp>
      <p:pic>
        <p:nvPicPr>
          <p:cNvPr id="13" name="Image 4" descr="preencoded.png"/>
          <p:cNvPicPr>
            <a:picLocks noChangeAspect="1"/>
          </p:cNvPicPr>
          <p:nvPr/>
        </p:nvPicPr>
        <p:blipFill>
          <a:blip r:embed="rId7"/>
          <a:stretch>
            <a:fillRect/>
          </a:stretch>
        </p:blipFill>
        <p:spPr>
          <a:xfrm>
            <a:off x="1617226" y="4408289"/>
            <a:ext cx="4855845" cy="1276112"/>
          </a:xfrm>
          <a:prstGeom prst="rect">
            <a:avLst/>
          </a:prstGeom>
        </p:spPr>
      </p:pic>
      <p:pic>
        <p:nvPicPr>
          <p:cNvPr id="14" name="Image 5" descr="preencoded.png"/>
          <p:cNvPicPr>
            <a:picLocks noChangeAspect="1"/>
          </p:cNvPicPr>
          <p:nvPr/>
        </p:nvPicPr>
        <p:blipFill>
          <a:blip r:embed="rId8"/>
          <a:stretch>
            <a:fillRect/>
          </a:stretch>
        </p:blipFill>
        <p:spPr>
          <a:xfrm>
            <a:off x="3889296" y="4851678"/>
            <a:ext cx="311468" cy="389334"/>
          </a:xfrm>
          <a:prstGeom prst="rect">
            <a:avLst/>
          </a:prstGeom>
        </p:spPr>
      </p:pic>
      <p:sp>
        <p:nvSpPr>
          <p:cNvPr id="15" name="Text 7"/>
          <p:cNvSpPr/>
          <p:nvPr/>
        </p:nvSpPr>
        <p:spPr>
          <a:xfrm>
            <a:off x="6694527" y="4629745"/>
            <a:ext cx="2768679"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LSTM Layers</a:t>
            </a:r>
            <a:endParaRPr lang="en-US" sz="2150" dirty="0"/>
          </a:p>
        </p:txBody>
      </p:sp>
      <p:sp>
        <p:nvSpPr>
          <p:cNvPr id="16" name="Text 8"/>
          <p:cNvSpPr/>
          <p:nvPr/>
        </p:nvSpPr>
        <p:spPr>
          <a:xfrm>
            <a:off x="6694527" y="5108615"/>
            <a:ext cx="5120045"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64-unit layers for sequential pattern recognition</a:t>
            </a:r>
            <a:endParaRPr lang="en-US" sz="1700" dirty="0"/>
          </a:p>
        </p:txBody>
      </p:sp>
      <p:sp>
        <p:nvSpPr>
          <p:cNvPr id="17" name="Shape 9"/>
          <p:cNvSpPr/>
          <p:nvPr/>
        </p:nvSpPr>
        <p:spPr>
          <a:xfrm>
            <a:off x="6528435" y="5696783"/>
            <a:ext cx="7271385" cy="15240"/>
          </a:xfrm>
          <a:prstGeom prst="roundRect">
            <a:avLst>
              <a:gd name="adj" fmla="val 610422"/>
            </a:avLst>
          </a:prstGeom>
          <a:solidFill>
            <a:srgbClr val="C7C7D0"/>
          </a:solidFill>
          <a:ln/>
        </p:spPr>
      </p:sp>
      <p:pic>
        <p:nvPicPr>
          <p:cNvPr id="18" name="Image 6" descr="preencoded.png"/>
          <p:cNvPicPr>
            <a:picLocks noChangeAspect="1"/>
          </p:cNvPicPr>
          <p:nvPr/>
        </p:nvPicPr>
        <p:blipFill>
          <a:blip r:embed="rId9"/>
          <a:stretch>
            <a:fillRect/>
          </a:stretch>
        </p:blipFill>
        <p:spPr>
          <a:xfrm>
            <a:off x="807839" y="5739765"/>
            <a:ext cx="6474500" cy="1276112"/>
          </a:xfrm>
          <a:prstGeom prst="rect">
            <a:avLst/>
          </a:prstGeom>
        </p:spPr>
      </p:pic>
      <p:pic>
        <p:nvPicPr>
          <p:cNvPr id="19" name="Image 7" descr="preencoded.png"/>
          <p:cNvPicPr>
            <a:picLocks noChangeAspect="1"/>
          </p:cNvPicPr>
          <p:nvPr/>
        </p:nvPicPr>
        <p:blipFill>
          <a:blip r:embed="rId10"/>
          <a:stretch>
            <a:fillRect/>
          </a:stretch>
        </p:blipFill>
        <p:spPr>
          <a:xfrm>
            <a:off x="3889296" y="6183154"/>
            <a:ext cx="311468" cy="389334"/>
          </a:xfrm>
          <a:prstGeom prst="rect">
            <a:avLst/>
          </a:prstGeom>
        </p:spPr>
      </p:pic>
      <p:sp>
        <p:nvSpPr>
          <p:cNvPr id="20" name="Text 10"/>
          <p:cNvSpPr/>
          <p:nvPr/>
        </p:nvSpPr>
        <p:spPr>
          <a:xfrm>
            <a:off x="7503795" y="5961221"/>
            <a:ext cx="2321004"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Input Layer</a:t>
            </a:r>
            <a:endParaRPr lang="en-US" sz="2150" dirty="0"/>
          </a:p>
        </p:txBody>
      </p:sp>
      <p:sp>
        <p:nvSpPr>
          <p:cNvPr id="21" name="Text 11"/>
          <p:cNvSpPr/>
          <p:nvPr/>
        </p:nvSpPr>
        <p:spPr>
          <a:xfrm>
            <a:off x="7503795" y="6440091"/>
            <a:ext cx="2321004"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60-day price sequences</a:t>
            </a:r>
            <a:endParaRPr lang="en-US" sz="1700" dirty="0"/>
          </a:p>
        </p:txBody>
      </p:sp>
      <p:sp>
        <p:nvSpPr>
          <p:cNvPr id="22" name="Text 12"/>
          <p:cNvSpPr/>
          <p:nvPr/>
        </p:nvSpPr>
        <p:spPr>
          <a:xfrm>
            <a:off x="775216" y="7264956"/>
            <a:ext cx="13079968"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Model trained with Adam optimizer over 10 epochs using MAE loss function.</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9460" y="680918"/>
            <a:ext cx="7797879" cy="1201817"/>
          </a:xfrm>
          <a:prstGeom prst="rect">
            <a:avLst/>
          </a:prstGeom>
          <a:noFill/>
          <a:ln/>
        </p:spPr>
        <p:txBody>
          <a:bodyPr wrap="square" lIns="0" tIns="0" rIns="0" bIns="0" rtlCol="0" anchor="t"/>
          <a:lstStyle/>
          <a:p>
            <a:pPr marL="0" indent="0" algn="l">
              <a:lnSpc>
                <a:spcPts val="4700"/>
              </a:lnSpc>
              <a:buNone/>
            </a:pPr>
            <a:r>
              <a:rPr lang="en-US" sz="3750" dirty="0">
                <a:solidFill>
                  <a:srgbClr val="1B1B27"/>
                </a:solidFill>
                <a:latin typeface="Raleway" pitchFamily="34" charset="0"/>
                <a:ea typeface="Raleway" pitchFamily="34" charset="-122"/>
                <a:cs typeface="Raleway" pitchFamily="34" charset="-120"/>
              </a:rPr>
              <a:t>LSTM Autoencoder for Anomaly Detection</a:t>
            </a:r>
            <a:endParaRPr lang="en-US" sz="3750" dirty="0"/>
          </a:p>
        </p:txBody>
      </p:sp>
      <p:sp>
        <p:nvSpPr>
          <p:cNvPr id="4" name="Shape 1"/>
          <p:cNvSpPr/>
          <p:nvPr/>
        </p:nvSpPr>
        <p:spPr>
          <a:xfrm>
            <a:off x="6159460" y="2171105"/>
            <a:ext cx="7797879" cy="1123236"/>
          </a:xfrm>
          <a:prstGeom prst="roundRect">
            <a:avLst>
              <a:gd name="adj" fmla="val 7191"/>
            </a:avLst>
          </a:prstGeom>
          <a:solidFill>
            <a:srgbClr val="E1E1EA"/>
          </a:solidFill>
          <a:ln w="7620">
            <a:solidFill>
              <a:srgbClr val="C7C7D0"/>
            </a:solidFill>
            <a:prstDash val="solid"/>
          </a:ln>
        </p:spPr>
      </p:sp>
      <p:sp>
        <p:nvSpPr>
          <p:cNvPr id="5" name="Text 2"/>
          <p:cNvSpPr/>
          <p:nvPr/>
        </p:nvSpPr>
        <p:spPr>
          <a:xfrm>
            <a:off x="6359366" y="2371011"/>
            <a:ext cx="2865001" cy="300395"/>
          </a:xfrm>
          <a:prstGeom prst="rect">
            <a:avLst/>
          </a:prstGeom>
          <a:noFill/>
          <a:ln/>
        </p:spPr>
        <p:txBody>
          <a:bodyPr wrap="none" lIns="0" tIns="0" rIns="0" bIns="0" rtlCol="0" anchor="t"/>
          <a:lstStyle/>
          <a:p>
            <a:pPr marL="0" indent="0" algn="l">
              <a:lnSpc>
                <a:spcPts val="2350"/>
              </a:lnSpc>
              <a:buNone/>
            </a:pPr>
            <a:r>
              <a:rPr lang="en-US" sz="1850" dirty="0">
                <a:solidFill>
                  <a:srgbClr val="3C3939"/>
                </a:solidFill>
                <a:latin typeface="Raleway" pitchFamily="34" charset="0"/>
                <a:ea typeface="Raleway" pitchFamily="34" charset="-122"/>
                <a:cs typeface="Raleway" pitchFamily="34" charset="-120"/>
              </a:rPr>
              <a:t>Autoencoder Architecture</a:t>
            </a:r>
            <a:endParaRPr lang="en-US" sz="1850" dirty="0"/>
          </a:p>
        </p:txBody>
      </p:sp>
      <p:sp>
        <p:nvSpPr>
          <p:cNvPr id="6" name="Text 3"/>
          <p:cNvSpPr/>
          <p:nvPr/>
        </p:nvSpPr>
        <p:spPr>
          <a:xfrm>
            <a:off x="6359366" y="2786777"/>
            <a:ext cx="7398067" cy="307658"/>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Used LSTM Autoencoder trained on normal behavior to establish baseline patterns.</a:t>
            </a:r>
            <a:endParaRPr lang="en-US" sz="1500" dirty="0"/>
          </a:p>
        </p:txBody>
      </p:sp>
      <p:sp>
        <p:nvSpPr>
          <p:cNvPr id="7" name="Shape 4"/>
          <p:cNvSpPr/>
          <p:nvPr/>
        </p:nvSpPr>
        <p:spPr>
          <a:xfrm>
            <a:off x="6159460" y="3486626"/>
            <a:ext cx="7797879" cy="1430893"/>
          </a:xfrm>
          <a:prstGeom prst="roundRect">
            <a:avLst>
              <a:gd name="adj" fmla="val 5645"/>
            </a:avLst>
          </a:prstGeom>
          <a:solidFill>
            <a:srgbClr val="E1E1EA"/>
          </a:solidFill>
          <a:ln w="7620">
            <a:solidFill>
              <a:srgbClr val="C7C7D0"/>
            </a:solidFill>
            <a:prstDash val="solid"/>
          </a:ln>
        </p:spPr>
      </p:sp>
      <p:sp>
        <p:nvSpPr>
          <p:cNvPr id="8" name="Text 5"/>
          <p:cNvSpPr/>
          <p:nvPr/>
        </p:nvSpPr>
        <p:spPr>
          <a:xfrm>
            <a:off x="6359366" y="3686532"/>
            <a:ext cx="2403991" cy="300395"/>
          </a:xfrm>
          <a:prstGeom prst="rect">
            <a:avLst/>
          </a:prstGeom>
          <a:noFill/>
          <a:ln/>
        </p:spPr>
        <p:txBody>
          <a:bodyPr wrap="none" lIns="0" tIns="0" rIns="0" bIns="0" rtlCol="0" anchor="t"/>
          <a:lstStyle/>
          <a:p>
            <a:pPr marL="0" indent="0" algn="l">
              <a:lnSpc>
                <a:spcPts val="2350"/>
              </a:lnSpc>
              <a:buNone/>
            </a:pPr>
            <a:r>
              <a:rPr lang="en-US" sz="1850" dirty="0">
                <a:solidFill>
                  <a:srgbClr val="3C3939"/>
                </a:solidFill>
                <a:latin typeface="Raleway" pitchFamily="34" charset="0"/>
                <a:ea typeface="Raleway" pitchFamily="34" charset="-122"/>
                <a:cs typeface="Raleway" pitchFamily="34" charset="-120"/>
              </a:rPr>
              <a:t>Reconstruction Error</a:t>
            </a:r>
            <a:endParaRPr lang="en-US" sz="1850" dirty="0"/>
          </a:p>
        </p:txBody>
      </p:sp>
      <p:sp>
        <p:nvSpPr>
          <p:cNvPr id="9" name="Text 6"/>
          <p:cNvSpPr/>
          <p:nvPr/>
        </p:nvSpPr>
        <p:spPr>
          <a:xfrm>
            <a:off x="6359366" y="4102298"/>
            <a:ext cx="7398067" cy="615315"/>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Model reconstructs input sequences; high reconstruction error signals potential anomalies.</a:t>
            </a:r>
            <a:endParaRPr lang="en-US" sz="1500" dirty="0"/>
          </a:p>
        </p:txBody>
      </p:sp>
      <p:sp>
        <p:nvSpPr>
          <p:cNvPr id="10" name="Shape 7"/>
          <p:cNvSpPr/>
          <p:nvPr/>
        </p:nvSpPr>
        <p:spPr>
          <a:xfrm>
            <a:off x="6159460" y="5109805"/>
            <a:ext cx="7797879" cy="1123236"/>
          </a:xfrm>
          <a:prstGeom prst="roundRect">
            <a:avLst>
              <a:gd name="adj" fmla="val 7191"/>
            </a:avLst>
          </a:prstGeom>
          <a:solidFill>
            <a:srgbClr val="E1E1EA"/>
          </a:solidFill>
          <a:ln w="7620">
            <a:solidFill>
              <a:srgbClr val="C7C7D0"/>
            </a:solidFill>
            <a:prstDash val="solid"/>
          </a:ln>
        </p:spPr>
      </p:sp>
      <p:sp>
        <p:nvSpPr>
          <p:cNvPr id="11" name="Text 8"/>
          <p:cNvSpPr/>
          <p:nvPr/>
        </p:nvSpPr>
        <p:spPr>
          <a:xfrm>
            <a:off x="6359366" y="5309711"/>
            <a:ext cx="2403991" cy="300395"/>
          </a:xfrm>
          <a:prstGeom prst="rect">
            <a:avLst/>
          </a:prstGeom>
          <a:noFill/>
          <a:ln/>
        </p:spPr>
        <p:txBody>
          <a:bodyPr wrap="none" lIns="0" tIns="0" rIns="0" bIns="0" rtlCol="0" anchor="t"/>
          <a:lstStyle/>
          <a:p>
            <a:pPr marL="0" indent="0" algn="l">
              <a:lnSpc>
                <a:spcPts val="2350"/>
              </a:lnSpc>
              <a:buNone/>
            </a:pPr>
            <a:r>
              <a:rPr lang="en-US" sz="1850" dirty="0">
                <a:solidFill>
                  <a:srgbClr val="3C3939"/>
                </a:solidFill>
                <a:latin typeface="Raleway" pitchFamily="34" charset="0"/>
                <a:ea typeface="Raleway" pitchFamily="34" charset="-122"/>
                <a:cs typeface="Raleway" pitchFamily="34" charset="-120"/>
              </a:rPr>
              <a:t>Threshold Selection</a:t>
            </a:r>
            <a:endParaRPr lang="en-US" sz="1850" dirty="0"/>
          </a:p>
        </p:txBody>
      </p:sp>
      <p:sp>
        <p:nvSpPr>
          <p:cNvPr id="12" name="Text 9"/>
          <p:cNvSpPr/>
          <p:nvPr/>
        </p:nvSpPr>
        <p:spPr>
          <a:xfrm>
            <a:off x="6359366" y="5725477"/>
            <a:ext cx="7398067" cy="307658"/>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Chose threshold based on error distribution to flag unusual points in financial data.</a:t>
            </a:r>
            <a:endParaRPr lang="en-US" sz="1500" dirty="0"/>
          </a:p>
        </p:txBody>
      </p:sp>
      <p:sp>
        <p:nvSpPr>
          <p:cNvPr id="13" name="Shape 10"/>
          <p:cNvSpPr/>
          <p:nvPr/>
        </p:nvSpPr>
        <p:spPr>
          <a:xfrm>
            <a:off x="6159460" y="6425327"/>
            <a:ext cx="7797879" cy="1123236"/>
          </a:xfrm>
          <a:prstGeom prst="roundRect">
            <a:avLst>
              <a:gd name="adj" fmla="val 7191"/>
            </a:avLst>
          </a:prstGeom>
          <a:solidFill>
            <a:srgbClr val="E1E1EA"/>
          </a:solidFill>
          <a:ln w="7620">
            <a:solidFill>
              <a:srgbClr val="C7C7D0"/>
            </a:solidFill>
            <a:prstDash val="solid"/>
          </a:ln>
        </p:spPr>
      </p:sp>
      <p:sp>
        <p:nvSpPr>
          <p:cNvPr id="14" name="Text 11"/>
          <p:cNvSpPr/>
          <p:nvPr/>
        </p:nvSpPr>
        <p:spPr>
          <a:xfrm>
            <a:off x="6359366" y="6625233"/>
            <a:ext cx="2403991" cy="300395"/>
          </a:xfrm>
          <a:prstGeom prst="rect">
            <a:avLst/>
          </a:prstGeom>
          <a:noFill/>
          <a:ln/>
        </p:spPr>
        <p:txBody>
          <a:bodyPr wrap="none" lIns="0" tIns="0" rIns="0" bIns="0" rtlCol="0" anchor="t"/>
          <a:lstStyle/>
          <a:p>
            <a:pPr marL="0" indent="0" algn="l">
              <a:lnSpc>
                <a:spcPts val="2350"/>
              </a:lnSpc>
              <a:buNone/>
            </a:pPr>
            <a:r>
              <a:rPr lang="en-US" sz="1850" dirty="0">
                <a:solidFill>
                  <a:srgbClr val="3C3939"/>
                </a:solidFill>
                <a:latin typeface="Raleway" pitchFamily="34" charset="0"/>
                <a:ea typeface="Raleway" pitchFamily="34" charset="-122"/>
                <a:cs typeface="Raleway" pitchFamily="34" charset="-120"/>
              </a:rPr>
              <a:t>Real-time Detection</a:t>
            </a:r>
            <a:endParaRPr lang="en-US" sz="1850" dirty="0"/>
          </a:p>
        </p:txBody>
      </p:sp>
      <p:sp>
        <p:nvSpPr>
          <p:cNvPr id="15" name="Text 12"/>
          <p:cNvSpPr/>
          <p:nvPr/>
        </p:nvSpPr>
        <p:spPr>
          <a:xfrm>
            <a:off x="6359366" y="7040999"/>
            <a:ext cx="7398067" cy="307658"/>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System continuously monitors incoming market data against learned normal patterns.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35468"/>
            <a:ext cx="764512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Price Prediction Performance</a:t>
            </a:r>
            <a:endParaRPr lang="en-US" sz="4450" dirty="0"/>
          </a:p>
        </p:txBody>
      </p:sp>
      <p:sp>
        <p:nvSpPr>
          <p:cNvPr id="3" name="Shape 1"/>
          <p:cNvSpPr/>
          <p:nvPr/>
        </p:nvSpPr>
        <p:spPr>
          <a:xfrm>
            <a:off x="793790" y="2997875"/>
            <a:ext cx="510302" cy="510302"/>
          </a:xfrm>
          <a:prstGeom prst="roundRect">
            <a:avLst>
              <a:gd name="adj" fmla="val 18669"/>
            </a:avLst>
          </a:prstGeom>
          <a:solidFill>
            <a:srgbClr val="E1E1EA"/>
          </a:solidFill>
          <a:ln w="7620">
            <a:solidFill>
              <a:srgbClr val="C7C7D0"/>
            </a:solidFill>
            <a:prstDash val="solid"/>
          </a:ln>
        </p:spPr>
      </p:sp>
      <p:sp>
        <p:nvSpPr>
          <p:cNvPr id="4" name="Text 2"/>
          <p:cNvSpPr/>
          <p:nvPr/>
        </p:nvSpPr>
        <p:spPr>
          <a:xfrm>
            <a:off x="1530906" y="3075742"/>
            <a:ext cx="5309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Model input: Last 60 days of stock prices</a:t>
            </a:r>
            <a:endParaRPr lang="en-US" sz="2200" dirty="0"/>
          </a:p>
        </p:txBody>
      </p:sp>
      <p:sp>
        <p:nvSpPr>
          <p:cNvPr id="5" name="Text 3"/>
          <p:cNvSpPr/>
          <p:nvPr/>
        </p:nvSpPr>
        <p:spPr>
          <a:xfrm>
            <a:off x="1530906" y="356616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Time window captures sufficient historical patterns for accurate prediction</a:t>
            </a:r>
            <a:endParaRPr lang="en-US" sz="1750" dirty="0"/>
          </a:p>
        </p:txBody>
      </p:sp>
      <p:sp>
        <p:nvSpPr>
          <p:cNvPr id="6" name="Shape 4"/>
          <p:cNvSpPr/>
          <p:nvPr/>
        </p:nvSpPr>
        <p:spPr>
          <a:xfrm>
            <a:off x="7457003" y="2997875"/>
            <a:ext cx="510302" cy="510302"/>
          </a:xfrm>
          <a:prstGeom prst="roundRect">
            <a:avLst>
              <a:gd name="adj" fmla="val 18669"/>
            </a:avLst>
          </a:prstGeom>
          <a:solidFill>
            <a:srgbClr val="E1E1EA"/>
          </a:solidFill>
          <a:ln w="7620">
            <a:solidFill>
              <a:srgbClr val="C7C7D0"/>
            </a:solidFill>
            <a:prstDash val="solid"/>
          </a:ln>
        </p:spPr>
      </p:sp>
      <p:sp>
        <p:nvSpPr>
          <p:cNvPr id="7" name="Text 5"/>
          <p:cNvSpPr/>
          <p:nvPr/>
        </p:nvSpPr>
        <p:spPr>
          <a:xfrm>
            <a:off x="8194119" y="3075742"/>
            <a:ext cx="5372219"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Model output: Next day's price prediction</a:t>
            </a:r>
            <a:endParaRPr lang="en-US" sz="2200" dirty="0"/>
          </a:p>
        </p:txBody>
      </p:sp>
      <p:sp>
        <p:nvSpPr>
          <p:cNvPr id="8" name="Text 6"/>
          <p:cNvSpPr/>
          <p:nvPr/>
        </p:nvSpPr>
        <p:spPr>
          <a:xfrm>
            <a:off x="8194119" y="356616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Single-step forecasting optimized for short-term market movements</a:t>
            </a:r>
            <a:endParaRPr lang="en-US" sz="1750" dirty="0"/>
          </a:p>
        </p:txBody>
      </p:sp>
      <p:sp>
        <p:nvSpPr>
          <p:cNvPr id="9" name="Shape 7"/>
          <p:cNvSpPr/>
          <p:nvPr/>
        </p:nvSpPr>
        <p:spPr>
          <a:xfrm>
            <a:off x="793790" y="4745593"/>
            <a:ext cx="510302" cy="510302"/>
          </a:xfrm>
          <a:prstGeom prst="roundRect">
            <a:avLst>
              <a:gd name="adj" fmla="val 18669"/>
            </a:avLst>
          </a:prstGeom>
          <a:solidFill>
            <a:srgbClr val="E1E1EA"/>
          </a:solidFill>
          <a:ln w="7620">
            <a:solidFill>
              <a:srgbClr val="C7C7D0"/>
            </a:solidFill>
            <a:prstDash val="solid"/>
          </a:ln>
        </p:spPr>
      </p:sp>
      <p:sp>
        <p:nvSpPr>
          <p:cNvPr id="10" name="Text 8"/>
          <p:cNvSpPr/>
          <p:nvPr/>
        </p:nvSpPr>
        <p:spPr>
          <a:xfrm>
            <a:off x="1530906" y="4823460"/>
            <a:ext cx="4963001"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Used many-to-one LSTM architecture</a:t>
            </a:r>
            <a:endParaRPr lang="en-US" sz="2200" dirty="0"/>
          </a:p>
        </p:txBody>
      </p:sp>
      <p:sp>
        <p:nvSpPr>
          <p:cNvPr id="11" name="Text 9"/>
          <p:cNvSpPr/>
          <p:nvPr/>
        </p:nvSpPr>
        <p:spPr>
          <a:xfrm>
            <a:off x="1530906" y="5313878"/>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Specialized network design for time series sequence processing</a:t>
            </a:r>
            <a:endParaRPr lang="en-US" sz="1750" dirty="0"/>
          </a:p>
        </p:txBody>
      </p:sp>
      <p:sp>
        <p:nvSpPr>
          <p:cNvPr id="12" name="Shape 10"/>
          <p:cNvSpPr/>
          <p:nvPr/>
        </p:nvSpPr>
        <p:spPr>
          <a:xfrm>
            <a:off x="7457003" y="4745593"/>
            <a:ext cx="510302" cy="510302"/>
          </a:xfrm>
          <a:prstGeom prst="roundRect">
            <a:avLst>
              <a:gd name="adj" fmla="val 18669"/>
            </a:avLst>
          </a:prstGeom>
          <a:solidFill>
            <a:srgbClr val="E1E1EA"/>
          </a:solidFill>
          <a:ln w="7620">
            <a:solidFill>
              <a:srgbClr val="C7C7D0"/>
            </a:solidFill>
            <a:prstDash val="solid"/>
          </a:ln>
        </p:spPr>
      </p:sp>
      <p:sp>
        <p:nvSpPr>
          <p:cNvPr id="13" name="Text 11"/>
          <p:cNvSpPr/>
          <p:nvPr/>
        </p:nvSpPr>
        <p:spPr>
          <a:xfrm>
            <a:off x="8194119" y="4823460"/>
            <a:ext cx="5642610" cy="708660"/>
          </a:xfrm>
          <a:prstGeom prst="rect">
            <a:avLst/>
          </a:prstGeom>
          <a:noFill/>
          <a:ln/>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Minimized Mean Squared Error (MSE) during training</a:t>
            </a:r>
            <a:endParaRPr lang="en-US" sz="2200" dirty="0"/>
          </a:p>
        </p:txBody>
      </p:sp>
      <p:sp>
        <p:nvSpPr>
          <p:cNvPr id="14" name="Text 12"/>
          <p:cNvSpPr/>
          <p:nvPr/>
        </p:nvSpPr>
        <p:spPr>
          <a:xfrm>
            <a:off x="8194119" y="5668208"/>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Loss function penalizes larger prediction errors more heavily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29471" y="417790"/>
            <a:ext cx="5368885" cy="472797"/>
          </a:xfrm>
          <a:prstGeom prst="rect">
            <a:avLst/>
          </a:prstGeom>
          <a:noFill/>
          <a:ln/>
        </p:spPr>
        <p:txBody>
          <a:bodyPr wrap="none" lIns="0" tIns="0" rIns="0" bIns="0" rtlCol="0" anchor="t"/>
          <a:lstStyle/>
          <a:p>
            <a:pPr marL="0" indent="0" algn="l">
              <a:lnSpc>
                <a:spcPts val="3700"/>
              </a:lnSpc>
              <a:buNone/>
            </a:pPr>
            <a:r>
              <a:rPr lang="en-US" sz="2950" dirty="0">
                <a:solidFill>
                  <a:srgbClr val="1B1B27"/>
                </a:solidFill>
                <a:latin typeface="Raleway" pitchFamily="34" charset="0"/>
                <a:ea typeface="Raleway" pitchFamily="34" charset="-122"/>
                <a:cs typeface="Raleway" pitchFamily="34" charset="-120"/>
              </a:rPr>
              <a:t>Results &amp; Performance Metrics</a:t>
            </a:r>
            <a:endParaRPr lang="en-US" sz="2950" dirty="0"/>
          </a:p>
        </p:txBody>
      </p:sp>
      <p:sp>
        <p:nvSpPr>
          <p:cNvPr id="4" name="Text 1"/>
          <p:cNvSpPr/>
          <p:nvPr/>
        </p:nvSpPr>
        <p:spPr>
          <a:xfrm>
            <a:off x="529471" y="1193125"/>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95%</a:t>
            </a:r>
            <a:endParaRPr lang="en-US" sz="3900" dirty="0"/>
          </a:p>
        </p:txBody>
      </p:sp>
      <p:sp>
        <p:nvSpPr>
          <p:cNvPr id="5" name="Text 2"/>
          <p:cNvSpPr/>
          <p:nvPr/>
        </p:nvSpPr>
        <p:spPr>
          <a:xfrm>
            <a:off x="3476625" y="1881426"/>
            <a:ext cx="2190631" cy="236458"/>
          </a:xfrm>
          <a:prstGeom prst="rect">
            <a:avLst/>
          </a:prstGeom>
          <a:noFill/>
          <a:ln/>
        </p:spPr>
        <p:txBody>
          <a:bodyPr wrap="none" lIns="0" tIns="0" rIns="0" bIns="0" rtlCol="0" anchor="t"/>
          <a:lstStyle/>
          <a:p>
            <a:pPr marL="0" indent="0" algn="ctr">
              <a:lnSpc>
                <a:spcPts val="1850"/>
              </a:lnSpc>
              <a:buNone/>
            </a:pPr>
            <a:r>
              <a:rPr lang="en-US" sz="1450" dirty="0">
                <a:solidFill>
                  <a:srgbClr val="3C3939"/>
                </a:solidFill>
                <a:latin typeface="Raleway" pitchFamily="34" charset="0"/>
                <a:ea typeface="Raleway" pitchFamily="34" charset="-122"/>
                <a:cs typeface="Raleway" pitchFamily="34" charset="-120"/>
              </a:rPr>
              <a:t>Trend Direction Accuracy</a:t>
            </a:r>
            <a:endParaRPr lang="en-US" sz="1450" dirty="0"/>
          </a:p>
        </p:txBody>
      </p:sp>
      <p:sp>
        <p:nvSpPr>
          <p:cNvPr id="6" name="Text 3"/>
          <p:cNvSpPr/>
          <p:nvPr/>
        </p:nvSpPr>
        <p:spPr>
          <a:xfrm>
            <a:off x="529471" y="2208609"/>
            <a:ext cx="8085058" cy="242054"/>
          </a:xfrm>
          <a:prstGeom prst="rect">
            <a:avLst/>
          </a:prstGeom>
          <a:noFill/>
          <a:ln/>
        </p:spPr>
        <p:txBody>
          <a:bodyPr wrap="none" lIns="0" tIns="0" rIns="0" bIns="0" rtlCol="0" anchor="t"/>
          <a:lstStyle/>
          <a:p>
            <a:pPr marL="0" indent="0" algn="ctr">
              <a:lnSpc>
                <a:spcPts val="1900"/>
              </a:lnSpc>
              <a:buNone/>
            </a:pPr>
            <a:r>
              <a:rPr lang="en-US" sz="1150" dirty="0">
                <a:solidFill>
                  <a:srgbClr val="3C3939"/>
                </a:solidFill>
                <a:latin typeface="Roboto" pitchFamily="34" charset="0"/>
                <a:ea typeface="Roboto" pitchFamily="34" charset="-122"/>
                <a:cs typeface="Roboto" pitchFamily="34" charset="-120"/>
              </a:rPr>
              <a:t>Correct prediction of price movement direction</a:t>
            </a:r>
            <a:endParaRPr lang="en-US" sz="1150" dirty="0"/>
          </a:p>
        </p:txBody>
      </p:sp>
      <p:sp>
        <p:nvSpPr>
          <p:cNvPr id="7" name="Text 4"/>
          <p:cNvSpPr/>
          <p:nvPr/>
        </p:nvSpPr>
        <p:spPr>
          <a:xfrm>
            <a:off x="529471" y="2980134"/>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0.01</a:t>
            </a:r>
            <a:endParaRPr lang="en-US" sz="3900" dirty="0"/>
          </a:p>
        </p:txBody>
      </p:sp>
      <p:sp>
        <p:nvSpPr>
          <p:cNvPr id="8" name="Text 5"/>
          <p:cNvSpPr/>
          <p:nvPr/>
        </p:nvSpPr>
        <p:spPr>
          <a:xfrm>
            <a:off x="3626287" y="3668435"/>
            <a:ext cx="1891308" cy="236458"/>
          </a:xfrm>
          <a:prstGeom prst="rect">
            <a:avLst/>
          </a:prstGeom>
          <a:noFill/>
          <a:ln/>
        </p:spPr>
        <p:txBody>
          <a:bodyPr wrap="none" lIns="0" tIns="0" rIns="0" bIns="0" rtlCol="0" anchor="t"/>
          <a:lstStyle/>
          <a:p>
            <a:pPr marL="0" indent="0" algn="ctr">
              <a:lnSpc>
                <a:spcPts val="1850"/>
              </a:lnSpc>
              <a:buNone/>
            </a:pPr>
            <a:r>
              <a:rPr lang="en-US" sz="16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Loss</a:t>
            </a:r>
            <a:endParaRPr lang="en-US" sz="1450" dirty="0">
              <a:latin typeface="Roboto" panose="02000000000000000000" pitchFamily="2" charset="0"/>
              <a:ea typeface="Roboto" panose="02000000000000000000" pitchFamily="2" charset="0"/>
              <a:cs typeface="Roboto" panose="02000000000000000000" pitchFamily="2" charset="0"/>
            </a:endParaRPr>
          </a:p>
        </p:txBody>
      </p:sp>
      <p:sp>
        <p:nvSpPr>
          <p:cNvPr id="9" name="Text 6"/>
          <p:cNvSpPr/>
          <p:nvPr/>
        </p:nvSpPr>
        <p:spPr>
          <a:xfrm>
            <a:off x="529471" y="3995618"/>
            <a:ext cx="8085058" cy="242054"/>
          </a:xfrm>
          <a:prstGeom prst="rect">
            <a:avLst/>
          </a:prstGeom>
          <a:noFill/>
          <a:ln/>
        </p:spPr>
        <p:txBody>
          <a:bodyPr wrap="none" lIns="0" tIns="0" rIns="0" bIns="0" rtlCol="0" anchor="t"/>
          <a:lstStyle/>
          <a:p>
            <a:pPr marL="0" indent="0" algn="ctr">
              <a:lnSpc>
                <a:spcPts val="1900"/>
              </a:lnSpc>
              <a:buNone/>
            </a:pPr>
            <a:r>
              <a:rPr lang="en-US" sz="1150" dirty="0">
                <a:solidFill>
                  <a:srgbClr val="3C3939"/>
                </a:solidFill>
                <a:latin typeface="Roboto" pitchFamily="34" charset="0"/>
                <a:ea typeface="Roboto" pitchFamily="34" charset="-122"/>
                <a:cs typeface="Roboto" pitchFamily="34" charset="-120"/>
              </a:rPr>
              <a:t> loss of prediction </a:t>
            </a:r>
            <a:endParaRPr lang="en-US" sz="1150" dirty="0"/>
          </a:p>
        </p:txBody>
      </p:sp>
      <p:sp>
        <p:nvSpPr>
          <p:cNvPr id="10" name="Text 7"/>
          <p:cNvSpPr/>
          <p:nvPr/>
        </p:nvSpPr>
        <p:spPr>
          <a:xfrm>
            <a:off x="529471" y="4767143"/>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0.02</a:t>
            </a:r>
            <a:endParaRPr lang="en-US" sz="3900" dirty="0"/>
          </a:p>
        </p:txBody>
      </p:sp>
      <p:sp>
        <p:nvSpPr>
          <p:cNvPr id="11" name="Text 8"/>
          <p:cNvSpPr/>
          <p:nvPr/>
        </p:nvSpPr>
        <p:spPr>
          <a:xfrm>
            <a:off x="3626287" y="5455444"/>
            <a:ext cx="1891308" cy="236458"/>
          </a:xfrm>
          <a:prstGeom prst="rect">
            <a:avLst/>
          </a:prstGeom>
          <a:noFill/>
          <a:ln/>
        </p:spPr>
        <p:txBody>
          <a:bodyPr wrap="none" lIns="0" tIns="0" rIns="0" bIns="0" rtlCol="0" anchor="t"/>
          <a:lstStyle/>
          <a:p>
            <a:pPr marL="0" indent="0" algn="ctr">
              <a:lnSpc>
                <a:spcPts val="1850"/>
              </a:lnSpc>
              <a:buNone/>
            </a:pPr>
            <a:r>
              <a:rPr lang="en-US" sz="1450" dirty="0">
                <a:solidFill>
                  <a:srgbClr val="3C3939"/>
                </a:solidFill>
                <a:latin typeface="Roboto" panose="02000000000000000000" pitchFamily="2" charset="0"/>
                <a:ea typeface="Roboto" panose="02000000000000000000" pitchFamily="2" charset="0"/>
                <a:cs typeface="Roboto" panose="02000000000000000000" pitchFamily="2" charset="0"/>
              </a:rPr>
              <a:t>  Root Mean Squared Error</a:t>
            </a:r>
            <a:endParaRPr lang="en-US" sz="1450" dirty="0">
              <a:latin typeface="Roboto" panose="02000000000000000000" pitchFamily="2" charset="0"/>
              <a:ea typeface="Roboto" panose="02000000000000000000" pitchFamily="2" charset="0"/>
              <a:cs typeface="Roboto" panose="02000000000000000000" pitchFamily="2" charset="0"/>
            </a:endParaRPr>
          </a:p>
        </p:txBody>
      </p:sp>
      <p:sp>
        <p:nvSpPr>
          <p:cNvPr id="12" name="Text 9"/>
          <p:cNvSpPr/>
          <p:nvPr/>
        </p:nvSpPr>
        <p:spPr>
          <a:xfrm>
            <a:off x="529471" y="5782628"/>
            <a:ext cx="8085058" cy="242054"/>
          </a:xfrm>
          <a:prstGeom prst="rect">
            <a:avLst/>
          </a:prstGeom>
          <a:noFill/>
          <a:ln/>
        </p:spPr>
        <p:txBody>
          <a:bodyPr wrap="none" lIns="0" tIns="0" rIns="0" bIns="0" rtlCol="0" anchor="t"/>
          <a:lstStyle/>
          <a:p>
            <a:pPr marL="0" indent="0" algn="ctr">
              <a:lnSpc>
                <a:spcPts val="1900"/>
              </a:lnSpc>
              <a:buNone/>
            </a:pPr>
            <a:endParaRPr lang="en-US" sz="1150" dirty="0"/>
          </a:p>
        </p:txBody>
      </p:sp>
      <p:sp>
        <p:nvSpPr>
          <p:cNvPr id="13" name="Text 10"/>
          <p:cNvSpPr/>
          <p:nvPr/>
        </p:nvSpPr>
        <p:spPr>
          <a:xfrm>
            <a:off x="529471" y="6554153"/>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94%</a:t>
            </a:r>
            <a:endParaRPr lang="en-US" sz="3900" dirty="0"/>
          </a:p>
        </p:txBody>
      </p:sp>
      <p:sp>
        <p:nvSpPr>
          <p:cNvPr id="14" name="Text 11"/>
          <p:cNvSpPr/>
          <p:nvPr/>
        </p:nvSpPr>
        <p:spPr>
          <a:xfrm>
            <a:off x="3316724" y="7242453"/>
            <a:ext cx="2510552" cy="236458"/>
          </a:xfrm>
          <a:prstGeom prst="rect">
            <a:avLst/>
          </a:prstGeom>
          <a:noFill/>
          <a:ln/>
        </p:spPr>
        <p:txBody>
          <a:bodyPr wrap="none" lIns="0" tIns="0" rIns="0" bIns="0" rtlCol="0" anchor="t"/>
          <a:lstStyle/>
          <a:p>
            <a:pPr marL="0" indent="0" algn="ctr">
              <a:lnSpc>
                <a:spcPts val="1850"/>
              </a:lnSpc>
              <a:buNone/>
            </a:pPr>
            <a:r>
              <a:rPr lang="en-US" sz="1450" dirty="0">
                <a:solidFill>
                  <a:srgbClr val="3C3939"/>
                </a:solidFill>
                <a:latin typeface="Raleway" pitchFamily="34" charset="0"/>
                <a:ea typeface="Raleway" pitchFamily="34" charset="-122"/>
                <a:cs typeface="Raleway" pitchFamily="34" charset="-120"/>
              </a:rPr>
              <a:t>Anomaly Detection Precision</a:t>
            </a:r>
            <a:endParaRPr lang="en-US" sz="1450" dirty="0"/>
          </a:p>
        </p:txBody>
      </p:sp>
      <p:sp>
        <p:nvSpPr>
          <p:cNvPr id="15" name="Text 12"/>
          <p:cNvSpPr/>
          <p:nvPr/>
        </p:nvSpPr>
        <p:spPr>
          <a:xfrm>
            <a:off x="529471" y="7569637"/>
            <a:ext cx="8085058" cy="242054"/>
          </a:xfrm>
          <a:prstGeom prst="rect">
            <a:avLst/>
          </a:prstGeom>
          <a:noFill/>
          <a:ln/>
        </p:spPr>
        <p:txBody>
          <a:bodyPr wrap="none" lIns="0" tIns="0" rIns="0" bIns="0" rtlCol="0" anchor="t"/>
          <a:lstStyle/>
          <a:p>
            <a:pPr marL="0" indent="0" algn="ctr">
              <a:lnSpc>
                <a:spcPts val="1900"/>
              </a:lnSpc>
              <a:buNone/>
            </a:pPr>
            <a:r>
              <a:rPr lang="en-US" sz="1150" dirty="0">
                <a:solidFill>
                  <a:srgbClr val="3C3939"/>
                </a:solidFill>
                <a:latin typeface="Roboto" pitchFamily="34" charset="0"/>
                <a:ea typeface="Roboto" pitchFamily="34" charset="-122"/>
                <a:cs typeface="Roboto" pitchFamily="34" charset="-120"/>
              </a:rPr>
              <a:t>Accuracy of identified anomalies</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705</Words>
  <Application>Microsoft Office PowerPoint</Application>
  <PresentationFormat>Custom</PresentationFormat>
  <Paragraphs>102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obada ghali</cp:lastModifiedBy>
  <cp:revision>6</cp:revision>
  <dcterms:created xsi:type="dcterms:W3CDTF">2025-05-10T03:16:10Z</dcterms:created>
  <dcterms:modified xsi:type="dcterms:W3CDTF">2025-05-11T21:04:33Z</dcterms:modified>
</cp:coreProperties>
</file>