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4" r:id="rId4"/>
    <p:sldId id="267" r:id="rId5"/>
    <p:sldId id="277" r:id="rId6"/>
    <p:sldId id="266" r:id="rId7"/>
    <p:sldId id="278" r:id="rId8"/>
    <p:sldId id="279" r:id="rId9"/>
    <p:sldId id="280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7" d="100"/>
          <a:sy n="87" d="100"/>
        </p:scale>
        <p:origin x="480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11811000" cy="1711037"/>
          </a:xfrm>
        </p:spPr>
        <p:txBody>
          <a:bodyPr/>
          <a:lstStyle/>
          <a:p>
            <a:r>
              <a:rPr lang="en-US" dirty="0"/>
              <a:t>Stock Market Anomaly Detection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97037"/>
            <a:ext cx="10058400" cy="1559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Case Study: Microsoft (MSFT)</a:t>
            </a:r>
          </a:p>
          <a:p>
            <a:pPr algn="just"/>
            <a:r>
              <a:rPr lang="en-US" dirty="0"/>
              <a:t>AMMAR BUVEYDANI 210207320 </a:t>
            </a:r>
          </a:p>
          <a:p>
            <a:r>
              <a:rPr lang="en-US" dirty="0"/>
              <a:t>MAHMOUD ABDELRAHMAN 210203303</a:t>
            </a:r>
          </a:p>
          <a:p>
            <a:r>
              <a:rPr lang="en-US" dirty="0"/>
              <a:t>Ali MUAAMAR ABDULJABBAR AL DUBAI 210207351</a:t>
            </a:r>
          </a:p>
          <a:p>
            <a:r>
              <a:rPr lang="en-US" dirty="0"/>
              <a:t>OBADA M A GHALI 210207359</a:t>
            </a:r>
          </a:p>
          <a:p>
            <a:r>
              <a:rPr lang="en-US" dirty="0"/>
              <a:t>ABDULRAHIM HIJAZI 220207346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C157-FE5B-4F64-B1FB-FD1F4350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467B-3FB1-AE05-65FE-3D7B4E8F4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Plotted: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Predictions</a:t>
            </a:r>
          </a:p>
          <a:p>
            <a:pPr>
              <a:buNone/>
            </a:pPr>
            <a:r>
              <a:rPr lang="en-US" b="1" dirty="0"/>
              <a:t>Findings: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Predictions closely follow real closing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Detected points of deviation/anomalies.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716E65-1FC8-C96E-3C8F-C22B162FD03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8911"/>
            <a:ext cx="5410200" cy="434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1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8732-A67F-E43B-9626-D77420A1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59A8-2FE2-4931-FBB6-810F2BE8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detected anomalies and trends in Microsoft stock prices.</a:t>
            </a:r>
          </a:p>
          <a:p>
            <a:r>
              <a:rPr lang="en-US" dirty="0"/>
              <a:t>LSTM models are effective for time series prediction tasks.</a:t>
            </a:r>
          </a:p>
          <a:p>
            <a:r>
              <a:rPr lang="en-US" dirty="0"/>
              <a:t>Future improvements:</a:t>
            </a:r>
          </a:p>
          <a:p>
            <a:pPr lvl="1"/>
            <a:r>
              <a:rPr lang="en-US" dirty="0"/>
              <a:t>Try other architectures (GRU, Transformer models).</a:t>
            </a:r>
          </a:p>
          <a:p>
            <a:pPr lvl="1"/>
            <a:r>
              <a:rPr lang="en-US" dirty="0"/>
              <a:t>Include more features (Volume, High, Low).</a:t>
            </a:r>
          </a:p>
          <a:p>
            <a:pPr lvl="1"/>
            <a:r>
              <a:rPr lang="en-US" dirty="0"/>
              <a:t>Detect real-time anomalies for live trading systems.</a:t>
            </a:r>
          </a:p>
        </p:txBody>
      </p:sp>
    </p:spTree>
    <p:extLst>
      <p:ext uri="{BB962C8B-B14F-4D97-AF65-F5344CB8AC3E}">
        <p14:creationId xmlns:p14="http://schemas.microsoft.com/office/powerpoint/2010/main" val="1627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  <a:br>
              <a:rPr lang="en-US" dirty="0"/>
            </a:br>
            <a:r>
              <a:rPr lang="en-US" dirty="0"/>
              <a:t>Detect  and predict anomalies in Microsoft stock price behavior using Machine Learning.</a:t>
            </a:r>
          </a:p>
          <a:p>
            <a:r>
              <a:rPr lang="en-US" dirty="0"/>
              <a:t>Methods:</a:t>
            </a:r>
            <a:br>
              <a:rPr lang="en-US" dirty="0"/>
            </a:br>
            <a:r>
              <a:rPr lang="en-US" dirty="0"/>
              <a:t>Data analysis, preprocessing, LSTM modeling, and visualization.</a:t>
            </a:r>
          </a:p>
          <a:p>
            <a:r>
              <a:rPr lang="en-US" dirty="0"/>
              <a:t>Tools:</a:t>
            </a:r>
            <a:br>
              <a:rPr lang="en-US" dirty="0"/>
            </a:br>
            <a:r>
              <a:rPr lang="en-US" dirty="0"/>
              <a:t>Python, TensorFlow, </a:t>
            </a:r>
            <a:r>
              <a:rPr lang="en-US" dirty="0" err="1"/>
              <a:t>Keras</a:t>
            </a:r>
            <a:r>
              <a:rPr lang="en-US" dirty="0"/>
              <a:t>, pandas, </a:t>
            </a:r>
            <a:r>
              <a:rPr lang="en-US" dirty="0" err="1"/>
              <a:t>sklearn</a:t>
            </a:r>
            <a:r>
              <a:rPr lang="en-US" dirty="0"/>
              <a:t>, Matplotlib, Seaborn.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B8F4-70D4-4824-24BE-24BD9318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LSTM for Stock Market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957E-2340-DBC0-8264-AAE42980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9144000" cy="48006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Time Series Data:</a:t>
            </a:r>
            <a:endParaRPr lang="en-US" dirty="0"/>
          </a:p>
          <a:p>
            <a:pPr lvl="1"/>
            <a:r>
              <a:rPr lang="en-US" dirty="0"/>
              <a:t>Stock prices are </a:t>
            </a:r>
            <a:r>
              <a:rPr lang="en-US" b="1" dirty="0"/>
              <a:t>sequential</a:t>
            </a:r>
            <a:r>
              <a:rPr lang="en-US" dirty="0"/>
              <a:t> — today's price depends on yesterday's, and so on.</a:t>
            </a:r>
          </a:p>
          <a:p>
            <a:pPr lvl="1"/>
            <a:r>
              <a:rPr lang="en-US" dirty="0"/>
              <a:t>LSTM (Long Short-Term Memory networks) are </a:t>
            </a:r>
            <a:r>
              <a:rPr lang="en-US" b="1" dirty="0"/>
              <a:t>designed specifically for time series and sequential data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 Memory Ability:</a:t>
            </a:r>
            <a:endParaRPr lang="en-US" dirty="0"/>
          </a:p>
          <a:p>
            <a:pPr lvl="1"/>
            <a:r>
              <a:rPr lang="en-US" dirty="0"/>
              <a:t>LSTMs can "remember" patterns over </a:t>
            </a:r>
            <a:r>
              <a:rPr lang="en-US" b="1" dirty="0"/>
              <a:t>long periods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critical for stocks, because past events (weeks/months ago) can still impact today's price.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Handle Complex Patterns:</a:t>
            </a:r>
            <a:endParaRPr lang="en-US" dirty="0"/>
          </a:p>
          <a:p>
            <a:pPr lvl="1"/>
            <a:r>
              <a:rPr lang="en-US" dirty="0"/>
              <a:t>Stock prices are </a:t>
            </a:r>
            <a:r>
              <a:rPr lang="en-US" b="1" dirty="0"/>
              <a:t>noisy and non-linear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LSTM can capture </a:t>
            </a:r>
            <a:r>
              <a:rPr lang="en-US" b="1" dirty="0"/>
              <a:t>hidden trends</a:t>
            </a:r>
            <a:r>
              <a:rPr lang="en-US" dirty="0"/>
              <a:t>, </a:t>
            </a:r>
            <a:r>
              <a:rPr lang="en-US" b="1" dirty="0"/>
              <a:t>cyclic behaviors</a:t>
            </a:r>
            <a:r>
              <a:rPr lang="en-US" dirty="0"/>
              <a:t>, and </a:t>
            </a:r>
            <a:r>
              <a:rPr lang="en-US" b="1" dirty="0"/>
              <a:t>anomalies</a:t>
            </a:r>
            <a:r>
              <a:rPr lang="en-US" dirty="0"/>
              <a:t> that simple models (like linear regression) would miss.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Avoids Short-Term Forgetfulness:</a:t>
            </a:r>
            <a:endParaRPr lang="en-US" dirty="0"/>
          </a:p>
          <a:p>
            <a:pPr lvl="1"/>
            <a:r>
              <a:rPr lang="en-US" dirty="0"/>
              <a:t>Traditional RNNs (Recurrent Neural Networks) </a:t>
            </a:r>
            <a:r>
              <a:rPr lang="en-US" b="1" dirty="0"/>
              <a:t>suffer from vanishing gradients</a:t>
            </a:r>
            <a:r>
              <a:rPr lang="en-US" dirty="0"/>
              <a:t> — they "forget" earlier information quickly.</a:t>
            </a:r>
          </a:p>
          <a:p>
            <a:pPr lvl="1"/>
            <a:r>
              <a:rPr lang="en-US" dirty="0"/>
              <a:t>LSTM solves this using </a:t>
            </a:r>
            <a:r>
              <a:rPr lang="en-US" b="1" dirty="0"/>
              <a:t>gates</a:t>
            </a:r>
            <a:r>
              <a:rPr lang="en-US" dirty="0"/>
              <a:t> (forget gate, input gate, output gate) that </a:t>
            </a:r>
            <a:r>
              <a:rPr lang="en-US" b="1" dirty="0"/>
              <a:t>control what information to keep or discard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 Proven Success:</a:t>
            </a:r>
          </a:p>
          <a:p>
            <a:pPr lvl="1"/>
            <a:r>
              <a:rPr lang="en-US" dirty="0"/>
              <a:t>LSTM models have been successfully used in </a:t>
            </a:r>
            <a:r>
              <a:rPr lang="en-US" b="1" dirty="0"/>
              <a:t>finance, stock prediction, weather forecasting, language translation</a:t>
            </a:r>
            <a:r>
              <a:rPr lang="en-US" dirty="0"/>
              <a:t>, and more — it's a reliable and powerful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7924800" cy="4270375"/>
          </a:xfrm>
        </p:spPr>
        <p:txBody>
          <a:bodyPr/>
          <a:lstStyle/>
          <a:p>
            <a:r>
              <a:rPr lang="en-US" dirty="0"/>
              <a:t>Data source: Historical Microsoft stock prices (MFT.csv).</a:t>
            </a:r>
          </a:p>
          <a:p>
            <a:r>
              <a:rPr lang="en-US" dirty="0"/>
              <a:t>Key fields used: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Open price</a:t>
            </a:r>
          </a:p>
          <a:p>
            <a:pPr lvl="1"/>
            <a:r>
              <a:rPr lang="en-US" dirty="0"/>
              <a:t>Close price</a:t>
            </a:r>
          </a:p>
          <a:p>
            <a:pPr lvl="1"/>
            <a:r>
              <a:rPr lang="en-US" dirty="0"/>
              <a:t>Volume</a:t>
            </a:r>
          </a:p>
          <a:p>
            <a:r>
              <a:rPr lang="en-US" dirty="0"/>
              <a:t>Data cleaning steps:</a:t>
            </a:r>
          </a:p>
          <a:p>
            <a:pPr lvl="1"/>
            <a:r>
              <a:rPr lang="en-US" dirty="0"/>
              <a:t>Convert date strings to datetime</a:t>
            </a:r>
          </a:p>
          <a:p>
            <a:pPr lvl="1"/>
            <a:r>
              <a:rPr lang="en-US" dirty="0"/>
              <a:t>Remove commas in 'volume' and convert to integers.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75C9-C8F7-867B-EC75-A83C82D6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2278-B14D-65BF-EF69-659F10A685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Visualized trends: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vs Close prices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Volume movement</a:t>
            </a:r>
          </a:p>
          <a:p>
            <a:pPr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 and volume patterns highlight key market movements.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0E801C-5995-AD66-804F-A455BB191F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752600"/>
            <a:ext cx="5861827" cy="3162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87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4576-5027-2717-9883-16DF6BCD5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 feature:</a:t>
            </a:r>
            <a:r>
              <a:rPr lang="en-US" dirty="0"/>
              <a:t> Closing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Train/Test Split: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95% training data, 5%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Normalization:</a:t>
            </a:r>
            <a:br>
              <a:rPr lang="en-US" dirty="0"/>
            </a:br>
            <a:r>
              <a:rPr lang="en-US" dirty="0" err="1"/>
              <a:t>MinMaxScaler</a:t>
            </a:r>
            <a:r>
              <a:rPr lang="en-US" dirty="0"/>
              <a:t> used to scale values between 0 and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 sequences: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last 60 days to predict next day's closing price.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1B9A47-D151-20D9-1622-C6A71AE9E4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43" r="47848"/>
          <a:stretch/>
        </p:blipFill>
        <p:spPr>
          <a:xfrm>
            <a:off x="7239000" y="1825625"/>
            <a:ext cx="3987661" cy="3355975"/>
          </a:xfr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8481-C695-B81D-7869-62F4091F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3388-E632-930F-2A5E-34991DFDD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7162800" cy="2136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Built an LSTM-based Neural Network:</a:t>
            </a:r>
          </a:p>
          <a:p>
            <a:pPr lvl="1"/>
            <a:r>
              <a:rPr lang="en-US" dirty="0"/>
              <a:t>LSTM layers (64 units each)</a:t>
            </a:r>
          </a:p>
          <a:p>
            <a:pPr lvl="1"/>
            <a:r>
              <a:rPr lang="en-US" dirty="0"/>
              <a:t>Dense layers (128 units)</a:t>
            </a:r>
          </a:p>
          <a:p>
            <a:pPr lvl="1"/>
            <a:r>
              <a:rPr lang="en-US" dirty="0"/>
              <a:t>Dropout layers to prevent overfitting</a:t>
            </a:r>
          </a:p>
          <a:p>
            <a:r>
              <a:rPr lang="en-US" b="1" dirty="0"/>
              <a:t>Loss function:</a:t>
            </a:r>
            <a:r>
              <a:rPr lang="en-US" dirty="0"/>
              <a:t> Mean Absolute Error (MAE)</a:t>
            </a:r>
          </a:p>
          <a:p>
            <a:r>
              <a:rPr lang="en-US" b="1" dirty="0"/>
              <a:t>Optimizer:</a:t>
            </a:r>
            <a:r>
              <a:rPr lang="en-US" dirty="0"/>
              <a:t> Adam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C549FA4-2E20-E55D-6CF3-A4A64520E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700" r="6764"/>
          <a:stretch/>
        </p:blipFill>
        <p:spPr>
          <a:xfrm>
            <a:off x="1447802" y="4191000"/>
            <a:ext cx="9220198" cy="2416126"/>
          </a:xfrm>
        </p:spPr>
      </p:pic>
    </p:spTree>
    <p:extLst>
      <p:ext uri="{BB962C8B-B14F-4D97-AF65-F5344CB8AC3E}">
        <p14:creationId xmlns:p14="http://schemas.microsoft.com/office/powerpoint/2010/main" val="124107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9D64-F1DB-821D-9D7D-3ABDFDA3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33F9-A4BA-2739-9C6A-06CF0DB2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for </a:t>
            </a:r>
            <a:r>
              <a:rPr lang="en-US" b="1" dirty="0"/>
              <a:t>100 epochs</a:t>
            </a:r>
            <a:r>
              <a:rPr lang="en-US" dirty="0"/>
              <a:t> with 10% validation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Metric:</a:t>
            </a:r>
            <a:br>
              <a:rPr lang="en-US" dirty="0"/>
            </a:br>
            <a:r>
              <a:rPr lang="en-US" dirty="0"/>
              <a:t>Root Mean Squared Error (RMSE) used to evaluate.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good convergence with low validation loss.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3424-13CC-0983-EACF-C16E36BF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927231"/>
            <a:ext cx="858322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0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9A05-34B6-CA10-E0C0-56A7D88B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Testing &amp; Prediction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2950-6CF5-FF69-88C9-8A52C7CA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test sequences from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Predicted closing prices compared with real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Inverse Transformation:</a:t>
            </a:r>
            <a:br>
              <a:rPr lang="en-US" dirty="0"/>
            </a:br>
            <a:r>
              <a:rPr lang="en-US" dirty="0"/>
              <a:t>Scaled predictions back to original price values.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90D5B-6C6A-87E2-E7A5-FCD52FFB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733800"/>
            <a:ext cx="6354264" cy="28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1215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427</TotalTime>
  <Words>573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Stock Market Anomaly Detection</vt:lpstr>
      <vt:lpstr>Project Overview</vt:lpstr>
      <vt:lpstr>Why We Use LSTM for Stock Market Anomaly Detection</vt:lpstr>
      <vt:lpstr>Data Collection</vt:lpstr>
      <vt:lpstr>Exploratory Data Analysis</vt:lpstr>
      <vt:lpstr>Data Preprocessing</vt:lpstr>
      <vt:lpstr>Model Architecture</vt:lpstr>
      <vt:lpstr>Model Training</vt:lpstr>
      <vt:lpstr>Model Testing &amp; Prediction </vt:lpstr>
      <vt:lpstr>Results 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mohamed fouad</dc:creator>
  <cp:lastModifiedBy>mahmoud mohamed fouad</cp:lastModifiedBy>
  <cp:revision>4</cp:revision>
  <dcterms:created xsi:type="dcterms:W3CDTF">2025-04-27T09:15:50Z</dcterms:created>
  <dcterms:modified xsi:type="dcterms:W3CDTF">2025-04-27T16:22:51Z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